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27" r:id="rId2"/>
    <p:sldId id="463" r:id="rId3"/>
    <p:sldId id="464" r:id="rId4"/>
    <p:sldId id="465" r:id="rId5"/>
    <p:sldId id="466" r:id="rId6"/>
    <p:sldId id="467" r:id="rId7"/>
    <p:sldId id="468" r:id="rId8"/>
    <p:sldId id="469" r:id="rId9"/>
    <p:sldId id="470" r:id="rId10"/>
    <p:sldId id="471" r:id="rId11"/>
    <p:sldId id="472" r:id="rId12"/>
    <p:sldId id="473" r:id="rId13"/>
    <p:sldId id="474" r:id="rId14"/>
    <p:sldId id="475" r:id="rId15"/>
    <p:sldId id="476" r:id="rId16"/>
    <p:sldId id="477" r:id="rId17"/>
    <p:sldId id="478" r:id="rId18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C0006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79"/>
    <p:restoredTop sz="94599"/>
  </p:normalViewPr>
  <p:slideViewPr>
    <p:cSldViewPr snapToGrid="0" showGuides="1">
      <p:cViewPr varScale="1">
        <p:scale>
          <a:sx n="60" d="100"/>
          <a:sy n="60" d="100"/>
        </p:scale>
        <p:origin x="1412" y="16"/>
      </p:cViewPr>
      <p:guideLst>
        <p:guide orient="horz" pos="2191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‹#›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995A10-25E4-483A-AF2B-68573DF9A56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i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CBDE48F-AED0-4173-8D0C-77BCFAC2474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17:33:49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15238" y="6623050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0263" y="392113"/>
            <a:ext cx="777240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17</a:t>
            </a: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 焊接图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2284413" y="2476500"/>
            <a:ext cx="5611812" cy="2352675"/>
          </a:xfrm>
        </p:spPr>
        <p:txBody>
          <a:bodyPr vert="horz" wrap="square" lIns="91440" tIns="45720" rIns="91440" bIns="45720" anchor="t" anchorCtr="0"/>
          <a:lstStyle/>
          <a:p>
            <a:pPr marL="609600" indent="-609600"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§17.1</a:t>
            </a:r>
            <a:r>
              <a:rPr kumimoji="1" lang="zh-CN" altLang="en-US" b="1" dirty="0">
                <a:solidFill>
                  <a:srgbClr val="000099"/>
                </a:solidFill>
                <a:latin typeface="+mn-lt"/>
                <a:ea typeface="仿宋_GB2312" pitchFamily="49" charset="-122"/>
                <a:cs typeface="+mn-cs"/>
                <a:hlinkClick r:id="rId2" action="ppaction://hlinksldjump"/>
              </a:rPr>
              <a:t>焊缝符号</a:t>
            </a:r>
            <a:endParaRPr kumimoji="1" lang="zh-CN" altLang="en-US" b="1" dirty="0">
              <a:solidFill>
                <a:srgbClr val="000099"/>
              </a:solidFill>
              <a:latin typeface="+mn-lt"/>
              <a:ea typeface="仿宋_GB2312" pitchFamily="49" charset="-122"/>
              <a:cs typeface="+mn-cs"/>
            </a:endParaRPr>
          </a:p>
          <a:p>
            <a:pPr marL="609600" indent="-609600"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§17.2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焊缝标注的有关规定</a:t>
            </a:r>
          </a:p>
          <a:p>
            <a:pPr marL="609600" indent="-609600"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§17.3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焊缝标注的示例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60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Verdana" panose="020B0604030504040204" pitchFamily="34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101" name="Rectangle 5"/>
          <p:cNvSpPr/>
          <p:nvPr/>
        </p:nvSpPr>
        <p:spPr>
          <a:xfrm>
            <a:off x="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609600" indent="-609600">
              <a:spcBef>
                <a:spcPct val="70000"/>
              </a:spcBef>
              <a:buClr>
                <a:schemeClr val="tx1"/>
              </a:buClr>
              <a:buFont typeface="Wingdings" panose="05000000000000000000" pitchFamily="2" charset="2"/>
            </a:pPr>
            <a:endParaRPr lang="en-US" altLang="x-none" sz="36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2" name="Picture 6" descr="j00885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74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D8333B4-CB05-4B44-B0FD-C49F2D62D41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9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3317" name="Rectangle 2"/>
          <p:cNvSpPr/>
          <p:nvPr/>
        </p:nvSpPr>
        <p:spPr>
          <a:xfrm>
            <a:off x="7772400" y="2794000"/>
            <a:ext cx="215900" cy="347663"/>
          </a:xfrm>
          <a:prstGeom prst="rect">
            <a:avLst/>
          </a:prstGeom>
          <a:solidFill>
            <a:srgbClr val="800000"/>
          </a:solidFill>
          <a:ln w="190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18" name="Arc 3"/>
          <p:cNvSpPr>
            <a:spLocks noChangeAspect="1"/>
          </p:cNvSpPr>
          <p:nvPr/>
        </p:nvSpPr>
        <p:spPr>
          <a:xfrm rot="-5400000">
            <a:off x="7772400" y="2646363"/>
            <a:ext cx="220663" cy="346075"/>
          </a:xfrm>
          <a:custGeom>
            <a:avLst/>
            <a:gdLst>
              <a:gd name="txL" fmla="*/ 0 w 21600"/>
              <a:gd name="txT" fmla="*/ 0 h 34672"/>
              <a:gd name="txR" fmla="*/ 21600 w 21600"/>
              <a:gd name="txB" fmla="*/ 34672 h 34672"/>
            </a:gdLst>
            <a:ahLst/>
            <a:cxnLst>
              <a:cxn ang="0">
                <a:pos x="144105" y="0"/>
              </a:cxn>
              <a:cxn ang="0">
                <a:pos x="117002" y="346075"/>
              </a:cxn>
              <a:cxn ang="0">
                <a:pos x="0" y="163276"/>
              </a:cxn>
            </a:cxnLst>
            <a:rect l="txL" t="txT" r="txR" b="txB"/>
            <a:pathLst>
              <a:path w="21600" h="34672" fill="none">
                <a:moveTo>
                  <a:pt x="14105" y="0"/>
                </a:moveTo>
                <a:cubicBezTo>
                  <a:pt x="18864" y="4103"/>
                  <a:pt x="21600" y="10074"/>
                  <a:pt x="21600" y="16358"/>
                </a:cubicBezTo>
                <a:cubicBezTo>
                  <a:pt x="21600" y="23803"/>
                  <a:pt x="17765" y="30723"/>
                  <a:pt x="11452" y="34671"/>
                </a:cubicBezTo>
              </a:path>
              <a:path w="21600" h="34672" stroke="0">
                <a:moveTo>
                  <a:pt x="14105" y="0"/>
                </a:moveTo>
                <a:cubicBezTo>
                  <a:pt x="18864" y="4103"/>
                  <a:pt x="21600" y="10074"/>
                  <a:pt x="21600" y="16358"/>
                </a:cubicBezTo>
                <a:cubicBezTo>
                  <a:pt x="21600" y="23803"/>
                  <a:pt x="17765" y="30723"/>
                  <a:pt x="11452" y="34671"/>
                </a:cubicBezTo>
                <a:lnTo>
                  <a:pt x="0" y="16358"/>
                </a:lnTo>
                <a:close/>
              </a:path>
            </a:pathLst>
          </a:custGeom>
          <a:solidFill>
            <a:srgbClr val="800000">
              <a:alpha val="100000"/>
            </a:srgbClr>
          </a:solidFill>
          <a:ln w="9525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319" name="表格占位符 13318"/>
          <p:cNvGraphicFramePr>
            <a:graphicFrameLocks noGrp="1"/>
          </p:cNvGraphicFramePr>
          <p:nvPr>
            <p:ph type="tbl"/>
          </p:nvPr>
        </p:nvGraphicFramePr>
        <p:xfrm>
          <a:off x="323850" y="765175"/>
          <a:ext cx="8362950" cy="5380038"/>
        </p:xfrm>
        <a:graphic>
          <a:graphicData uri="http://schemas.openxmlformats.org/drawingml/2006/table">
            <a:tbl>
              <a:tblPr/>
              <a:tblGrid>
                <a:gridCol w="442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21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1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7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287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87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28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887413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示意图 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示意图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示意图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5825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δ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工件厚度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x-none" sz="1800" dirty="0">
                        <a:solidFill>
                          <a:srgbClr val="7A51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K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焊角尺寸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x-none" sz="1800" i="0" dirty="0">
                        <a:solidFill>
                          <a:srgbClr val="7A51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c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焊缝宽度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x-none" sz="1800" i="0" dirty="0">
                        <a:solidFill>
                          <a:srgbClr val="7A51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7412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α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坡口角度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焊缝长度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h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余高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5988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P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钝边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e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焊缝间距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S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焊缝有效厚度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5825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b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根部间隙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焊缝段数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H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坡口深度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x-none" sz="1800" i="0" dirty="0">
                        <a:solidFill>
                          <a:srgbClr val="7A51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17575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R</a:t>
                      </a:r>
                    </a:p>
                  </a:txBody>
                  <a:tcPr marL="90000" marR="90000" marT="46800" marB="46800" anchor="ctr">
                    <a:lnL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根部半径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x-none" sz="1800" i="0" dirty="0">
                        <a:solidFill>
                          <a:srgbClr val="7A51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d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熔核直径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endParaRPr lang="en-US" altLang="x-none" sz="1800" i="0" dirty="0">
                        <a:solidFill>
                          <a:srgbClr val="7A51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180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β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</a:defRPr>
                      </a:lvl1pPr>
                      <a:lvl2pPr marL="457200" lvl="1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2pPr>
                      <a:lvl3pPr marL="914400" lvl="2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3pPr>
                      <a:lvl4pPr marL="1371600" lvl="3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4pPr>
                      <a:lvl5pPr marL="1828800" lvl="4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2400" b="1" i="1" u="none" kern="12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Dotum" pitchFamily="34" charset="-127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1800" i="0" dirty="0">
                          <a:solidFill>
                            <a:srgbClr val="7A51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坡口面角度</a:t>
                      </a:r>
                    </a:p>
                  </a:txBody>
                  <a:tcPr marL="90000" marR="90000" marT="46800" marB="46800" anchor="ctr"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9525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R>
                    <a:lnB w="38100" cap="flat" cmpd="sng">
                      <a:solidFill>
                        <a:schemeClr val="hlink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13388" name="Group 74"/>
          <p:cNvGrpSpPr/>
          <p:nvPr/>
        </p:nvGrpSpPr>
        <p:grpSpPr>
          <a:xfrm>
            <a:off x="1619250" y="2636838"/>
            <a:ext cx="1439863" cy="1198562"/>
            <a:chOff x="1020" y="1071"/>
            <a:chExt cx="907" cy="755"/>
          </a:xfrm>
        </p:grpSpPr>
        <p:sp>
          <p:nvSpPr>
            <p:cNvPr id="13465" name="Freeform 75" descr="浅色上对角线"/>
            <p:cNvSpPr/>
            <p:nvPr/>
          </p:nvSpPr>
          <p:spPr>
            <a:xfrm>
              <a:off x="1020" y="1344"/>
              <a:ext cx="409" cy="272"/>
            </a:xfrm>
            <a:custGeom>
              <a:avLst/>
              <a:gdLst>
                <a:gd name="txL" fmla="*/ 0 w 292"/>
                <a:gd name="txT" fmla="*/ 0 h 272"/>
                <a:gd name="txR" fmla="*/ 292 w 292"/>
                <a:gd name="txB" fmla="*/ 272 h 272"/>
              </a:gdLst>
              <a:ahLst/>
              <a:cxnLst>
                <a:cxn ang="0">
                  <a:pos x="19" y="0"/>
                </a:cxn>
                <a:cxn ang="0">
                  <a:pos x="201" y="0"/>
                </a:cxn>
                <a:cxn ang="0">
                  <a:pos x="292" y="90"/>
                </a:cxn>
                <a:cxn ang="0">
                  <a:pos x="292" y="272"/>
                </a:cxn>
                <a:cxn ang="0">
                  <a:pos x="19" y="272"/>
                </a:cxn>
                <a:cxn ang="0">
                  <a:pos x="44" y="139"/>
                </a:cxn>
                <a:cxn ang="0">
                  <a:pos x="39" y="96"/>
                </a:cxn>
                <a:cxn ang="0">
                  <a:pos x="19" y="0"/>
                </a:cxn>
              </a:cxnLst>
              <a:rect l="txL" t="txT" r="txR" b="txB"/>
              <a:pathLst>
                <a:path w="292" h="272">
                  <a:moveTo>
                    <a:pt x="19" y="0"/>
                  </a:moveTo>
                  <a:lnTo>
                    <a:pt x="201" y="0"/>
                  </a:lnTo>
                  <a:lnTo>
                    <a:pt x="292" y="90"/>
                  </a:lnTo>
                  <a:lnTo>
                    <a:pt x="292" y="272"/>
                  </a:lnTo>
                  <a:lnTo>
                    <a:pt x="19" y="272"/>
                  </a:lnTo>
                  <a:cubicBezTo>
                    <a:pt x="0" y="234"/>
                    <a:pt x="36" y="179"/>
                    <a:pt x="44" y="139"/>
                  </a:cubicBezTo>
                  <a:cubicBezTo>
                    <a:pt x="42" y="125"/>
                    <a:pt x="42" y="110"/>
                    <a:pt x="39" y="96"/>
                  </a:cubicBezTo>
                  <a:cubicBezTo>
                    <a:pt x="32" y="64"/>
                    <a:pt x="9" y="34"/>
                    <a:pt x="19" y="0"/>
                  </a:cubicBezTo>
                  <a:close/>
                </a:path>
              </a:pathLst>
            </a:custGeom>
            <a:pattFill prst="ltUpDiag">
              <a:fgClr>
                <a:schemeClr val="tx2">
                  <a:alpha val="100000"/>
                </a:schemeClr>
              </a:fgClr>
              <a:bgClr>
                <a:schemeClr val="bg1">
                  <a:alpha val="100000"/>
                </a:schemeClr>
              </a:bgClr>
            </a:pattFill>
            <a:ln w="1905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6" name="Freeform 76" descr="浅色下对角线"/>
            <p:cNvSpPr/>
            <p:nvPr/>
          </p:nvSpPr>
          <p:spPr>
            <a:xfrm flipH="1">
              <a:off x="1518" y="1344"/>
              <a:ext cx="409" cy="272"/>
            </a:xfrm>
            <a:custGeom>
              <a:avLst/>
              <a:gdLst>
                <a:gd name="txL" fmla="*/ 0 w 292"/>
                <a:gd name="txT" fmla="*/ 0 h 272"/>
                <a:gd name="txR" fmla="*/ 292 w 292"/>
                <a:gd name="txB" fmla="*/ 272 h 272"/>
              </a:gdLst>
              <a:ahLst/>
              <a:cxnLst>
                <a:cxn ang="0">
                  <a:pos x="19" y="0"/>
                </a:cxn>
                <a:cxn ang="0">
                  <a:pos x="201" y="0"/>
                </a:cxn>
                <a:cxn ang="0">
                  <a:pos x="292" y="90"/>
                </a:cxn>
                <a:cxn ang="0">
                  <a:pos x="292" y="272"/>
                </a:cxn>
                <a:cxn ang="0">
                  <a:pos x="19" y="272"/>
                </a:cxn>
                <a:cxn ang="0">
                  <a:pos x="44" y="139"/>
                </a:cxn>
                <a:cxn ang="0">
                  <a:pos x="39" y="96"/>
                </a:cxn>
                <a:cxn ang="0">
                  <a:pos x="19" y="0"/>
                </a:cxn>
              </a:cxnLst>
              <a:rect l="txL" t="txT" r="txR" b="txB"/>
              <a:pathLst>
                <a:path w="292" h="272">
                  <a:moveTo>
                    <a:pt x="19" y="0"/>
                  </a:moveTo>
                  <a:lnTo>
                    <a:pt x="201" y="0"/>
                  </a:lnTo>
                  <a:lnTo>
                    <a:pt x="292" y="90"/>
                  </a:lnTo>
                  <a:lnTo>
                    <a:pt x="292" y="272"/>
                  </a:lnTo>
                  <a:lnTo>
                    <a:pt x="19" y="272"/>
                  </a:lnTo>
                  <a:cubicBezTo>
                    <a:pt x="0" y="234"/>
                    <a:pt x="36" y="179"/>
                    <a:pt x="44" y="139"/>
                  </a:cubicBezTo>
                  <a:cubicBezTo>
                    <a:pt x="42" y="125"/>
                    <a:pt x="42" y="110"/>
                    <a:pt x="39" y="96"/>
                  </a:cubicBezTo>
                  <a:cubicBezTo>
                    <a:pt x="32" y="64"/>
                    <a:pt x="9" y="34"/>
                    <a:pt x="19" y="0"/>
                  </a:cubicBezTo>
                  <a:close/>
                </a:path>
              </a:pathLst>
            </a:custGeom>
            <a:pattFill prst="ltDnDiag">
              <a:fgClr>
                <a:srgbClr val="0000FF">
                  <a:alpha val="100000"/>
                </a:srgbClr>
              </a:fgClr>
              <a:bgClr>
                <a:schemeClr val="bg1">
                  <a:alpha val="100000"/>
                </a:schemeClr>
              </a:bgClr>
            </a:pattFill>
            <a:ln w="1905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67" name="Line 77"/>
            <p:cNvSpPr/>
            <p:nvPr/>
          </p:nvSpPr>
          <p:spPr>
            <a:xfrm flipH="1" flipV="1">
              <a:off x="1111" y="1207"/>
              <a:ext cx="318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68" name="Line 78"/>
            <p:cNvSpPr/>
            <p:nvPr/>
          </p:nvSpPr>
          <p:spPr>
            <a:xfrm flipV="1">
              <a:off x="1519" y="1207"/>
              <a:ext cx="318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69" name="Arc 79"/>
            <p:cNvSpPr/>
            <p:nvPr/>
          </p:nvSpPr>
          <p:spPr>
            <a:xfrm rot="-2480818">
              <a:off x="1308" y="1149"/>
              <a:ext cx="346" cy="317"/>
            </a:xfrm>
            <a:custGeom>
              <a:avLst/>
              <a:gdLst>
                <a:gd name="txL" fmla="*/ 0 w 23534"/>
                <a:gd name="txT" fmla="*/ 0 h 21600"/>
                <a:gd name="txR" fmla="*/ 23534 w 23534"/>
                <a:gd name="txB" fmla="*/ 21600 h 21600"/>
              </a:gdLst>
              <a:ahLst/>
              <a:cxnLst>
                <a:cxn ang="0">
                  <a:pos x="0" y="1"/>
                </a:cxn>
                <a:cxn ang="0">
                  <a:pos x="346" y="300"/>
                </a:cxn>
                <a:cxn ang="0">
                  <a:pos x="29" y="317"/>
                </a:cxn>
              </a:cxnLst>
              <a:rect l="txL" t="txT" r="txR" b="txB"/>
              <a:pathLst>
                <a:path w="23534" h="21600" fill="none">
                  <a:moveTo>
                    <a:pt x="-1" y="89"/>
                  </a:moveTo>
                  <a:cubicBezTo>
                    <a:pt x="653" y="29"/>
                    <a:pt x="1308" y="-1"/>
                    <a:pt x="1965" y="0"/>
                  </a:cubicBezTo>
                  <a:cubicBezTo>
                    <a:pt x="13446" y="0"/>
                    <a:pt x="22921" y="8982"/>
                    <a:pt x="23534" y="20446"/>
                  </a:cubicBezTo>
                </a:path>
                <a:path w="23534" h="21600" stroke="0">
                  <a:moveTo>
                    <a:pt x="-1" y="89"/>
                  </a:moveTo>
                  <a:cubicBezTo>
                    <a:pt x="653" y="29"/>
                    <a:pt x="1308" y="-1"/>
                    <a:pt x="1965" y="0"/>
                  </a:cubicBezTo>
                  <a:cubicBezTo>
                    <a:pt x="13446" y="0"/>
                    <a:pt x="22921" y="8982"/>
                    <a:pt x="23534" y="20446"/>
                  </a:cubicBezTo>
                  <a:lnTo>
                    <a:pt x="1965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70" name="Text Box 80"/>
            <p:cNvSpPr txBox="1"/>
            <p:nvPr/>
          </p:nvSpPr>
          <p:spPr>
            <a:xfrm>
              <a:off x="1333" y="1071"/>
              <a:ext cx="26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α</a:t>
              </a:r>
            </a:p>
          </p:txBody>
        </p:sp>
        <p:sp>
          <p:nvSpPr>
            <p:cNvPr id="13471" name="Line 81"/>
            <p:cNvSpPr/>
            <p:nvPr/>
          </p:nvSpPr>
          <p:spPr>
            <a:xfrm>
              <a:off x="1429" y="1622"/>
              <a:ext cx="0" cy="20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72" name="Line 82"/>
            <p:cNvSpPr/>
            <p:nvPr/>
          </p:nvSpPr>
          <p:spPr>
            <a:xfrm>
              <a:off x="1519" y="1622"/>
              <a:ext cx="0" cy="20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73" name="Line 83"/>
            <p:cNvSpPr/>
            <p:nvPr/>
          </p:nvSpPr>
          <p:spPr>
            <a:xfrm>
              <a:off x="1338" y="1797"/>
              <a:ext cx="272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74" name="Line 84"/>
            <p:cNvSpPr/>
            <p:nvPr/>
          </p:nvSpPr>
          <p:spPr>
            <a:xfrm>
              <a:off x="1292" y="1797"/>
              <a:ext cx="13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3475" name="Line 85"/>
            <p:cNvSpPr/>
            <p:nvPr/>
          </p:nvSpPr>
          <p:spPr>
            <a:xfrm>
              <a:off x="1518" y="1797"/>
              <a:ext cx="13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3476" name="Text Box 86"/>
            <p:cNvSpPr txBox="1"/>
            <p:nvPr/>
          </p:nvSpPr>
          <p:spPr>
            <a:xfrm>
              <a:off x="1495" y="1637"/>
              <a:ext cx="290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b="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3477" name="Line 87"/>
            <p:cNvSpPr/>
            <p:nvPr/>
          </p:nvSpPr>
          <p:spPr>
            <a:xfrm flipH="1">
              <a:off x="1201" y="1434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78" name="Line 88"/>
            <p:cNvSpPr/>
            <p:nvPr/>
          </p:nvSpPr>
          <p:spPr>
            <a:xfrm>
              <a:off x="1247" y="1434"/>
              <a:ext cx="0" cy="18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3479" name="Line 89"/>
            <p:cNvSpPr/>
            <p:nvPr/>
          </p:nvSpPr>
          <p:spPr>
            <a:xfrm>
              <a:off x="1791" y="1344"/>
              <a:ext cx="0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3480" name="Text Box 90"/>
            <p:cNvSpPr txBox="1"/>
            <p:nvPr/>
          </p:nvSpPr>
          <p:spPr>
            <a:xfrm rot="-5400000">
              <a:off x="1040" y="1385"/>
              <a:ext cx="290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b="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13481" name="Text Box 91"/>
            <p:cNvSpPr txBox="1"/>
            <p:nvPr/>
          </p:nvSpPr>
          <p:spPr>
            <a:xfrm rot="-5400000">
              <a:off x="1569" y="1413"/>
              <a:ext cx="290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δ</a:t>
              </a:r>
            </a:p>
          </p:txBody>
        </p:sp>
      </p:grpSp>
      <p:grpSp>
        <p:nvGrpSpPr>
          <p:cNvPr id="13389" name="Group 92"/>
          <p:cNvGrpSpPr/>
          <p:nvPr/>
        </p:nvGrpSpPr>
        <p:grpSpPr>
          <a:xfrm>
            <a:off x="1763713" y="5403850"/>
            <a:ext cx="1368425" cy="546100"/>
            <a:chOff x="1111" y="3404"/>
            <a:chExt cx="862" cy="344"/>
          </a:xfrm>
        </p:grpSpPr>
        <p:grpSp>
          <p:nvGrpSpPr>
            <p:cNvPr id="13457" name="Group 93"/>
            <p:cNvGrpSpPr/>
            <p:nvPr/>
          </p:nvGrpSpPr>
          <p:grpSpPr>
            <a:xfrm>
              <a:off x="1111" y="3415"/>
              <a:ext cx="418" cy="333"/>
              <a:chOff x="1111" y="3415"/>
              <a:chExt cx="418" cy="333"/>
            </a:xfrm>
          </p:grpSpPr>
          <p:sp>
            <p:nvSpPr>
              <p:cNvPr id="13463" name="Freeform 94" descr="浅色上对角线"/>
              <p:cNvSpPr/>
              <p:nvPr/>
            </p:nvSpPr>
            <p:spPr>
              <a:xfrm>
                <a:off x="1111" y="3422"/>
                <a:ext cx="408" cy="326"/>
              </a:xfrm>
              <a:custGeom>
                <a:avLst/>
                <a:gdLst>
                  <a:gd name="txL" fmla="*/ 0 w 408"/>
                  <a:gd name="txT" fmla="*/ 0 h 326"/>
                  <a:gd name="txR" fmla="*/ 408 w 408"/>
                  <a:gd name="txB" fmla="*/ 326 h 326"/>
                </a:gdLst>
                <a:ahLst/>
                <a:cxnLst>
                  <a:cxn ang="0">
                    <a:pos x="45" y="8"/>
                  </a:cxn>
                  <a:cxn ang="0">
                    <a:pos x="408" y="8"/>
                  </a:cxn>
                  <a:cxn ang="0">
                    <a:pos x="408" y="326"/>
                  </a:cxn>
                  <a:cxn ang="0">
                    <a:pos x="0" y="326"/>
                  </a:cxn>
                  <a:cxn ang="0">
                    <a:pos x="27" y="274"/>
                  </a:cxn>
                  <a:cxn ang="0">
                    <a:pos x="31" y="168"/>
                  </a:cxn>
                  <a:cxn ang="0">
                    <a:pos x="22" y="130"/>
                  </a:cxn>
                  <a:cxn ang="0">
                    <a:pos x="12" y="101"/>
                  </a:cxn>
                  <a:cxn ang="0">
                    <a:pos x="36" y="20"/>
                  </a:cxn>
                  <a:cxn ang="0">
                    <a:pos x="45" y="8"/>
                  </a:cxn>
                </a:cxnLst>
                <a:rect l="txL" t="txT" r="txR" b="txB"/>
                <a:pathLst>
                  <a:path w="408" h="326">
                    <a:moveTo>
                      <a:pt x="45" y="8"/>
                    </a:moveTo>
                    <a:lnTo>
                      <a:pt x="408" y="8"/>
                    </a:lnTo>
                    <a:lnTo>
                      <a:pt x="408" y="326"/>
                    </a:lnTo>
                    <a:lnTo>
                      <a:pt x="0" y="326"/>
                    </a:lnTo>
                    <a:cubicBezTo>
                      <a:pt x="34" y="318"/>
                      <a:pt x="17" y="302"/>
                      <a:pt x="27" y="274"/>
                    </a:cubicBezTo>
                    <a:cubicBezTo>
                      <a:pt x="33" y="231"/>
                      <a:pt x="37" y="216"/>
                      <a:pt x="31" y="168"/>
                    </a:cubicBezTo>
                    <a:cubicBezTo>
                      <a:pt x="30" y="161"/>
                      <a:pt x="24" y="137"/>
                      <a:pt x="22" y="130"/>
                    </a:cubicBezTo>
                    <a:cubicBezTo>
                      <a:pt x="19" y="120"/>
                      <a:pt x="12" y="101"/>
                      <a:pt x="12" y="101"/>
                    </a:cubicBezTo>
                    <a:cubicBezTo>
                      <a:pt x="14" y="77"/>
                      <a:pt x="7" y="28"/>
                      <a:pt x="36" y="20"/>
                    </a:cubicBezTo>
                    <a:cubicBezTo>
                      <a:pt x="29" y="0"/>
                      <a:pt x="26" y="4"/>
                      <a:pt x="45" y="8"/>
                    </a:cubicBezTo>
                    <a:close/>
                  </a:path>
                </a:pathLst>
              </a:custGeom>
              <a:pattFill prst="ltUpDiag">
                <a:fgClr>
                  <a:schemeClr val="tx2">
                    <a:alpha val="100000"/>
                  </a:schemeClr>
                </a:fgClr>
                <a:bgClr>
                  <a:schemeClr val="bg1">
                    <a:alpha val="100000"/>
                  </a:schemeClr>
                </a:bgClr>
              </a:pattFill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4" name="Arc 95"/>
              <p:cNvSpPr/>
              <p:nvPr/>
            </p:nvSpPr>
            <p:spPr>
              <a:xfrm flipH="1" flipV="1">
                <a:off x="1383" y="3415"/>
                <a:ext cx="146" cy="242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46" y="242"/>
                  </a:cxn>
                  <a:cxn ang="0">
                    <a:pos x="0" y="242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458" name="Group 96"/>
            <p:cNvGrpSpPr/>
            <p:nvPr/>
          </p:nvGrpSpPr>
          <p:grpSpPr>
            <a:xfrm flipH="1">
              <a:off x="1555" y="3415"/>
              <a:ext cx="418" cy="333"/>
              <a:chOff x="1111" y="3415"/>
              <a:chExt cx="418" cy="333"/>
            </a:xfrm>
          </p:grpSpPr>
          <p:sp>
            <p:nvSpPr>
              <p:cNvPr id="13461" name="Freeform 97" descr="浅色下对角线"/>
              <p:cNvSpPr/>
              <p:nvPr/>
            </p:nvSpPr>
            <p:spPr>
              <a:xfrm>
                <a:off x="1111" y="3422"/>
                <a:ext cx="408" cy="326"/>
              </a:xfrm>
              <a:custGeom>
                <a:avLst/>
                <a:gdLst>
                  <a:gd name="txL" fmla="*/ 0 w 408"/>
                  <a:gd name="txT" fmla="*/ 0 h 326"/>
                  <a:gd name="txR" fmla="*/ 408 w 408"/>
                  <a:gd name="txB" fmla="*/ 326 h 326"/>
                </a:gdLst>
                <a:ahLst/>
                <a:cxnLst>
                  <a:cxn ang="0">
                    <a:pos x="45" y="8"/>
                  </a:cxn>
                  <a:cxn ang="0">
                    <a:pos x="408" y="8"/>
                  </a:cxn>
                  <a:cxn ang="0">
                    <a:pos x="408" y="326"/>
                  </a:cxn>
                  <a:cxn ang="0">
                    <a:pos x="0" y="326"/>
                  </a:cxn>
                  <a:cxn ang="0">
                    <a:pos x="27" y="274"/>
                  </a:cxn>
                  <a:cxn ang="0">
                    <a:pos x="31" y="168"/>
                  </a:cxn>
                  <a:cxn ang="0">
                    <a:pos x="22" y="130"/>
                  </a:cxn>
                  <a:cxn ang="0">
                    <a:pos x="12" y="101"/>
                  </a:cxn>
                  <a:cxn ang="0">
                    <a:pos x="36" y="20"/>
                  </a:cxn>
                  <a:cxn ang="0">
                    <a:pos x="45" y="8"/>
                  </a:cxn>
                </a:cxnLst>
                <a:rect l="txL" t="txT" r="txR" b="txB"/>
                <a:pathLst>
                  <a:path w="408" h="326">
                    <a:moveTo>
                      <a:pt x="45" y="8"/>
                    </a:moveTo>
                    <a:lnTo>
                      <a:pt x="408" y="8"/>
                    </a:lnTo>
                    <a:lnTo>
                      <a:pt x="408" y="326"/>
                    </a:lnTo>
                    <a:lnTo>
                      <a:pt x="0" y="326"/>
                    </a:lnTo>
                    <a:cubicBezTo>
                      <a:pt x="34" y="318"/>
                      <a:pt x="17" y="302"/>
                      <a:pt x="27" y="274"/>
                    </a:cubicBezTo>
                    <a:cubicBezTo>
                      <a:pt x="33" y="231"/>
                      <a:pt x="37" y="216"/>
                      <a:pt x="31" y="168"/>
                    </a:cubicBezTo>
                    <a:cubicBezTo>
                      <a:pt x="30" y="161"/>
                      <a:pt x="24" y="137"/>
                      <a:pt x="22" y="130"/>
                    </a:cubicBezTo>
                    <a:cubicBezTo>
                      <a:pt x="19" y="120"/>
                      <a:pt x="12" y="101"/>
                      <a:pt x="12" y="101"/>
                    </a:cubicBezTo>
                    <a:cubicBezTo>
                      <a:pt x="14" y="77"/>
                      <a:pt x="7" y="28"/>
                      <a:pt x="36" y="20"/>
                    </a:cubicBezTo>
                    <a:cubicBezTo>
                      <a:pt x="29" y="0"/>
                      <a:pt x="26" y="4"/>
                      <a:pt x="45" y="8"/>
                    </a:cubicBezTo>
                    <a:close/>
                  </a:path>
                </a:pathLst>
              </a:custGeom>
              <a:pattFill prst="ltDnDiag">
                <a:fgClr>
                  <a:srgbClr val="0000FF">
                    <a:alpha val="100000"/>
                  </a:srgbClr>
                </a:fgClr>
                <a:bgClr>
                  <a:schemeClr val="bg1">
                    <a:alpha val="100000"/>
                  </a:schemeClr>
                </a:bgClr>
              </a:pattFill>
              <a:ln w="19050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62" name="Arc 98"/>
              <p:cNvSpPr/>
              <p:nvPr/>
            </p:nvSpPr>
            <p:spPr>
              <a:xfrm flipH="1" flipV="1">
                <a:off x="1383" y="3415"/>
                <a:ext cx="146" cy="242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46" y="242"/>
                  </a:cxn>
                  <a:cxn ang="0">
                    <a:pos x="0" y="242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459" name="Line 99"/>
            <p:cNvSpPr/>
            <p:nvPr/>
          </p:nvSpPr>
          <p:spPr>
            <a:xfrm>
              <a:off x="1545" y="3525"/>
              <a:ext cx="90" cy="9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3460" name="Text Box 100"/>
            <p:cNvSpPr txBox="1"/>
            <p:nvPr/>
          </p:nvSpPr>
          <p:spPr>
            <a:xfrm rot="2672932">
              <a:off x="1485" y="3404"/>
              <a:ext cx="226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b="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R</a:t>
              </a:r>
            </a:p>
          </p:txBody>
        </p:sp>
      </p:grpSp>
      <p:sp>
        <p:nvSpPr>
          <p:cNvPr id="13390" name="Rectangle 101" descr="宽下对角线"/>
          <p:cNvSpPr/>
          <p:nvPr/>
        </p:nvSpPr>
        <p:spPr>
          <a:xfrm>
            <a:off x="4787900" y="2205038"/>
            <a:ext cx="144463" cy="576262"/>
          </a:xfrm>
          <a:prstGeom prst="rect">
            <a:avLst/>
          </a:prstGeom>
          <a:pattFill prst="wdDnDiag">
            <a:fgClr>
              <a:schemeClr val="tx2"/>
            </a:fgClr>
            <a:bgClr>
              <a:schemeClr val="bg1"/>
            </a:bgClr>
          </a:patt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91" name="Rectangle 102" descr="宽上对角线"/>
          <p:cNvSpPr/>
          <p:nvPr/>
        </p:nvSpPr>
        <p:spPr>
          <a:xfrm>
            <a:off x="4787900" y="2781300"/>
            <a:ext cx="792163" cy="144463"/>
          </a:xfrm>
          <a:prstGeom prst="rect">
            <a:avLst/>
          </a:prstGeom>
          <a:pattFill prst="wdUpDiag">
            <a:fgClr>
              <a:srgbClr val="0000FF"/>
            </a:fgClr>
            <a:bgClr>
              <a:schemeClr val="bg1"/>
            </a:bgClr>
          </a:patt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92" name="AutoShape 103"/>
          <p:cNvSpPr/>
          <p:nvPr/>
        </p:nvSpPr>
        <p:spPr>
          <a:xfrm>
            <a:off x="4941888" y="2559050"/>
            <a:ext cx="215900" cy="215900"/>
          </a:xfrm>
          <a:prstGeom prst="rtTriangle">
            <a:avLst/>
          </a:prstGeom>
          <a:solidFill>
            <a:srgbClr val="800000"/>
          </a:solidFill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93" name="Line 104"/>
          <p:cNvSpPr/>
          <p:nvPr/>
        </p:nvSpPr>
        <p:spPr>
          <a:xfrm>
            <a:off x="4935538" y="2549525"/>
            <a:ext cx="576262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94" name="Line 105"/>
          <p:cNvSpPr/>
          <p:nvPr/>
        </p:nvSpPr>
        <p:spPr>
          <a:xfrm>
            <a:off x="5435600" y="2546350"/>
            <a:ext cx="0" cy="233363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3395" name="Text Box 106"/>
          <p:cNvSpPr txBox="1"/>
          <p:nvPr/>
        </p:nvSpPr>
        <p:spPr>
          <a:xfrm rot="-5400000">
            <a:off x="5094288" y="2506663"/>
            <a:ext cx="431800" cy="28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K</a:t>
            </a:r>
          </a:p>
        </p:txBody>
      </p:sp>
      <p:sp>
        <p:nvSpPr>
          <p:cNvPr id="13396" name="Rectangle 107"/>
          <p:cNvSpPr/>
          <p:nvPr/>
        </p:nvSpPr>
        <p:spPr>
          <a:xfrm>
            <a:off x="4787900" y="3140075"/>
            <a:ext cx="792163" cy="1512888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97" name="Rectangle 108"/>
          <p:cNvSpPr/>
          <p:nvPr/>
        </p:nvSpPr>
        <p:spPr>
          <a:xfrm>
            <a:off x="4787900" y="3138488"/>
            <a:ext cx="144463" cy="151447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98" name="Line 109"/>
          <p:cNvSpPr/>
          <p:nvPr/>
        </p:nvSpPr>
        <p:spPr>
          <a:xfrm>
            <a:off x="4932363" y="3213100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99" name="Line 110"/>
          <p:cNvSpPr/>
          <p:nvPr/>
        </p:nvSpPr>
        <p:spPr>
          <a:xfrm>
            <a:off x="4932363" y="3286125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0" name="Line 111"/>
          <p:cNvSpPr/>
          <p:nvPr/>
        </p:nvSpPr>
        <p:spPr>
          <a:xfrm>
            <a:off x="4932363" y="3357563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1" name="Line 112"/>
          <p:cNvSpPr/>
          <p:nvPr/>
        </p:nvSpPr>
        <p:spPr>
          <a:xfrm>
            <a:off x="4932363" y="3429000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2" name="Line 113"/>
          <p:cNvSpPr/>
          <p:nvPr/>
        </p:nvSpPr>
        <p:spPr>
          <a:xfrm>
            <a:off x="4932363" y="3644900"/>
            <a:ext cx="4318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3" name="Line 114"/>
          <p:cNvSpPr/>
          <p:nvPr/>
        </p:nvSpPr>
        <p:spPr>
          <a:xfrm>
            <a:off x="4932363" y="4148138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4" name="Line 115"/>
          <p:cNvSpPr/>
          <p:nvPr/>
        </p:nvSpPr>
        <p:spPr>
          <a:xfrm>
            <a:off x="4932363" y="4221163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5" name="Line 116"/>
          <p:cNvSpPr/>
          <p:nvPr/>
        </p:nvSpPr>
        <p:spPr>
          <a:xfrm>
            <a:off x="4932363" y="4292600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6" name="Line 117"/>
          <p:cNvSpPr/>
          <p:nvPr/>
        </p:nvSpPr>
        <p:spPr>
          <a:xfrm>
            <a:off x="4932363" y="4364038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7" name="Line 118"/>
          <p:cNvSpPr/>
          <p:nvPr/>
        </p:nvSpPr>
        <p:spPr>
          <a:xfrm>
            <a:off x="4932363" y="4437063"/>
            <a:ext cx="4318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8" name="Line 119"/>
          <p:cNvSpPr/>
          <p:nvPr/>
        </p:nvSpPr>
        <p:spPr>
          <a:xfrm>
            <a:off x="4932363" y="3502025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09" name="Line 120"/>
          <p:cNvSpPr/>
          <p:nvPr/>
        </p:nvSpPr>
        <p:spPr>
          <a:xfrm>
            <a:off x="4932363" y="3573463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0" name="Line 121"/>
          <p:cNvSpPr/>
          <p:nvPr/>
        </p:nvSpPr>
        <p:spPr>
          <a:xfrm>
            <a:off x="4932363" y="4005263"/>
            <a:ext cx="4318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1" name="Line 122"/>
          <p:cNvSpPr/>
          <p:nvPr/>
        </p:nvSpPr>
        <p:spPr>
          <a:xfrm>
            <a:off x="4932363" y="4076700"/>
            <a:ext cx="107950" cy="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12" name="Line 123"/>
          <p:cNvSpPr/>
          <p:nvPr/>
        </p:nvSpPr>
        <p:spPr>
          <a:xfrm>
            <a:off x="5292725" y="3644900"/>
            <a:ext cx="0" cy="360363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3413" name="Line 124"/>
          <p:cNvSpPr/>
          <p:nvPr/>
        </p:nvSpPr>
        <p:spPr>
          <a:xfrm>
            <a:off x="5292725" y="4005263"/>
            <a:ext cx="0" cy="43180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13414" name="Text Box 125"/>
          <p:cNvSpPr txBox="1"/>
          <p:nvPr/>
        </p:nvSpPr>
        <p:spPr>
          <a:xfrm rot="-5400000">
            <a:off x="4994275" y="3651250"/>
            <a:ext cx="379413" cy="28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13415" name="Text Box 126"/>
          <p:cNvSpPr txBox="1"/>
          <p:nvPr/>
        </p:nvSpPr>
        <p:spPr>
          <a:xfrm rot="-5400000">
            <a:off x="5037138" y="4087813"/>
            <a:ext cx="312737" cy="28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srgbClr val="FF3300"/>
                </a:solidFill>
                <a:latin typeface="Bookman Old Style" panose="02050604050505020204" pitchFamily="18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13416" name="Text Box 127"/>
          <p:cNvSpPr txBox="1"/>
          <p:nvPr/>
        </p:nvSpPr>
        <p:spPr>
          <a:xfrm>
            <a:off x="5003800" y="3360738"/>
            <a:ext cx="720725" cy="28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b="0" dirty="0">
                <a:solidFill>
                  <a:srgbClr val="FF3300"/>
                </a:solidFill>
                <a:latin typeface="Bookman Old Style" panose="02050604050505020204" pitchFamily="18" charset="0"/>
                <a:ea typeface="宋体" panose="02010600030101010101" pitchFamily="2" charset="-122"/>
              </a:rPr>
              <a:t>n</a:t>
            </a:r>
            <a:r>
              <a:rPr lang="en-US" altLang="zh-CN" sz="1800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=2</a:t>
            </a:r>
          </a:p>
        </p:txBody>
      </p:sp>
      <p:grpSp>
        <p:nvGrpSpPr>
          <p:cNvPr id="13417" name="Group 128"/>
          <p:cNvGrpSpPr/>
          <p:nvPr/>
        </p:nvGrpSpPr>
        <p:grpSpPr>
          <a:xfrm>
            <a:off x="4716463" y="5246688"/>
            <a:ext cx="1079500" cy="808037"/>
            <a:chOff x="3016" y="3284"/>
            <a:chExt cx="680" cy="509"/>
          </a:xfrm>
        </p:grpSpPr>
        <p:sp>
          <p:nvSpPr>
            <p:cNvPr id="13447" name="Rectangle 129" descr="宽上对角线"/>
            <p:cNvSpPr/>
            <p:nvPr/>
          </p:nvSpPr>
          <p:spPr>
            <a:xfrm>
              <a:off x="3016" y="3657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90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448" name="Rectangle 130" descr="宽上对角线"/>
            <p:cNvSpPr/>
            <p:nvPr/>
          </p:nvSpPr>
          <p:spPr>
            <a:xfrm>
              <a:off x="3016" y="3519"/>
              <a:ext cx="318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90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449" name="Rectangle 131" descr="宽上对角线"/>
            <p:cNvSpPr/>
            <p:nvPr/>
          </p:nvSpPr>
          <p:spPr>
            <a:xfrm>
              <a:off x="3378" y="3521"/>
              <a:ext cx="318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905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450" name="Rectangle 132"/>
            <p:cNvSpPr/>
            <p:nvPr/>
          </p:nvSpPr>
          <p:spPr>
            <a:xfrm>
              <a:off x="3288" y="3519"/>
              <a:ext cx="136" cy="136"/>
            </a:xfrm>
            <a:prstGeom prst="rect">
              <a:avLst/>
            </a:prstGeom>
            <a:solidFill>
              <a:srgbClr val="800000"/>
            </a:solidFill>
            <a:ln w="1905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451" name="Line 133"/>
            <p:cNvSpPr/>
            <p:nvPr/>
          </p:nvSpPr>
          <p:spPr>
            <a:xfrm flipV="1">
              <a:off x="3284" y="3385"/>
              <a:ext cx="0" cy="136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52" name="Line 134"/>
            <p:cNvSpPr/>
            <p:nvPr/>
          </p:nvSpPr>
          <p:spPr>
            <a:xfrm flipV="1">
              <a:off x="3428" y="3385"/>
              <a:ext cx="0" cy="136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53" name="Line 135"/>
            <p:cNvSpPr/>
            <p:nvPr/>
          </p:nvSpPr>
          <p:spPr>
            <a:xfrm>
              <a:off x="3152" y="3430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13454" name="Line 136"/>
            <p:cNvSpPr/>
            <p:nvPr/>
          </p:nvSpPr>
          <p:spPr>
            <a:xfrm flipH="1">
              <a:off x="3424" y="3430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13455" name="Line 137"/>
            <p:cNvSpPr/>
            <p:nvPr/>
          </p:nvSpPr>
          <p:spPr>
            <a:xfrm>
              <a:off x="3288" y="3430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56" name="Text Box 138"/>
            <p:cNvSpPr txBox="1"/>
            <p:nvPr/>
          </p:nvSpPr>
          <p:spPr>
            <a:xfrm>
              <a:off x="3243" y="3284"/>
              <a:ext cx="22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13418" name="Rectangle 139" descr="宽上对角线"/>
          <p:cNvSpPr/>
          <p:nvPr/>
        </p:nvSpPr>
        <p:spPr>
          <a:xfrm>
            <a:off x="7299325" y="2794000"/>
            <a:ext cx="504825" cy="560388"/>
          </a:xfrm>
          <a:prstGeom prst="rect">
            <a:avLst/>
          </a:prstGeom>
          <a:pattFill prst="wdUpDiag">
            <a:fgClr>
              <a:srgbClr val="0000FF"/>
            </a:fgClr>
            <a:bgClr>
              <a:schemeClr val="bg1"/>
            </a:bgClr>
          </a:patt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419" name="Rectangle 140" descr="宽上对角线"/>
          <p:cNvSpPr/>
          <p:nvPr/>
        </p:nvSpPr>
        <p:spPr>
          <a:xfrm>
            <a:off x="7964488" y="2797175"/>
            <a:ext cx="504825" cy="560388"/>
          </a:xfrm>
          <a:prstGeom prst="rect">
            <a:avLst/>
          </a:prstGeom>
          <a:pattFill prst="wdUpDiag">
            <a:fgClr>
              <a:srgbClr val="0000FF"/>
            </a:fgClr>
            <a:bgClr>
              <a:schemeClr val="bg1"/>
            </a:bgClr>
          </a:patt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420" name="Line 141"/>
          <p:cNvSpPr/>
          <p:nvPr/>
        </p:nvSpPr>
        <p:spPr>
          <a:xfrm flipV="1">
            <a:off x="7708900" y="2327275"/>
            <a:ext cx="0" cy="468313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21" name="Line 142"/>
          <p:cNvSpPr/>
          <p:nvPr/>
        </p:nvSpPr>
        <p:spPr>
          <a:xfrm flipV="1">
            <a:off x="8040688" y="2327275"/>
            <a:ext cx="0" cy="468313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22" name="Line 143"/>
          <p:cNvSpPr/>
          <p:nvPr/>
        </p:nvSpPr>
        <p:spPr>
          <a:xfrm>
            <a:off x="7496175" y="2387600"/>
            <a:ext cx="2159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13423" name="Line 144"/>
          <p:cNvSpPr/>
          <p:nvPr/>
        </p:nvSpPr>
        <p:spPr>
          <a:xfrm flipH="1">
            <a:off x="8027988" y="2387600"/>
            <a:ext cx="2159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13424" name="Line 145"/>
          <p:cNvSpPr/>
          <p:nvPr/>
        </p:nvSpPr>
        <p:spPr>
          <a:xfrm>
            <a:off x="7710488" y="2387600"/>
            <a:ext cx="3175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25" name="Text Box 146"/>
          <p:cNvSpPr txBox="1"/>
          <p:nvPr/>
        </p:nvSpPr>
        <p:spPr>
          <a:xfrm>
            <a:off x="7720013" y="2146300"/>
            <a:ext cx="360362" cy="28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3426" name="Line 147"/>
          <p:cNvSpPr/>
          <p:nvPr/>
        </p:nvSpPr>
        <p:spPr>
          <a:xfrm flipH="1">
            <a:off x="7451725" y="2708275"/>
            <a:ext cx="433388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27" name="Line 148"/>
          <p:cNvSpPr/>
          <p:nvPr/>
        </p:nvSpPr>
        <p:spPr>
          <a:xfrm>
            <a:off x="7596188" y="2492375"/>
            <a:ext cx="0" cy="21590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13428" name="Line 149"/>
          <p:cNvSpPr/>
          <p:nvPr/>
        </p:nvSpPr>
        <p:spPr>
          <a:xfrm flipH="1" flipV="1">
            <a:off x="7596188" y="2794000"/>
            <a:ext cx="0" cy="21590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13429" name="Text Box 150"/>
          <p:cNvSpPr txBox="1"/>
          <p:nvPr/>
        </p:nvSpPr>
        <p:spPr>
          <a:xfrm rot="-5400000">
            <a:off x="7248525" y="2393950"/>
            <a:ext cx="452438" cy="28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13430" name="Line 151"/>
          <p:cNvSpPr/>
          <p:nvPr/>
        </p:nvSpPr>
        <p:spPr>
          <a:xfrm>
            <a:off x="7956550" y="3148013"/>
            <a:ext cx="4318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431" name="Line 152"/>
          <p:cNvSpPr/>
          <p:nvPr/>
        </p:nvSpPr>
        <p:spPr>
          <a:xfrm>
            <a:off x="8316913" y="2784475"/>
            <a:ext cx="0" cy="360363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triangle" w="sm" len="lg"/>
            <a:tailEnd type="triangle" w="sm" len="lg"/>
          </a:ln>
        </p:spPr>
      </p:sp>
      <p:sp>
        <p:nvSpPr>
          <p:cNvPr id="13432" name="Text Box 153"/>
          <p:cNvSpPr txBox="1"/>
          <p:nvPr/>
        </p:nvSpPr>
        <p:spPr>
          <a:xfrm rot="-5400000">
            <a:off x="8023225" y="2819400"/>
            <a:ext cx="360363" cy="28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s</a:t>
            </a:r>
          </a:p>
        </p:txBody>
      </p:sp>
      <p:grpSp>
        <p:nvGrpSpPr>
          <p:cNvPr id="13433" name="Group 154"/>
          <p:cNvGrpSpPr/>
          <p:nvPr/>
        </p:nvGrpSpPr>
        <p:grpSpPr>
          <a:xfrm>
            <a:off x="7308850" y="4713288"/>
            <a:ext cx="1223963" cy="876300"/>
            <a:chOff x="4604" y="2833"/>
            <a:chExt cx="771" cy="552"/>
          </a:xfrm>
        </p:grpSpPr>
        <p:sp>
          <p:nvSpPr>
            <p:cNvPr id="13435" name="Rectangle 155" descr="宽上对角线"/>
            <p:cNvSpPr/>
            <p:nvPr/>
          </p:nvSpPr>
          <p:spPr>
            <a:xfrm>
              <a:off x="4604" y="3113"/>
              <a:ext cx="272" cy="22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436" name="Freeform 156" descr="宽下对角线"/>
            <p:cNvSpPr/>
            <p:nvPr/>
          </p:nvSpPr>
          <p:spPr>
            <a:xfrm>
              <a:off x="4921" y="3113"/>
              <a:ext cx="284" cy="226"/>
            </a:xfrm>
            <a:custGeom>
              <a:avLst/>
              <a:gdLst>
                <a:gd name="txL" fmla="*/ 0 w 284"/>
                <a:gd name="txT" fmla="*/ 0 h 226"/>
                <a:gd name="txR" fmla="*/ 284 w 284"/>
                <a:gd name="txB" fmla="*/ 226 h 226"/>
              </a:gdLst>
              <a:ahLst/>
              <a:cxnLst>
                <a:cxn ang="0">
                  <a:pos x="272" y="0"/>
                </a:cxn>
                <a:cxn ang="0">
                  <a:pos x="91" y="0"/>
                </a:cxn>
                <a:cxn ang="0">
                  <a:pos x="0" y="90"/>
                </a:cxn>
                <a:cxn ang="0">
                  <a:pos x="0" y="226"/>
                </a:cxn>
                <a:cxn ang="0">
                  <a:pos x="272" y="226"/>
                </a:cxn>
                <a:cxn ang="0">
                  <a:pos x="277" y="126"/>
                </a:cxn>
                <a:cxn ang="0">
                  <a:pos x="283" y="10"/>
                </a:cxn>
                <a:cxn ang="0">
                  <a:pos x="272" y="0"/>
                </a:cxn>
              </a:cxnLst>
              <a:rect l="txL" t="txT" r="txR" b="txB"/>
              <a:pathLst>
                <a:path w="284" h="226">
                  <a:moveTo>
                    <a:pt x="272" y="0"/>
                  </a:moveTo>
                  <a:lnTo>
                    <a:pt x="91" y="0"/>
                  </a:lnTo>
                  <a:lnTo>
                    <a:pt x="0" y="90"/>
                  </a:lnTo>
                  <a:lnTo>
                    <a:pt x="0" y="226"/>
                  </a:lnTo>
                  <a:lnTo>
                    <a:pt x="272" y="226"/>
                  </a:lnTo>
                  <a:cubicBezTo>
                    <a:pt x="284" y="203"/>
                    <a:pt x="262" y="156"/>
                    <a:pt x="277" y="126"/>
                  </a:cubicBezTo>
                  <a:cubicBezTo>
                    <a:pt x="282" y="88"/>
                    <a:pt x="271" y="46"/>
                    <a:pt x="283" y="10"/>
                  </a:cubicBezTo>
                  <a:cubicBezTo>
                    <a:pt x="279" y="2"/>
                    <a:pt x="283" y="1"/>
                    <a:pt x="272" y="0"/>
                  </a:cubicBezTo>
                  <a:close/>
                </a:path>
              </a:pathLst>
            </a:custGeom>
            <a:pattFill prst="wdDnDiag">
              <a:fgClr>
                <a:srgbClr val="0000FF">
                  <a:alpha val="100000"/>
                </a:srgbClr>
              </a:fgClr>
              <a:bgClr>
                <a:schemeClr val="bg1">
                  <a:alpha val="100000"/>
                </a:schemeClr>
              </a:bgClr>
            </a:pattFill>
            <a:ln w="1905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37" name="Line 157"/>
            <p:cNvSpPr/>
            <p:nvPr/>
          </p:nvSpPr>
          <p:spPr>
            <a:xfrm flipV="1">
              <a:off x="4921" y="2976"/>
              <a:ext cx="227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38" name="Line 158"/>
            <p:cNvSpPr/>
            <p:nvPr/>
          </p:nvSpPr>
          <p:spPr>
            <a:xfrm flipV="1">
              <a:off x="4921" y="2931"/>
              <a:ext cx="0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39" name="Arc 159"/>
            <p:cNvSpPr/>
            <p:nvPr/>
          </p:nvSpPr>
          <p:spPr>
            <a:xfrm>
              <a:off x="4921" y="2976"/>
              <a:ext cx="136" cy="91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36" y="91"/>
                </a:cxn>
                <a:cxn ang="0">
                  <a:pos x="0" y="9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40" name="Text Box 160"/>
            <p:cNvSpPr txBox="1"/>
            <p:nvPr/>
          </p:nvSpPr>
          <p:spPr>
            <a:xfrm>
              <a:off x="4924" y="2833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β</a:t>
              </a:r>
            </a:p>
          </p:txBody>
        </p:sp>
        <p:sp>
          <p:nvSpPr>
            <p:cNvPr id="13441" name="Line 161"/>
            <p:cNvSpPr/>
            <p:nvPr/>
          </p:nvSpPr>
          <p:spPr>
            <a:xfrm>
              <a:off x="5148" y="3113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42" name="Line 162"/>
            <p:cNvSpPr/>
            <p:nvPr/>
          </p:nvSpPr>
          <p:spPr>
            <a:xfrm>
              <a:off x="4921" y="3203"/>
              <a:ext cx="45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43" name="Line 163"/>
            <p:cNvSpPr/>
            <p:nvPr/>
          </p:nvSpPr>
          <p:spPr>
            <a:xfrm>
              <a:off x="5329" y="2931"/>
              <a:ext cx="0" cy="18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13444" name="Line 164"/>
            <p:cNvSpPr/>
            <p:nvPr/>
          </p:nvSpPr>
          <p:spPr>
            <a:xfrm flipV="1">
              <a:off x="5329" y="3203"/>
              <a:ext cx="0" cy="18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13445" name="Line 165"/>
            <p:cNvSpPr/>
            <p:nvPr/>
          </p:nvSpPr>
          <p:spPr>
            <a:xfrm>
              <a:off x="5329" y="3113"/>
              <a:ext cx="0" cy="9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46" name="Text Box 166"/>
            <p:cNvSpPr txBox="1"/>
            <p:nvPr/>
          </p:nvSpPr>
          <p:spPr>
            <a:xfrm rot="-5400000">
              <a:off x="5133" y="2938"/>
              <a:ext cx="2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  <p:sp>
        <p:nvSpPr>
          <p:cNvPr id="13434" name="Rectangle 16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17.1.5 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焊缝尺寸符号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A1FAB3-E2CE-4D62-AC61-D5706D128A8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4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940425" y="981075"/>
            <a:ext cx="2449513" cy="936625"/>
            <a:chOff x="1156" y="2069"/>
            <a:chExt cx="1543" cy="590"/>
          </a:xfrm>
        </p:grpSpPr>
        <p:sp>
          <p:nvSpPr>
            <p:cNvPr id="15446" name="Rectangle 4" descr="宽下对角线"/>
            <p:cNvSpPr>
              <a:spLocks noChangeAspect="1"/>
            </p:cNvSpPr>
            <p:nvPr/>
          </p:nvSpPr>
          <p:spPr>
            <a:xfrm>
              <a:off x="1429" y="2069"/>
              <a:ext cx="136" cy="454"/>
            </a:xfrm>
            <a:prstGeom prst="rect">
              <a:avLst/>
            </a:prstGeom>
            <a:pattFill prst="wdDnDiag">
              <a:fgClr>
                <a:srgbClr val="00C864"/>
              </a:fgClr>
              <a:bgClr>
                <a:schemeClr val="bg1"/>
              </a:bgClr>
            </a:pattFill>
            <a:ln w="12700" cap="flat" cmpd="sng">
              <a:solidFill>
                <a:srgbClr val="00C86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47" name="Rectangle 5" descr="宽上对角线"/>
            <p:cNvSpPr>
              <a:spLocks noChangeAspect="1"/>
            </p:cNvSpPr>
            <p:nvPr/>
          </p:nvSpPr>
          <p:spPr>
            <a:xfrm>
              <a:off x="1156" y="2523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48" name="AutoShape 6"/>
            <p:cNvSpPr>
              <a:spLocks noChangeAspect="1"/>
            </p:cNvSpPr>
            <p:nvPr/>
          </p:nvSpPr>
          <p:spPr>
            <a:xfrm>
              <a:off x="1566" y="2364"/>
              <a:ext cx="159" cy="159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49" name="Rectangle 7" descr="宽下对角线"/>
            <p:cNvSpPr>
              <a:spLocks noChangeAspect="1"/>
            </p:cNvSpPr>
            <p:nvPr/>
          </p:nvSpPr>
          <p:spPr>
            <a:xfrm>
              <a:off x="2246" y="2069"/>
              <a:ext cx="136" cy="454"/>
            </a:xfrm>
            <a:prstGeom prst="rect">
              <a:avLst/>
            </a:prstGeom>
            <a:pattFill prst="wdDnDiag">
              <a:fgClr>
                <a:srgbClr val="00C864"/>
              </a:fgClr>
              <a:bgClr>
                <a:schemeClr val="bg1"/>
              </a:bgClr>
            </a:pattFill>
            <a:ln w="12700" cap="flat" cmpd="sng">
              <a:solidFill>
                <a:srgbClr val="00C86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50" name="Rectangle 8" descr="宽上对角线"/>
            <p:cNvSpPr>
              <a:spLocks noChangeAspect="1"/>
            </p:cNvSpPr>
            <p:nvPr/>
          </p:nvSpPr>
          <p:spPr>
            <a:xfrm>
              <a:off x="1973" y="2523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51" name="Line 9"/>
            <p:cNvSpPr/>
            <p:nvPr/>
          </p:nvSpPr>
          <p:spPr>
            <a:xfrm flipV="1">
              <a:off x="2381" y="2387"/>
              <a:ext cx="91" cy="136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5452" name="Line 10"/>
            <p:cNvSpPr/>
            <p:nvPr/>
          </p:nvSpPr>
          <p:spPr>
            <a:xfrm>
              <a:off x="2472" y="2387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53" name="Line 11"/>
            <p:cNvSpPr/>
            <p:nvPr/>
          </p:nvSpPr>
          <p:spPr>
            <a:xfrm>
              <a:off x="2475" y="2420"/>
              <a:ext cx="22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5454" name="AutoShape 12"/>
            <p:cNvSpPr>
              <a:spLocks noChangeAspect="1"/>
            </p:cNvSpPr>
            <p:nvPr/>
          </p:nvSpPr>
          <p:spPr>
            <a:xfrm>
              <a:off x="2519" y="2250"/>
              <a:ext cx="136" cy="136"/>
            </a:xfrm>
            <a:prstGeom prst="rtTriangle">
              <a:avLst/>
            </a:prstGeom>
            <a:solidFill>
              <a:srgbClr val="FFFFFF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>
          <a:xfrm>
            <a:off x="3132138" y="836613"/>
            <a:ext cx="2473325" cy="1152525"/>
            <a:chOff x="506" y="618"/>
            <a:chExt cx="1558" cy="726"/>
          </a:xfrm>
        </p:grpSpPr>
        <p:sp>
          <p:nvSpPr>
            <p:cNvPr id="15437" name="Rectangle 14" descr="宽下对角线"/>
            <p:cNvSpPr>
              <a:spLocks noChangeAspect="1"/>
            </p:cNvSpPr>
            <p:nvPr/>
          </p:nvSpPr>
          <p:spPr>
            <a:xfrm>
              <a:off x="1202" y="754"/>
              <a:ext cx="136" cy="454"/>
            </a:xfrm>
            <a:prstGeom prst="rect">
              <a:avLst/>
            </a:prstGeom>
            <a:pattFill prst="wdDnDiag">
              <a:fgClr>
                <a:srgbClr val="00C864"/>
              </a:fgClr>
              <a:bgClr>
                <a:schemeClr val="bg1"/>
              </a:bgClr>
            </a:pattFill>
            <a:ln w="12700" cap="flat" cmpd="sng">
              <a:solidFill>
                <a:srgbClr val="00C86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38" name="Rectangle 15" descr="宽上对角线"/>
            <p:cNvSpPr>
              <a:spLocks noChangeAspect="1"/>
            </p:cNvSpPr>
            <p:nvPr/>
          </p:nvSpPr>
          <p:spPr>
            <a:xfrm>
              <a:off x="929" y="1208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39" name="AutoShape 16"/>
            <p:cNvSpPr>
              <a:spLocks noChangeAspect="1"/>
            </p:cNvSpPr>
            <p:nvPr/>
          </p:nvSpPr>
          <p:spPr>
            <a:xfrm>
              <a:off x="1339" y="1049"/>
              <a:ext cx="159" cy="159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40" name="Line 17"/>
            <p:cNvSpPr/>
            <p:nvPr/>
          </p:nvSpPr>
          <p:spPr>
            <a:xfrm flipV="1">
              <a:off x="1426" y="935"/>
              <a:ext cx="93" cy="199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5441" name="Line 18"/>
            <p:cNvSpPr/>
            <p:nvPr/>
          </p:nvSpPr>
          <p:spPr>
            <a:xfrm>
              <a:off x="1519" y="936"/>
              <a:ext cx="49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42" name="Line 19"/>
            <p:cNvSpPr/>
            <p:nvPr/>
          </p:nvSpPr>
          <p:spPr>
            <a:xfrm>
              <a:off x="1522" y="969"/>
              <a:ext cx="49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5443" name="Text Box 20"/>
            <p:cNvSpPr txBox="1"/>
            <p:nvPr/>
          </p:nvSpPr>
          <p:spPr>
            <a:xfrm>
              <a:off x="1383" y="618"/>
              <a:ext cx="59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箭头侧</a:t>
              </a:r>
            </a:p>
          </p:txBody>
        </p:sp>
        <p:sp>
          <p:nvSpPr>
            <p:cNvPr id="15444" name="Text Box 21"/>
            <p:cNvSpPr txBox="1"/>
            <p:nvPr/>
          </p:nvSpPr>
          <p:spPr>
            <a:xfrm>
              <a:off x="1474" y="976"/>
              <a:ext cx="59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箭头线</a:t>
              </a:r>
            </a:p>
          </p:txBody>
        </p:sp>
        <p:sp>
          <p:nvSpPr>
            <p:cNvPr id="15445" name="Text Box 22"/>
            <p:cNvSpPr txBox="1"/>
            <p:nvPr/>
          </p:nvSpPr>
          <p:spPr>
            <a:xfrm>
              <a:off x="506" y="665"/>
              <a:ext cx="7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非箭头侧</a:t>
              </a:r>
            </a:p>
          </p:txBody>
        </p:sp>
      </p:grpSp>
      <p:grpSp>
        <p:nvGrpSpPr>
          <p:cNvPr id="4" name="Group 23"/>
          <p:cNvGrpSpPr/>
          <p:nvPr/>
        </p:nvGrpSpPr>
        <p:grpSpPr>
          <a:xfrm>
            <a:off x="3132138" y="2205038"/>
            <a:ext cx="2505075" cy="1155700"/>
            <a:chOff x="2290" y="614"/>
            <a:chExt cx="1578" cy="728"/>
          </a:xfrm>
        </p:grpSpPr>
        <p:sp>
          <p:nvSpPr>
            <p:cNvPr id="15428" name="Rectangle 24" descr="宽下对角线"/>
            <p:cNvSpPr>
              <a:spLocks noChangeAspect="1"/>
            </p:cNvSpPr>
            <p:nvPr/>
          </p:nvSpPr>
          <p:spPr>
            <a:xfrm>
              <a:off x="3016" y="752"/>
              <a:ext cx="136" cy="454"/>
            </a:xfrm>
            <a:prstGeom prst="rect">
              <a:avLst/>
            </a:prstGeom>
            <a:pattFill prst="wdDnDiag">
              <a:fgClr>
                <a:srgbClr val="00C864"/>
              </a:fgClr>
              <a:bgClr>
                <a:schemeClr val="bg1"/>
              </a:bgClr>
            </a:pattFill>
            <a:ln w="12700" cap="flat" cmpd="sng">
              <a:solidFill>
                <a:srgbClr val="00C86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29" name="Rectangle 25" descr="宽上对角线"/>
            <p:cNvSpPr>
              <a:spLocks noChangeAspect="1"/>
            </p:cNvSpPr>
            <p:nvPr/>
          </p:nvSpPr>
          <p:spPr>
            <a:xfrm>
              <a:off x="2743" y="1206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30" name="AutoShape 26"/>
            <p:cNvSpPr>
              <a:spLocks noChangeAspect="1"/>
            </p:cNvSpPr>
            <p:nvPr/>
          </p:nvSpPr>
          <p:spPr>
            <a:xfrm>
              <a:off x="3153" y="1047"/>
              <a:ext cx="159" cy="159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31" name="Line 27"/>
            <p:cNvSpPr/>
            <p:nvPr/>
          </p:nvSpPr>
          <p:spPr>
            <a:xfrm flipH="1" flipV="1">
              <a:off x="2835" y="935"/>
              <a:ext cx="183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5432" name="Line 28"/>
            <p:cNvSpPr/>
            <p:nvPr/>
          </p:nvSpPr>
          <p:spPr>
            <a:xfrm>
              <a:off x="2335" y="934"/>
              <a:ext cx="49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33" name="Line 29"/>
            <p:cNvSpPr/>
            <p:nvPr/>
          </p:nvSpPr>
          <p:spPr>
            <a:xfrm>
              <a:off x="2338" y="967"/>
              <a:ext cx="49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5434" name="Text Box 30"/>
            <p:cNvSpPr txBox="1"/>
            <p:nvPr/>
          </p:nvSpPr>
          <p:spPr>
            <a:xfrm>
              <a:off x="2290" y="614"/>
              <a:ext cx="59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箭头侧</a:t>
              </a:r>
            </a:p>
          </p:txBody>
        </p:sp>
        <p:sp>
          <p:nvSpPr>
            <p:cNvPr id="15435" name="Text Box 31"/>
            <p:cNvSpPr txBox="1"/>
            <p:nvPr/>
          </p:nvSpPr>
          <p:spPr>
            <a:xfrm>
              <a:off x="2290" y="974"/>
              <a:ext cx="59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箭头线</a:t>
              </a:r>
            </a:p>
          </p:txBody>
        </p:sp>
        <p:sp>
          <p:nvSpPr>
            <p:cNvPr id="15436" name="Text Box 32"/>
            <p:cNvSpPr txBox="1"/>
            <p:nvPr/>
          </p:nvSpPr>
          <p:spPr>
            <a:xfrm>
              <a:off x="3142" y="663"/>
              <a:ext cx="72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非箭头侧</a:t>
              </a:r>
            </a:p>
          </p:txBody>
        </p:sp>
      </p:grpSp>
      <p:grpSp>
        <p:nvGrpSpPr>
          <p:cNvPr id="15368" name="Group 33"/>
          <p:cNvGrpSpPr/>
          <p:nvPr/>
        </p:nvGrpSpPr>
        <p:grpSpPr>
          <a:xfrm>
            <a:off x="5795963" y="3716338"/>
            <a:ext cx="2879725" cy="2520950"/>
            <a:chOff x="3561" y="527"/>
            <a:chExt cx="1814" cy="1588"/>
          </a:xfrm>
        </p:grpSpPr>
        <p:grpSp>
          <p:nvGrpSpPr>
            <p:cNvPr id="15409" name="Group 34"/>
            <p:cNvGrpSpPr/>
            <p:nvPr/>
          </p:nvGrpSpPr>
          <p:grpSpPr>
            <a:xfrm>
              <a:off x="3561" y="527"/>
              <a:ext cx="1814" cy="1588"/>
              <a:chOff x="3470" y="1525"/>
              <a:chExt cx="1814" cy="1588"/>
            </a:xfrm>
          </p:grpSpPr>
          <p:sp>
            <p:nvSpPr>
              <p:cNvPr id="15411" name="Rectangle 35" descr="宽下对角线"/>
              <p:cNvSpPr>
                <a:spLocks noChangeAspect="1"/>
              </p:cNvSpPr>
              <p:nvPr/>
            </p:nvSpPr>
            <p:spPr>
              <a:xfrm>
                <a:off x="4341" y="1797"/>
                <a:ext cx="136" cy="1089"/>
              </a:xfrm>
              <a:prstGeom prst="rect">
                <a:avLst/>
              </a:prstGeom>
              <a:pattFill prst="wdDnDiag">
                <a:fgClr>
                  <a:srgbClr val="00C864"/>
                </a:fgClr>
                <a:bgClr>
                  <a:schemeClr val="bg1"/>
                </a:bgClr>
              </a:pattFill>
              <a:ln w="12700" cap="flat" cmpd="sng">
                <a:solidFill>
                  <a:srgbClr val="00C86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2" name="Rectangle 36" descr="宽上对角线"/>
              <p:cNvSpPr>
                <a:spLocks noChangeAspect="1"/>
              </p:cNvSpPr>
              <p:nvPr/>
            </p:nvSpPr>
            <p:spPr>
              <a:xfrm>
                <a:off x="3985" y="2251"/>
                <a:ext cx="853" cy="136"/>
              </a:xfrm>
              <a:prstGeom prst="rect">
                <a:avLst/>
              </a:prstGeom>
              <a:pattFill prst="wdUpDiag">
                <a:fgClr>
                  <a:srgbClr val="0000FF"/>
                </a:fgClr>
                <a:bgClr>
                  <a:schemeClr val="bg1"/>
                </a:bgClr>
              </a:pattFill>
              <a:ln w="127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3" name="AutoShape 37"/>
              <p:cNvSpPr>
                <a:spLocks noChangeAspect="1"/>
              </p:cNvSpPr>
              <p:nvPr/>
            </p:nvSpPr>
            <p:spPr>
              <a:xfrm>
                <a:off x="4484" y="2086"/>
                <a:ext cx="159" cy="159"/>
              </a:xfrm>
              <a:prstGeom prst="rtTriangle">
                <a:avLst/>
              </a:pr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4" name="Line 38"/>
              <p:cNvSpPr/>
              <p:nvPr/>
            </p:nvSpPr>
            <p:spPr>
              <a:xfrm>
                <a:off x="3572" y="2653"/>
                <a:ext cx="499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15" name="Line 39"/>
              <p:cNvSpPr/>
              <p:nvPr/>
            </p:nvSpPr>
            <p:spPr>
              <a:xfrm>
                <a:off x="3575" y="2686"/>
                <a:ext cx="496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5416" name="Text Box 40"/>
              <p:cNvSpPr txBox="1"/>
              <p:nvPr/>
            </p:nvSpPr>
            <p:spPr>
              <a:xfrm>
                <a:off x="3560" y="2436"/>
                <a:ext cx="590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箭头线</a:t>
                </a:r>
              </a:p>
            </p:txBody>
          </p:sp>
          <p:sp>
            <p:nvSpPr>
              <p:cNvPr id="15417" name="Text Box 41"/>
              <p:cNvSpPr txBox="1"/>
              <p:nvPr/>
            </p:nvSpPr>
            <p:spPr>
              <a:xfrm>
                <a:off x="4558" y="1525"/>
                <a:ext cx="726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0000FF"/>
                    </a:solidFill>
                    <a:latin typeface="仿宋_GB2312" pitchFamily="49" charset="-122"/>
                    <a:ea typeface="仿宋_GB2312" pitchFamily="49" charset="-122"/>
                  </a:rPr>
                  <a:t>接头</a:t>
                </a:r>
                <a:r>
                  <a:rPr lang="en-US" altLang="zh-CN" sz="1800" i="0" dirty="0">
                    <a:solidFill>
                      <a:srgbClr val="0000FF"/>
                    </a:solidFill>
                    <a:latin typeface="仿宋_GB2312" pitchFamily="49" charset="-122"/>
                    <a:ea typeface="仿宋_GB2312" pitchFamily="49" charset="-122"/>
                  </a:rPr>
                  <a:t>B</a:t>
                </a:r>
                <a:r>
                  <a:rPr lang="zh-CN" altLang="en-US" sz="1800" i="0" dirty="0">
                    <a:solidFill>
                      <a:srgbClr val="0000FF"/>
                    </a:solidFill>
                    <a:latin typeface="仿宋_GB2312" pitchFamily="49" charset="-122"/>
                    <a:ea typeface="仿宋_GB2312" pitchFamily="49" charset="-122"/>
                  </a:rPr>
                  <a:t>的非箭头侧</a:t>
                </a:r>
              </a:p>
            </p:txBody>
          </p:sp>
          <p:sp>
            <p:nvSpPr>
              <p:cNvPr id="15418" name="AutoShape 42"/>
              <p:cNvSpPr>
                <a:spLocks noChangeAspect="1"/>
              </p:cNvSpPr>
              <p:nvPr/>
            </p:nvSpPr>
            <p:spPr>
              <a:xfrm flipH="1" flipV="1">
                <a:off x="4177" y="2391"/>
                <a:ext cx="159" cy="159"/>
              </a:xfrm>
              <a:prstGeom prst="rtTriangle">
                <a:avLst/>
              </a:pr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419" name="Line 43"/>
              <p:cNvSpPr/>
              <p:nvPr/>
            </p:nvSpPr>
            <p:spPr>
              <a:xfrm flipV="1">
                <a:off x="4073" y="2470"/>
                <a:ext cx="182" cy="181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5420" name="Text Box 44"/>
              <p:cNvSpPr txBox="1"/>
              <p:nvPr/>
            </p:nvSpPr>
            <p:spPr>
              <a:xfrm>
                <a:off x="3470" y="2709"/>
                <a:ext cx="680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接头</a:t>
                </a:r>
                <a:r>
                  <a:rPr lang="en-US" altLang="zh-CN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A</a:t>
                </a:r>
                <a:r>
                  <a:rPr lang="zh-CN" altLang="en-US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的箭头侧</a:t>
                </a:r>
              </a:p>
            </p:txBody>
          </p:sp>
          <p:sp>
            <p:nvSpPr>
              <p:cNvPr id="15421" name="Line 45"/>
              <p:cNvSpPr/>
              <p:nvPr/>
            </p:nvSpPr>
            <p:spPr>
              <a:xfrm>
                <a:off x="4615" y="2659"/>
                <a:ext cx="499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22" name="Line 46"/>
              <p:cNvSpPr/>
              <p:nvPr/>
            </p:nvSpPr>
            <p:spPr>
              <a:xfrm>
                <a:off x="4618" y="2692"/>
                <a:ext cx="496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15423" name="Text Box 47"/>
              <p:cNvSpPr txBox="1"/>
              <p:nvPr/>
            </p:nvSpPr>
            <p:spPr>
              <a:xfrm>
                <a:off x="4589" y="2444"/>
                <a:ext cx="590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箭头线</a:t>
                </a:r>
              </a:p>
            </p:txBody>
          </p:sp>
          <p:sp>
            <p:nvSpPr>
              <p:cNvPr id="15424" name="Line 48"/>
              <p:cNvSpPr/>
              <p:nvPr/>
            </p:nvSpPr>
            <p:spPr>
              <a:xfrm flipH="1" flipV="1">
                <a:off x="4476" y="2387"/>
                <a:ext cx="136" cy="272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15425" name="Text Box 49"/>
              <p:cNvSpPr txBox="1"/>
              <p:nvPr/>
            </p:nvSpPr>
            <p:spPr>
              <a:xfrm>
                <a:off x="4558" y="1994"/>
                <a:ext cx="72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接头</a:t>
                </a:r>
                <a:r>
                  <a:rPr lang="en-US" altLang="zh-CN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B</a:t>
                </a:r>
              </a:p>
            </p:txBody>
          </p:sp>
          <p:sp>
            <p:nvSpPr>
              <p:cNvPr id="15426" name="Text Box 50"/>
              <p:cNvSpPr txBox="1"/>
              <p:nvPr/>
            </p:nvSpPr>
            <p:spPr>
              <a:xfrm>
                <a:off x="3560" y="1525"/>
                <a:ext cx="726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0000FF"/>
                    </a:solidFill>
                    <a:latin typeface="仿宋_GB2312" pitchFamily="49" charset="-122"/>
                    <a:ea typeface="仿宋_GB2312" pitchFamily="49" charset="-122"/>
                  </a:rPr>
                  <a:t>接头</a:t>
                </a:r>
                <a:r>
                  <a:rPr lang="en-US" altLang="zh-CN" sz="1800" i="0" dirty="0">
                    <a:solidFill>
                      <a:srgbClr val="0000FF"/>
                    </a:solidFill>
                    <a:latin typeface="仿宋_GB2312" pitchFamily="49" charset="-122"/>
                    <a:ea typeface="仿宋_GB2312" pitchFamily="49" charset="-122"/>
                  </a:rPr>
                  <a:t>A</a:t>
                </a:r>
                <a:r>
                  <a:rPr lang="zh-CN" altLang="en-US" sz="1800" i="0" dirty="0">
                    <a:solidFill>
                      <a:srgbClr val="0000FF"/>
                    </a:solidFill>
                    <a:latin typeface="仿宋_GB2312" pitchFamily="49" charset="-122"/>
                    <a:ea typeface="仿宋_GB2312" pitchFamily="49" charset="-122"/>
                  </a:rPr>
                  <a:t>的非箭头侧</a:t>
                </a:r>
              </a:p>
            </p:txBody>
          </p:sp>
          <p:sp>
            <p:nvSpPr>
              <p:cNvPr id="15427" name="Text Box 51"/>
              <p:cNvSpPr txBox="1"/>
              <p:nvPr/>
            </p:nvSpPr>
            <p:spPr>
              <a:xfrm>
                <a:off x="3560" y="1994"/>
                <a:ext cx="72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接头</a:t>
                </a:r>
                <a:r>
                  <a:rPr lang="en-US" altLang="zh-CN" sz="1800" i="0" dirty="0">
                    <a:solidFill>
                      <a:srgbClr val="FF3300"/>
                    </a:solidFill>
                    <a:latin typeface="仿宋_GB2312" pitchFamily="49" charset="-122"/>
                    <a:ea typeface="仿宋_GB2312" pitchFamily="49" charset="-122"/>
                  </a:rPr>
                  <a:t>A</a:t>
                </a:r>
              </a:p>
            </p:txBody>
          </p:sp>
        </p:grpSp>
        <p:sp>
          <p:nvSpPr>
            <p:cNvPr id="15410" name="Rectangle 52"/>
            <p:cNvSpPr/>
            <p:nvPr/>
          </p:nvSpPr>
          <p:spPr>
            <a:xfrm>
              <a:off x="4612" y="1690"/>
              <a:ext cx="700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接头</a:t>
              </a:r>
              <a:r>
                <a:rPr lang="en-US" altLang="zh-CN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B</a:t>
              </a:r>
              <a:r>
                <a:rPr lang="zh-CN" altLang="en-US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的箭头侧</a:t>
              </a:r>
            </a:p>
          </p:txBody>
        </p:sp>
      </p:grpSp>
      <p:grpSp>
        <p:nvGrpSpPr>
          <p:cNvPr id="7" name="Group 53"/>
          <p:cNvGrpSpPr/>
          <p:nvPr/>
        </p:nvGrpSpPr>
        <p:grpSpPr>
          <a:xfrm>
            <a:off x="5940425" y="2349500"/>
            <a:ext cx="2519363" cy="936625"/>
            <a:chOff x="1474" y="3022"/>
            <a:chExt cx="1587" cy="590"/>
          </a:xfrm>
        </p:grpSpPr>
        <p:sp>
          <p:nvSpPr>
            <p:cNvPr id="15400" name="Rectangle 54" descr="宽下对角线"/>
            <p:cNvSpPr>
              <a:spLocks noChangeAspect="1"/>
            </p:cNvSpPr>
            <p:nvPr/>
          </p:nvSpPr>
          <p:spPr>
            <a:xfrm>
              <a:off x="1747" y="3022"/>
              <a:ext cx="136" cy="454"/>
            </a:xfrm>
            <a:prstGeom prst="rect">
              <a:avLst/>
            </a:prstGeom>
            <a:pattFill prst="wdDnDiag">
              <a:fgClr>
                <a:srgbClr val="00C864"/>
              </a:fgClr>
              <a:bgClr>
                <a:schemeClr val="bg1"/>
              </a:bgClr>
            </a:pattFill>
            <a:ln w="12700" cap="flat" cmpd="sng">
              <a:solidFill>
                <a:srgbClr val="00C86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01" name="Rectangle 55" descr="宽上对角线"/>
            <p:cNvSpPr>
              <a:spLocks noChangeAspect="1"/>
            </p:cNvSpPr>
            <p:nvPr/>
          </p:nvSpPr>
          <p:spPr>
            <a:xfrm>
              <a:off x="1474" y="3476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02" name="AutoShape 56"/>
            <p:cNvSpPr>
              <a:spLocks noChangeAspect="1"/>
            </p:cNvSpPr>
            <p:nvPr/>
          </p:nvSpPr>
          <p:spPr>
            <a:xfrm flipH="1">
              <a:off x="1583" y="3311"/>
              <a:ext cx="159" cy="159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03" name="Rectangle 57" descr="宽下对角线"/>
            <p:cNvSpPr>
              <a:spLocks noChangeAspect="1"/>
            </p:cNvSpPr>
            <p:nvPr/>
          </p:nvSpPr>
          <p:spPr>
            <a:xfrm>
              <a:off x="2564" y="3022"/>
              <a:ext cx="136" cy="454"/>
            </a:xfrm>
            <a:prstGeom prst="rect">
              <a:avLst/>
            </a:prstGeom>
            <a:pattFill prst="wdDnDiag">
              <a:fgClr>
                <a:srgbClr val="00C864"/>
              </a:fgClr>
              <a:bgClr>
                <a:schemeClr val="bg1"/>
              </a:bgClr>
            </a:pattFill>
            <a:ln w="12700" cap="flat" cmpd="sng">
              <a:solidFill>
                <a:srgbClr val="00C864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04" name="Rectangle 58" descr="宽上对角线"/>
            <p:cNvSpPr>
              <a:spLocks noChangeAspect="1"/>
            </p:cNvSpPr>
            <p:nvPr/>
          </p:nvSpPr>
          <p:spPr>
            <a:xfrm>
              <a:off x="2291" y="3476"/>
              <a:ext cx="680" cy="13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05" name="Line 59"/>
            <p:cNvSpPr/>
            <p:nvPr/>
          </p:nvSpPr>
          <p:spPr>
            <a:xfrm flipV="1">
              <a:off x="2699" y="3203"/>
              <a:ext cx="136" cy="27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5406" name="Line 60"/>
            <p:cNvSpPr/>
            <p:nvPr/>
          </p:nvSpPr>
          <p:spPr>
            <a:xfrm>
              <a:off x="2834" y="3204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7" name="Line 61"/>
            <p:cNvSpPr/>
            <p:nvPr/>
          </p:nvSpPr>
          <p:spPr>
            <a:xfrm>
              <a:off x="2837" y="3237"/>
              <a:ext cx="22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5408" name="AutoShape 62"/>
            <p:cNvSpPr>
              <a:spLocks noChangeAspect="1"/>
            </p:cNvSpPr>
            <p:nvPr/>
          </p:nvSpPr>
          <p:spPr>
            <a:xfrm flipV="1">
              <a:off x="2881" y="3237"/>
              <a:ext cx="136" cy="136"/>
            </a:xfrm>
            <a:prstGeom prst="rtTriangle">
              <a:avLst/>
            </a:prstGeom>
            <a:solidFill>
              <a:srgbClr val="FFFFFF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63"/>
          <p:cNvGrpSpPr/>
          <p:nvPr/>
        </p:nvGrpSpPr>
        <p:grpSpPr>
          <a:xfrm>
            <a:off x="2906713" y="4038600"/>
            <a:ext cx="2600325" cy="2039938"/>
            <a:chOff x="1831" y="2544"/>
            <a:chExt cx="1638" cy="1285"/>
          </a:xfrm>
        </p:grpSpPr>
        <p:grpSp>
          <p:nvGrpSpPr>
            <p:cNvPr id="15375" name="Group 64"/>
            <p:cNvGrpSpPr/>
            <p:nvPr/>
          </p:nvGrpSpPr>
          <p:grpSpPr>
            <a:xfrm>
              <a:off x="1882" y="2544"/>
              <a:ext cx="1587" cy="590"/>
              <a:chOff x="2472" y="2976"/>
              <a:chExt cx="1587" cy="590"/>
            </a:xfrm>
          </p:grpSpPr>
          <p:sp>
            <p:nvSpPr>
              <p:cNvPr id="15391" name="Rectangle 65" descr="宽下对角线"/>
              <p:cNvSpPr>
                <a:spLocks noChangeAspect="1"/>
              </p:cNvSpPr>
              <p:nvPr/>
            </p:nvSpPr>
            <p:spPr>
              <a:xfrm>
                <a:off x="2745" y="2976"/>
                <a:ext cx="136" cy="454"/>
              </a:xfrm>
              <a:prstGeom prst="rect">
                <a:avLst/>
              </a:prstGeom>
              <a:pattFill prst="wdDnDiag">
                <a:fgClr>
                  <a:srgbClr val="00C864"/>
                </a:fgClr>
                <a:bgClr>
                  <a:schemeClr val="bg1"/>
                </a:bgClr>
              </a:pattFill>
              <a:ln w="12700" cap="flat" cmpd="sng">
                <a:solidFill>
                  <a:srgbClr val="00C86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2" name="Rectangle 66" descr="宽上对角线"/>
              <p:cNvSpPr>
                <a:spLocks noChangeAspect="1"/>
              </p:cNvSpPr>
              <p:nvPr/>
            </p:nvSpPr>
            <p:spPr>
              <a:xfrm>
                <a:off x="2472" y="3430"/>
                <a:ext cx="680" cy="136"/>
              </a:xfrm>
              <a:prstGeom prst="rect">
                <a:avLst/>
              </a:prstGeom>
              <a:pattFill prst="wdUpDiag">
                <a:fgClr>
                  <a:srgbClr val="0000FF"/>
                </a:fgClr>
                <a:bgClr>
                  <a:schemeClr val="bg1"/>
                </a:bgClr>
              </a:pattFill>
              <a:ln w="127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3" name="AutoShape 67"/>
              <p:cNvSpPr>
                <a:spLocks noChangeAspect="1"/>
              </p:cNvSpPr>
              <p:nvPr/>
            </p:nvSpPr>
            <p:spPr>
              <a:xfrm flipH="1">
                <a:off x="2581" y="3265"/>
                <a:ext cx="159" cy="159"/>
              </a:xfrm>
              <a:prstGeom prst="rtTriangle">
                <a:avLst/>
              </a:pr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4" name="Rectangle 68" descr="宽下对角线"/>
              <p:cNvSpPr>
                <a:spLocks noChangeAspect="1"/>
              </p:cNvSpPr>
              <p:nvPr/>
            </p:nvSpPr>
            <p:spPr>
              <a:xfrm>
                <a:off x="3562" y="2976"/>
                <a:ext cx="136" cy="454"/>
              </a:xfrm>
              <a:prstGeom prst="rect">
                <a:avLst/>
              </a:prstGeom>
              <a:pattFill prst="wdDnDiag">
                <a:fgClr>
                  <a:srgbClr val="00C864"/>
                </a:fgClr>
                <a:bgClr>
                  <a:schemeClr val="bg1"/>
                </a:bgClr>
              </a:pattFill>
              <a:ln w="12700" cap="flat" cmpd="sng">
                <a:solidFill>
                  <a:srgbClr val="00C86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5" name="Rectangle 69" descr="宽上对角线"/>
              <p:cNvSpPr>
                <a:spLocks noChangeAspect="1"/>
              </p:cNvSpPr>
              <p:nvPr/>
            </p:nvSpPr>
            <p:spPr>
              <a:xfrm>
                <a:off x="3289" y="3430"/>
                <a:ext cx="680" cy="136"/>
              </a:xfrm>
              <a:prstGeom prst="rect">
                <a:avLst/>
              </a:prstGeom>
              <a:pattFill prst="wdUpDiag">
                <a:fgClr>
                  <a:srgbClr val="0000FF"/>
                </a:fgClr>
                <a:bgClr>
                  <a:schemeClr val="bg1"/>
                </a:bgClr>
              </a:pattFill>
              <a:ln w="127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6" name="Line 70"/>
              <p:cNvSpPr/>
              <p:nvPr/>
            </p:nvSpPr>
            <p:spPr>
              <a:xfrm flipV="1">
                <a:off x="3697" y="3157"/>
                <a:ext cx="136" cy="273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15397" name="Line 71"/>
              <p:cNvSpPr/>
              <p:nvPr/>
            </p:nvSpPr>
            <p:spPr>
              <a:xfrm>
                <a:off x="3832" y="3158"/>
                <a:ext cx="227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98" name="AutoShape 72"/>
              <p:cNvSpPr>
                <a:spLocks noChangeAspect="1"/>
              </p:cNvSpPr>
              <p:nvPr/>
            </p:nvSpPr>
            <p:spPr>
              <a:xfrm rot="8069307" flipV="1">
                <a:off x="3760" y="3046"/>
                <a:ext cx="226" cy="226"/>
              </a:xfrm>
              <a:prstGeom prst="rtTriangle">
                <a:avLst/>
              </a:pr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99" name="AutoShape 73"/>
              <p:cNvSpPr>
                <a:spLocks noChangeAspect="1"/>
              </p:cNvSpPr>
              <p:nvPr/>
            </p:nvSpPr>
            <p:spPr>
              <a:xfrm>
                <a:off x="2877" y="3266"/>
                <a:ext cx="159" cy="159"/>
              </a:xfrm>
              <a:prstGeom prst="rtTriangle">
                <a:avLst/>
              </a:prstGeom>
              <a:solidFill>
                <a:schemeClr val="accent1"/>
              </a:solidFill>
              <a:ln w="9525" cap="flat" cmpd="sng">
                <a:solidFill>
                  <a:schemeClr val="accent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15376" name="Group 74"/>
            <p:cNvGrpSpPr/>
            <p:nvPr/>
          </p:nvGrpSpPr>
          <p:grpSpPr>
            <a:xfrm>
              <a:off x="1831" y="3203"/>
              <a:ext cx="1588" cy="626"/>
              <a:chOff x="2789" y="3113"/>
              <a:chExt cx="1588" cy="626"/>
            </a:xfrm>
          </p:grpSpPr>
          <p:sp>
            <p:nvSpPr>
              <p:cNvPr id="15377" name="Arc 75"/>
              <p:cNvSpPr>
                <a:spLocks noChangeAspect="1"/>
              </p:cNvSpPr>
              <p:nvPr/>
            </p:nvSpPr>
            <p:spPr>
              <a:xfrm rot="5400000" flipV="1">
                <a:off x="3156" y="3637"/>
                <a:ext cx="68" cy="136"/>
              </a:xfrm>
              <a:custGeom>
                <a:avLst/>
                <a:gdLst>
                  <a:gd name="txL" fmla="*/ 0 w 21600"/>
                  <a:gd name="txT" fmla="*/ 0 h 43187"/>
                  <a:gd name="txR" fmla="*/ 21600 w 21600"/>
                  <a:gd name="txB" fmla="*/ 43187 h 43187"/>
                </a:gdLst>
                <a:ahLst/>
                <a:cxnLst>
                  <a:cxn ang="0">
                    <a:pos x="0" y="0"/>
                  </a:cxn>
                  <a:cxn ang="0">
                    <a:pos x="2" y="136"/>
                  </a:cxn>
                  <a:cxn ang="0">
                    <a:pos x="0" y="68"/>
                  </a:cxn>
                </a:cxnLst>
                <a:rect l="txL" t="txT" r="txR" b="txB"/>
                <a:pathLst>
                  <a:path w="21600" h="43187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42"/>
                      <a:pt x="12373" y="42789"/>
                      <a:pt x="738" y="43187"/>
                    </a:cubicBezTo>
                  </a:path>
                  <a:path w="21600" h="43187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42"/>
                      <a:pt x="12373" y="42789"/>
                      <a:pt x="738" y="43187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hlink">
                  <a:alpha val="100000"/>
                </a:schemeClr>
              </a:solidFill>
              <a:ln w="9525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8" name="Arc 76"/>
              <p:cNvSpPr>
                <a:spLocks noChangeAspect="1"/>
              </p:cNvSpPr>
              <p:nvPr/>
            </p:nvSpPr>
            <p:spPr>
              <a:xfrm rot="-5400000">
                <a:off x="3153" y="3408"/>
                <a:ext cx="68" cy="136"/>
              </a:xfrm>
              <a:custGeom>
                <a:avLst/>
                <a:gdLst>
                  <a:gd name="txL" fmla="*/ 0 w 21600"/>
                  <a:gd name="txT" fmla="*/ 0 h 43187"/>
                  <a:gd name="txR" fmla="*/ 21600 w 21600"/>
                  <a:gd name="txB" fmla="*/ 43187 h 43187"/>
                </a:gdLst>
                <a:ahLst/>
                <a:cxnLst>
                  <a:cxn ang="0">
                    <a:pos x="0" y="0"/>
                  </a:cxn>
                  <a:cxn ang="0">
                    <a:pos x="2" y="136"/>
                  </a:cxn>
                  <a:cxn ang="0">
                    <a:pos x="0" y="68"/>
                  </a:cxn>
                </a:cxnLst>
                <a:rect l="txL" t="txT" r="txR" b="txB"/>
                <a:pathLst>
                  <a:path w="21600" h="43187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42"/>
                      <a:pt x="12373" y="42789"/>
                      <a:pt x="738" y="43187"/>
                    </a:cubicBezTo>
                  </a:path>
                  <a:path w="21600" h="43187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242"/>
                      <a:pt x="12373" y="42789"/>
                      <a:pt x="738" y="43187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hlink">
                  <a:alpha val="100000"/>
                </a:schemeClr>
              </a:solidFill>
              <a:ln w="9525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9" name="Rectangle 77" descr="宽下对角线"/>
              <p:cNvSpPr/>
              <p:nvPr/>
            </p:nvSpPr>
            <p:spPr>
              <a:xfrm>
                <a:off x="2789" y="3475"/>
                <a:ext cx="363" cy="227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chemeClr val="bg1"/>
                </a:bgClr>
              </a:pattFill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0" name="Rectangle 78" descr="宽上对角线"/>
              <p:cNvSpPr/>
              <p:nvPr/>
            </p:nvSpPr>
            <p:spPr>
              <a:xfrm>
                <a:off x="3182" y="3475"/>
                <a:ext cx="363" cy="227"/>
              </a:xfrm>
              <a:prstGeom prst="rect">
                <a:avLst/>
              </a:prstGeom>
              <a:pattFill prst="wdUpDiag">
                <a:fgClr>
                  <a:srgbClr val="00C864"/>
                </a:fgClr>
                <a:bgClr>
                  <a:schemeClr val="bg1"/>
                </a:bgClr>
              </a:pattFill>
              <a:ln w="19050" cap="flat" cmpd="sng">
                <a:solidFill>
                  <a:srgbClr val="00C86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1" name="AutoShape 79"/>
              <p:cNvSpPr/>
              <p:nvPr/>
            </p:nvSpPr>
            <p:spPr>
              <a:xfrm flipV="1">
                <a:off x="3146" y="3470"/>
                <a:ext cx="91" cy="90"/>
              </a:xfrm>
              <a:prstGeom prst="rtTriangle">
                <a:avLst/>
              </a:prstGeom>
              <a:solidFill>
                <a:schemeClr val="hlink"/>
              </a:solidFill>
              <a:ln w="9525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2" name="Line 80"/>
              <p:cNvSpPr/>
              <p:nvPr/>
            </p:nvSpPr>
            <p:spPr>
              <a:xfrm>
                <a:off x="3167" y="3521"/>
                <a:ext cx="0" cy="136"/>
              </a:xfrm>
              <a:prstGeom prst="line">
                <a:avLst/>
              </a:prstGeom>
              <a:ln w="762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3" name="AutoShape 81"/>
              <p:cNvSpPr/>
              <p:nvPr/>
            </p:nvSpPr>
            <p:spPr>
              <a:xfrm>
                <a:off x="3146" y="3615"/>
                <a:ext cx="91" cy="90"/>
              </a:xfrm>
              <a:prstGeom prst="rtTriangle">
                <a:avLst/>
              </a:prstGeom>
              <a:solidFill>
                <a:schemeClr val="hlink"/>
              </a:solidFill>
              <a:ln w="9525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4" name="Rectangle 82" descr="宽下对角线"/>
              <p:cNvSpPr/>
              <p:nvPr/>
            </p:nvSpPr>
            <p:spPr>
              <a:xfrm>
                <a:off x="3666" y="3475"/>
                <a:ext cx="363" cy="227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chemeClr val="bg1"/>
                </a:bgClr>
              </a:pattFill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5" name="Rectangle 83" descr="宽上对角线"/>
              <p:cNvSpPr/>
              <p:nvPr/>
            </p:nvSpPr>
            <p:spPr>
              <a:xfrm>
                <a:off x="4014" y="3475"/>
                <a:ext cx="363" cy="227"/>
              </a:xfrm>
              <a:prstGeom prst="rect">
                <a:avLst/>
              </a:prstGeom>
              <a:pattFill prst="wdUpDiag">
                <a:fgClr>
                  <a:srgbClr val="00C864"/>
                </a:fgClr>
                <a:bgClr>
                  <a:schemeClr val="bg1"/>
                </a:bgClr>
              </a:pattFill>
              <a:ln w="19050" cap="flat" cmpd="sng">
                <a:solidFill>
                  <a:srgbClr val="00C864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5386" name="Line 84"/>
              <p:cNvSpPr/>
              <p:nvPr/>
            </p:nvSpPr>
            <p:spPr>
              <a:xfrm flipH="1" flipV="1">
                <a:off x="3878" y="3249"/>
                <a:ext cx="136" cy="226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sm" len="lg"/>
                <a:tailEnd type="none" w="med" len="med"/>
              </a:ln>
            </p:spPr>
          </p:sp>
          <p:sp>
            <p:nvSpPr>
              <p:cNvPr id="15387" name="Line 85"/>
              <p:cNvSpPr/>
              <p:nvPr/>
            </p:nvSpPr>
            <p:spPr>
              <a:xfrm>
                <a:off x="3878" y="3249"/>
                <a:ext cx="408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8" name="Line 86"/>
              <p:cNvSpPr/>
              <p:nvPr/>
            </p:nvSpPr>
            <p:spPr>
              <a:xfrm>
                <a:off x="4059" y="3113"/>
                <a:ext cx="0" cy="272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9" name="Line 87"/>
              <p:cNvSpPr/>
              <p:nvPr/>
            </p:nvSpPr>
            <p:spPr>
              <a:xfrm flipV="1">
                <a:off x="4059" y="3158"/>
                <a:ext cx="136" cy="91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90" name="Arc 88"/>
              <p:cNvSpPr/>
              <p:nvPr/>
            </p:nvSpPr>
            <p:spPr>
              <a:xfrm>
                <a:off x="4053" y="3252"/>
                <a:ext cx="136" cy="136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36" y="136"/>
                  </a:cxn>
                  <a:cxn ang="0">
                    <a:pos x="0" y="136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67033" name="AutoShape 89"/>
          <p:cNvSpPr/>
          <p:nvPr/>
        </p:nvSpPr>
        <p:spPr>
          <a:xfrm>
            <a:off x="250825" y="765175"/>
            <a:ext cx="2520950" cy="1646238"/>
          </a:xfrm>
          <a:prstGeom prst="wedgeRoundRectCallout">
            <a:avLst>
              <a:gd name="adj1" fmla="val 74120"/>
              <a:gd name="adj2" fmla="val -16926"/>
              <a:gd name="adj3" fmla="val 16667"/>
            </a:avLst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l"/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如果焊缝在接头的箭头侧，则将基本符号标在基准线的实线侧</a:t>
            </a:r>
          </a:p>
        </p:txBody>
      </p:sp>
      <p:sp>
        <p:nvSpPr>
          <p:cNvPr id="467034" name="AutoShape 90"/>
          <p:cNvSpPr/>
          <p:nvPr/>
        </p:nvSpPr>
        <p:spPr>
          <a:xfrm>
            <a:off x="250825" y="2349500"/>
            <a:ext cx="2520950" cy="2141538"/>
          </a:xfrm>
          <a:prstGeom prst="wedgeRoundRectCallout">
            <a:avLst>
              <a:gd name="adj1" fmla="val 67569"/>
              <a:gd name="adj2" fmla="val -27759"/>
              <a:gd name="adj3" fmla="val 16667"/>
            </a:avLst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l"/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如果焊缝在接头的非箭头侧，则将基本符号标在基准线的虚线侧</a:t>
            </a:r>
          </a:p>
        </p:txBody>
      </p:sp>
      <p:sp>
        <p:nvSpPr>
          <p:cNvPr id="467035" name="AutoShape 91"/>
          <p:cNvSpPr/>
          <p:nvPr/>
        </p:nvSpPr>
        <p:spPr>
          <a:xfrm>
            <a:off x="323850" y="4437063"/>
            <a:ext cx="2268538" cy="1763712"/>
          </a:xfrm>
          <a:prstGeom prst="wedgeRoundRectCallout">
            <a:avLst>
              <a:gd name="adj1" fmla="val 60079"/>
              <a:gd name="adj2" fmla="val 7694"/>
              <a:gd name="adj3" fmla="val 16667"/>
            </a:avLst>
          </a:prstGeom>
          <a:solidFill>
            <a:srgbClr val="FFFFFF"/>
          </a:solidFill>
          <a:ln w="9525">
            <a:noFill/>
          </a:ln>
        </p:spPr>
        <p:txBody>
          <a:bodyPr/>
          <a:lstStyle/>
          <a:p>
            <a:pPr algn="l"/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标对称焊缝及双面焊缝时，基准线可以不加虚线</a:t>
            </a:r>
          </a:p>
        </p:txBody>
      </p:sp>
      <p:sp>
        <p:nvSpPr>
          <p:cNvPr id="15374" name="Rectangle 9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17.2.2 </a:t>
            </a:r>
            <a:r>
              <a:rPr lang="zh-CN" altLang="en-US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基本符号相对基准线的位置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7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7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033" grpId="0" animBg="1"/>
      <p:bldP spid="467034" grpId="0" animBg="1"/>
      <p:bldP spid="4670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A6270F-0C01-49A8-8770-030BB11C420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3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67971" name="AutoShape 3"/>
          <p:cNvSpPr/>
          <p:nvPr/>
        </p:nvSpPr>
        <p:spPr>
          <a:xfrm>
            <a:off x="250825" y="765175"/>
            <a:ext cx="4475163" cy="1150938"/>
          </a:xfrm>
          <a:prstGeom prst="wedgeRoundRectCallout">
            <a:avLst>
              <a:gd name="adj1" fmla="val 11690"/>
              <a:gd name="adj2" fmla="val 178278"/>
              <a:gd name="adj3" fmla="val 16667"/>
            </a:avLst>
          </a:prstGeom>
          <a:solidFill>
            <a:srgbClr val="FFFFFF"/>
          </a:solidFill>
          <a:ln w="31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spcBef>
                <a:spcPct val="10000"/>
              </a:spcBef>
            </a:pPr>
            <a:r>
              <a:rPr lang="zh-CN" altLang="en-US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焊缝横截面的尺寸如钝边</a:t>
            </a:r>
            <a:r>
              <a:rPr lang="en-US" altLang="zh-CN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P</a:t>
            </a:r>
            <a:r>
              <a:rPr lang="zh-CN" altLang="en-US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、坡口深度</a:t>
            </a:r>
            <a:r>
              <a:rPr lang="en-US" altLang="zh-CN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H</a:t>
            </a:r>
            <a:r>
              <a:rPr lang="zh-CN" altLang="en-US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、焊角尺寸</a:t>
            </a:r>
            <a:r>
              <a:rPr lang="en-US" altLang="zh-CN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K</a:t>
            </a:r>
            <a:r>
              <a:rPr lang="zh-CN" altLang="en-US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、焊缝宽度</a:t>
            </a:r>
            <a:r>
              <a:rPr lang="en-US" altLang="zh-CN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c</a:t>
            </a:r>
            <a:r>
              <a:rPr lang="zh-CN" altLang="en-US" sz="2200" i="0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等标在基本符号的左侧</a:t>
            </a:r>
          </a:p>
        </p:txBody>
      </p:sp>
      <p:sp>
        <p:nvSpPr>
          <p:cNvPr id="467972" name="AutoShape 4"/>
          <p:cNvSpPr/>
          <p:nvPr/>
        </p:nvSpPr>
        <p:spPr>
          <a:xfrm>
            <a:off x="2332038" y="4813300"/>
            <a:ext cx="3367087" cy="1511300"/>
          </a:xfrm>
          <a:prstGeom prst="wedgeRoundRectCallout">
            <a:avLst>
              <a:gd name="adj1" fmla="val 24963"/>
              <a:gd name="adj2" fmla="val -153046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9B2FA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坡口角度</a:t>
            </a:r>
            <a:r>
              <a:rPr lang="en-US" altLang="zh-CN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α</a:t>
            </a:r>
            <a:r>
              <a:rPr lang="zh-CN" altLang="en-US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、坡口面角度</a:t>
            </a:r>
            <a:r>
              <a:rPr lang="en-US" altLang="zh-CN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β</a:t>
            </a:r>
            <a:r>
              <a:rPr lang="zh-CN" altLang="en-US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、根部间隙</a:t>
            </a:r>
            <a:r>
              <a:rPr lang="en-US" altLang="zh-CN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lang="zh-CN" altLang="en-US" sz="2200" i="0" dirty="0">
                <a:solidFill>
                  <a:srgbClr val="9B2FA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等尺寸标注在基本符号的上侧或下侧</a:t>
            </a:r>
          </a:p>
        </p:txBody>
      </p:sp>
      <p:sp>
        <p:nvSpPr>
          <p:cNvPr id="467973" name="AutoShape 5"/>
          <p:cNvSpPr/>
          <p:nvPr/>
        </p:nvSpPr>
        <p:spPr>
          <a:xfrm>
            <a:off x="5508625" y="908050"/>
            <a:ext cx="3563938" cy="1512888"/>
          </a:xfrm>
          <a:prstGeom prst="wedgeRoundRectCallout">
            <a:avLst>
              <a:gd name="adj1" fmla="val -35255"/>
              <a:gd name="adj2" fmla="val 117889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焊缝的长度尺寸如焊缝长度</a:t>
            </a:r>
            <a:r>
              <a:rPr lang="en-US" altLang="zh-CN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</a:t>
            </a:r>
            <a:r>
              <a:rPr lang="zh-CN" altLang="en-US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、焊缝间距</a:t>
            </a:r>
            <a:r>
              <a:rPr lang="en-US" altLang="zh-CN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e</a:t>
            </a:r>
            <a:r>
              <a:rPr lang="zh-CN" altLang="en-US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、相同焊缝段数</a:t>
            </a:r>
            <a:r>
              <a:rPr lang="en-US" altLang="zh-CN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n</a:t>
            </a:r>
            <a:r>
              <a:rPr lang="zh-CN" altLang="en-US" sz="2200" i="0" dirty="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等标志在基本符号的右侧</a:t>
            </a:r>
          </a:p>
        </p:txBody>
      </p:sp>
      <p:sp>
        <p:nvSpPr>
          <p:cNvPr id="467974" name="Text Box 6"/>
          <p:cNvSpPr txBox="1"/>
          <p:nvPr/>
        </p:nvSpPr>
        <p:spPr>
          <a:xfrm>
            <a:off x="2579688" y="3397250"/>
            <a:ext cx="19208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P H K h S R c d</a:t>
            </a:r>
            <a:endParaRPr lang="en-US" altLang="zh-CN" sz="2000" i="0" dirty="0">
              <a:solidFill>
                <a:srgbClr val="FF33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467975" name="Text Box 7"/>
          <p:cNvSpPr txBox="1"/>
          <p:nvPr/>
        </p:nvSpPr>
        <p:spPr>
          <a:xfrm>
            <a:off x="4429125" y="2924175"/>
            <a:ext cx="15827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αβb</a:t>
            </a:r>
          </a:p>
        </p:txBody>
      </p:sp>
      <p:grpSp>
        <p:nvGrpSpPr>
          <p:cNvPr id="16394" name="Group 8"/>
          <p:cNvGrpSpPr/>
          <p:nvPr/>
        </p:nvGrpSpPr>
        <p:grpSpPr>
          <a:xfrm>
            <a:off x="1619250" y="3392488"/>
            <a:ext cx="5976938" cy="1584325"/>
            <a:chOff x="1837" y="2341"/>
            <a:chExt cx="3765" cy="998"/>
          </a:xfrm>
        </p:grpSpPr>
        <p:sp>
          <p:nvSpPr>
            <p:cNvPr id="16403" name="Line 9"/>
            <p:cNvSpPr/>
            <p:nvPr/>
          </p:nvSpPr>
          <p:spPr>
            <a:xfrm>
              <a:off x="2426" y="2568"/>
              <a:ext cx="2903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4" name="Line 10"/>
            <p:cNvSpPr/>
            <p:nvPr/>
          </p:nvSpPr>
          <p:spPr>
            <a:xfrm flipH="1">
              <a:off x="1837" y="2568"/>
              <a:ext cx="589" cy="771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med" len="lg"/>
            </a:ln>
          </p:spPr>
        </p:sp>
        <p:sp>
          <p:nvSpPr>
            <p:cNvPr id="16405" name="Line 11"/>
            <p:cNvSpPr/>
            <p:nvPr/>
          </p:nvSpPr>
          <p:spPr>
            <a:xfrm>
              <a:off x="2426" y="2659"/>
              <a:ext cx="2949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6406" name="Line 12"/>
            <p:cNvSpPr/>
            <p:nvPr/>
          </p:nvSpPr>
          <p:spPr>
            <a:xfrm flipV="1">
              <a:off x="5329" y="2341"/>
              <a:ext cx="273" cy="227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7" name="Line 13"/>
            <p:cNvSpPr/>
            <p:nvPr/>
          </p:nvSpPr>
          <p:spPr>
            <a:xfrm>
              <a:off x="5329" y="2568"/>
              <a:ext cx="273" cy="18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7982" name="Text Box 14"/>
          <p:cNvSpPr txBox="1"/>
          <p:nvPr/>
        </p:nvSpPr>
        <p:spPr>
          <a:xfrm>
            <a:off x="4211638" y="3392488"/>
            <a:ext cx="18716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solidFill>
                  <a:schemeClr val="tx2"/>
                </a:solidFill>
                <a:latin typeface="Garamond" panose="02020404030301010803" pitchFamily="18" charset="0"/>
                <a:ea typeface="仿宋_GB2312" pitchFamily="49" charset="-122"/>
              </a:rPr>
              <a:t>（基本符号）</a:t>
            </a:r>
          </a:p>
        </p:txBody>
      </p:sp>
      <p:sp>
        <p:nvSpPr>
          <p:cNvPr id="467983" name="Text Box 15"/>
          <p:cNvSpPr txBox="1"/>
          <p:nvPr/>
        </p:nvSpPr>
        <p:spPr>
          <a:xfrm>
            <a:off x="5722938" y="3392488"/>
            <a:ext cx="1295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Garamond" panose="02020404030301010803" pitchFamily="18" charset="0"/>
                <a:ea typeface="宋体" panose="02010600030101010101" pitchFamily="2" charset="-122"/>
              </a:rPr>
              <a:t>n×l </a:t>
            </a:r>
            <a:r>
              <a:rPr lang="en-US" altLang="zh-CN" sz="2000" i="0" dirty="0">
                <a:latin typeface="Garamond" panose="02020404030301010803" pitchFamily="18" charset="0"/>
                <a:ea typeface="宋体" panose="02010600030101010101" pitchFamily="2" charset="-122"/>
              </a:rPr>
              <a:t>(</a:t>
            </a:r>
            <a:r>
              <a:rPr lang="en-US" altLang="zh-CN" sz="2000" dirty="0">
                <a:latin typeface="Garamond" panose="02020404030301010803" pitchFamily="18" charset="0"/>
                <a:ea typeface="宋体" panose="02010600030101010101" pitchFamily="2" charset="-122"/>
              </a:rPr>
              <a:t> e </a:t>
            </a:r>
            <a:r>
              <a:rPr lang="en-US" altLang="zh-CN" sz="2000" i="0" dirty="0">
                <a:latin typeface="Garamond" panose="02020404030301010803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467984" name="Oval 16"/>
          <p:cNvSpPr/>
          <p:nvPr/>
        </p:nvSpPr>
        <p:spPr>
          <a:xfrm>
            <a:off x="2484438" y="3284538"/>
            <a:ext cx="2016125" cy="576262"/>
          </a:xfrm>
          <a:prstGeom prst="ellipse">
            <a:avLst/>
          </a:prstGeom>
          <a:solidFill>
            <a:srgbClr val="FF9999">
              <a:alpha val="43921"/>
            </a:srgbClr>
          </a:solidFill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7985" name="Oval 17"/>
          <p:cNvSpPr/>
          <p:nvPr/>
        </p:nvSpPr>
        <p:spPr>
          <a:xfrm>
            <a:off x="5734050" y="3403600"/>
            <a:ext cx="1223963" cy="431800"/>
          </a:xfrm>
          <a:prstGeom prst="ellipse">
            <a:avLst/>
          </a:prstGeom>
          <a:solidFill>
            <a:srgbClr val="66FF33">
              <a:alpha val="39999"/>
            </a:srgbClr>
          </a:solidFill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7986" name="Oval 18"/>
          <p:cNvSpPr/>
          <p:nvPr/>
        </p:nvSpPr>
        <p:spPr>
          <a:xfrm>
            <a:off x="4402138" y="2865438"/>
            <a:ext cx="1079500" cy="431800"/>
          </a:xfrm>
          <a:prstGeom prst="ellipse">
            <a:avLst/>
          </a:prstGeom>
          <a:solidFill>
            <a:srgbClr val="9966FF">
              <a:alpha val="27843"/>
            </a:srgbClr>
          </a:solidFill>
          <a:ln w="9525" cap="flat" cmpd="sng">
            <a:solidFill>
              <a:srgbClr val="99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7987" name="Text Box 19"/>
          <p:cNvSpPr txBox="1"/>
          <p:nvPr/>
        </p:nvSpPr>
        <p:spPr>
          <a:xfrm>
            <a:off x="7667625" y="3573463"/>
            <a:ext cx="649288" cy="3476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dirty="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467988" name="AutoShape 20"/>
          <p:cNvSpPr/>
          <p:nvPr/>
        </p:nvSpPr>
        <p:spPr>
          <a:xfrm>
            <a:off x="6281738" y="5129213"/>
            <a:ext cx="2141537" cy="1008062"/>
          </a:xfrm>
          <a:prstGeom prst="wedgeRoundRectCallout">
            <a:avLst>
              <a:gd name="adj1" fmla="val 22352"/>
              <a:gd name="adj2" fmla="val -177403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2200" i="0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相同焊缝数量</a:t>
            </a:r>
            <a:r>
              <a:rPr lang="en-US" altLang="zh-CN" sz="2200" i="0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N</a:t>
            </a:r>
            <a:r>
              <a:rPr lang="zh-CN" altLang="en-US" sz="2200" i="0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标在尾部</a:t>
            </a:r>
          </a:p>
        </p:txBody>
      </p:sp>
      <p:sp>
        <p:nvSpPr>
          <p:cNvPr id="16402" name="Rectangle 2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17.2.2 </a:t>
            </a:r>
            <a:r>
              <a:rPr lang="zh-CN" altLang="en-US" i="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焊缝尺寸的标注位置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7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7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7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7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7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7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7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71" grpId="0" animBg="1"/>
      <p:bldP spid="467972" grpId="0" animBg="1"/>
      <p:bldP spid="467973" grpId="0" animBg="1"/>
      <p:bldP spid="467974" grpId="0"/>
      <p:bldP spid="467975" grpId="0"/>
      <p:bldP spid="467982" grpId="0"/>
      <p:bldP spid="467983" grpId="0"/>
      <p:bldP spid="467984" grpId="0" animBg="1"/>
      <p:bldP spid="467985" grpId="0" animBg="1"/>
      <p:bldP spid="467986" grpId="0" animBg="1"/>
      <p:bldP spid="467987" grpId="0"/>
      <p:bldP spid="467988" grpId="0" animBg="1"/>
      <p:bldP spid="46798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B1F3E25-18CF-470B-8D4F-75F114C9F01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7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68995" name="Group 3"/>
          <p:cNvGraphicFramePr>
            <a:graphicFrameLocks noGrp="1"/>
          </p:cNvGraphicFramePr>
          <p:nvPr>
            <p:ph type="tbl" idx="1"/>
          </p:nvPr>
        </p:nvGraphicFramePr>
        <p:xfrm>
          <a:off x="182563" y="836613"/>
          <a:ext cx="8774113" cy="763588"/>
        </p:xfrm>
        <a:graphic>
          <a:graphicData uri="http://schemas.openxmlformats.org/drawingml/2006/table">
            <a:tbl>
              <a:tblPr/>
              <a:tblGrid>
                <a:gridCol w="788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7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3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663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接头形式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焊缝示例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9007" name="Text Box 15"/>
          <p:cNvSpPr txBox="1">
            <a:spLocks noChangeArrowheads="1"/>
          </p:cNvSpPr>
          <p:nvPr/>
        </p:nvSpPr>
        <p:spPr bwMode="auto">
          <a:xfrm>
            <a:off x="323850" y="2959100"/>
            <a:ext cx="431800" cy="1311275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对接接头</a:t>
            </a:r>
          </a:p>
        </p:txBody>
      </p:sp>
      <p:grpSp>
        <p:nvGrpSpPr>
          <p:cNvPr id="2" name="Group 16"/>
          <p:cNvGrpSpPr/>
          <p:nvPr/>
        </p:nvGrpSpPr>
        <p:grpSpPr>
          <a:xfrm>
            <a:off x="1042988" y="1724025"/>
            <a:ext cx="1825625" cy="1306513"/>
            <a:chOff x="1111" y="929"/>
            <a:chExt cx="1150" cy="823"/>
          </a:xfrm>
        </p:grpSpPr>
        <p:grpSp>
          <p:nvGrpSpPr>
            <p:cNvPr id="18532" name="Group 17"/>
            <p:cNvGrpSpPr/>
            <p:nvPr/>
          </p:nvGrpSpPr>
          <p:grpSpPr>
            <a:xfrm>
              <a:off x="1111" y="1235"/>
              <a:ext cx="1150" cy="517"/>
              <a:chOff x="1111" y="1235"/>
              <a:chExt cx="1150" cy="517"/>
            </a:xfrm>
          </p:grpSpPr>
          <p:grpSp>
            <p:nvGrpSpPr>
              <p:cNvPr id="18544" name="Group 18"/>
              <p:cNvGrpSpPr/>
              <p:nvPr/>
            </p:nvGrpSpPr>
            <p:grpSpPr>
              <a:xfrm>
                <a:off x="1111" y="1235"/>
                <a:ext cx="1150" cy="364"/>
                <a:chOff x="1111" y="1235"/>
                <a:chExt cx="1150" cy="364"/>
              </a:xfrm>
            </p:grpSpPr>
            <p:sp>
              <p:nvSpPr>
                <p:cNvPr id="18546" name="Arc 19"/>
                <p:cNvSpPr>
                  <a:spLocks noChangeAspect="1"/>
                </p:cNvSpPr>
                <p:nvPr/>
              </p:nvSpPr>
              <p:spPr>
                <a:xfrm rot="-8100000" flipV="1">
                  <a:off x="1499" y="1235"/>
                  <a:ext cx="363" cy="364"/>
                </a:xfrm>
                <a:custGeom>
                  <a:avLst/>
                  <a:gdLst>
                    <a:gd name="txL" fmla="*/ 0 w 21600"/>
                    <a:gd name="txT" fmla="*/ 0 h 21600"/>
                    <a:gd name="txR" fmla="*/ 21600 w 21600"/>
                    <a:gd name="txB" fmla="*/ 21600 h 21600"/>
                  </a:gdLst>
                  <a:ahLst/>
                  <a:cxnLst>
                    <a:cxn ang="0">
                      <a:pos x="0" y="0"/>
                    </a:cxn>
                    <a:cxn ang="0">
                      <a:pos x="363" y="364"/>
                    </a:cxn>
                    <a:cxn ang="0">
                      <a:pos x="0" y="364"/>
                    </a:cxn>
                  </a:cxnLst>
                  <a:rect l="txL" t="txT" r="txR" b="tx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chemeClr val="tx2">
                    <a:alpha val="100000"/>
                  </a:schemeClr>
                </a:solidFill>
                <a:ln w="9525" cap="flat" cmpd="sng">
                  <a:solidFill>
                    <a:schemeClr val="tx2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547" name="Rectangle 20" descr="浅色上对角线"/>
                <p:cNvSpPr/>
                <p:nvPr/>
              </p:nvSpPr>
              <p:spPr>
                <a:xfrm>
                  <a:off x="1111" y="1344"/>
                  <a:ext cx="576" cy="136"/>
                </a:xfrm>
                <a:prstGeom prst="rect">
                  <a:avLst/>
                </a:prstGeom>
                <a:pattFill prst="ltUpDiag">
                  <a:fgClr>
                    <a:schemeClr val="hlink"/>
                  </a:fgClr>
                  <a:bgClr>
                    <a:schemeClr val="bg1"/>
                  </a:bgClr>
                </a:pattFill>
                <a:ln w="952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8548" name="Rectangle 21" descr="浅色上对角线"/>
                <p:cNvSpPr/>
                <p:nvPr/>
              </p:nvSpPr>
              <p:spPr>
                <a:xfrm>
                  <a:off x="1685" y="1344"/>
                  <a:ext cx="576" cy="136"/>
                </a:xfrm>
                <a:prstGeom prst="rect">
                  <a:avLst/>
                </a:prstGeom>
                <a:pattFill prst="ltUpDiag">
                  <a:fgClr>
                    <a:srgbClr val="9B2FA3"/>
                  </a:fgClr>
                  <a:bgClr>
                    <a:schemeClr val="bg1"/>
                  </a:bgClr>
                </a:pattFill>
                <a:ln w="9525" cap="flat" cmpd="sng">
                  <a:solidFill>
                    <a:srgbClr val="9B2FA3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8549" name="AutoShape 22"/>
                <p:cNvSpPr/>
                <p:nvPr/>
              </p:nvSpPr>
              <p:spPr>
                <a:xfrm>
                  <a:off x="1547" y="1343"/>
                  <a:ext cx="272" cy="137"/>
                </a:xfrm>
                <a:custGeom>
                  <a:avLst/>
                  <a:gdLst>
                    <a:gd name="txL" fmla="*/ 4526 w 21600"/>
                    <a:gd name="txT" fmla="*/ 4572 h 21600"/>
                    <a:gd name="txR" fmla="*/ 17074 w 21600"/>
                    <a:gd name="txB" fmla="*/ 17028 h 21600"/>
                  </a:gdLst>
                  <a:ahLst/>
                  <a:cxnLst>
                    <a:cxn ang="0">
                      <a:pos x="238" y="69"/>
                    </a:cxn>
                    <a:cxn ang="0">
                      <a:pos x="136" y="137"/>
                    </a:cxn>
                    <a:cxn ang="0">
                      <a:pos x="34" y="69"/>
                    </a:cxn>
                    <a:cxn ang="0">
                      <a:pos x="136" y="0"/>
                    </a:cxn>
                  </a:cxnLst>
                  <a:rect l="txL" t="txT" r="txR" b="txB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tx2">
                    <a:alpha val="100000"/>
                  </a:schemeClr>
                </a:solidFill>
                <a:ln w="9525" cap="flat" cmpd="sng">
                  <a:solidFill>
                    <a:schemeClr val="tx2">
                      <a:alpha val="100000"/>
                    </a:scheme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8545" name="Rectangle 23"/>
              <p:cNvSpPr/>
              <p:nvPr/>
            </p:nvSpPr>
            <p:spPr>
              <a:xfrm>
                <a:off x="1414" y="1484"/>
                <a:ext cx="544" cy="26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8533" name="Line 24"/>
            <p:cNvSpPr/>
            <p:nvPr/>
          </p:nvSpPr>
          <p:spPr>
            <a:xfrm flipH="1" flipV="1">
              <a:off x="1409" y="1071"/>
              <a:ext cx="181" cy="36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34" name="Line 25"/>
            <p:cNvSpPr/>
            <p:nvPr/>
          </p:nvSpPr>
          <p:spPr>
            <a:xfrm flipV="1">
              <a:off x="1776" y="1071"/>
              <a:ext cx="181" cy="36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35" name="Arc 26"/>
            <p:cNvSpPr>
              <a:spLocks noChangeAspect="1"/>
            </p:cNvSpPr>
            <p:nvPr/>
          </p:nvSpPr>
          <p:spPr>
            <a:xfrm rot="-8100000" flipV="1">
              <a:off x="1525" y="1004"/>
              <a:ext cx="317" cy="317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317" y="317"/>
                </a:cxn>
                <a:cxn ang="0">
                  <a:pos x="0" y="317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" name="Text Box 27"/>
            <p:cNvSpPr txBox="1"/>
            <p:nvPr/>
          </p:nvSpPr>
          <p:spPr>
            <a:xfrm>
              <a:off x="1550" y="929"/>
              <a:ext cx="226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α</a:t>
              </a:r>
            </a:p>
          </p:txBody>
        </p:sp>
        <p:sp>
          <p:nvSpPr>
            <p:cNvPr id="18537" name="Line 28"/>
            <p:cNvSpPr/>
            <p:nvPr/>
          </p:nvSpPr>
          <p:spPr>
            <a:xfrm>
              <a:off x="1612" y="1480"/>
              <a:ext cx="0" cy="18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38" name="Line 29"/>
            <p:cNvSpPr/>
            <p:nvPr/>
          </p:nvSpPr>
          <p:spPr>
            <a:xfrm>
              <a:off x="1754" y="1480"/>
              <a:ext cx="0" cy="18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39" name="Line 30"/>
            <p:cNvSpPr/>
            <p:nvPr/>
          </p:nvSpPr>
          <p:spPr>
            <a:xfrm>
              <a:off x="1608" y="1634"/>
              <a:ext cx="14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8540" name="Text Box 31"/>
            <p:cNvSpPr txBox="1"/>
            <p:nvPr/>
          </p:nvSpPr>
          <p:spPr>
            <a:xfrm>
              <a:off x="1577" y="1476"/>
              <a:ext cx="2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8541" name="Line 32"/>
            <p:cNvSpPr/>
            <p:nvPr/>
          </p:nvSpPr>
          <p:spPr>
            <a:xfrm>
              <a:off x="2154" y="1117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542" name="Line 33"/>
            <p:cNvSpPr/>
            <p:nvPr/>
          </p:nvSpPr>
          <p:spPr>
            <a:xfrm>
              <a:off x="2154" y="1473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8543" name="Text Box 34"/>
            <p:cNvSpPr txBox="1"/>
            <p:nvPr/>
          </p:nvSpPr>
          <p:spPr>
            <a:xfrm rot="-5400000">
              <a:off x="1993" y="1327"/>
              <a:ext cx="17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3276600" y="1685925"/>
            <a:ext cx="1825625" cy="1095375"/>
            <a:chOff x="2683" y="971"/>
            <a:chExt cx="1150" cy="690"/>
          </a:xfrm>
        </p:grpSpPr>
        <p:sp>
          <p:nvSpPr>
            <p:cNvPr id="18524" name="Rectangle 36" descr="浅色上对角线"/>
            <p:cNvSpPr/>
            <p:nvPr/>
          </p:nvSpPr>
          <p:spPr>
            <a:xfrm>
              <a:off x="2683" y="1525"/>
              <a:ext cx="576" cy="136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25" name="Rectangle 37" descr="浅色上对角线"/>
            <p:cNvSpPr/>
            <p:nvPr/>
          </p:nvSpPr>
          <p:spPr>
            <a:xfrm>
              <a:off x="3257" y="1525"/>
              <a:ext cx="576" cy="136"/>
            </a:xfrm>
            <a:prstGeom prst="rect">
              <a:avLst/>
            </a:prstGeom>
            <a:pattFill prst="ltUpDiag">
              <a:fgClr>
                <a:srgbClr val="9B2FA3"/>
              </a:fgClr>
              <a:bgClr>
                <a:schemeClr val="bg1"/>
              </a:bgClr>
            </a:patt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26" name="Line 38"/>
            <p:cNvSpPr/>
            <p:nvPr/>
          </p:nvSpPr>
          <p:spPr>
            <a:xfrm flipH="1" flipV="1">
              <a:off x="3016" y="1252"/>
              <a:ext cx="227" cy="27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8527" name="Line 39"/>
            <p:cNvSpPr/>
            <p:nvPr/>
          </p:nvSpPr>
          <p:spPr>
            <a:xfrm>
              <a:off x="3016" y="1252"/>
              <a:ext cx="771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28" name="Text Box 40"/>
            <p:cNvSpPr txBox="1"/>
            <p:nvPr/>
          </p:nvSpPr>
          <p:spPr>
            <a:xfrm>
              <a:off x="2958" y="971"/>
              <a:ext cx="409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αb</a:t>
              </a:r>
            </a:p>
          </p:txBody>
        </p:sp>
        <p:sp>
          <p:nvSpPr>
            <p:cNvPr id="18529" name="Text Box 41"/>
            <p:cNvSpPr txBox="1"/>
            <p:nvPr/>
          </p:nvSpPr>
          <p:spPr>
            <a:xfrm>
              <a:off x="3196" y="1093"/>
              <a:ext cx="59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n×</a:t>
              </a:r>
              <a:r>
                <a:rPr lang="en-US" altLang="zh-CN" sz="1800" dirty="0">
                  <a:solidFill>
                    <a:srgbClr val="9900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 </a:t>
              </a:r>
              <a:r>
                <a:rPr lang="en-US" altLang="zh-CN" sz="1800" i="0" dirty="0">
                  <a:solidFill>
                    <a:srgbClr val="9900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1800" dirty="0">
                  <a:solidFill>
                    <a:srgbClr val="9900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1800" i="0" dirty="0">
                  <a:solidFill>
                    <a:srgbClr val="9900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) </a:t>
              </a:r>
            </a:p>
          </p:txBody>
        </p:sp>
        <p:sp>
          <p:nvSpPr>
            <p:cNvPr id="18530" name="Rectangle 42"/>
            <p:cNvSpPr/>
            <p:nvPr/>
          </p:nvSpPr>
          <p:spPr>
            <a:xfrm>
              <a:off x="2971" y="1071"/>
              <a:ext cx="308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altLang="zh-CN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∨</a:t>
              </a:r>
            </a:p>
          </p:txBody>
        </p:sp>
        <p:sp>
          <p:nvSpPr>
            <p:cNvPr id="18531" name="Line 43"/>
            <p:cNvSpPr/>
            <p:nvPr/>
          </p:nvSpPr>
          <p:spPr>
            <a:xfrm>
              <a:off x="3061" y="1280"/>
              <a:ext cx="72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</p:grpSp>
      <p:sp>
        <p:nvSpPr>
          <p:cNvPr id="469036" name="Text Box 44"/>
          <p:cNvSpPr txBox="1"/>
          <p:nvPr/>
        </p:nvSpPr>
        <p:spPr>
          <a:xfrm>
            <a:off x="5421313" y="1506538"/>
            <a:ext cx="338455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en-US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V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形焊缝，坡口角度为</a:t>
            </a:r>
            <a:r>
              <a:rPr lang="en-US" altLang="zh-CN" b="0" dirty="0">
                <a:latin typeface="华文中宋" panose="02010600040101010101" pitchFamily="2" charset="-122"/>
                <a:ea typeface="华文中宋" panose="02010600040101010101" pitchFamily="2" charset="-122"/>
              </a:rPr>
              <a:t>α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，根部间隙为</a:t>
            </a:r>
            <a:r>
              <a:rPr lang="en-US" altLang="zh-CN" b="0" dirty="0"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，有</a:t>
            </a:r>
            <a:r>
              <a:rPr lang="en-US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n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条焊缝，焊缝长度为</a:t>
            </a:r>
            <a:r>
              <a:rPr lang="en-US" altLang="zh-CN" b="0" dirty="0">
                <a:latin typeface="华文中宋" panose="02010600040101010101" pitchFamily="2" charset="-122"/>
                <a:ea typeface="华文中宋" panose="02010600040101010101" pitchFamily="2" charset="-122"/>
              </a:rPr>
              <a:t>l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，焊缝间距为</a:t>
            </a:r>
            <a:r>
              <a:rPr lang="en-US" altLang="zh-CN" b="0" dirty="0">
                <a:latin typeface="华文中宋" panose="02010600040101010101" pitchFamily="2" charset="-122"/>
                <a:ea typeface="华文中宋" panose="02010600040101010101" pitchFamily="2" charset="-122"/>
              </a:rPr>
              <a:t>e</a:t>
            </a:r>
          </a:p>
        </p:txBody>
      </p:sp>
      <p:grpSp>
        <p:nvGrpSpPr>
          <p:cNvPr id="6" name="Group 45"/>
          <p:cNvGrpSpPr/>
          <p:nvPr/>
        </p:nvGrpSpPr>
        <p:grpSpPr>
          <a:xfrm>
            <a:off x="1176338" y="3284538"/>
            <a:ext cx="1593850" cy="925512"/>
            <a:chOff x="741" y="2160"/>
            <a:chExt cx="1004" cy="583"/>
          </a:xfrm>
        </p:grpSpPr>
        <p:sp>
          <p:nvSpPr>
            <p:cNvPr id="18512" name="Arc 46"/>
            <p:cNvSpPr>
              <a:spLocks noChangeAspect="1"/>
            </p:cNvSpPr>
            <p:nvPr/>
          </p:nvSpPr>
          <p:spPr>
            <a:xfrm rot="-8100000" flipV="1">
              <a:off x="1037" y="2290"/>
              <a:ext cx="363" cy="364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363" y="364"/>
                </a:cxn>
                <a:cxn ang="0">
                  <a:pos x="0" y="364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3" name="Rectangle 47"/>
            <p:cNvSpPr/>
            <p:nvPr/>
          </p:nvSpPr>
          <p:spPr>
            <a:xfrm>
              <a:off x="960" y="2467"/>
              <a:ext cx="544" cy="26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14" name="Line 48"/>
            <p:cNvSpPr/>
            <p:nvPr/>
          </p:nvSpPr>
          <p:spPr>
            <a:xfrm>
              <a:off x="1700" y="2160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515" name="Line 49"/>
            <p:cNvSpPr/>
            <p:nvPr/>
          </p:nvSpPr>
          <p:spPr>
            <a:xfrm>
              <a:off x="1700" y="2516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8516" name="Text Box 50"/>
            <p:cNvSpPr txBox="1"/>
            <p:nvPr/>
          </p:nvSpPr>
          <p:spPr>
            <a:xfrm rot="-5400000">
              <a:off x="1539" y="2370"/>
              <a:ext cx="17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18517" name="Rectangle 51" descr="浅色上对角线"/>
            <p:cNvSpPr/>
            <p:nvPr/>
          </p:nvSpPr>
          <p:spPr>
            <a:xfrm>
              <a:off x="741" y="2387"/>
              <a:ext cx="440" cy="136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18" name="Rectangle 52" descr="浅色上对角线"/>
            <p:cNvSpPr/>
            <p:nvPr/>
          </p:nvSpPr>
          <p:spPr>
            <a:xfrm>
              <a:off x="1255" y="2387"/>
              <a:ext cx="470" cy="136"/>
            </a:xfrm>
            <a:prstGeom prst="rect">
              <a:avLst/>
            </a:prstGeom>
            <a:pattFill prst="ltUpDiag">
              <a:fgClr>
                <a:srgbClr val="9B2FA3"/>
              </a:fgClr>
              <a:bgClr>
                <a:schemeClr val="bg1"/>
              </a:bgClr>
            </a:patt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19" name="Text Box 53"/>
            <p:cNvSpPr txBox="1"/>
            <p:nvPr/>
          </p:nvSpPr>
          <p:spPr>
            <a:xfrm rot="-5400000">
              <a:off x="1493" y="2354"/>
              <a:ext cx="273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δ</a:t>
              </a:r>
            </a:p>
          </p:txBody>
        </p:sp>
        <p:sp>
          <p:nvSpPr>
            <p:cNvPr id="18520" name="Line 54"/>
            <p:cNvSpPr/>
            <p:nvPr/>
          </p:nvSpPr>
          <p:spPr>
            <a:xfrm flipH="1">
              <a:off x="872" y="2468"/>
              <a:ext cx="31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21" name="Line 55"/>
            <p:cNvSpPr/>
            <p:nvPr/>
          </p:nvSpPr>
          <p:spPr>
            <a:xfrm>
              <a:off x="975" y="2160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522" name="Line 56"/>
            <p:cNvSpPr/>
            <p:nvPr/>
          </p:nvSpPr>
          <p:spPr>
            <a:xfrm>
              <a:off x="975" y="2464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8523" name="Text Box 57"/>
            <p:cNvSpPr txBox="1"/>
            <p:nvPr/>
          </p:nvSpPr>
          <p:spPr>
            <a:xfrm rot="-5400000">
              <a:off x="773" y="2203"/>
              <a:ext cx="22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3203575" y="3587750"/>
            <a:ext cx="1825625" cy="534988"/>
            <a:chOff x="2018" y="2260"/>
            <a:chExt cx="1150" cy="337"/>
          </a:xfrm>
        </p:grpSpPr>
        <p:sp>
          <p:nvSpPr>
            <p:cNvPr id="18506" name="Rectangle 59" descr="浅色上对角线"/>
            <p:cNvSpPr/>
            <p:nvPr/>
          </p:nvSpPr>
          <p:spPr>
            <a:xfrm>
              <a:off x="2018" y="2260"/>
              <a:ext cx="576" cy="136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07" name="Rectangle 60" descr="浅色上对角线"/>
            <p:cNvSpPr/>
            <p:nvPr/>
          </p:nvSpPr>
          <p:spPr>
            <a:xfrm>
              <a:off x="2592" y="2260"/>
              <a:ext cx="576" cy="136"/>
            </a:xfrm>
            <a:prstGeom prst="rect">
              <a:avLst/>
            </a:prstGeom>
            <a:pattFill prst="ltUpDiag">
              <a:fgClr>
                <a:srgbClr val="9B2FA3"/>
              </a:fgClr>
              <a:bgClr>
                <a:schemeClr val="bg1"/>
              </a:bgClr>
            </a:patt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508" name="Line 61"/>
            <p:cNvSpPr/>
            <p:nvPr/>
          </p:nvSpPr>
          <p:spPr>
            <a:xfrm>
              <a:off x="2456" y="2580"/>
              <a:ext cx="46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09" name="Line 62"/>
            <p:cNvSpPr/>
            <p:nvPr/>
          </p:nvSpPr>
          <p:spPr>
            <a:xfrm>
              <a:off x="2501" y="2550"/>
              <a:ext cx="42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8510" name="Line 63"/>
            <p:cNvSpPr/>
            <p:nvPr/>
          </p:nvSpPr>
          <p:spPr>
            <a:xfrm flipV="1">
              <a:off x="2456" y="2397"/>
              <a:ext cx="136" cy="18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511" name="Text Box 64"/>
            <p:cNvSpPr txBox="1"/>
            <p:nvPr/>
          </p:nvSpPr>
          <p:spPr>
            <a:xfrm>
              <a:off x="2562" y="2418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S II</a:t>
              </a:r>
            </a:p>
          </p:txBody>
        </p:sp>
      </p:grpSp>
      <p:sp>
        <p:nvSpPr>
          <p:cNvPr id="469057" name="Text Box 65"/>
          <p:cNvSpPr txBox="1"/>
          <p:nvPr/>
        </p:nvSpPr>
        <p:spPr>
          <a:xfrm>
            <a:off x="5435600" y="3205163"/>
            <a:ext cx="33845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en-US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II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形焊缝，焊缝的有效厚度为</a:t>
            </a:r>
            <a:r>
              <a:rPr lang="en-US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S</a:t>
            </a:r>
            <a:endParaRPr lang="en-US" altLang="zh-CN" b="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8" name="Group 66"/>
          <p:cNvGrpSpPr/>
          <p:nvPr/>
        </p:nvGrpSpPr>
        <p:grpSpPr>
          <a:xfrm>
            <a:off x="1042988" y="4437063"/>
            <a:ext cx="1825625" cy="1368425"/>
            <a:chOff x="657" y="2704"/>
            <a:chExt cx="1150" cy="862"/>
          </a:xfrm>
        </p:grpSpPr>
        <p:sp>
          <p:nvSpPr>
            <p:cNvPr id="18484" name="Rectangle 67" descr="浅色上对角线"/>
            <p:cNvSpPr/>
            <p:nvPr/>
          </p:nvSpPr>
          <p:spPr>
            <a:xfrm>
              <a:off x="657" y="3119"/>
              <a:ext cx="576" cy="266"/>
            </a:xfrm>
            <a:prstGeom prst="rect">
              <a:avLst/>
            </a:prstGeom>
            <a:pattFill prst="ltUpDiag">
              <a:fgClr>
                <a:srgbClr val="0000CC"/>
              </a:fgClr>
              <a:bgClr>
                <a:schemeClr val="bg1"/>
              </a:bgClr>
            </a:pattFill>
            <a:ln w="9525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485" name="Rectangle 68" descr="浅色上对角线"/>
            <p:cNvSpPr/>
            <p:nvPr/>
          </p:nvSpPr>
          <p:spPr>
            <a:xfrm>
              <a:off x="1231" y="3119"/>
              <a:ext cx="576" cy="266"/>
            </a:xfrm>
            <a:prstGeom prst="rect">
              <a:avLst/>
            </a:prstGeom>
            <a:pattFill prst="ltUpDiag">
              <a:fgClr>
                <a:srgbClr val="9B2FA3"/>
              </a:fgClr>
              <a:bgClr>
                <a:schemeClr val="bg1"/>
              </a:bgClr>
            </a:patt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486" name="AutoShape 69"/>
            <p:cNvSpPr>
              <a:spLocks noChangeAspect="1"/>
            </p:cNvSpPr>
            <p:nvPr/>
          </p:nvSpPr>
          <p:spPr>
            <a:xfrm>
              <a:off x="1136" y="3118"/>
              <a:ext cx="179" cy="91"/>
            </a:xfrm>
            <a:custGeom>
              <a:avLst/>
              <a:gdLst>
                <a:gd name="txL" fmla="*/ 5309 w 21600"/>
                <a:gd name="txT" fmla="*/ 5459 h 21600"/>
                <a:gd name="txR" fmla="*/ 16291 w 21600"/>
                <a:gd name="txB" fmla="*/ 16141 h 21600"/>
              </a:gdLst>
              <a:ahLst/>
              <a:cxnLst>
                <a:cxn ang="0">
                  <a:pos x="149" y="45"/>
                </a:cxn>
                <a:cxn ang="0">
                  <a:pos x="89" y="91"/>
                </a:cxn>
                <a:cxn ang="0">
                  <a:pos x="30" y="45"/>
                </a:cxn>
                <a:cxn ang="0">
                  <a:pos x="8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7120" y="21600"/>
                  </a:lnTo>
                  <a:lnTo>
                    <a:pt x="1448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 cap="flat" cmpd="sng">
              <a:solidFill>
                <a:schemeClr val="tx2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Line 70"/>
            <p:cNvSpPr>
              <a:spLocks noChangeAspect="1"/>
            </p:cNvSpPr>
            <p:nvPr/>
          </p:nvSpPr>
          <p:spPr>
            <a:xfrm flipH="1" flipV="1">
              <a:off x="955" y="2846"/>
              <a:ext cx="263" cy="40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88" name="Line 71"/>
            <p:cNvSpPr>
              <a:spLocks noChangeAspect="1"/>
            </p:cNvSpPr>
            <p:nvPr/>
          </p:nvSpPr>
          <p:spPr>
            <a:xfrm flipV="1">
              <a:off x="1202" y="2889"/>
              <a:ext cx="272" cy="405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89" name="Arc 72"/>
            <p:cNvSpPr>
              <a:spLocks noChangeAspect="1"/>
            </p:cNvSpPr>
            <p:nvPr/>
          </p:nvSpPr>
          <p:spPr>
            <a:xfrm rot="-8100000" flipV="1">
              <a:off x="1071" y="2779"/>
              <a:ext cx="317" cy="317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317" y="317"/>
                </a:cxn>
                <a:cxn ang="0">
                  <a:pos x="0" y="317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0" name="Text Box 73"/>
            <p:cNvSpPr txBox="1"/>
            <p:nvPr/>
          </p:nvSpPr>
          <p:spPr>
            <a:xfrm>
              <a:off x="1096" y="2704"/>
              <a:ext cx="226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α</a:t>
              </a:r>
            </a:p>
          </p:txBody>
        </p:sp>
        <p:sp>
          <p:nvSpPr>
            <p:cNvPr id="18491" name="Line 74"/>
            <p:cNvSpPr/>
            <p:nvPr/>
          </p:nvSpPr>
          <p:spPr>
            <a:xfrm>
              <a:off x="1043" y="3536"/>
              <a:ext cx="14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492" name="Text Box 75"/>
            <p:cNvSpPr txBox="1"/>
            <p:nvPr/>
          </p:nvSpPr>
          <p:spPr>
            <a:xfrm>
              <a:off x="1247" y="3385"/>
              <a:ext cx="18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8493" name="Line 76"/>
            <p:cNvSpPr/>
            <p:nvPr/>
          </p:nvSpPr>
          <p:spPr>
            <a:xfrm>
              <a:off x="1700" y="3113"/>
              <a:ext cx="0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8494" name="Text Box 77"/>
            <p:cNvSpPr txBox="1"/>
            <p:nvPr/>
          </p:nvSpPr>
          <p:spPr>
            <a:xfrm rot="-5400000">
              <a:off x="1475" y="3152"/>
              <a:ext cx="304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δ</a:t>
              </a:r>
            </a:p>
          </p:txBody>
        </p:sp>
        <p:sp>
          <p:nvSpPr>
            <p:cNvPr id="18495" name="Rectangle 78"/>
            <p:cNvSpPr/>
            <p:nvPr/>
          </p:nvSpPr>
          <p:spPr>
            <a:xfrm>
              <a:off x="1191" y="3199"/>
              <a:ext cx="68" cy="91"/>
            </a:xfrm>
            <a:prstGeom prst="rect">
              <a:avLst/>
            </a:prstGeom>
            <a:solidFill>
              <a:schemeClr val="tx2"/>
            </a:solidFill>
            <a:ln w="31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496" name="AutoShape 79"/>
            <p:cNvSpPr>
              <a:spLocks noChangeAspect="1"/>
            </p:cNvSpPr>
            <p:nvPr/>
          </p:nvSpPr>
          <p:spPr>
            <a:xfrm flipV="1">
              <a:off x="1135" y="3291"/>
              <a:ext cx="179" cy="91"/>
            </a:xfrm>
            <a:custGeom>
              <a:avLst/>
              <a:gdLst>
                <a:gd name="txL" fmla="*/ 5309 w 21600"/>
                <a:gd name="txT" fmla="*/ 5459 h 21600"/>
                <a:gd name="txR" fmla="*/ 16291 w 21600"/>
                <a:gd name="txB" fmla="*/ 16141 h 21600"/>
              </a:gdLst>
              <a:ahLst/>
              <a:cxnLst>
                <a:cxn ang="0">
                  <a:pos x="149" y="45"/>
                </a:cxn>
                <a:cxn ang="0">
                  <a:pos x="89" y="91"/>
                </a:cxn>
                <a:cxn ang="0">
                  <a:pos x="30" y="45"/>
                </a:cxn>
                <a:cxn ang="0">
                  <a:pos x="8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7120" y="21600"/>
                  </a:lnTo>
                  <a:lnTo>
                    <a:pt x="1448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2">
                <a:alpha val="100000"/>
              </a:schemeClr>
            </a:solidFill>
            <a:ln w="9525" cap="flat" cmpd="sng">
              <a:solidFill>
                <a:schemeClr val="tx2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Line 80"/>
            <p:cNvSpPr/>
            <p:nvPr/>
          </p:nvSpPr>
          <p:spPr>
            <a:xfrm flipH="1">
              <a:off x="967" y="3203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98" name="Line 81"/>
            <p:cNvSpPr/>
            <p:nvPr/>
          </p:nvSpPr>
          <p:spPr>
            <a:xfrm flipH="1">
              <a:off x="963" y="3292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99" name="Line 82"/>
            <p:cNvSpPr/>
            <p:nvPr/>
          </p:nvSpPr>
          <p:spPr>
            <a:xfrm>
              <a:off x="1020" y="3113"/>
              <a:ext cx="0" cy="9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8500" name="Line 83"/>
            <p:cNvSpPr/>
            <p:nvPr/>
          </p:nvSpPr>
          <p:spPr>
            <a:xfrm>
              <a:off x="1020" y="3295"/>
              <a:ext cx="0" cy="9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8501" name="Text Box 84"/>
            <p:cNvSpPr txBox="1"/>
            <p:nvPr/>
          </p:nvSpPr>
          <p:spPr>
            <a:xfrm rot="-5400000">
              <a:off x="793" y="3154"/>
              <a:ext cx="22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18502" name="Line 85"/>
            <p:cNvSpPr/>
            <p:nvPr/>
          </p:nvSpPr>
          <p:spPr>
            <a:xfrm>
              <a:off x="1192" y="3294"/>
              <a:ext cx="0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03" name="Line 86"/>
            <p:cNvSpPr/>
            <p:nvPr/>
          </p:nvSpPr>
          <p:spPr>
            <a:xfrm>
              <a:off x="1259" y="3294"/>
              <a:ext cx="0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04" name="Line 87"/>
            <p:cNvSpPr/>
            <p:nvPr/>
          </p:nvSpPr>
          <p:spPr>
            <a:xfrm>
              <a:off x="1179" y="3536"/>
              <a:ext cx="14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505" name="Line 88"/>
            <p:cNvSpPr/>
            <p:nvPr/>
          </p:nvSpPr>
          <p:spPr>
            <a:xfrm>
              <a:off x="1260" y="3536"/>
              <a:ext cx="14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</p:grpSp>
      <p:grpSp>
        <p:nvGrpSpPr>
          <p:cNvPr id="9" name="Group 89"/>
          <p:cNvGrpSpPr/>
          <p:nvPr/>
        </p:nvGrpSpPr>
        <p:grpSpPr>
          <a:xfrm>
            <a:off x="3276600" y="4386263"/>
            <a:ext cx="1825625" cy="1274762"/>
            <a:chOff x="2064" y="2763"/>
            <a:chExt cx="1150" cy="803"/>
          </a:xfrm>
        </p:grpSpPr>
        <p:grpSp>
          <p:nvGrpSpPr>
            <p:cNvPr id="18469" name="Group 90"/>
            <p:cNvGrpSpPr/>
            <p:nvPr/>
          </p:nvGrpSpPr>
          <p:grpSpPr>
            <a:xfrm>
              <a:off x="2064" y="2763"/>
              <a:ext cx="1150" cy="803"/>
              <a:chOff x="2064" y="2582"/>
              <a:chExt cx="1150" cy="803"/>
            </a:xfrm>
          </p:grpSpPr>
          <p:sp>
            <p:nvSpPr>
              <p:cNvPr id="18471" name="Rectangle 91" descr="浅色上对角线"/>
              <p:cNvSpPr/>
              <p:nvPr/>
            </p:nvSpPr>
            <p:spPr>
              <a:xfrm>
                <a:off x="2064" y="3108"/>
                <a:ext cx="576" cy="277"/>
              </a:xfrm>
              <a:prstGeom prst="rect">
                <a:avLst/>
              </a:prstGeom>
              <a:pattFill prst="ltUpDiag">
                <a:fgClr>
                  <a:srgbClr val="0000CC"/>
                </a:fgClr>
                <a:bgClr>
                  <a:schemeClr val="bg1"/>
                </a:bgClr>
              </a:pattFill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72" name="Rectangle 92" descr="浅色上对角线"/>
              <p:cNvSpPr/>
              <p:nvPr/>
            </p:nvSpPr>
            <p:spPr>
              <a:xfrm>
                <a:off x="2638" y="3108"/>
                <a:ext cx="576" cy="277"/>
              </a:xfrm>
              <a:prstGeom prst="rect">
                <a:avLst/>
              </a:prstGeom>
              <a:pattFill prst="ltUpDiag">
                <a:fgClr>
                  <a:srgbClr val="9B2FA3"/>
                </a:fgClr>
                <a:bgClr>
                  <a:schemeClr val="bg1"/>
                </a:bgClr>
              </a:pattFill>
              <a:ln w="9525" cap="flat" cmpd="sng">
                <a:solidFill>
                  <a:srgbClr val="9B2FA3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73" name="Line 93"/>
              <p:cNvSpPr/>
              <p:nvPr/>
            </p:nvSpPr>
            <p:spPr>
              <a:xfrm>
                <a:off x="2456" y="2881"/>
                <a:ext cx="469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4" name="Line 94"/>
              <p:cNvSpPr/>
              <p:nvPr/>
            </p:nvSpPr>
            <p:spPr>
              <a:xfrm flipH="1" flipV="1">
                <a:off x="2457" y="2883"/>
                <a:ext cx="181" cy="227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18475" name="Line 95"/>
              <p:cNvSpPr/>
              <p:nvPr/>
            </p:nvSpPr>
            <p:spPr>
              <a:xfrm>
                <a:off x="2699" y="2819"/>
                <a:ext cx="0" cy="136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8476" name="Group 96"/>
              <p:cNvGrpSpPr/>
              <p:nvPr/>
            </p:nvGrpSpPr>
            <p:grpSpPr>
              <a:xfrm>
                <a:off x="2607" y="2728"/>
                <a:ext cx="182" cy="91"/>
                <a:chOff x="2290" y="2795"/>
                <a:chExt cx="182" cy="91"/>
              </a:xfrm>
            </p:grpSpPr>
            <p:sp>
              <p:nvSpPr>
                <p:cNvPr id="18482" name="Line 97"/>
                <p:cNvSpPr/>
                <p:nvPr/>
              </p:nvSpPr>
              <p:spPr>
                <a:xfrm>
                  <a:off x="2290" y="2795"/>
                  <a:ext cx="91" cy="91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3" name="Line 98"/>
                <p:cNvSpPr/>
                <p:nvPr/>
              </p:nvSpPr>
              <p:spPr>
                <a:xfrm flipH="1">
                  <a:off x="2381" y="2795"/>
                  <a:ext cx="91" cy="91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8477" name="Group 99"/>
              <p:cNvGrpSpPr/>
              <p:nvPr/>
            </p:nvGrpSpPr>
            <p:grpSpPr>
              <a:xfrm flipV="1">
                <a:off x="2608" y="2951"/>
                <a:ext cx="182" cy="91"/>
                <a:chOff x="2290" y="2795"/>
                <a:chExt cx="182" cy="91"/>
              </a:xfrm>
            </p:grpSpPr>
            <p:sp>
              <p:nvSpPr>
                <p:cNvPr id="18480" name="Line 100"/>
                <p:cNvSpPr/>
                <p:nvPr/>
              </p:nvSpPr>
              <p:spPr>
                <a:xfrm>
                  <a:off x="2290" y="2795"/>
                  <a:ext cx="91" cy="91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1" name="Line 101"/>
                <p:cNvSpPr/>
                <p:nvPr/>
              </p:nvSpPr>
              <p:spPr>
                <a:xfrm flipH="1">
                  <a:off x="2381" y="2795"/>
                  <a:ext cx="91" cy="91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8478" name="Line 102"/>
              <p:cNvSpPr/>
              <p:nvPr/>
            </p:nvSpPr>
            <p:spPr>
              <a:xfrm>
                <a:off x="2608" y="3055"/>
                <a:ext cx="181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9" name="Text Box 103"/>
              <p:cNvSpPr txBox="1"/>
              <p:nvPr/>
            </p:nvSpPr>
            <p:spPr>
              <a:xfrm>
                <a:off x="2539" y="2582"/>
                <a:ext cx="317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dirty="0">
                    <a:solidFill>
                      <a:srgbClr val="FF3300"/>
                    </a:solidFill>
                    <a:latin typeface="Dotum" pitchFamily="34" charset="-127"/>
                  </a:rPr>
                  <a:t>αb</a:t>
                </a:r>
              </a:p>
            </p:txBody>
          </p:sp>
        </p:grpSp>
        <p:sp>
          <p:nvSpPr>
            <p:cNvPr id="18470" name="Text Box 104"/>
            <p:cNvSpPr txBox="1"/>
            <p:nvPr/>
          </p:nvSpPr>
          <p:spPr>
            <a:xfrm>
              <a:off x="2336" y="2886"/>
              <a:ext cx="227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P</a:t>
              </a:r>
            </a:p>
          </p:txBody>
        </p:sp>
      </p:grpSp>
      <p:sp>
        <p:nvSpPr>
          <p:cNvPr id="469097" name="Text Box 105"/>
          <p:cNvSpPr txBox="1"/>
          <p:nvPr/>
        </p:nvSpPr>
        <p:spPr>
          <a:xfrm>
            <a:off x="5435600" y="4357688"/>
            <a:ext cx="338455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带钝边的</a:t>
            </a:r>
            <a:r>
              <a:rPr lang="en-US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X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形焊缝，钝边高度为</a:t>
            </a:r>
            <a:r>
              <a:rPr lang="en-US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P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，坡口角度为</a:t>
            </a:r>
            <a:r>
              <a:rPr lang="en-US" altLang="zh-CN" b="0" dirty="0">
                <a:latin typeface="华文中宋" panose="02010600040101010101" pitchFamily="2" charset="-122"/>
                <a:ea typeface="华文中宋" panose="02010600040101010101" pitchFamily="2" charset="-122"/>
              </a:rPr>
              <a:t>α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，根部间隙为</a:t>
            </a:r>
            <a:r>
              <a:rPr lang="en-US" altLang="zh-CN" b="0" dirty="0">
                <a:latin typeface="华文中宋" panose="02010600040101010101" pitchFamily="2" charset="-122"/>
                <a:ea typeface="华文中宋" panose="02010600040101010101" pitchFamily="2" charset="-122"/>
              </a:rPr>
              <a:t>b</a:t>
            </a:r>
            <a:r>
              <a:rPr lang="zh-CN" altLang="en-US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，焊缝表面平齐</a:t>
            </a:r>
            <a:endParaRPr lang="zh-CN" altLang="en-US" b="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3" name="Group 106"/>
          <p:cNvGrpSpPr/>
          <p:nvPr/>
        </p:nvGrpSpPr>
        <p:grpSpPr>
          <a:xfrm>
            <a:off x="179388" y="1412875"/>
            <a:ext cx="8785225" cy="4692650"/>
            <a:chOff x="113" y="890"/>
            <a:chExt cx="5534" cy="2956"/>
          </a:xfrm>
        </p:grpSpPr>
        <p:sp>
          <p:nvSpPr>
            <p:cNvPr id="18461" name="Line 107"/>
            <p:cNvSpPr/>
            <p:nvPr/>
          </p:nvSpPr>
          <p:spPr>
            <a:xfrm>
              <a:off x="612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2" name="Line 108"/>
            <p:cNvSpPr/>
            <p:nvPr/>
          </p:nvSpPr>
          <p:spPr>
            <a:xfrm>
              <a:off x="1927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3" name="Line 109"/>
            <p:cNvSpPr/>
            <p:nvPr/>
          </p:nvSpPr>
          <p:spPr>
            <a:xfrm>
              <a:off x="116" y="895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4" name="Line 110"/>
            <p:cNvSpPr/>
            <p:nvPr/>
          </p:nvSpPr>
          <p:spPr>
            <a:xfrm>
              <a:off x="5644" y="890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5" name="Line 111"/>
            <p:cNvSpPr/>
            <p:nvPr/>
          </p:nvSpPr>
          <p:spPr>
            <a:xfrm>
              <a:off x="612" y="1933"/>
              <a:ext cx="5032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6" name="Line 112"/>
            <p:cNvSpPr/>
            <p:nvPr/>
          </p:nvSpPr>
          <p:spPr>
            <a:xfrm>
              <a:off x="3334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7" name="Line 113"/>
            <p:cNvSpPr/>
            <p:nvPr/>
          </p:nvSpPr>
          <p:spPr>
            <a:xfrm>
              <a:off x="609" y="2659"/>
              <a:ext cx="5032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8" name="Line 114"/>
            <p:cNvSpPr/>
            <p:nvPr/>
          </p:nvSpPr>
          <p:spPr>
            <a:xfrm>
              <a:off x="113" y="3846"/>
              <a:ext cx="5534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460" name="Rectangle 11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17.3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焊缝标注的示例</a:t>
            </a:r>
            <a:endParaRPr lang="zh-CN" altLang="en-US" i="0" dirty="0">
              <a:solidFill>
                <a:srgbClr val="C00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8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69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6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69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6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9007" grpId="0" animBg="1"/>
      <p:bldP spid="469036" grpId="0"/>
      <p:bldP spid="469057" grpId="0"/>
      <p:bldP spid="4690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33DD8A-7B0C-43EA-9A8B-1F437AA7D06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6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70019" name="Group 3"/>
          <p:cNvGraphicFramePr>
            <a:graphicFrameLocks noGrp="1"/>
          </p:cNvGraphicFramePr>
          <p:nvPr>
            <p:ph type="tbl" idx="1"/>
          </p:nvPr>
        </p:nvGraphicFramePr>
        <p:xfrm>
          <a:off x="182563" y="836613"/>
          <a:ext cx="8774113" cy="763588"/>
        </p:xfrm>
        <a:graphic>
          <a:graphicData uri="http://schemas.openxmlformats.org/drawingml/2006/table">
            <a:tbl>
              <a:tblPr/>
              <a:tblGrid>
                <a:gridCol w="788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68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接头形式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焊缝示例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0031" name="Text Box 15"/>
          <p:cNvSpPr txBox="1">
            <a:spLocks noChangeArrowheads="1"/>
          </p:cNvSpPr>
          <p:nvPr/>
        </p:nvSpPr>
        <p:spPr bwMode="auto">
          <a:xfrm>
            <a:off x="323850" y="2959100"/>
            <a:ext cx="431800" cy="1311275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T</a:t>
            </a:r>
            <a:r>
              <a:rPr kumimoji="0" lang="zh-CN" altLang="en-US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形接头</a:t>
            </a:r>
          </a:p>
        </p:txBody>
      </p:sp>
      <p:sp>
        <p:nvSpPr>
          <p:cNvPr id="470032" name="Text Box 16"/>
          <p:cNvSpPr txBox="1"/>
          <p:nvPr/>
        </p:nvSpPr>
        <p:spPr>
          <a:xfrm>
            <a:off x="6872288" y="1792288"/>
            <a:ext cx="1801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在现场装配时焊接</a:t>
            </a:r>
            <a:endParaRPr lang="zh-CN" altLang="en-US" sz="2000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70033" name="Text Box 17"/>
          <p:cNvSpPr txBox="1"/>
          <p:nvPr/>
        </p:nvSpPr>
        <p:spPr>
          <a:xfrm>
            <a:off x="6873875" y="3716338"/>
            <a:ext cx="1801813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有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条双面断续链状角焊缝，焊缝长度为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，焊缝的间距为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e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，焊角高度为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K</a:t>
            </a:r>
            <a:endParaRPr lang="en-US" altLang="zh-CN" sz="2000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179388" y="1412875"/>
            <a:ext cx="8785225" cy="4749800"/>
            <a:chOff x="113" y="890"/>
            <a:chExt cx="5534" cy="2992"/>
          </a:xfrm>
        </p:grpSpPr>
        <p:sp>
          <p:nvSpPr>
            <p:cNvPr id="19556" name="Line 19"/>
            <p:cNvSpPr/>
            <p:nvPr/>
          </p:nvSpPr>
          <p:spPr>
            <a:xfrm>
              <a:off x="612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57" name="Line 20"/>
            <p:cNvSpPr/>
            <p:nvPr/>
          </p:nvSpPr>
          <p:spPr>
            <a:xfrm>
              <a:off x="2744" y="935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58" name="Line 21"/>
            <p:cNvSpPr/>
            <p:nvPr/>
          </p:nvSpPr>
          <p:spPr>
            <a:xfrm>
              <a:off x="116" y="895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59" name="Line 22"/>
            <p:cNvSpPr/>
            <p:nvPr/>
          </p:nvSpPr>
          <p:spPr>
            <a:xfrm>
              <a:off x="5644" y="890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60" name="Line 23"/>
            <p:cNvSpPr/>
            <p:nvPr/>
          </p:nvSpPr>
          <p:spPr>
            <a:xfrm>
              <a:off x="612" y="1933"/>
              <a:ext cx="5032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61" name="Line 24"/>
            <p:cNvSpPr/>
            <p:nvPr/>
          </p:nvSpPr>
          <p:spPr>
            <a:xfrm>
              <a:off x="4150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62" name="Line 25"/>
            <p:cNvSpPr/>
            <p:nvPr/>
          </p:nvSpPr>
          <p:spPr>
            <a:xfrm>
              <a:off x="113" y="3846"/>
              <a:ext cx="5534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6"/>
          <p:cNvGrpSpPr/>
          <p:nvPr/>
        </p:nvGrpSpPr>
        <p:grpSpPr>
          <a:xfrm>
            <a:off x="1835150" y="1712913"/>
            <a:ext cx="1657350" cy="1211262"/>
            <a:chOff x="657" y="1034"/>
            <a:chExt cx="1044" cy="763"/>
          </a:xfrm>
        </p:grpSpPr>
        <p:sp>
          <p:nvSpPr>
            <p:cNvPr id="19540" name="Rectangle 27" descr="浅色上对角线"/>
            <p:cNvSpPr/>
            <p:nvPr/>
          </p:nvSpPr>
          <p:spPr>
            <a:xfrm>
              <a:off x="657" y="1617"/>
              <a:ext cx="1044" cy="135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41" name="Rectangle 28" descr="浅色上对角线"/>
            <p:cNvSpPr/>
            <p:nvPr/>
          </p:nvSpPr>
          <p:spPr>
            <a:xfrm>
              <a:off x="1066" y="1303"/>
              <a:ext cx="136" cy="312"/>
            </a:xfrm>
            <a:prstGeom prst="rect">
              <a:avLst/>
            </a:prstGeom>
            <a:pattFill prst="ltUpDiag">
              <a:fgClr>
                <a:srgbClr val="9B2FA3"/>
              </a:fgClr>
              <a:bgClr>
                <a:schemeClr val="bg1"/>
              </a:bgClr>
            </a:patt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42" name="Line 29"/>
            <p:cNvSpPr/>
            <p:nvPr/>
          </p:nvSpPr>
          <p:spPr>
            <a:xfrm>
              <a:off x="1067" y="1158"/>
              <a:ext cx="0" cy="18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3" name="Line 30"/>
            <p:cNvSpPr/>
            <p:nvPr/>
          </p:nvSpPr>
          <p:spPr>
            <a:xfrm>
              <a:off x="1202" y="1158"/>
              <a:ext cx="0" cy="18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4" name="Line 31"/>
            <p:cNvSpPr/>
            <p:nvPr/>
          </p:nvSpPr>
          <p:spPr>
            <a:xfrm>
              <a:off x="921" y="1230"/>
              <a:ext cx="14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45" name="Text Box 32"/>
            <p:cNvSpPr txBox="1"/>
            <p:nvPr/>
          </p:nvSpPr>
          <p:spPr>
            <a:xfrm>
              <a:off x="944" y="1034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δ</a:t>
              </a:r>
              <a:r>
                <a:rPr lang="en-US" altLang="zh-CN" sz="1800" baseline="-250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19546" name="AutoShape 33"/>
            <p:cNvSpPr>
              <a:spLocks noChangeAspect="1"/>
            </p:cNvSpPr>
            <p:nvPr/>
          </p:nvSpPr>
          <p:spPr>
            <a:xfrm>
              <a:off x="1202" y="1477"/>
              <a:ext cx="136" cy="136"/>
            </a:xfrm>
            <a:prstGeom prst="rtTriangle">
              <a:avLst/>
            </a:prstGeom>
            <a:solidFill>
              <a:schemeClr val="tx2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47" name="Line 34"/>
            <p:cNvSpPr/>
            <p:nvPr/>
          </p:nvSpPr>
          <p:spPr>
            <a:xfrm>
              <a:off x="1202" y="1230"/>
              <a:ext cx="14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548" name="Line 35"/>
            <p:cNvSpPr/>
            <p:nvPr/>
          </p:nvSpPr>
          <p:spPr>
            <a:xfrm flipV="1">
              <a:off x="1340" y="1415"/>
              <a:ext cx="0" cy="20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49" name="Line 36"/>
            <p:cNvSpPr/>
            <p:nvPr/>
          </p:nvSpPr>
          <p:spPr>
            <a:xfrm>
              <a:off x="1020" y="1433"/>
              <a:ext cx="182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50" name="Line 37"/>
            <p:cNvSpPr/>
            <p:nvPr/>
          </p:nvSpPr>
          <p:spPr>
            <a:xfrm>
              <a:off x="1338" y="1433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551" name="Text Box 38"/>
            <p:cNvSpPr txBox="1"/>
            <p:nvPr/>
          </p:nvSpPr>
          <p:spPr>
            <a:xfrm>
              <a:off x="1152" y="1281"/>
              <a:ext cx="22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19552" name="Line 39"/>
            <p:cNvSpPr/>
            <p:nvPr/>
          </p:nvSpPr>
          <p:spPr>
            <a:xfrm>
              <a:off x="1202" y="1473"/>
              <a:ext cx="45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53" name="Line 40"/>
            <p:cNvSpPr/>
            <p:nvPr/>
          </p:nvSpPr>
          <p:spPr>
            <a:xfrm>
              <a:off x="1601" y="1289"/>
              <a:ext cx="0" cy="18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54" name="Line 41"/>
            <p:cNvSpPr/>
            <p:nvPr/>
          </p:nvSpPr>
          <p:spPr>
            <a:xfrm>
              <a:off x="1600" y="1615"/>
              <a:ext cx="0" cy="18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555" name="Text Box 42"/>
            <p:cNvSpPr txBox="1"/>
            <p:nvPr/>
          </p:nvSpPr>
          <p:spPr>
            <a:xfrm rot="-5400000">
              <a:off x="1398" y="1456"/>
              <a:ext cx="30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δ</a:t>
              </a:r>
              <a:endParaRPr lang="en-US" altLang="zh-CN" sz="1800" baseline="-2500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43"/>
          <p:cNvGrpSpPr/>
          <p:nvPr/>
        </p:nvGrpSpPr>
        <p:grpSpPr>
          <a:xfrm>
            <a:off x="4641850" y="1989138"/>
            <a:ext cx="1730375" cy="792162"/>
            <a:chOff x="2108" y="1253"/>
            <a:chExt cx="1090" cy="499"/>
          </a:xfrm>
        </p:grpSpPr>
        <p:sp>
          <p:nvSpPr>
            <p:cNvPr id="19531" name="Rectangle 44" descr="浅色上对角线"/>
            <p:cNvSpPr/>
            <p:nvPr/>
          </p:nvSpPr>
          <p:spPr>
            <a:xfrm>
              <a:off x="2108" y="1617"/>
              <a:ext cx="1044" cy="135"/>
            </a:xfrm>
            <a:prstGeom prst="rect">
              <a:avLst/>
            </a:prstGeom>
            <a:pattFill prst="ltUpDiag">
              <a:fgClr>
                <a:schemeClr val="hlink"/>
              </a:fgClr>
              <a:bgClr>
                <a:schemeClr val="bg1"/>
              </a:bgClr>
            </a:patt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32" name="Rectangle 45" descr="浅色上对角线"/>
            <p:cNvSpPr/>
            <p:nvPr/>
          </p:nvSpPr>
          <p:spPr>
            <a:xfrm>
              <a:off x="2517" y="1303"/>
              <a:ext cx="136" cy="312"/>
            </a:xfrm>
            <a:prstGeom prst="rect">
              <a:avLst/>
            </a:prstGeom>
            <a:pattFill prst="ltUpDiag">
              <a:fgClr>
                <a:srgbClr val="9B2FA3"/>
              </a:fgClr>
              <a:bgClr>
                <a:schemeClr val="bg1"/>
              </a:bgClr>
            </a:patt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33" name="Line 46"/>
            <p:cNvSpPr/>
            <p:nvPr/>
          </p:nvSpPr>
          <p:spPr>
            <a:xfrm flipV="1">
              <a:off x="2653" y="1389"/>
              <a:ext cx="91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534" name="Line 47"/>
            <p:cNvSpPr/>
            <p:nvPr/>
          </p:nvSpPr>
          <p:spPr>
            <a:xfrm>
              <a:off x="2744" y="1389"/>
              <a:ext cx="45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5" name="Line 48"/>
            <p:cNvSpPr/>
            <p:nvPr/>
          </p:nvSpPr>
          <p:spPr>
            <a:xfrm>
              <a:off x="2748" y="1422"/>
              <a:ext cx="450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9536" name="AutoShape 49"/>
            <p:cNvSpPr/>
            <p:nvPr/>
          </p:nvSpPr>
          <p:spPr>
            <a:xfrm>
              <a:off x="2744" y="1253"/>
              <a:ext cx="136" cy="68"/>
            </a:xfrm>
            <a:prstGeom prst="rtTriangle">
              <a:avLst/>
            </a:prstGeom>
            <a:solidFill>
              <a:srgbClr val="9B2FA3"/>
            </a:solidFill>
            <a:ln w="9525" cap="flat" cmpd="sng">
              <a:solidFill>
                <a:srgbClr val="9B2FA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37" name="Line 50"/>
            <p:cNvSpPr/>
            <p:nvPr/>
          </p:nvSpPr>
          <p:spPr>
            <a:xfrm>
              <a:off x="2744" y="1253"/>
              <a:ext cx="0" cy="136"/>
            </a:xfrm>
            <a:prstGeom prst="line">
              <a:avLst/>
            </a:prstGeom>
            <a:ln w="12700" cap="flat" cmpd="sng">
              <a:solidFill>
                <a:srgbClr val="9B2FA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38" name="Text Box 51"/>
            <p:cNvSpPr txBox="1"/>
            <p:nvPr/>
          </p:nvSpPr>
          <p:spPr>
            <a:xfrm>
              <a:off x="2846" y="1259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19539" name="AutoShape 52"/>
            <p:cNvSpPr/>
            <p:nvPr/>
          </p:nvSpPr>
          <p:spPr>
            <a:xfrm>
              <a:off x="3055" y="1294"/>
              <a:ext cx="91" cy="91"/>
            </a:xfrm>
            <a:prstGeom prst="rtTriangle">
              <a:avLst/>
            </a:prstGeom>
            <a:noFill/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53"/>
          <p:cNvGrpSpPr/>
          <p:nvPr/>
        </p:nvGrpSpPr>
        <p:grpSpPr>
          <a:xfrm>
            <a:off x="1141413" y="3573463"/>
            <a:ext cx="3097212" cy="1630362"/>
            <a:chOff x="884" y="2131"/>
            <a:chExt cx="1951" cy="1027"/>
          </a:xfrm>
        </p:grpSpPr>
        <p:sp>
          <p:nvSpPr>
            <p:cNvPr id="19490" name="Line 54"/>
            <p:cNvSpPr/>
            <p:nvPr/>
          </p:nvSpPr>
          <p:spPr>
            <a:xfrm>
              <a:off x="1787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1" name="Line 55"/>
            <p:cNvSpPr/>
            <p:nvPr/>
          </p:nvSpPr>
          <p:spPr>
            <a:xfrm>
              <a:off x="1713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2" name="Line 56"/>
            <p:cNvSpPr/>
            <p:nvPr/>
          </p:nvSpPr>
          <p:spPr>
            <a:xfrm>
              <a:off x="1488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3" name="Line 57"/>
            <p:cNvSpPr/>
            <p:nvPr/>
          </p:nvSpPr>
          <p:spPr>
            <a:xfrm>
              <a:off x="1413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4" name="Line 58"/>
            <p:cNvSpPr/>
            <p:nvPr/>
          </p:nvSpPr>
          <p:spPr>
            <a:xfrm>
              <a:off x="1337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5" name="Line 59"/>
            <p:cNvSpPr/>
            <p:nvPr/>
          </p:nvSpPr>
          <p:spPr>
            <a:xfrm>
              <a:off x="1117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6" name="Line 60"/>
            <p:cNvSpPr/>
            <p:nvPr/>
          </p:nvSpPr>
          <p:spPr>
            <a:xfrm>
              <a:off x="1041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7" name="Line 61"/>
            <p:cNvSpPr/>
            <p:nvPr/>
          </p:nvSpPr>
          <p:spPr>
            <a:xfrm>
              <a:off x="967" y="2630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8" name="Line 62"/>
            <p:cNvSpPr/>
            <p:nvPr/>
          </p:nvSpPr>
          <p:spPr>
            <a:xfrm>
              <a:off x="1790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9" name="Line 63"/>
            <p:cNvSpPr/>
            <p:nvPr/>
          </p:nvSpPr>
          <p:spPr>
            <a:xfrm>
              <a:off x="1716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0" name="Line 64"/>
            <p:cNvSpPr/>
            <p:nvPr/>
          </p:nvSpPr>
          <p:spPr>
            <a:xfrm>
              <a:off x="1491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1" name="Line 65"/>
            <p:cNvSpPr/>
            <p:nvPr/>
          </p:nvSpPr>
          <p:spPr>
            <a:xfrm>
              <a:off x="1416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2" name="Line 66"/>
            <p:cNvSpPr/>
            <p:nvPr/>
          </p:nvSpPr>
          <p:spPr>
            <a:xfrm>
              <a:off x="1340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3" name="Line 67"/>
            <p:cNvSpPr/>
            <p:nvPr/>
          </p:nvSpPr>
          <p:spPr>
            <a:xfrm>
              <a:off x="1120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4" name="Line 68"/>
            <p:cNvSpPr/>
            <p:nvPr/>
          </p:nvSpPr>
          <p:spPr>
            <a:xfrm>
              <a:off x="1044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5" name="Line 69"/>
            <p:cNvSpPr/>
            <p:nvPr/>
          </p:nvSpPr>
          <p:spPr>
            <a:xfrm>
              <a:off x="970" y="289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6" name="Rectangle 70"/>
            <p:cNvSpPr/>
            <p:nvPr/>
          </p:nvSpPr>
          <p:spPr>
            <a:xfrm>
              <a:off x="884" y="2738"/>
              <a:ext cx="1134" cy="15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07" name="AutoShape 71"/>
            <p:cNvSpPr/>
            <p:nvPr/>
          </p:nvSpPr>
          <p:spPr>
            <a:xfrm rot="-5400000">
              <a:off x="1096" y="2236"/>
              <a:ext cx="713" cy="1131"/>
            </a:xfrm>
            <a:custGeom>
              <a:avLst/>
              <a:gdLst>
                <a:gd name="txL" fmla="*/ 1787 w 21600"/>
                <a:gd name="txT" fmla="*/ 1795 h 21600"/>
                <a:gd name="txR" fmla="*/ 19813 w 21600"/>
                <a:gd name="txB" fmla="*/ 19805 h 21600"/>
              </a:gdLst>
              <a:ahLst/>
              <a:cxnLst>
                <a:cxn ang="0">
                  <a:pos x="713" y="566"/>
                </a:cxn>
                <a:cxn ang="0">
                  <a:pos x="357" y="1131"/>
                </a:cxn>
                <a:cxn ang="0">
                  <a:pos x="0" y="566"/>
                </a:cxn>
                <a:cxn ang="0">
                  <a:pos x="35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508" name="Group 72"/>
            <p:cNvGrpSpPr/>
            <p:nvPr/>
          </p:nvGrpSpPr>
          <p:grpSpPr>
            <a:xfrm>
              <a:off x="2160" y="2432"/>
              <a:ext cx="675" cy="726"/>
              <a:chOff x="3334" y="3249"/>
              <a:chExt cx="408" cy="499"/>
            </a:xfrm>
          </p:grpSpPr>
          <p:sp>
            <p:nvSpPr>
              <p:cNvPr id="19527" name="Rectangle 73" descr="宽上对角线"/>
              <p:cNvSpPr/>
              <p:nvPr/>
            </p:nvSpPr>
            <p:spPr>
              <a:xfrm>
                <a:off x="3334" y="3249"/>
                <a:ext cx="90" cy="499"/>
              </a:xfrm>
              <a:prstGeom prst="rect">
                <a:avLst/>
              </a:prstGeom>
              <a:pattFill prst="wdUpDiag">
                <a:fgClr>
                  <a:srgbClr val="0000FF"/>
                </a:fgClr>
                <a:bgClr>
                  <a:schemeClr val="bg1"/>
                </a:bgClr>
              </a:pattFill>
              <a:ln w="127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528" name="Rectangle 74" descr="宽下对角线"/>
              <p:cNvSpPr/>
              <p:nvPr/>
            </p:nvSpPr>
            <p:spPr>
              <a:xfrm>
                <a:off x="3425" y="3463"/>
                <a:ext cx="317" cy="107"/>
              </a:xfrm>
              <a:prstGeom prst="rect">
                <a:avLst/>
              </a:prstGeom>
              <a:pattFill prst="wdDnDiag">
                <a:fgClr>
                  <a:schemeClr val="tx2"/>
                </a:fgClr>
                <a:bgClr>
                  <a:schemeClr val="bg1"/>
                </a:bgClr>
              </a:pattFill>
              <a:ln w="127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529" name="AutoShape 75"/>
              <p:cNvSpPr/>
              <p:nvPr/>
            </p:nvSpPr>
            <p:spPr>
              <a:xfrm>
                <a:off x="3426" y="3373"/>
                <a:ext cx="91" cy="90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530" name="AutoShape 76"/>
              <p:cNvSpPr/>
              <p:nvPr/>
            </p:nvSpPr>
            <p:spPr>
              <a:xfrm flipV="1">
                <a:off x="3426" y="3575"/>
                <a:ext cx="91" cy="90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9509" name="Line 77"/>
            <p:cNvSpPr/>
            <p:nvPr/>
          </p:nvSpPr>
          <p:spPr>
            <a:xfrm>
              <a:off x="1858" y="2634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0" name="Line 78"/>
            <p:cNvSpPr/>
            <p:nvPr/>
          </p:nvSpPr>
          <p:spPr>
            <a:xfrm>
              <a:off x="1862" y="2892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1" name="Line 79"/>
            <p:cNvSpPr/>
            <p:nvPr/>
          </p:nvSpPr>
          <p:spPr>
            <a:xfrm flipV="1">
              <a:off x="1116" y="2206"/>
              <a:ext cx="0" cy="40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2" name="Line 80"/>
            <p:cNvSpPr/>
            <p:nvPr/>
          </p:nvSpPr>
          <p:spPr>
            <a:xfrm flipV="1">
              <a:off x="884" y="2206"/>
              <a:ext cx="0" cy="39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3" name="Line 81"/>
            <p:cNvSpPr/>
            <p:nvPr/>
          </p:nvSpPr>
          <p:spPr>
            <a:xfrm flipV="1">
              <a:off x="1338" y="2206"/>
              <a:ext cx="0" cy="40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4" name="Line 82"/>
            <p:cNvSpPr/>
            <p:nvPr/>
          </p:nvSpPr>
          <p:spPr>
            <a:xfrm>
              <a:off x="884" y="2296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9515" name="Line 83"/>
            <p:cNvSpPr/>
            <p:nvPr/>
          </p:nvSpPr>
          <p:spPr>
            <a:xfrm>
              <a:off x="1113" y="2296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19516" name="Text Box 84"/>
            <p:cNvSpPr txBox="1"/>
            <p:nvPr/>
          </p:nvSpPr>
          <p:spPr>
            <a:xfrm>
              <a:off x="904" y="2131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19517" name="Text Box 85"/>
            <p:cNvSpPr txBox="1"/>
            <p:nvPr/>
          </p:nvSpPr>
          <p:spPr>
            <a:xfrm>
              <a:off x="1113" y="2133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19518" name="Line 86"/>
            <p:cNvSpPr/>
            <p:nvPr/>
          </p:nvSpPr>
          <p:spPr>
            <a:xfrm flipV="1">
              <a:off x="2310" y="2205"/>
              <a:ext cx="0" cy="27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9" name="Line 87"/>
            <p:cNvSpPr/>
            <p:nvPr/>
          </p:nvSpPr>
          <p:spPr>
            <a:xfrm flipV="1">
              <a:off x="2466" y="2205"/>
              <a:ext cx="6" cy="54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0" name="Line 88"/>
            <p:cNvSpPr/>
            <p:nvPr/>
          </p:nvSpPr>
          <p:spPr>
            <a:xfrm>
              <a:off x="2308" y="2608"/>
              <a:ext cx="40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1" name="Line 89"/>
            <p:cNvSpPr/>
            <p:nvPr/>
          </p:nvSpPr>
          <p:spPr>
            <a:xfrm>
              <a:off x="2176" y="2296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22" name="Line 90"/>
            <p:cNvSpPr/>
            <p:nvPr/>
          </p:nvSpPr>
          <p:spPr>
            <a:xfrm>
              <a:off x="2472" y="2296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523" name="Line 91"/>
            <p:cNvSpPr/>
            <p:nvPr/>
          </p:nvSpPr>
          <p:spPr>
            <a:xfrm rot="5400000">
              <a:off x="2585" y="2540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9524" name="Line 92"/>
            <p:cNvSpPr/>
            <p:nvPr/>
          </p:nvSpPr>
          <p:spPr>
            <a:xfrm rot="5400000">
              <a:off x="2585" y="2818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525" name="Text Box 93"/>
            <p:cNvSpPr txBox="1"/>
            <p:nvPr/>
          </p:nvSpPr>
          <p:spPr>
            <a:xfrm>
              <a:off x="2257" y="2147"/>
              <a:ext cx="454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19526" name="Text Box 94"/>
            <p:cNvSpPr txBox="1"/>
            <p:nvPr/>
          </p:nvSpPr>
          <p:spPr>
            <a:xfrm rot="-5400000" flipH="1">
              <a:off x="2326" y="2478"/>
              <a:ext cx="454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</p:grpSp>
      <p:grpSp>
        <p:nvGrpSpPr>
          <p:cNvPr id="7" name="Group 95"/>
          <p:cNvGrpSpPr/>
          <p:nvPr/>
        </p:nvGrpSpPr>
        <p:grpSpPr>
          <a:xfrm>
            <a:off x="4643438" y="3500438"/>
            <a:ext cx="1873250" cy="1512887"/>
            <a:chOff x="2925" y="2205"/>
            <a:chExt cx="1180" cy="953"/>
          </a:xfrm>
        </p:grpSpPr>
        <p:sp>
          <p:nvSpPr>
            <p:cNvPr id="19482" name="Text Box 96"/>
            <p:cNvSpPr txBox="1"/>
            <p:nvPr/>
          </p:nvSpPr>
          <p:spPr>
            <a:xfrm>
              <a:off x="3107" y="2205"/>
              <a:ext cx="998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        n×l(e)</a:t>
              </a:r>
            </a:p>
          </p:txBody>
        </p:sp>
        <p:sp>
          <p:nvSpPr>
            <p:cNvPr id="19483" name="Text Box 97"/>
            <p:cNvSpPr txBox="1"/>
            <p:nvPr/>
          </p:nvSpPr>
          <p:spPr>
            <a:xfrm>
              <a:off x="3107" y="2389"/>
              <a:ext cx="998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        n×l(e)</a:t>
              </a:r>
            </a:p>
          </p:txBody>
        </p:sp>
        <p:grpSp>
          <p:nvGrpSpPr>
            <p:cNvPr id="19484" name="Group 98"/>
            <p:cNvGrpSpPr/>
            <p:nvPr/>
          </p:nvGrpSpPr>
          <p:grpSpPr>
            <a:xfrm>
              <a:off x="2925" y="2243"/>
              <a:ext cx="1089" cy="915"/>
              <a:chOff x="2925" y="2243"/>
              <a:chExt cx="1089" cy="915"/>
            </a:xfrm>
          </p:grpSpPr>
          <p:sp>
            <p:nvSpPr>
              <p:cNvPr id="19485" name="Rectangle 99"/>
              <p:cNvSpPr/>
              <p:nvPr/>
            </p:nvSpPr>
            <p:spPr>
              <a:xfrm>
                <a:off x="2925" y="2614"/>
                <a:ext cx="1044" cy="544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86" name="Rectangle 100"/>
              <p:cNvSpPr/>
              <p:nvPr/>
            </p:nvSpPr>
            <p:spPr>
              <a:xfrm>
                <a:off x="2925" y="2840"/>
                <a:ext cx="1044" cy="136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accent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87" name="Line 101"/>
              <p:cNvSpPr/>
              <p:nvPr/>
            </p:nvSpPr>
            <p:spPr>
              <a:xfrm flipV="1">
                <a:off x="3016" y="2387"/>
                <a:ext cx="91" cy="453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19488" name="Line 102"/>
              <p:cNvSpPr/>
              <p:nvPr/>
            </p:nvSpPr>
            <p:spPr>
              <a:xfrm>
                <a:off x="3107" y="2387"/>
                <a:ext cx="907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9489" name="AutoShape 103"/>
              <p:cNvSpPr>
                <a:spLocks noChangeAspect="1"/>
              </p:cNvSpPr>
              <p:nvPr/>
            </p:nvSpPr>
            <p:spPr>
              <a:xfrm rot="5400000">
                <a:off x="3280" y="2294"/>
                <a:ext cx="286" cy="183"/>
              </a:xfrm>
              <a:prstGeom prst="triangle">
                <a:avLst>
                  <a:gd name="adj" fmla="val 50000"/>
                </a:avLst>
              </a:prstGeom>
              <a:noFill/>
              <a:ln w="9525" cap="flat" cmpd="sng">
                <a:solidFill>
                  <a:srgbClr val="FF33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9481" name="Rectangle 10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17.3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焊缝标注的示例</a:t>
            </a:r>
            <a:endParaRPr lang="zh-CN" altLang="en-US" i="0" dirty="0">
              <a:solidFill>
                <a:srgbClr val="C00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70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70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70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031" grpId="0" animBg="1"/>
      <p:bldP spid="470032" grpId="0"/>
      <p:bldP spid="4700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F5773B-2C39-47AC-8F46-5464CCD4130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7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71043" name="Group 3"/>
          <p:cNvGraphicFramePr>
            <a:graphicFrameLocks noGrp="1"/>
          </p:cNvGraphicFramePr>
          <p:nvPr>
            <p:ph type="tbl" idx="1"/>
          </p:nvPr>
        </p:nvGraphicFramePr>
        <p:xfrm>
          <a:off x="182563" y="836613"/>
          <a:ext cx="8774113" cy="647700"/>
        </p:xfrm>
        <a:graphic>
          <a:graphicData uri="http://schemas.openxmlformats.org/drawingml/2006/table">
            <a:tbl>
              <a:tblPr/>
              <a:tblGrid>
                <a:gridCol w="788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4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接头形式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1055" name="Text Box 15"/>
          <p:cNvSpPr txBox="1">
            <a:spLocks noChangeArrowheads="1"/>
          </p:cNvSpPr>
          <p:nvPr/>
        </p:nvSpPr>
        <p:spPr bwMode="auto">
          <a:xfrm>
            <a:off x="323850" y="2959100"/>
            <a:ext cx="431800" cy="1311275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T</a:t>
            </a:r>
            <a:r>
              <a:rPr kumimoji="0" lang="zh-CN" altLang="en-US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形接头</a:t>
            </a:r>
          </a:p>
        </p:txBody>
      </p:sp>
      <p:sp>
        <p:nvSpPr>
          <p:cNvPr id="471056" name="Text Box 16"/>
          <p:cNvSpPr txBox="1"/>
          <p:nvPr/>
        </p:nvSpPr>
        <p:spPr>
          <a:xfrm>
            <a:off x="6946900" y="4600575"/>
            <a:ext cx="18018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有对角的双面角焊缝，焊角的高度为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K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和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K</a:t>
            </a:r>
            <a:r>
              <a:rPr lang="en-US" altLang="zh-CN" sz="2000" i="0" baseline="-2500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endParaRPr lang="en-US" altLang="zh-CN" sz="2000" baseline="-25000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79388" y="1412875"/>
            <a:ext cx="8785225" cy="4692650"/>
            <a:chOff x="113" y="890"/>
            <a:chExt cx="5534" cy="2956"/>
          </a:xfrm>
        </p:grpSpPr>
        <p:sp>
          <p:nvSpPr>
            <p:cNvPr id="20631" name="Line 18"/>
            <p:cNvSpPr/>
            <p:nvPr/>
          </p:nvSpPr>
          <p:spPr>
            <a:xfrm>
              <a:off x="612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2" name="Line 19"/>
            <p:cNvSpPr/>
            <p:nvPr/>
          </p:nvSpPr>
          <p:spPr>
            <a:xfrm>
              <a:off x="2744" y="890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3" name="Line 20"/>
            <p:cNvSpPr/>
            <p:nvPr/>
          </p:nvSpPr>
          <p:spPr>
            <a:xfrm>
              <a:off x="116" y="895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4" name="Line 21"/>
            <p:cNvSpPr/>
            <p:nvPr/>
          </p:nvSpPr>
          <p:spPr>
            <a:xfrm>
              <a:off x="5644" y="890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5" name="Line 22"/>
            <p:cNvSpPr/>
            <p:nvPr/>
          </p:nvSpPr>
          <p:spPr>
            <a:xfrm>
              <a:off x="612" y="2368"/>
              <a:ext cx="5032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6" name="Line 23"/>
            <p:cNvSpPr/>
            <p:nvPr/>
          </p:nvSpPr>
          <p:spPr>
            <a:xfrm>
              <a:off x="4241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37" name="Line 24"/>
            <p:cNvSpPr/>
            <p:nvPr/>
          </p:nvSpPr>
          <p:spPr>
            <a:xfrm>
              <a:off x="113" y="3846"/>
              <a:ext cx="5534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5"/>
          <p:cNvGrpSpPr/>
          <p:nvPr/>
        </p:nvGrpSpPr>
        <p:grpSpPr>
          <a:xfrm>
            <a:off x="1187450" y="1625600"/>
            <a:ext cx="3097213" cy="2039938"/>
            <a:chOff x="748" y="1024"/>
            <a:chExt cx="1951" cy="1285"/>
          </a:xfrm>
        </p:grpSpPr>
        <p:sp>
          <p:nvSpPr>
            <p:cNvPr id="20584" name="Line 26"/>
            <p:cNvSpPr/>
            <p:nvPr/>
          </p:nvSpPr>
          <p:spPr>
            <a:xfrm>
              <a:off x="1760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5" name="Line 27"/>
            <p:cNvSpPr/>
            <p:nvPr/>
          </p:nvSpPr>
          <p:spPr>
            <a:xfrm>
              <a:off x="1685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6" name="Line 28"/>
            <p:cNvSpPr/>
            <p:nvPr/>
          </p:nvSpPr>
          <p:spPr>
            <a:xfrm>
              <a:off x="1609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7" name="Line 29"/>
            <p:cNvSpPr/>
            <p:nvPr/>
          </p:nvSpPr>
          <p:spPr>
            <a:xfrm>
              <a:off x="1389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8" name="Line 30"/>
            <p:cNvSpPr/>
            <p:nvPr/>
          </p:nvSpPr>
          <p:spPr>
            <a:xfrm>
              <a:off x="1313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89" name="Line 31"/>
            <p:cNvSpPr/>
            <p:nvPr/>
          </p:nvSpPr>
          <p:spPr>
            <a:xfrm>
              <a:off x="1239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0" name="Rectangle 32"/>
            <p:cNvSpPr/>
            <p:nvPr/>
          </p:nvSpPr>
          <p:spPr>
            <a:xfrm>
              <a:off x="748" y="1631"/>
              <a:ext cx="1134" cy="155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91" name="AutoShape 33"/>
            <p:cNvSpPr/>
            <p:nvPr/>
          </p:nvSpPr>
          <p:spPr>
            <a:xfrm rot="-5400000">
              <a:off x="960" y="1129"/>
              <a:ext cx="713" cy="1131"/>
            </a:xfrm>
            <a:custGeom>
              <a:avLst/>
              <a:gdLst>
                <a:gd name="txL" fmla="*/ 1787 w 21600"/>
                <a:gd name="txT" fmla="*/ 1795 h 21600"/>
                <a:gd name="txR" fmla="*/ 19813 w 21600"/>
                <a:gd name="txB" fmla="*/ 19805 h 21600"/>
              </a:gdLst>
              <a:ahLst/>
              <a:cxnLst>
                <a:cxn ang="0">
                  <a:pos x="713" y="566"/>
                </a:cxn>
                <a:cxn ang="0">
                  <a:pos x="357" y="1131"/>
                </a:cxn>
                <a:cxn ang="0">
                  <a:pos x="0" y="566"/>
                </a:cxn>
                <a:cxn ang="0">
                  <a:pos x="357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2" name="Line 34"/>
            <p:cNvSpPr/>
            <p:nvPr/>
          </p:nvSpPr>
          <p:spPr>
            <a:xfrm>
              <a:off x="1831" y="1527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3" name="Line 35"/>
            <p:cNvSpPr/>
            <p:nvPr/>
          </p:nvSpPr>
          <p:spPr>
            <a:xfrm flipV="1">
              <a:off x="1388" y="1099"/>
              <a:ext cx="0" cy="40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4" name="Line 36"/>
            <p:cNvSpPr/>
            <p:nvPr/>
          </p:nvSpPr>
          <p:spPr>
            <a:xfrm flipV="1">
              <a:off x="1156" y="1099"/>
              <a:ext cx="0" cy="39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5" name="Line 37"/>
            <p:cNvSpPr/>
            <p:nvPr/>
          </p:nvSpPr>
          <p:spPr>
            <a:xfrm flipV="1">
              <a:off x="1610" y="1099"/>
              <a:ext cx="0" cy="40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96" name="Line 38"/>
            <p:cNvSpPr/>
            <p:nvPr/>
          </p:nvSpPr>
          <p:spPr>
            <a:xfrm>
              <a:off x="1156" y="1189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0597" name="Line 39"/>
            <p:cNvSpPr/>
            <p:nvPr/>
          </p:nvSpPr>
          <p:spPr>
            <a:xfrm>
              <a:off x="1385" y="1189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0598" name="Text Box 40"/>
            <p:cNvSpPr txBox="1"/>
            <p:nvPr/>
          </p:nvSpPr>
          <p:spPr>
            <a:xfrm>
              <a:off x="1176" y="1024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20599" name="Text Box 41"/>
            <p:cNvSpPr txBox="1"/>
            <p:nvPr/>
          </p:nvSpPr>
          <p:spPr>
            <a:xfrm>
              <a:off x="1385" y="1026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grpSp>
          <p:nvGrpSpPr>
            <p:cNvPr id="20600" name="Group 42"/>
            <p:cNvGrpSpPr/>
            <p:nvPr/>
          </p:nvGrpSpPr>
          <p:grpSpPr>
            <a:xfrm>
              <a:off x="2024" y="1026"/>
              <a:ext cx="675" cy="1011"/>
              <a:chOff x="2024" y="1104"/>
              <a:chExt cx="675" cy="1011"/>
            </a:xfrm>
          </p:grpSpPr>
          <p:grpSp>
            <p:nvGrpSpPr>
              <p:cNvPr id="20617" name="Group 43"/>
              <p:cNvGrpSpPr/>
              <p:nvPr/>
            </p:nvGrpSpPr>
            <p:grpSpPr>
              <a:xfrm>
                <a:off x="2024" y="1389"/>
                <a:ext cx="675" cy="726"/>
                <a:chOff x="3334" y="3249"/>
                <a:chExt cx="408" cy="499"/>
              </a:xfrm>
            </p:grpSpPr>
            <p:sp>
              <p:nvSpPr>
                <p:cNvPr id="20627" name="Rectangle 44" descr="宽上对角线"/>
                <p:cNvSpPr/>
                <p:nvPr/>
              </p:nvSpPr>
              <p:spPr>
                <a:xfrm>
                  <a:off x="3334" y="3249"/>
                  <a:ext cx="90" cy="499"/>
                </a:xfrm>
                <a:prstGeom prst="rect">
                  <a:avLst/>
                </a:prstGeom>
                <a:pattFill prst="wdUpDiag">
                  <a:fgClr>
                    <a:srgbClr val="0000FF"/>
                  </a:fgClr>
                  <a:bgClr>
                    <a:schemeClr val="bg1"/>
                  </a:bgClr>
                </a:pattFill>
                <a:ln w="12700" cap="flat" cmpd="sng">
                  <a:solidFill>
                    <a:srgbClr val="00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0628" name="Rectangle 45" descr="宽下对角线"/>
                <p:cNvSpPr/>
                <p:nvPr/>
              </p:nvSpPr>
              <p:spPr>
                <a:xfrm>
                  <a:off x="3425" y="3463"/>
                  <a:ext cx="317" cy="107"/>
                </a:xfrm>
                <a:prstGeom prst="rect">
                  <a:avLst/>
                </a:prstGeom>
                <a:pattFill prst="wdDnDiag">
                  <a:fgClr>
                    <a:schemeClr val="tx2"/>
                  </a:fgClr>
                  <a:bgClr>
                    <a:schemeClr val="bg1"/>
                  </a:bgClr>
                </a:pattFill>
                <a:ln w="12700" cap="flat" cmpd="sng">
                  <a:solidFill>
                    <a:schemeClr val="tx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0629" name="AutoShape 46"/>
                <p:cNvSpPr/>
                <p:nvPr/>
              </p:nvSpPr>
              <p:spPr>
                <a:xfrm>
                  <a:off x="3426" y="3373"/>
                  <a:ext cx="91" cy="90"/>
                </a:xfrm>
                <a:prstGeom prst="rtTriangle">
                  <a:avLst/>
                </a:prstGeom>
                <a:solidFill>
                  <a:srgbClr val="800000"/>
                </a:solidFill>
                <a:ln w="9525" cap="flat" cmpd="sng">
                  <a:solidFill>
                    <a:srgbClr val="8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0630" name="AutoShape 47"/>
                <p:cNvSpPr/>
                <p:nvPr/>
              </p:nvSpPr>
              <p:spPr>
                <a:xfrm flipV="1">
                  <a:off x="3426" y="3575"/>
                  <a:ext cx="91" cy="90"/>
                </a:xfrm>
                <a:prstGeom prst="rtTriangle">
                  <a:avLst/>
                </a:prstGeom>
                <a:solidFill>
                  <a:srgbClr val="800000"/>
                </a:solidFill>
                <a:ln w="9525" cap="flat" cmpd="sng">
                  <a:solidFill>
                    <a:srgbClr val="8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0618" name="Line 48"/>
              <p:cNvSpPr/>
              <p:nvPr/>
            </p:nvSpPr>
            <p:spPr>
              <a:xfrm flipV="1">
                <a:off x="2174" y="1162"/>
                <a:ext cx="0" cy="273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19" name="Line 49"/>
              <p:cNvSpPr/>
              <p:nvPr/>
            </p:nvSpPr>
            <p:spPr>
              <a:xfrm flipV="1">
                <a:off x="2330" y="1162"/>
                <a:ext cx="6" cy="541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20" name="Line 50"/>
              <p:cNvSpPr/>
              <p:nvPr/>
            </p:nvSpPr>
            <p:spPr>
              <a:xfrm>
                <a:off x="2172" y="1565"/>
                <a:ext cx="409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621" name="Line 51"/>
              <p:cNvSpPr/>
              <p:nvPr/>
            </p:nvSpPr>
            <p:spPr>
              <a:xfrm>
                <a:off x="2040" y="1253"/>
                <a:ext cx="136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0622" name="Line 52"/>
              <p:cNvSpPr/>
              <p:nvPr/>
            </p:nvSpPr>
            <p:spPr>
              <a:xfrm>
                <a:off x="2336" y="1253"/>
                <a:ext cx="136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20623" name="Line 53"/>
              <p:cNvSpPr/>
              <p:nvPr/>
            </p:nvSpPr>
            <p:spPr>
              <a:xfrm rot="5400000">
                <a:off x="2449" y="1497"/>
                <a:ext cx="136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20624" name="Line 54"/>
              <p:cNvSpPr/>
              <p:nvPr/>
            </p:nvSpPr>
            <p:spPr>
              <a:xfrm rot="5400000">
                <a:off x="2449" y="1775"/>
                <a:ext cx="136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20625" name="Text Box 55"/>
              <p:cNvSpPr txBox="1"/>
              <p:nvPr/>
            </p:nvSpPr>
            <p:spPr>
              <a:xfrm>
                <a:off x="2121" y="1104"/>
                <a:ext cx="454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dirty="0">
                    <a:solidFill>
                      <a:srgbClr val="FF33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K</a:t>
                </a:r>
              </a:p>
            </p:txBody>
          </p:sp>
          <p:sp>
            <p:nvSpPr>
              <p:cNvPr id="20626" name="Text Box 56"/>
              <p:cNvSpPr txBox="1"/>
              <p:nvPr/>
            </p:nvSpPr>
            <p:spPr>
              <a:xfrm rot="-5400000" flipH="1">
                <a:off x="2190" y="1435"/>
                <a:ext cx="454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dirty="0">
                    <a:solidFill>
                      <a:srgbClr val="FF33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K</a:t>
                </a:r>
              </a:p>
            </p:txBody>
          </p:sp>
        </p:grpSp>
        <p:sp>
          <p:nvSpPr>
            <p:cNvPr id="20601" name="Line 57"/>
            <p:cNvSpPr/>
            <p:nvPr/>
          </p:nvSpPr>
          <p:spPr>
            <a:xfrm>
              <a:off x="1156" y="1529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2" name="Line 58"/>
            <p:cNvSpPr/>
            <p:nvPr/>
          </p:nvSpPr>
          <p:spPr>
            <a:xfrm>
              <a:off x="1488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3" name="Line 59"/>
            <p:cNvSpPr/>
            <p:nvPr/>
          </p:nvSpPr>
          <p:spPr>
            <a:xfrm>
              <a:off x="1413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4" name="Line 60"/>
            <p:cNvSpPr/>
            <p:nvPr/>
          </p:nvSpPr>
          <p:spPr>
            <a:xfrm>
              <a:off x="1337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5" name="Line 61"/>
            <p:cNvSpPr/>
            <p:nvPr/>
          </p:nvSpPr>
          <p:spPr>
            <a:xfrm>
              <a:off x="1117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6" name="Line 62"/>
            <p:cNvSpPr/>
            <p:nvPr/>
          </p:nvSpPr>
          <p:spPr>
            <a:xfrm>
              <a:off x="1041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7" name="Line 63"/>
            <p:cNvSpPr/>
            <p:nvPr/>
          </p:nvSpPr>
          <p:spPr>
            <a:xfrm>
              <a:off x="967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8" name="Line 64"/>
            <p:cNvSpPr/>
            <p:nvPr/>
          </p:nvSpPr>
          <p:spPr>
            <a:xfrm>
              <a:off x="1559" y="1784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09" name="Line 65"/>
            <p:cNvSpPr/>
            <p:nvPr/>
          </p:nvSpPr>
          <p:spPr>
            <a:xfrm flipV="1">
              <a:off x="1116" y="1901"/>
              <a:ext cx="0" cy="40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0" name="Line 66"/>
            <p:cNvSpPr/>
            <p:nvPr/>
          </p:nvSpPr>
          <p:spPr>
            <a:xfrm flipV="1">
              <a:off x="884" y="1901"/>
              <a:ext cx="0" cy="39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1" name="Line 67"/>
            <p:cNvSpPr/>
            <p:nvPr/>
          </p:nvSpPr>
          <p:spPr>
            <a:xfrm flipV="1">
              <a:off x="1338" y="1901"/>
              <a:ext cx="0" cy="408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612" name="Line 68"/>
            <p:cNvSpPr/>
            <p:nvPr/>
          </p:nvSpPr>
          <p:spPr>
            <a:xfrm>
              <a:off x="884" y="2184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0613" name="Line 69"/>
            <p:cNvSpPr/>
            <p:nvPr/>
          </p:nvSpPr>
          <p:spPr>
            <a:xfrm>
              <a:off x="1113" y="2184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0614" name="Text Box 70"/>
            <p:cNvSpPr txBox="1"/>
            <p:nvPr/>
          </p:nvSpPr>
          <p:spPr>
            <a:xfrm>
              <a:off x="904" y="2019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20615" name="Text Box 71"/>
            <p:cNvSpPr txBox="1"/>
            <p:nvPr/>
          </p:nvSpPr>
          <p:spPr>
            <a:xfrm>
              <a:off x="1113" y="2021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20616" name="Line 72"/>
            <p:cNvSpPr/>
            <p:nvPr/>
          </p:nvSpPr>
          <p:spPr>
            <a:xfrm>
              <a:off x="884" y="1786"/>
              <a:ext cx="0" cy="99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73"/>
          <p:cNvGrpSpPr/>
          <p:nvPr/>
        </p:nvGrpSpPr>
        <p:grpSpPr>
          <a:xfrm>
            <a:off x="4557713" y="1771650"/>
            <a:ext cx="2303462" cy="1512888"/>
            <a:chOff x="2789" y="1071"/>
            <a:chExt cx="1451" cy="953"/>
          </a:xfrm>
        </p:grpSpPr>
        <p:grpSp>
          <p:nvGrpSpPr>
            <p:cNvPr id="20571" name="Group 74"/>
            <p:cNvGrpSpPr/>
            <p:nvPr/>
          </p:nvGrpSpPr>
          <p:grpSpPr>
            <a:xfrm>
              <a:off x="2789" y="1071"/>
              <a:ext cx="1451" cy="953"/>
              <a:chOff x="2971" y="1026"/>
              <a:chExt cx="1451" cy="953"/>
            </a:xfrm>
          </p:grpSpPr>
          <p:sp>
            <p:nvSpPr>
              <p:cNvPr id="20576" name="Text Box 75"/>
              <p:cNvSpPr txBox="1"/>
              <p:nvPr/>
            </p:nvSpPr>
            <p:spPr>
              <a:xfrm>
                <a:off x="3153" y="1026"/>
                <a:ext cx="1224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i="0" dirty="0">
                    <a:solidFill>
                      <a:srgbClr val="FF33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K        n×l       (e)</a:t>
                </a:r>
              </a:p>
            </p:txBody>
          </p:sp>
          <p:sp>
            <p:nvSpPr>
              <p:cNvPr id="20577" name="Text Box 76"/>
              <p:cNvSpPr txBox="1"/>
              <p:nvPr/>
            </p:nvSpPr>
            <p:spPr>
              <a:xfrm>
                <a:off x="3153" y="1210"/>
                <a:ext cx="1269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i="0" dirty="0">
                    <a:solidFill>
                      <a:srgbClr val="FF33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K        n×l       (e)</a:t>
                </a:r>
              </a:p>
            </p:txBody>
          </p:sp>
          <p:grpSp>
            <p:nvGrpSpPr>
              <p:cNvPr id="20578" name="Group 77"/>
              <p:cNvGrpSpPr/>
              <p:nvPr/>
            </p:nvGrpSpPr>
            <p:grpSpPr>
              <a:xfrm>
                <a:off x="2971" y="1064"/>
                <a:ext cx="1089" cy="915"/>
                <a:chOff x="2925" y="2243"/>
                <a:chExt cx="1089" cy="915"/>
              </a:xfrm>
            </p:grpSpPr>
            <p:sp>
              <p:nvSpPr>
                <p:cNvPr id="20579" name="Rectangle 78"/>
                <p:cNvSpPr/>
                <p:nvPr/>
              </p:nvSpPr>
              <p:spPr>
                <a:xfrm>
                  <a:off x="2925" y="2614"/>
                  <a:ext cx="1044" cy="544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0580" name="Rectangle 79"/>
                <p:cNvSpPr/>
                <p:nvPr/>
              </p:nvSpPr>
              <p:spPr>
                <a:xfrm>
                  <a:off x="2925" y="2840"/>
                  <a:ext cx="1044" cy="136"/>
                </a:xfrm>
                <a:prstGeom prst="rect">
                  <a:avLst/>
                </a:prstGeom>
                <a:solidFill>
                  <a:srgbClr val="FFFFFF"/>
                </a:solidFill>
                <a:ln w="12700" cap="flat" cmpd="sng">
                  <a:solidFill>
                    <a:schemeClr val="accent2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0581" name="Line 80"/>
                <p:cNvSpPr/>
                <p:nvPr/>
              </p:nvSpPr>
              <p:spPr>
                <a:xfrm flipV="1">
                  <a:off x="3016" y="2387"/>
                  <a:ext cx="91" cy="453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headEnd type="triangle" w="med" len="med"/>
                  <a:tailEnd type="none" w="med" len="med"/>
                </a:ln>
              </p:spPr>
            </p:sp>
            <p:sp>
              <p:nvSpPr>
                <p:cNvPr id="20582" name="Line 81"/>
                <p:cNvSpPr/>
                <p:nvPr/>
              </p:nvSpPr>
              <p:spPr>
                <a:xfrm>
                  <a:off x="3107" y="2387"/>
                  <a:ext cx="907" cy="0"/>
                </a:xfrm>
                <a:prstGeom prst="line">
                  <a:avLst/>
                </a:prstGeom>
                <a:ln w="952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83" name="AutoShape 82"/>
                <p:cNvSpPr>
                  <a:spLocks noChangeAspect="1"/>
                </p:cNvSpPr>
                <p:nvPr/>
              </p:nvSpPr>
              <p:spPr>
                <a:xfrm rot="5400000">
                  <a:off x="3280" y="2294"/>
                  <a:ext cx="286" cy="183"/>
                </a:xfrm>
                <a:prstGeom prst="triangle">
                  <a:avLst>
                    <a:gd name="adj" fmla="val 50000"/>
                  </a:avLst>
                </a:prstGeom>
                <a:noFill/>
                <a:ln w="9525" cap="flat" cmpd="sng">
                  <a:solidFill>
                    <a:srgbClr val="FF33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0572" name="Group 83"/>
            <p:cNvGrpSpPr/>
            <p:nvPr/>
          </p:nvGrpSpPr>
          <p:grpSpPr>
            <a:xfrm>
              <a:off x="3727" y="1116"/>
              <a:ext cx="181" cy="273"/>
              <a:chOff x="1474" y="2840"/>
              <a:chExt cx="181" cy="273"/>
            </a:xfrm>
          </p:grpSpPr>
          <p:sp>
            <p:nvSpPr>
              <p:cNvPr id="20573" name="Line 84"/>
              <p:cNvSpPr/>
              <p:nvPr/>
            </p:nvSpPr>
            <p:spPr>
              <a:xfrm>
                <a:off x="1474" y="2840"/>
                <a:ext cx="181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74" name="Line 85"/>
              <p:cNvSpPr/>
              <p:nvPr/>
            </p:nvSpPr>
            <p:spPr>
              <a:xfrm flipH="1">
                <a:off x="1474" y="2840"/>
                <a:ext cx="181" cy="273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75" name="Line 86"/>
              <p:cNvSpPr/>
              <p:nvPr/>
            </p:nvSpPr>
            <p:spPr>
              <a:xfrm>
                <a:off x="1474" y="3113"/>
                <a:ext cx="181" cy="0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71127" name="Text Box 87"/>
          <p:cNvSpPr txBox="1"/>
          <p:nvPr/>
        </p:nvSpPr>
        <p:spPr>
          <a:xfrm>
            <a:off x="6946900" y="1892300"/>
            <a:ext cx="1873250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有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条交错断续角焊缝，焊缝长度为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，焊缝的间距为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e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，焊角高度为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K</a:t>
            </a:r>
            <a:endParaRPr lang="en-US" altLang="zh-CN" sz="2000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10" name="Group 88"/>
          <p:cNvGrpSpPr/>
          <p:nvPr/>
        </p:nvGrpSpPr>
        <p:grpSpPr>
          <a:xfrm>
            <a:off x="1144588" y="3883025"/>
            <a:ext cx="3140075" cy="1993900"/>
            <a:chOff x="721" y="2446"/>
            <a:chExt cx="1978" cy="1256"/>
          </a:xfrm>
        </p:grpSpPr>
        <p:sp>
          <p:nvSpPr>
            <p:cNvPr id="20515" name="Rectangle 89" descr="宽上对角线"/>
            <p:cNvSpPr/>
            <p:nvPr/>
          </p:nvSpPr>
          <p:spPr>
            <a:xfrm>
              <a:off x="2142" y="2731"/>
              <a:ext cx="149" cy="72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16" name="Rectangle 90" descr="宽下对角线"/>
            <p:cNvSpPr/>
            <p:nvPr/>
          </p:nvSpPr>
          <p:spPr>
            <a:xfrm>
              <a:off x="1701" y="3042"/>
              <a:ext cx="971" cy="156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17" name="AutoShape 91"/>
            <p:cNvSpPr/>
            <p:nvPr/>
          </p:nvSpPr>
          <p:spPr>
            <a:xfrm>
              <a:off x="2294" y="2911"/>
              <a:ext cx="151" cy="131"/>
            </a:xfrm>
            <a:prstGeom prst="rtTriangl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18" name="AutoShape 92"/>
            <p:cNvSpPr/>
            <p:nvPr/>
          </p:nvSpPr>
          <p:spPr>
            <a:xfrm flipH="1" flipV="1">
              <a:off x="1987" y="3203"/>
              <a:ext cx="151" cy="131"/>
            </a:xfrm>
            <a:prstGeom prst="rtTriangl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19" name="Line 93"/>
            <p:cNvSpPr/>
            <p:nvPr/>
          </p:nvSpPr>
          <p:spPr>
            <a:xfrm flipV="1">
              <a:off x="2292" y="2504"/>
              <a:ext cx="0" cy="27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0" name="Line 94"/>
            <p:cNvSpPr/>
            <p:nvPr/>
          </p:nvSpPr>
          <p:spPr>
            <a:xfrm flipV="1">
              <a:off x="2448" y="2504"/>
              <a:ext cx="6" cy="54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1" name="Line 95"/>
            <p:cNvSpPr/>
            <p:nvPr/>
          </p:nvSpPr>
          <p:spPr>
            <a:xfrm>
              <a:off x="2290" y="2907"/>
              <a:ext cx="40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2" name="Line 96"/>
            <p:cNvSpPr/>
            <p:nvPr/>
          </p:nvSpPr>
          <p:spPr>
            <a:xfrm>
              <a:off x="2158" y="2595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523" name="Line 97"/>
            <p:cNvSpPr/>
            <p:nvPr/>
          </p:nvSpPr>
          <p:spPr>
            <a:xfrm>
              <a:off x="2454" y="2595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0524" name="Line 98"/>
            <p:cNvSpPr/>
            <p:nvPr/>
          </p:nvSpPr>
          <p:spPr>
            <a:xfrm rot="5400000">
              <a:off x="2567" y="2839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525" name="Line 99"/>
            <p:cNvSpPr/>
            <p:nvPr/>
          </p:nvSpPr>
          <p:spPr>
            <a:xfrm rot="5400000">
              <a:off x="2567" y="3117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0526" name="Text Box 100"/>
            <p:cNvSpPr txBox="1"/>
            <p:nvPr/>
          </p:nvSpPr>
          <p:spPr>
            <a:xfrm>
              <a:off x="2239" y="2446"/>
              <a:ext cx="454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20527" name="Text Box 101"/>
            <p:cNvSpPr txBox="1"/>
            <p:nvPr/>
          </p:nvSpPr>
          <p:spPr>
            <a:xfrm rot="-5400000" flipH="1">
              <a:off x="2386" y="2855"/>
              <a:ext cx="299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grpSp>
          <p:nvGrpSpPr>
            <p:cNvPr id="20528" name="Group 102"/>
            <p:cNvGrpSpPr/>
            <p:nvPr/>
          </p:nvGrpSpPr>
          <p:grpSpPr>
            <a:xfrm>
              <a:off x="721" y="2758"/>
              <a:ext cx="889" cy="713"/>
              <a:chOff x="721" y="2758"/>
              <a:chExt cx="1134" cy="713"/>
            </a:xfrm>
          </p:grpSpPr>
          <p:sp>
            <p:nvSpPr>
              <p:cNvPr id="20538" name="Line 103"/>
              <p:cNvSpPr/>
              <p:nvPr/>
            </p:nvSpPr>
            <p:spPr>
              <a:xfrm>
                <a:off x="1733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39" name="Line 104"/>
              <p:cNvSpPr/>
              <p:nvPr/>
            </p:nvSpPr>
            <p:spPr>
              <a:xfrm>
                <a:off x="1658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0" name="Line 105"/>
              <p:cNvSpPr/>
              <p:nvPr/>
            </p:nvSpPr>
            <p:spPr>
              <a:xfrm>
                <a:off x="1582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1" name="Line 106"/>
              <p:cNvSpPr/>
              <p:nvPr/>
            </p:nvSpPr>
            <p:spPr>
              <a:xfrm>
                <a:off x="1362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2" name="Line 107"/>
              <p:cNvSpPr/>
              <p:nvPr/>
            </p:nvSpPr>
            <p:spPr>
              <a:xfrm>
                <a:off x="1286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3" name="Line 108"/>
              <p:cNvSpPr/>
              <p:nvPr/>
            </p:nvSpPr>
            <p:spPr>
              <a:xfrm>
                <a:off x="1212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4" name="Rectangle 109"/>
              <p:cNvSpPr/>
              <p:nvPr/>
            </p:nvSpPr>
            <p:spPr>
              <a:xfrm>
                <a:off x="721" y="3051"/>
                <a:ext cx="1134" cy="155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545" name="AutoShape 110"/>
              <p:cNvSpPr/>
              <p:nvPr/>
            </p:nvSpPr>
            <p:spPr>
              <a:xfrm rot="-5400000">
                <a:off x="933" y="2549"/>
                <a:ext cx="713" cy="1131"/>
              </a:xfrm>
              <a:custGeom>
                <a:avLst/>
                <a:gdLst>
                  <a:gd name="txL" fmla="*/ 1787 w 21600"/>
                  <a:gd name="txT" fmla="*/ 1795 h 21600"/>
                  <a:gd name="txR" fmla="*/ 19813 w 21600"/>
                  <a:gd name="txB" fmla="*/ 19805 h 21600"/>
                </a:gdLst>
                <a:ahLst/>
                <a:cxnLst>
                  <a:cxn ang="0">
                    <a:pos x="713" y="566"/>
                  </a:cxn>
                  <a:cxn ang="0">
                    <a:pos x="357" y="1131"/>
                  </a:cxn>
                  <a:cxn ang="0">
                    <a:pos x="0" y="566"/>
                  </a:cxn>
                  <a:cxn ang="0">
                    <a:pos x="357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0000FF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46" name="Line 111"/>
              <p:cNvSpPr/>
              <p:nvPr/>
            </p:nvSpPr>
            <p:spPr>
              <a:xfrm>
                <a:off x="1804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7" name="Line 112"/>
              <p:cNvSpPr/>
              <p:nvPr/>
            </p:nvSpPr>
            <p:spPr>
              <a:xfrm>
                <a:off x="1135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8" name="Line 113"/>
              <p:cNvSpPr/>
              <p:nvPr/>
            </p:nvSpPr>
            <p:spPr>
              <a:xfrm>
                <a:off x="1507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9" name="Line 114"/>
              <p:cNvSpPr/>
              <p:nvPr/>
            </p:nvSpPr>
            <p:spPr>
              <a:xfrm>
                <a:off x="1431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0" name="Line 115"/>
              <p:cNvSpPr/>
              <p:nvPr/>
            </p:nvSpPr>
            <p:spPr>
              <a:xfrm>
                <a:off x="993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1" name="Line 116"/>
              <p:cNvSpPr/>
              <p:nvPr/>
            </p:nvSpPr>
            <p:spPr>
              <a:xfrm>
                <a:off x="917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2" name="Line 117"/>
              <p:cNvSpPr/>
              <p:nvPr/>
            </p:nvSpPr>
            <p:spPr>
              <a:xfrm>
                <a:off x="843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3" name="Line 118"/>
              <p:cNvSpPr/>
              <p:nvPr/>
            </p:nvSpPr>
            <p:spPr>
              <a:xfrm>
                <a:off x="760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4" name="Line 119"/>
              <p:cNvSpPr/>
              <p:nvPr/>
            </p:nvSpPr>
            <p:spPr>
              <a:xfrm>
                <a:off x="1062" y="2953"/>
                <a:ext cx="0" cy="99"/>
              </a:xfrm>
              <a:prstGeom prst="line">
                <a:avLst/>
              </a:prstGeom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0555" name="Group 120"/>
              <p:cNvGrpSpPr/>
              <p:nvPr/>
            </p:nvGrpSpPr>
            <p:grpSpPr>
              <a:xfrm>
                <a:off x="760" y="3207"/>
                <a:ext cx="1044" cy="99"/>
                <a:chOff x="896" y="3089"/>
                <a:chExt cx="1044" cy="99"/>
              </a:xfrm>
            </p:grpSpPr>
            <p:sp>
              <p:nvSpPr>
                <p:cNvPr id="20556" name="Line 121"/>
                <p:cNvSpPr/>
                <p:nvPr/>
              </p:nvSpPr>
              <p:spPr>
                <a:xfrm>
                  <a:off x="1869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57" name="Line 122"/>
                <p:cNvSpPr/>
                <p:nvPr/>
              </p:nvSpPr>
              <p:spPr>
                <a:xfrm>
                  <a:off x="1794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58" name="Line 123"/>
                <p:cNvSpPr/>
                <p:nvPr/>
              </p:nvSpPr>
              <p:spPr>
                <a:xfrm>
                  <a:off x="1718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59" name="Line 124"/>
                <p:cNvSpPr/>
                <p:nvPr/>
              </p:nvSpPr>
              <p:spPr>
                <a:xfrm>
                  <a:off x="1498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0" name="Line 125"/>
                <p:cNvSpPr/>
                <p:nvPr/>
              </p:nvSpPr>
              <p:spPr>
                <a:xfrm>
                  <a:off x="1422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1" name="Line 126"/>
                <p:cNvSpPr/>
                <p:nvPr/>
              </p:nvSpPr>
              <p:spPr>
                <a:xfrm>
                  <a:off x="1348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2" name="Line 127"/>
                <p:cNvSpPr/>
                <p:nvPr/>
              </p:nvSpPr>
              <p:spPr>
                <a:xfrm>
                  <a:off x="1940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3" name="Line 128"/>
                <p:cNvSpPr/>
                <p:nvPr/>
              </p:nvSpPr>
              <p:spPr>
                <a:xfrm>
                  <a:off x="1271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4" name="Line 129"/>
                <p:cNvSpPr/>
                <p:nvPr/>
              </p:nvSpPr>
              <p:spPr>
                <a:xfrm>
                  <a:off x="1643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5" name="Line 130"/>
                <p:cNvSpPr/>
                <p:nvPr/>
              </p:nvSpPr>
              <p:spPr>
                <a:xfrm>
                  <a:off x="1567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6" name="Line 131"/>
                <p:cNvSpPr/>
                <p:nvPr/>
              </p:nvSpPr>
              <p:spPr>
                <a:xfrm>
                  <a:off x="1129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7" name="Line 132"/>
                <p:cNvSpPr/>
                <p:nvPr/>
              </p:nvSpPr>
              <p:spPr>
                <a:xfrm>
                  <a:off x="1053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8" name="Line 133"/>
                <p:cNvSpPr/>
                <p:nvPr/>
              </p:nvSpPr>
              <p:spPr>
                <a:xfrm>
                  <a:off x="979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69" name="Line 134"/>
                <p:cNvSpPr/>
                <p:nvPr/>
              </p:nvSpPr>
              <p:spPr>
                <a:xfrm>
                  <a:off x="896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570" name="Line 135"/>
                <p:cNvSpPr/>
                <p:nvPr/>
              </p:nvSpPr>
              <p:spPr>
                <a:xfrm>
                  <a:off x="1198" y="3089"/>
                  <a:ext cx="0" cy="99"/>
                </a:xfrm>
                <a:prstGeom prst="line">
                  <a:avLst/>
                </a:prstGeom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0529" name="Line 136"/>
            <p:cNvSpPr/>
            <p:nvPr/>
          </p:nvSpPr>
          <p:spPr>
            <a:xfrm flipV="1">
              <a:off x="1980" y="3207"/>
              <a:ext cx="0" cy="495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0" name="Line 137"/>
            <p:cNvSpPr/>
            <p:nvPr/>
          </p:nvSpPr>
          <p:spPr>
            <a:xfrm flipV="1">
              <a:off x="2140" y="3470"/>
              <a:ext cx="2" cy="22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1" name="Line 138"/>
            <p:cNvSpPr/>
            <p:nvPr/>
          </p:nvSpPr>
          <p:spPr>
            <a:xfrm>
              <a:off x="1846" y="3648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0532" name="Line 139"/>
            <p:cNvSpPr/>
            <p:nvPr/>
          </p:nvSpPr>
          <p:spPr>
            <a:xfrm>
              <a:off x="2142" y="3648"/>
              <a:ext cx="284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0533" name="Text Box 140"/>
            <p:cNvSpPr txBox="1"/>
            <p:nvPr/>
          </p:nvSpPr>
          <p:spPr>
            <a:xfrm>
              <a:off x="2085" y="3473"/>
              <a:ext cx="329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1800" baseline="-250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0534" name="Line 141"/>
            <p:cNvSpPr/>
            <p:nvPr/>
          </p:nvSpPr>
          <p:spPr>
            <a:xfrm>
              <a:off x="1729" y="3334"/>
              <a:ext cx="40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5" name="Line 142"/>
            <p:cNvSpPr/>
            <p:nvPr/>
          </p:nvSpPr>
          <p:spPr>
            <a:xfrm rot="5400000">
              <a:off x="1768" y="3452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0536" name="Text Box 143"/>
            <p:cNvSpPr txBox="1"/>
            <p:nvPr/>
          </p:nvSpPr>
          <p:spPr>
            <a:xfrm rot="-5400000" flipH="1">
              <a:off x="1633" y="3381"/>
              <a:ext cx="299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1800" baseline="-250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0537" name="Line 144"/>
            <p:cNvSpPr/>
            <p:nvPr/>
          </p:nvSpPr>
          <p:spPr>
            <a:xfrm rot="5400000">
              <a:off x="1768" y="3089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3" name="Group 145"/>
          <p:cNvGrpSpPr/>
          <p:nvPr/>
        </p:nvGrpSpPr>
        <p:grpSpPr>
          <a:xfrm>
            <a:off x="4645025" y="4081463"/>
            <a:ext cx="1657350" cy="1436687"/>
            <a:chOff x="2926" y="2571"/>
            <a:chExt cx="1044" cy="905"/>
          </a:xfrm>
        </p:grpSpPr>
        <p:sp>
          <p:nvSpPr>
            <p:cNvPr id="20506" name="Rectangle 146"/>
            <p:cNvSpPr/>
            <p:nvPr/>
          </p:nvSpPr>
          <p:spPr>
            <a:xfrm>
              <a:off x="2926" y="2932"/>
              <a:ext cx="1044" cy="544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07" name="Rectangle 147"/>
            <p:cNvSpPr/>
            <p:nvPr/>
          </p:nvSpPr>
          <p:spPr>
            <a:xfrm>
              <a:off x="2926" y="3158"/>
              <a:ext cx="1044" cy="136"/>
            </a:xfrm>
            <a:prstGeom prst="rect">
              <a:avLst/>
            </a:prstGeom>
            <a:solidFill>
              <a:srgbClr val="FFFFFF"/>
            </a:solidFill>
            <a:ln w="127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0508" name="Line 148"/>
            <p:cNvSpPr/>
            <p:nvPr/>
          </p:nvSpPr>
          <p:spPr>
            <a:xfrm flipV="1">
              <a:off x="3154" y="2704"/>
              <a:ext cx="271" cy="454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0509" name="Line 149"/>
            <p:cNvSpPr/>
            <p:nvPr/>
          </p:nvSpPr>
          <p:spPr>
            <a:xfrm>
              <a:off x="3425" y="2705"/>
              <a:ext cx="40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0" name="Text Box 150"/>
            <p:cNvSpPr txBox="1"/>
            <p:nvPr/>
          </p:nvSpPr>
          <p:spPr>
            <a:xfrm>
              <a:off x="3425" y="2571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20511" name="AutoShape 151"/>
            <p:cNvSpPr>
              <a:spLocks noChangeAspect="1"/>
            </p:cNvSpPr>
            <p:nvPr/>
          </p:nvSpPr>
          <p:spPr>
            <a:xfrm>
              <a:off x="3634" y="2606"/>
              <a:ext cx="97" cy="97"/>
            </a:xfrm>
            <a:prstGeom prst="rtTriangle">
              <a:avLst/>
            </a:prstGeom>
            <a:noFill/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2" name="Line 152"/>
            <p:cNvSpPr/>
            <p:nvPr/>
          </p:nvSpPr>
          <p:spPr>
            <a:xfrm>
              <a:off x="3425" y="2750"/>
              <a:ext cx="408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13" name="Text Box 153"/>
            <p:cNvSpPr txBox="1"/>
            <p:nvPr/>
          </p:nvSpPr>
          <p:spPr>
            <a:xfrm>
              <a:off x="3403" y="2738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1800" baseline="-250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0514" name="AutoShape 154"/>
            <p:cNvSpPr>
              <a:spLocks noChangeAspect="1"/>
            </p:cNvSpPr>
            <p:nvPr/>
          </p:nvSpPr>
          <p:spPr>
            <a:xfrm flipV="1">
              <a:off x="3642" y="2753"/>
              <a:ext cx="97" cy="97"/>
            </a:xfrm>
            <a:prstGeom prst="rtTriangle">
              <a:avLst/>
            </a:prstGeom>
            <a:noFill/>
            <a:ln w="127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505" name="Rectangle 15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17.3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焊缝标注的示例</a:t>
            </a:r>
            <a:endParaRPr lang="zh-CN" altLang="en-US" i="0" dirty="0">
              <a:solidFill>
                <a:srgbClr val="C00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7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7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7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5" grpId="0" animBg="1"/>
      <p:bldP spid="471056" grpId="0"/>
      <p:bldP spid="4711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A73AC1-4AD7-4860-B604-6935302150B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7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72067" name="Group 3"/>
          <p:cNvGraphicFramePr>
            <a:graphicFrameLocks noGrp="1"/>
          </p:cNvGraphicFramePr>
          <p:nvPr>
            <p:ph type="tbl" idx="1"/>
          </p:nvPr>
        </p:nvGraphicFramePr>
        <p:xfrm>
          <a:off x="182563" y="836613"/>
          <a:ext cx="8774112" cy="647700"/>
        </p:xfrm>
        <a:graphic>
          <a:graphicData uri="http://schemas.openxmlformats.org/drawingml/2006/table">
            <a:tbl>
              <a:tblPr/>
              <a:tblGrid>
                <a:gridCol w="788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7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4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接头形式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72079" name="Text Box 15"/>
          <p:cNvSpPr txBox="1">
            <a:spLocks noChangeArrowheads="1"/>
          </p:cNvSpPr>
          <p:nvPr/>
        </p:nvSpPr>
        <p:spPr bwMode="auto">
          <a:xfrm>
            <a:off x="323850" y="1844675"/>
            <a:ext cx="431800" cy="1311275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角接接头</a:t>
            </a:r>
          </a:p>
        </p:txBody>
      </p:sp>
      <p:grpSp>
        <p:nvGrpSpPr>
          <p:cNvPr id="2" name="Group 16"/>
          <p:cNvGrpSpPr/>
          <p:nvPr/>
        </p:nvGrpSpPr>
        <p:grpSpPr>
          <a:xfrm>
            <a:off x="179388" y="1412875"/>
            <a:ext cx="8785225" cy="4692650"/>
            <a:chOff x="113" y="890"/>
            <a:chExt cx="5534" cy="2956"/>
          </a:xfrm>
        </p:grpSpPr>
        <p:sp>
          <p:nvSpPr>
            <p:cNvPr id="21605" name="Line 17"/>
            <p:cNvSpPr/>
            <p:nvPr/>
          </p:nvSpPr>
          <p:spPr>
            <a:xfrm>
              <a:off x="612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6" name="Line 18"/>
            <p:cNvSpPr/>
            <p:nvPr/>
          </p:nvSpPr>
          <p:spPr>
            <a:xfrm>
              <a:off x="2744" y="890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7" name="Line 19"/>
            <p:cNvSpPr/>
            <p:nvPr/>
          </p:nvSpPr>
          <p:spPr>
            <a:xfrm>
              <a:off x="116" y="895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8" name="Line 20"/>
            <p:cNvSpPr/>
            <p:nvPr/>
          </p:nvSpPr>
          <p:spPr>
            <a:xfrm>
              <a:off x="5644" y="890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9" name="Line 21"/>
            <p:cNvSpPr/>
            <p:nvPr/>
          </p:nvSpPr>
          <p:spPr>
            <a:xfrm>
              <a:off x="113" y="2368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0" name="Line 22"/>
            <p:cNvSpPr/>
            <p:nvPr/>
          </p:nvSpPr>
          <p:spPr>
            <a:xfrm>
              <a:off x="4241" y="898"/>
              <a:ext cx="0" cy="2947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11" name="Line 23"/>
            <p:cNvSpPr/>
            <p:nvPr/>
          </p:nvSpPr>
          <p:spPr>
            <a:xfrm>
              <a:off x="113" y="3846"/>
              <a:ext cx="5534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72088" name="Text Box 24"/>
          <p:cNvSpPr txBox="1"/>
          <p:nvPr/>
        </p:nvSpPr>
        <p:spPr>
          <a:xfrm>
            <a:off x="6848475" y="2079625"/>
            <a:ext cx="20161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双面焊缝，上面为单边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V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形焊缝，下面为角焊缝</a:t>
            </a:r>
            <a:endParaRPr lang="zh-CN" altLang="en-US" sz="2000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3" name="Group 25"/>
          <p:cNvGrpSpPr/>
          <p:nvPr/>
        </p:nvGrpSpPr>
        <p:grpSpPr>
          <a:xfrm>
            <a:off x="1763713" y="1684338"/>
            <a:ext cx="1295400" cy="1673225"/>
            <a:chOff x="1111" y="983"/>
            <a:chExt cx="816" cy="1054"/>
          </a:xfrm>
        </p:grpSpPr>
        <p:sp>
          <p:nvSpPr>
            <p:cNvPr id="21584" name="Rectangle 26" descr="宽上对角线"/>
            <p:cNvSpPr/>
            <p:nvPr/>
          </p:nvSpPr>
          <p:spPr>
            <a:xfrm>
              <a:off x="1111" y="1311"/>
              <a:ext cx="149" cy="72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85" name="Rectangle 27" descr="宽下对角线"/>
            <p:cNvSpPr/>
            <p:nvPr/>
          </p:nvSpPr>
          <p:spPr>
            <a:xfrm>
              <a:off x="1259" y="1312"/>
              <a:ext cx="668" cy="213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86" name="AutoShape 28"/>
            <p:cNvSpPr/>
            <p:nvPr/>
          </p:nvSpPr>
          <p:spPr>
            <a:xfrm flipV="1">
              <a:off x="1263" y="1312"/>
              <a:ext cx="151" cy="131"/>
            </a:xfrm>
            <a:prstGeom prst="rtTriangle">
              <a:avLst/>
            </a:prstGeom>
            <a:solidFill>
              <a:srgbClr val="990000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87" name="AutoShape 29"/>
            <p:cNvSpPr/>
            <p:nvPr/>
          </p:nvSpPr>
          <p:spPr>
            <a:xfrm flipV="1">
              <a:off x="1259" y="1530"/>
              <a:ext cx="151" cy="131"/>
            </a:xfrm>
            <a:prstGeom prst="rtTriangle">
              <a:avLst/>
            </a:prstGeom>
            <a:solidFill>
              <a:srgbClr val="990000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88" name="Line 30"/>
            <p:cNvSpPr/>
            <p:nvPr/>
          </p:nvSpPr>
          <p:spPr>
            <a:xfrm flipV="1">
              <a:off x="1261" y="1084"/>
              <a:ext cx="0" cy="273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89" name="Line 31"/>
            <p:cNvSpPr/>
            <p:nvPr/>
          </p:nvSpPr>
          <p:spPr>
            <a:xfrm flipV="1">
              <a:off x="1410" y="1523"/>
              <a:ext cx="5" cy="41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0" name="Line 32"/>
            <p:cNvSpPr/>
            <p:nvPr/>
          </p:nvSpPr>
          <p:spPr>
            <a:xfrm>
              <a:off x="1339" y="1381"/>
              <a:ext cx="40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1" name="Line 33"/>
            <p:cNvSpPr/>
            <p:nvPr/>
          </p:nvSpPr>
          <p:spPr>
            <a:xfrm>
              <a:off x="1127" y="1846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92" name="Line 34"/>
            <p:cNvSpPr/>
            <p:nvPr/>
          </p:nvSpPr>
          <p:spPr>
            <a:xfrm>
              <a:off x="1413" y="1846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1593" name="Line 35"/>
            <p:cNvSpPr/>
            <p:nvPr/>
          </p:nvSpPr>
          <p:spPr>
            <a:xfrm rot="5400000">
              <a:off x="1542" y="1313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594" name="Line 36"/>
            <p:cNvSpPr/>
            <p:nvPr/>
          </p:nvSpPr>
          <p:spPr>
            <a:xfrm rot="5400000">
              <a:off x="1542" y="1591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1595" name="Text Box 37"/>
            <p:cNvSpPr txBox="1"/>
            <p:nvPr/>
          </p:nvSpPr>
          <p:spPr>
            <a:xfrm>
              <a:off x="1224" y="1754"/>
              <a:ext cx="22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1596" name="Text Box 38"/>
            <p:cNvSpPr txBox="1"/>
            <p:nvPr/>
          </p:nvSpPr>
          <p:spPr>
            <a:xfrm rot="-5400000" flipH="1">
              <a:off x="1427" y="1343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21597" name="Rectangle 39"/>
            <p:cNvSpPr/>
            <p:nvPr/>
          </p:nvSpPr>
          <p:spPr>
            <a:xfrm>
              <a:off x="1259" y="1389"/>
              <a:ext cx="75" cy="136"/>
            </a:xfrm>
            <a:prstGeom prst="rect">
              <a:avLst/>
            </a:prstGeom>
            <a:solidFill>
              <a:srgbClr val="990000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98" name="Line 40"/>
            <p:cNvSpPr/>
            <p:nvPr/>
          </p:nvSpPr>
          <p:spPr>
            <a:xfrm>
              <a:off x="1247" y="1661"/>
              <a:ext cx="590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99" name="Line 41"/>
            <p:cNvSpPr/>
            <p:nvPr/>
          </p:nvSpPr>
          <p:spPr>
            <a:xfrm rot="5400000">
              <a:off x="1757" y="1453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1600" name="Line 42"/>
            <p:cNvSpPr/>
            <p:nvPr/>
          </p:nvSpPr>
          <p:spPr>
            <a:xfrm rot="5400000">
              <a:off x="1757" y="1731"/>
              <a:ext cx="1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1601" name="Text Box 43"/>
            <p:cNvSpPr txBox="1"/>
            <p:nvPr/>
          </p:nvSpPr>
          <p:spPr>
            <a:xfrm rot="-5400000">
              <a:off x="1533" y="1400"/>
              <a:ext cx="454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21602" name="Line 44"/>
            <p:cNvSpPr/>
            <p:nvPr/>
          </p:nvSpPr>
          <p:spPr>
            <a:xfrm flipV="1">
              <a:off x="1330" y="1117"/>
              <a:ext cx="317" cy="272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603" name="Arc 45"/>
            <p:cNvSpPr/>
            <p:nvPr/>
          </p:nvSpPr>
          <p:spPr>
            <a:xfrm rot="-1388566">
              <a:off x="1289" y="1111"/>
              <a:ext cx="181" cy="181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81" y="181"/>
                </a:cxn>
                <a:cxn ang="0">
                  <a:pos x="0" y="18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4" name="Text Box 46"/>
            <p:cNvSpPr txBox="1"/>
            <p:nvPr/>
          </p:nvSpPr>
          <p:spPr>
            <a:xfrm>
              <a:off x="1292" y="983"/>
              <a:ext cx="22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β</a:t>
              </a:r>
            </a:p>
          </p:txBody>
        </p:sp>
      </p:grpSp>
      <p:grpSp>
        <p:nvGrpSpPr>
          <p:cNvPr id="4" name="Group 47"/>
          <p:cNvGrpSpPr/>
          <p:nvPr/>
        </p:nvGrpSpPr>
        <p:grpSpPr>
          <a:xfrm>
            <a:off x="4787900" y="1600200"/>
            <a:ext cx="1339850" cy="2044700"/>
            <a:chOff x="3107" y="885"/>
            <a:chExt cx="844" cy="1288"/>
          </a:xfrm>
        </p:grpSpPr>
        <p:sp>
          <p:nvSpPr>
            <p:cNvPr id="21573" name="Rectangle 48" descr="宽上对角线"/>
            <p:cNvSpPr/>
            <p:nvPr/>
          </p:nvSpPr>
          <p:spPr>
            <a:xfrm>
              <a:off x="3107" y="1447"/>
              <a:ext cx="149" cy="726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12700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74" name="Rectangle 49" descr="宽下对角线"/>
            <p:cNvSpPr/>
            <p:nvPr/>
          </p:nvSpPr>
          <p:spPr>
            <a:xfrm>
              <a:off x="3255" y="1448"/>
              <a:ext cx="668" cy="213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127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75" name="Line 50"/>
            <p:cNvSpPr/>
            <p:nvPr/>
          </p:nvSpPr>
          <p:spPr>
            <a:xfrm flipV="1">
              <a:off x="3255" y="1207"/>
              <a:ext cx="169" cy="239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1576" name="Line 51"/>
            <p:cNvSpPr/>
            <p:nvPr/>
          </p:nvSpPr>
          <p:spPr>
            <a:xfrm>
              <a:off x="3424" y="1207"/>
              <a:ext cx="40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7" name="Line 52"/>
            <p:cNvSpPr/>
            <p:nvPr/>
          </p:nvSpPr>
          <p:spPr>
            <a:xfrm>
              <a:off x="3606" y="1026"/>
              <a:ext cx="0" cy="181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8" name="Line 53"/>
            <p:cNvSpPr/>
            <p:nvPr/>
          </p:nvSpPr>
          <p:spPr>
            <a:xfrm flipV="1">
              <a:off x="3606" y="1026"/>
              <a:ext cx="136" cy="136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79" name="Text Box 54"/>
            <p:cNvSpPr txBox="1"/>
            <p:nvPr/>
          </p:nvSpPr>
          <p:spPr>
            <a:xfrm>
              <a:off x="3497" y="885"/>
              <a:ext cx="454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βb</a:t>
              </a:r>
            </a:p>
          </p:txBody>
        </p:sp>
        <p:sp>
          <p:nvSpPr>
            <p:cNvPr id="21580" name="Text Box 55"/>
            <p:cNvSpPr txBox="1"/>
            <p:nvPr/>
          </p:nvSpPr>
          <p:spPr>
            <a:xfrm>
              <a:off x="3407" y="1063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21581" name="Line 56"/>
            <p:cNvSpPr/>
            <p:nvPr/>
          </p:nvSpPr>
          <p:spPr>
            <a:xfrm>
              <a:off x="3424" y="1253"/>
              <a:ext cx="409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1582" name="Text Box 57"/>
            <p:cNvSpPr txBox="1"/>
            <p:nvPr/>
          </p:nvSpPr>
          <p:spPr>
            <a:xfrm>
              <a:off x="3379" y="1255"/>
              <a:ext cx="27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21583" name="AutoShape 58"/>
            <p:cNvSpPr>
              <a:spLocks noChangeAspect="1"/>
            </p:cNvSpPr>
            <p:nvPr/>
          </p:nvSpPr>
          <p:spPr>
            <a:xfrm flipV="1">
              <a:off x="3606" y="1253"/>
              <a:ext cx="159" cy="159"/>
            </a:xfrm>
            <a:prstGeom prst="rtTriangle">
              <a:avLst/>
            </a:prstGeom>
            <a:solidFill>
              <a:srgbClr val="FFFFFF"/>
            </a:solidFill>
            <a:ln w="952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59"/>
          <p:cNvGrpSpPr/>
          <p:nvPr/>
        </p:nvGrpSpPr>
        <p:grpSpPr>
          <a:xfrm>
            <a:off x="1387475" y="4365625"/>
            <a:ext cx="2320925" cy="1323975"/>
            <a:chOff x="794" y="2507"/>
            <a:chExt cx="1462" cy="834"/>
          </a:xfrm>
        </p:grpSpPr>
        <p:sp>
          <p:nvSpPr>
            <p:cNvPr id="21550" name="Line 60"/>
            <p:cNvSpPr/>
            <p:nvPr/>
          </p:nvSpPr>
          <p:spPr>
            <a:xfrm flipH="1">
              <a:off x="868" y="3113"/>
              <a:ext cx="697" cy="0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grpSp>
          <p:nvGrpSpPr>
            <p:cNvPr id="21551" name="Group 61"/>
            <p:cNvGrpSpPr/>
            <p:nvPr/>
          </p:nvGrpSpPr>
          <p:grpSpPr>
            <a:xfrm>
              <a:off x="794" y="2507"/>
              <a:ext cx="774" cy="834"/>
              <a:chOff x="794" y="2507"/>
              <a:chExt cx="774" cy="834"/>
            </a:xfrm>
          </p:grpSpPr>
          <p:grpSp>
            <p:nvGrpSpPr>
              <p:cNvPr id="21562" name="Group 62"/>
              <p:cNvGrpSpPr/>
              <p:nvPr/>
            </p:nvGrpSpPr>
            <p:grpSpPr>
              <a:xfrm>
                <a:off x="794" y="2507"/>
                <a:ext cx="774" cy="834"/>
                <a:chOff x="794" y="2507"/>
                <a:chExt cx="774" cy="834"/>
              </a:xfrm>
            </p:grpSpPr>
            <p:sp>
              <p:nvSpPr>
                <p:cNvPr id="21570" name="Line 63"/>
                <p:cNvSpPr/>
                <p:nvPr/>
              </p:nvSpPr>
              <p:spPr>
                <a:xfrm>
                  <a:off x="817" y="2750"/>
                  <a:ext cx="748" cy="0"/>
                </a:xfrm>
                <a:prstGeom prst="line">
                  <a:avLst/>
                </a:prstGeom>
                <a:ln w="1905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71" name="Line 64"/>
                <p:cNvSpPr/>
                <p:nvPr/>
              </p:nvSpPr>
              <p:spPr>
                <a:xfrm>
                  <a:off x="1565" y="2523"/>
                  <a:ext cx="0" cy="771"/>
                </a:xfrm>
                <a:prstGeom prst="line">
                  <a:avLst/>
                </a:prstGeom>
                <a:ln w="1905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72" name="Freeform 65"/>
                <p:cNvSpPr/>
                <p:nvPr/>
              </p:nvSpPr>
              <p:spPr>
                <a:xfrm>
                  <a:off x="794" y="2507"/>
                  <a:ext cx="774" cy="834"/>
                </a:xfrm>
                <a:custGeom>
                  <a:avLst/>
                  <a:gdLst>
                    <a:gd name="txL" fmla="*/ 0 w 774"/>
                    <a:gd name="txT" fmla="*/ 0 h 834"/>
                    <a:gd name="txR" fmla="*/ 774 w 774"/>
                    <a:gd name="txB" fmla="*/ 834 h 834"/>
                  </a:gdLst>
                  <a:ahLst/>
                  <a:cxnLst>
                    <a:cxn ang="0">
                      <a:pos x="774" y="21"/>
                    </a:cxn>
                    <a:cxn ang="0">
                      <a:pos x="674" y="5"/>
                    </a:cxn>
                    <a:cxn ang="0">
                      <a:pos x="198" y="25"/>
                    </a:cxn>
                    <a:cxn ang="0">
                      <a:pos x="90" y="109"/>
                    </a:cxn>
                    <a:cxn ang="0">
                      <a:pos x="66" y="145"/>
                    </a:cxn>
                    <a:cxn ang="0">
                      <a:pos x="50" y="169"/>
                    </a:cxn>
                    <a:cxn ang="0">
                      <a:pos x="42" y="181"/>
                    </a:cxn>
                    <a:cxn ang="0">
                      <a:pos x="26" y="221"/>
                    </a:cxn>
                    <a:cxn ang="0">
                      <a:pos x="18" y="253"/>
                    </a:cxn>
                    <a:cxn ang="0">
                      <a:pos x="22" y="477"/>
                    </a:cxn>
                    <a:cxn ang="0">
                      <a:pos x="78" y="625"/>
                    </a:cxn>
                    <a:cxn ang="0">
                      <a:pos x="126" y="681"/>
                    </a:cxn>
                    <a:cxn ang="0">
                      <a:pos x="154" y="709"/>
                    </a:cxn>
                    <a:cxn ang="0">
                      <a:pos x="330" y="769"/>
                    </a:cxn>
                    <a:cxn ang="0">
                      <a:pos x="766" y="781"/>
                    </a:cxn>
                  </a:cxnLst>
                  <a:rect l="txL" t="txT" r="txR" b="txB"/>
                  <a:pathLst>
                    <a:path w="774" h="834">
                      <a:moveTo>
                        <a:pt x="774" y="21"/>
                      </a:moveTo>
                      <a:cubicBezTo>
                        <a:pt x="741" y="10"/>
                        <a:pt x="708" y="11"/>
                        <a:pt x="674" y="5"/>
                      </a:cubicBezTo>
                      <a:cubicBezTo>
                        <a:pt x="423" y="8"/>
                        <a:pt x="371" y="0"/>
                        <a:pt x="198" y="25"/>
                      </a:cubicBezTo>
                      <a:cubicBezTo>
                        <a:pt x="151" y="41"/>
                        <a:pt x="114" y="65"/>
                        <a:pt x="90" y="109"/>
                      </a:cubicBezTo>
                      <a:cubicBezTo>
                        <a:pt x="75" y="136"/>
                        <a:pt x="82" y="122"/>
                        <a:pt x="66" y="145"/>
                      </a:cubicBezTo>
                      <a:cubicBezTo>
                        <a:pt x="60" y="153"/>
                        <a:pt x="55" y="161"/>
                        <a:pt x="50" y="169"/>
                      </a:cubicBezTo>
                      <a:cubicBezTo>
                        <a:pt x="47" y="173"/>
                        <a:pt x="42" y="181"/>
                        <a:pt x="42" y="181"/>
                      </a:cubicBezTo>
                      <a:cubicBezTo>
                        <a:pt x="38" y="197"/>
                        <a:pt x="35" y="207"/>
                        <a:pt x="26" y="221"/>
                      </a:cubicBezTo>
                      <a:cubicBezTo>
                        <a:pt x="23" y="232"/>
                        <a:pt x="21" y="242"/>
                        <a:pt x="18" y="253"/>
                      </a:cubicBezTo>
                      <a:cubicBezTo>
                        <a:pt x="0" y="325"/>
                        <a:pt x="19" y="402"/>
                        <a:pt x="22" y="477"/>
                      </a:cubicBezTo>
                      <a:cubicBezTo>
                        <a:pt x="23" y="521"/>
                        <a:pt x="53" y="587"/>
                        <a:pt x="78" y="625"/>
                      </a:cubicBezTo>
                      <a:cubicBezTo>
                        <a:pt x="92" y="645"/>
                        <a:pt x="112" y="661"/>
                        <a:pt x="126" y="681"/>
                      </a:cubicBezTo>
                      <a:cubicBezTo>
                        <a:pt x="144" y="709"/>
                        <a:pt x="133" y="702"/>
                        <a:pt x="154" y="709"/>
                      </a:cubicBezTo>
                      <a:cubicBezTo>
                        <a:pt x="198" y="753"/>
                        <a:pt x="271" y="759"/>
                        <a:pt x="330" y="769"/>
                      </a:cubicBezTo>
                      <a:cubicBezTo>
                        <a:pt x="460" y="834"/>
                        <a:pt x="621" y="781"/>
                        <a:pt x="766" y="781"/>
                      </a:cubicBez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1563" name="Oval 66"/>
              <p:cNvSpPr>
                <a:spLocks noChangeAspect="1"/>
              </p:cNvSpPr>
              <p:nvPr/>
            </p:nvSpPr>
            <p:spPr>
              <a:xfrm>
                <a:off x="894" y="2848"/>
                <a:ext cx="159" cy="159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CC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4" name="Oval 67"/>
              <p:cNvSpPr>
                <a:spLocks noChangeAspect="1"/>
              </p:cNvSpPr>
              <p:nvPr/>
            </p:nvSpPr>
            <p:spPr>
              <a:xfrm>
                <a:off x="1121" y="2850"/>
                <a:ext cx="159" cy="159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CC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5" name="Oval 68"/>
              <p:cNvSpPr>
                <a:spLocks noChangeAspect="1"/>
              </p:cNvSpPr>
              <p:nvPr/>
            </p:nvSpPr>
            <p:spPr>
              <a:xfrm>
                <a:off x="1348" y="2848"/>
                <a:ext cx="159" cy="159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rgbClr val="0000CC"/>
                </a:solidFill>
                <a:prstDash val="dash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6" name="Line 69"/>
              <p:cNvSpPr/>
              <p:nvPr/>
            </p:nvSpPr>
            <p:spPr>
              <a:xfrm>
                <a:off x="839" y="2931"/>
                <a:ext cx="726" cy="0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21567" name="Line 70"/>
              <p:cNvSpPr/>
              <p:nvPr/>
            </p:nvSpPr>
            <p:spPr>
              <a:xfrm>
                <a:off x="975" y="2795"/>
                <a:ext cx="0" cy="272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21568" name="Line 71"/>
              <p:cNvSpPr/>
              <p:nvPr/>
            </p:nvSpPr>
            <p:spPr>
              <a:xfrm>
                <a:off x="1202" y="2795"/>
                <a:ext cx="0" cy="272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21569" name="Line 72"/>
              <p:cNvSpPr/>
              <p:nvPr/>
            </p:nvSpPr>
            <p:spPr>
              <a:xfrm>
                <a:off x="1429" y="2795"/>
                <a:ext cx="0" cy="272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21552" name="Line 73"/>
            <p:cNvSpPr/>
            <p:nvPr/>
          </p:nvSpPr>
          <p:spPr>
            <a:xfrm>
              <a:off x="1202" y="3022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3" name="Line 74"/>
            <p:cNvSpPr/>
            <p:nvPr/>
          </p:nvSpPr>
          <p:spPr>
            <a:xfrm>
              <a:off x="1429" y="3020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4" name="Line 75"/>
            <p:cNvSpPr/>
            <p:nvPr/>
          </p:nvSpPr>
          <p:spPr>
            <a:xfrm>
              <a:off x="1202" y="3158"/>
              <a:ext cx="22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1555" name="Line 76"/>
            <p:cNvSpPr/>
            <p:nvPr/>
          </p:nvSpPr>
          <p:spPr>
            <a:xfrm>
              <a:off x="1428" y="3158"/>
              <a:ext cx="13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1556" name="Text Box 77"/>
            <p:cNvSpPr txBox="1"/>
            <p:nvPr/>
          </p:nvSpPr>
          <p:spPr>
            <a:xfrm>
              <a:off x="1214" y="2996"/>
              <a:ext cx="42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e   a</a:t>
              </a:r>
            </a:p>
          </p:txBody>
        </p:sp>
        <p:grpSp>
          <p:nvGrpSpPr>
            <p:cNvPr id="21557" name="Group 78"/>
            <p:cNvGrpSpPr/>
            <p:nvPr/>
          </p:nvGrpSpPr>
          <p:grpSpPr>
            <a:xfrm>
              <a:off x="1942" y="2523"/>
              <a:ext cx="314" cy="771"/>
              <a:chOff x="1942" y="2523"/>
              <a:chExt cx="314" cy="771"/>
            </a:xfrm>
          </p:grpSpPr>
          <p:sp>
            <p:nvSpPr>
              <p:cNvPr id="21558" name="Rectangle 79" descr="浅色下对角线"/>
              <p:cNvSpPr/>
              <p:nvPr/>
            </p:nvSpPr>
            <p:spPr>
              <a:xfrm>
                <a:off x="2110" y="2750"/>
                <a:ext cx="90" cy="544"/>
              </a:xfrm>
              <a:prstGeom prst="rect">
                <a:avLst/>
              </a:prstGeom>
              <a:pattFill prst="ltDnDiag">
                <a:fgClr>
                  <a:srgbClr val="0000CC"/>
                </a:fgClr>
                <a:bgClr>
                  <a:schemeClr val="bg1"/>
                </a:bgClr>
              </a:pattFill>
              <a:ln w="19050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59" name="Rectangle 80" descr="浅色上对角线"/>
              <p:cNvSpPr/>
              <p:nvPr/>
            </p:nvSpPr>
            <p:spPr>
              <a:xfrm>
                <a:off x="2019" y="2523"/>
                <a:ext cx="90" cy="590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chemeClr val="bg1"/>
                </a:bgClr>
              </a:pattFill>
              <a:ln w="1905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60" name="Line 81"/>
              <p:cNvSpPr/>
              <p:nvPr/>
            </p:nvSpPr>
            <p:spPr>
              <a:xfrm>
                <a:off x="1942" y="2931"/>
                <a:ext cx="314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21561" name="Oval 82"/>
              <p:cNvSpPr/>
              <p:nvPr/>
            </p:nvSpPr>
            <p:spPr>
              <a:xfrm>
                <a:off x="2087" y="2860"/>
                <a:ext cx="45" cy="136"/>
              </a:xfrm>
              <a:prstGeom prst="ellipse">
                <a:avLst/>
              </a:prstGeom>
              <a:solidFill>
                <a:srgbClr val="990000"/>
              </a:solidFill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9" name="Group 83"/>
          <p:cNvGrpSpPr/>
          <p:nvPr/>
        </p:nvGrpSpPr>
        <p:grpSpPr>
          <a:xfrm>
            <a:off x="4451350" y="3886200"/>
            <a:ext cx="2235200" cy="1847850"/>
            <a:chOff x="2960" y="2420"/>
            <a:chExt cx="1408" cy="1164"/>
          </a:xfrm>
        </p:grpSpPr>
        <p:sp>
          <p:nvSpPr>
            <p:cNvPr id="21531" name="Line 84"/>
            <p:cNvSpPr/>
            <p:nvPr/>
          </p:nvSpPr>
          <p:spPr>
            <a:xfrm flipH="1">
              <a:off x="3034" y="3356"/>
              <a:ext cx="697" cy="0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grpSp>
          <p:nvGrpSpPr>
            <p:cNvPr id="21532" name="Group 85"/>
            <p:cNvGrpSpPr/>
            <p:nvPr/>
          </p:nvGrpSpPr>
          <p:grpSpPr>
            <a:xfrm>
              <a:off x="2960" y="2750"/>
              <a:ext cx="774" cy="834"/>
              <a:chOff x="794" y="2507"/>
              <a:chExt cx="774" cy="834"/>
            </a:xfrm>
          </p:grpSpPr>
          <p:sp>
            <p:nvSpPr>
              <p:cNvPr id="21547" name="Line 86"/>
              <p:cNvSpPr/>
              <p:nvPr/>
            </p:nvSpPr>
            <p:spPr>
              <a:xfrm>
                <a:off x="817" y="2750"/>
                <a:ext cx="748" cy="0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48" name="Line 87"/>
              <p:cNvSpPr/>
              <p:nvPr/>
            </p:nvSpPr>
            <p:spPr>
              <a:xfrm>
                <a:off x="1565" y="2523"/>
                <a:ext cx="0" cy="771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49" name="Freeform 88"/>
              <p:cNvSpPr/>
              <p:nvPr/>
            </p:nvSpPr>
            <p:spPr>
              <a:xfrm>
                <a:off x="794" y="2507"/>
                <a:ext cx="774" cy="834"/>
              </a:xfrm>
              <a:custGeom>
                <a:avLst/>
                <a:gdLst>
                  <a:gd name="txL" fmla="*/ 0 w 774"/>
                  <a:gd name="txT" fmla="*/ 0 h 834"/>
                  <a:gd name="txR" fmla="*/ 774 w 774"/>
                  <a:gd name="txB" fmla="*/ 834 h 834"/>
                </a:gdLst>
                <a:ahLst/>
                <a:cxnLst>
                  <a:cxn ang="0">
                    <a:pos x="774" y="21"/>
                  </a:cxn>
                  <a:cxn ang="0">
                    <a:pos x="674" y="5"/>
                  </a:cxn>
                  <a:cxn ang="0">
                    <a:pos x="198" y="25"/>
                  </a:cxn>
                  <a:cxn ang="0">
                    <a:pos x="90" y="109"/>
                  </a:cxn>
                  <a:cxn ang="0">
                    <a:pos x="66" y="145"/>
                  </a:cxn>
                  <a:cxn ang="0">
                    <a:pos x="50" y="169"/>
                  </a:cxn>
                  <a:cxn ang="0">
                    <a:pos x="42" y="181"/>
                  </a:cxn>
                  <a:cxn ang="0">
                    <a:pos x="26" y="221"/>
                  </a:cxn>
                  <a:cxn ang="0">
                    <a:pos x="18" y="253"/>
                  </a:cxn>
                  <a:cxn ang="0">
                    <a:pos x="22" y="477"/>
                  </a:cxn>
                  <a:cxn ang="0">
                    <a:pos x="78" y="625"/>
                  </a:cxn>
                  <a:cxn ang="0">
                    <a:pos x="126" y="681"/>
                  </a:cxn>
                  <a:cxn ang="0">
                    <a:pos x="154" y="709"/>
                  </a:cxn>
                  <a:cxn ang="0">
                    <a:pos x="330" y="769"/>
                  </a:cxn>
                  <a:cxn ang="0">
                    <a:pos x="766" y="781"/>
                  </a:cxn>
                </a:cxnLst>
                <a:rect l="txL" t="txT" r="txR" b="txB"/>
                <a:pathLst>
                  <a:path w="774" h="834">
                    <a:moveTo>
                      <a:pt x="774" y="21"/>
                    </a:moveTo>
                    <a:cubicBezTo>
                      <a:pt x="741" y="10"/>
                      <a:pt x="708" y="11"/>
                      <a:pt x="674" y="5"/>
                    </a:cubicBezTo>
                    <a:cubicBezTo>
                      <a:pt x="423" y="8"/>
                      <a:pt x="371" y="0"/>
                      <a:pt x="198" y="25"/>
                    </a:cubicBezTo>
                    <a:cubicBezTo>
                      <a:pt x="151" y="41"/>
                      <a:pt x="114" y="65"/>
                      <a:pt x="90" y="109"/>
                    </a:cubicBezTo>
                    <a:cubicBezTo>
                      <a:pt x="75" y="136"/>
                      <a:pt x="82" y="122"/>
                      <a:pt x="66" y="145"/>
                    </a:cubicBezTo>
                    <a:cubicBezTo>
                      <a:pt x="60" y="153"/>
                      <a:pt x="55" y="161"/>
                      <a:pt x="50" y="169"/>
                    </a:cubicBezTo>
                    <a:cubicBezTo>
                      <a:pt x="47" y="173"/>
                      <a:pt x="42" y="181"/>
                      <a:pt x="42" y="181"/>
                    </a:cubicBezTo>
                    <a:cubicBezTo>
                      <a:pt x="38" y="197"/>
                      <a:pt x="35" y="207"/>
                      <a:pt x="26" y="221"/>
                    </a:cubicBezTo>
                    <a:cubicBezTo>
                      <a:pt x="23" y="232"/>
                      <a:pt x="21" y="242"/>
                      <a:pt x="18" y="253"/>
                    </a:cubicBezTo>
                    <a:cubicBezTo>
                      <a:pt x="0" y="325"/>
                      <a:pt x="19" y="402"/>
                      <a:pt x="22" y="477"/>
                    </a:cubicBezTo>
                    <a:cubicBezTo>
                      <a:pt x="23" y="521"/>
                      <a:pt x="53" y="587"/>
                      <a:pt x="78" y="625"/>
                    </a:cubicBezTo>
                    <a:cubicBezTo>
                      <a:pt x="92" y="645"/>
                      <a:pt x="112" y="661"/>
                      <a:pt x="126" y="681"/>
                    </a:cubicBezTo>
                    <a:cubicBezTo>
                      <a:pt x="144" y="709"/>
                      <a:pt x="133" y="702"/>
                      <a:pt x="154" y="709"/>
                    </a:cubicBezTo>
                    <a:cubicBezTo>
                      <a:pt x="198" y="753"/>
                      <a:pt x="271" y="759"/>
                      <a:pt x="330" y="769"/>
                    </a:cubicBezTo>
                    <a:cubicBezTo>
                      <a:pt x="460" y="834"/>
                      <a:pt x="621" y="781"/>
                      <a:pt x="766" y="781"/>
                    </a:cubicBez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33" name="Line 89"/>
            <p:cNvSpPr/>
            <p:nvPr/>
          </p:nvSpPr>
          <p:spPr>
            <a:xfrm>
              <a:off x="3005" y="3174"/>
              <a:ext cx="726" cy="0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34" name="Line 90"/>
            <p:cNvSpPr/>
            <p:nvPr/>
          </p:nvSpPr>
          <p:spPr>
            <a:xfrm>
              <a:off x="3141" y="3038"/>
              <a:ext cx="0" cy="272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35" name="Line 91"/>
            <p:cNvSpPr/>
            <p:nvPr/>
          </p:nvSpPr>
          <p:spPr>
            <a:xfrm>
              <a:off x="3368" y="3038"/>
              <a:ext cx="0" cy="272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36" name="Line 92"/>
            <p:cNvSpPr/>
            <p:nvPr/>
          </p:nvSpPr>
          <p:spPr>
            <a:xfrm>
              <a:off x="3595" y="3038"/>
              <a:ext cx="0" cy="272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37" name="Line 93"/>
            <p:cNvSpPr/>
            <p:nvPr/>
          </p:nvSpPr>
          <p:spPr>
            <a:xfrm>
              <a:off x="3595" y="3294"/>
              <a:ext cx="0" cy="227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38" name="Line 94"/>
            <p:cNvSpPr/>
            <p:nvPr/>
          </p:nvSpPr>
          <p:spPr>
            <a:xfrm>
              <a:off x="3594" y="3491"/>
              <a:ext cx="137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1539" name="Text Box 95"/>
            <p:cNvSpPr txBox="1"/>
            <p:nvPr/>
          </p:nvSpPr>
          <p:spPr>
            <a:xfrm>
              <a:off x="3380" y="3329"/>
              <a:ext cx="42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     a</a:t>
              </a:r>
            </a:p>
          </p:txBody>
        </p:sp>
        <p:sp>
          <p:nvSpPr>
            <p:cNvPr id="21540" name="Rectangle 96" descr="浅色下对角线"/>
            <p:cNvSpPr/>
            <p:nvPr/>
          </p:nvSpPr>
          <p:spPr>
            <a:xfrm>
              <a:off x="4091" y="2993"/>
              <a:ext cx="90" cy="544"/>
            </a:xfrm>
            <a:prstGeom prst="rect">
              <a:avLst/>
            </a:prstGeom>
            <a:pattFill prst="ltDnDiag">
              <a:fgClr>
                <a:srgbClr val="0000CC"/>
              </a:fgClr>
              <a:bgClr>
                <a:schemeClr val="bg1"/>
              </a:bgClr>
            </a:pattFill>
            <a:ln w="1905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41" name="Rectangle 97" descr="浅色上对角线"/>
            <p:cNvSpPr/>
            <p:nvPr/>
          </p:nvSpPr>
          <p:spPr>
            <a:xfrm>
              <a:off x="4000" y="2766"/>
              <a:ext cx="90" cy="590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chemeClr val="bg1"/>
              </a:bgClr>
            </a:pattFill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1542" name="Line 98"/>
            <p:cNvSpPr/>
            <p:nvPr/>
          </p:nvSpPr>
          <p:spPr>
            <a:xfrm>
              <a:off x="3923" y="3174"/>
              <a:ext cx="314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1543" name="Line 99"/>
            <p:cNvSpPr/>
            <p:nvPr/>
          </p:nvSpPr>
          <p:spPr>
            <a:xfrm flipV="1">
              <a:off x="3606" y="2568"/>
              <a:ext cx="90" cy="59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1544" name="Line 100"/>
            <p:cNvSpPr/>
            <p:nvPr/>
          </p:nvSpPr>
          <p:spPr>
            <a:xfrm>
              <a:off x="3696" y="2568"/>
              <a:ext cx="636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5" name="Text Box 101"/>
            <p:cNvSpPr txBox="1"/>
            <p:nvPr/>
          </p:nvSpPr>
          <p:spPr>
            <a:xfrm>
              <a:off x="3596" y="2420"/>
              <a:ext cx="7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FF33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      n×(e)</a:t>
              </a:r>
            </a:p>
          </p:txBody>
        </p:sp>
        <p:sp>
          <p:nvSpPr>
            <p:cNvPr id="21546" name="Oval 102"/>
            <p:cNvSpPr/>
            <p:nvPr/>
          </p:nvSpPr>
          <p:spPr>
            <a:xfrm>
              <a:off x="3749" y="2478"/>
              <a:ext cx="182" cy="181"/>
            </a:xfrm>
            <a:prstGeom prst="ellipse">
              <a:avLst/>
            </a:prstGeom>
            <a:noFill/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72167" name="Text Box 103"/>
          <p:cNvSpPr txBox="1"/>
          <p:nvPr/>
        </p:nvSpPr>
        <p:spPr>
          <a:xfrm>
            <a:off x="6877050" y="4508500"/>
            <a:ext cx="20161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spcAft>
                <a:spcPct val="5000"/>
              </a:spcAft>
            </a:pP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点焊，熔核直径为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，共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个焊点，焊点间距为</a:t>
            </a:r>
            <a:r>
              <a:rPr lang="en-US" altLang="zh-CN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e</a:t>
            </a:r>
            <a:endParaRPr lang="en-US" altLang="zh-CN" sz="2000" dirty="0">
              <a:solidFill>
                <a:srgbClr val="0000CC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72168" name="Text Box 104"/>
          <p:cNvSpPr txBox="1">
            <a:spLocks noChangeArrowheads="1"/>
          </p:cNvSpPr>
          <p:nvPr/>
        </p:nvSpPr>
        <p:spPr bwMode="auto">
          <a:xfrm>
            <a:off x="323850" y="4325938"/>
            <a:ext cx="431800" cy="1311275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chemeClr val="bg1"/>
              </a:gs>
              <a:gs pos="100000">
                <a:srgbClr val="FFCC99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000" i="0" kern="1200" cap="none" spc="0" normalizeH="0" baseline="0" noProof="0" smtClean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搭接接头</a:t>
            </a:r>
          </a:p>
        </p:txBody>
      </p:sp>
      <p:sp>
        <p:nvSpPr>
          <p:cNvPr id="21530" name="Rectangle 10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17.3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焊缝标注的示例</a:t>
            </a:r>
            <a:endParaRPr lang="zh-CN" altLang="en-US" i="0" dirty="0">
              <a:solidFill>
                <a:srgbClr val="C0006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72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7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7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7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079" grpId="0" animBg="1"/>
      <p:bldP spid="472088" grpId="0"/>
      <p:bldP spid="472167" grpId="0"/>
      <p:bldP spid="4721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A59DFD-8E0F-46C9-98B5-1A51E3C4148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9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2534" name="Rectangle 21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17.3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焊缝标注的示例</a:t>
            </a:r>
            <a:r>
              <a:rPr lang="en-US" altLang="zh-CN" sz="2000" i="0" dirty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sz="2000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支座焊接图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474" y="434948"/>
            <a:ext cx="7939051" cy="63000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6514E0-35D0-4CC5-8494-89543DC7385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57731" name="Text Box 3"/>
          <p:cNvSpPr txBox="1"/>
          <p:nvPr/>
        </p:nvSpPr>
        <p:spPr>
          <a:xfrm>
            <a:off x="527050" y="550863"/>
            <a:ext cx="8105775" cy="2357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Aft>
                <a:spcPct val="35000"/>
              </a:spcAft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焊接是一种不可拆的连接，他具有连接可靠、节省材料、工艺简单和便于现场操作等优点。</a:t>
            </a:r>
            <a:endParaRPr lang="zh-CN" altLang="en-US" sz="2000" i="0" dirty="0"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ct val="110000"/>
              </a:lnSpc>
              <a:spcAft>
                <a:spcPct val="35000"/>
              </a:spcAft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焊接形成的被连接件熔接处称为焊缝。常见的焊接接头有对接接头、搭接接头、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形接头、角接接头等。</a:t>
            </a:r>
          </a:p>
          <a:p>
            <a:pPr algn="l">
              <a:lnSpc>
                <a:spcPct val="110000"/>
              </a:lnSpc>
              <a:spcAft>
                <a:spcPct val="35000"/>
              </a:spcAft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 焊缝形式主要有对接焊缝、电焊缝和角接焊缝等。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462088" y="3094038"/>
            <a:ext cx="2519362" cy="1374775"/>
            <a:chOff x="703" y="1661"/>
            <a:chExt cx="1587" cy="866"/>
          </a:xfrm>
        </p:grpSpPr>
        <p:grpSp>
          <p:nvGrpSpPr>
            <p:cNvPr id="5223" name="Group 5"/>
            <p:cNvGrpSpPr/>
            <p:nvPr/>
          </p:nvGrpSpPr>
          <p:grpSpPr>
            <a:xfrm>
              <a:off x="748" y="1661"/>
              <a:ext cx="1542" cy="495"/>
              <a:chOff x="476" y="2583"/>
              <a:chExt cx="1542" cy="495"/>
            </a:xfrm>
          </p:grpSpPr>
          <p:sp>
            <p:nvSpPr>
              <p:cNvPr id="5226" name="Rectangle 6" descr="宽上对角线"/>
              <p:cNvSpPr/>
              <p:nvPr/>
            </p:nvSpPr>
            <p:spPr>
              <a:xfrm>
                <a:off x="476" y="2840"/>
                <a:ext cx="635" cy="227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ln w="1905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27" name="Line 7"/>
              <p:cNvSpPr/>
              <p:nvPr/>
            </p:nvSpPr>
            <p:spPr>
              <a:xfrm flipV="1">
                <a:off x="476" y="2614"/>
                <a:ext cx="272" cy="226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8" name="Line 8"/>
              <p:cNvSpPr/>
              <p:nvPr/>
            </p:nvSpPr>
            <p:spPr>
              <a:xfrm>
                <a:off x="748" y="2614"/>
                <a:ext cx="635" cy="0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29" name="Line 9"/>
              <p:cNvSpPr/>
              <p:nvPr/>
            </p:nvSpPr>
            <p:spPr>
              <a:xfrm flipV="1">
                <a:off x="1111" y="2614"/>
                <a:ext cx="272" cy="226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0" name="Line 10"/>
              <p:cNvSpPr/>
              <p:nvPr/>
            </p:nvSpPr>
            <p:spPr>
              <a:xfrm>
                <a:off x="1383" y="2614"/>
                <a:ext cx="0" cy="226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1" name="Line 11"/>
              <p:cNvSpPr/>
              <p:nvPr/>
            </p:nvSpPr>
            <p:spPr>
              <a:xfrm flipV="1">
                <a:off x="1111" y="2841"/>
                <a:ext cx="272" cy="226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2" name="Rectangle 12" descr="宽下对角线"/>
              <p:cNvSpPr/>
              <p:nvPr/>
            </p:nvSpPr>
            <p:spPr>
              <a:xfrm>
                <a:off x="1111" y="2840"/>
                <a:ext cx="635" cy="227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rgbClr val="FFFFFF"/>
                </a:bgClr>
              </a:pattFill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33" name="Line 13"/>
              <p:cNvSpPr/>
              <p:nvPr/>
            </p:nvSpPr>
            <p:spPr>
              <a:xfrm flipV="1">
                <a:off x="1111" y="2614"/>
                <a:ext cx="272" cy="226"/>
              </a:xfrm>
              <a:prstGeom prst="line">
                <a:avLst/>
              </a:prstGeom>
              <a:ln w="952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4" name="Line 14"/>
              <p:cNvSpPr/>
              <p:nvPr/>
            </p:nvSpPr>
            <p:spPr>
              <a:xfrm>
                <a:off x="1383" y="2614"/>
                <a:ext cx="635" cy="0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5" name="Line 15"/>
              <p:cNvSpPr/>
              <p:nvPr/>
            </p:nvSpPr>
            <p:spPr>
              <a:xfrm flipV="1">
                <a:off x="1746" y="2614"/>
                <a:ext cx="272" cy="22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6" name="Line 16"/>
              <p:cNvSpPr/>
              <p:nvPr/>
            </p:nvSpPr>
            <p:spPr>
              <a:xfrm>
                <a:off x="2018" y="2614"/>
                <a:ext cx="0" cy="22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7" name="Line 17"/>
              <p:cNvSpPr/>
              <p:nvPr/>
            </p:nvSpPr>
            <p:spPr>
              <a:xfrm flipV="1">
                <a:off x="1746" y="2841"/>
                <a:ext cx="272" cy="226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8" name="Arc 18"/>
              <p:cNvSpPr>
                <a:spLocks noChangeAspect="1"/>
              </p:cNvSpPr>
              <p:nvPr/>
            </p:nvSpPr>
            <p:spPr>
              <a:xfrm rot="-3733173">
                <a:off x="1065" y="2786"/>
                <a:ext cx="95" cy="119"/>
              </a:xfrm>
              <a:custGeom>
                <a:avLst/>
                <a:gdLst>
                  <a:gd name="txL" fmla="*/ 0 w 21600"/>
                  <a:gd name="txT" fmla="*/ 0 h 28614"/>
                  <a:gd name="txR" fmla="*/ 21600 w 21600"/>
                  <a:gd name="txB" fmla="*/ 28614 h 28614"/>
                </a:gdLst>
                <a:ahLst/>
                <a:cxnLst>
                  <a:cxn ang="0">
                    <a:pos x="23" y="0"/>
                  </a:cxn>
                  <a:cxn ang="0">
                    <a:pos x="89" y="119"/>
                  </a:cxn>
                  <a:cxn ang="0">
                    <a:pos x="0" y="87"/>
                  </a:cxn>
                </a:cxnLst>
                <a:rect l="txL" t="txT" r="txR" b="txB"/>
                <a:pathLst>
                  <a:path w="21600" h="28614" fill="none">
                    <a:moveTo>
                      <a:pt x="5194" y="0"/>
                    </a:moveTo>
                    <a:cubicBezTo>
                      <a:pt x="14831" y="2387"/>
                      <a:pt x="21600" y="11037"/>
                      <a:pt x="21600" y="20966"/>
                    </a:cubicBezTo>
                    <a:cubicBezTo>
                      <a:pt x="21600" y="23578"/>
                      <a:pt x="21125" y="26170"/>
                      <a:pt x="20200" y="28613"/>
                    </a:cubicBezTo>
                  </a:path>
                  <a:path w="21600" h="28614" stroke="0">
                    <a:moveTo>
                      <a:pt x="5194" y="0"/>
                    </a:moveTo>
                    <a:cubicBezTo>
                      <a:pt x="14831" y="2387"/>
                      <a:pt x="21600" y="11037"/>
                      <a:pt x="21600" y="20966"/>
                    </a:cubicBezTo>
                    <a:cubicBezTo>
                      <a:pt x="21600" y="23578"/>
                      <a:pt x="21125" y="26170"/>
                      <a:pt x="20200" y="28613"/>
                    </a:cubicBezTo>
                    <a:lnTo>
                      <a:pt x="0" y="20966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9" name="Arc 19"/>
              <p:cNvSpPr>
                <a:spLocks noChangeAspect="1"/>
              </p:cNvSpPr>
              <p:nvPr/>
            </p:nvSpPr>
            <p:spPr>
              <a:xfrm rot="-2198936">
                <a:off x="1110" y="2758"/>
                <a:ext cx="95" cy="87"/>
              </a:xfrm>
              <a:custGeom>
                <a:avLst/>
                <a:gdLst>
                  <a:gd name="txL" fmla="*/ 0 w 21596"/>
                  <a:gd name="txT" fmla="*/ 0 h 20966"/>
                  <a:gd name="txR" fmla="*/ 21596 w 21596"/>
                  <a:gd name="txB" fmla="*/ 20966 h 20966"/>
                </a:gdLst>
                <a:ahLst/>
                <a:cxnLst>
                  <a:cxn ang="0">
                    <a:pos x="23" y="0"/>
                  </a:cxn>
                  <a:cxn ang="0">
                    <a:pos x="95" y="85"/>
                  </a:cxn>
                  <a:cxn ang="0">
                    <a:pos x="0" y="87"/>
                  </a:cxn>
                </a:cxnLst>
                <a:rect l="txL" t="txT" r="txR" b="txB"/>
                <a:pathLst>
                  <a:path w="21596" h="20966" fill="none">
                    <a:moveTo>
                      <a:pt x="5194" y="0"/>
                    </a:moveTo>
                    <a:cubicBezTo>
                      <a:pt x="14672" y="2348"/>
                      <a:pt x="21396" y="10763"/>
                      <a:pt x="21595" y="20526"/>
                    </a:cubicBezTo>
                  </a:path>
                  <a:path w="21596" h="20966" stroke="0">
                    <a:moveTo>
                      <a:pt x="5194" y="0"/>
                    </a:moveTo>
                    <a:cubicBezTo>
                      <a:pt x="14672" y="2348"/>
                      <a:pt x="21396" y="10763"/>
                      <a:pt x="21595" y="20526"/>
                    </a:cubicBezTo>
                    <a:lnTo>
                      <a:pt x="0" y="20966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Arc 20"/>
              <p:cNvSpPr>
                <a:spLocks noChangeAspect="1"/>
              </p:cNvSpPr>
              <p:nvPr/>
            </p:nvSpPr>
            <p:spPr>
              <a:xfrm rot="-2198936">
                <a:off x="1198" y="2683"/>
                <a:ext cx="108" cy="89"/>
              </a:xfrm>
              <a:custGeom>
                <a:avLst/>
                <a:gdLst>
                  <a:gd name="txL" fmla="*/ 0 w 24668"/>
                  <a:gd name="txT" fmla="*/ 0 h 21600"/>
                  <a:gd name="txR" fmla="*/ 24668 w 24668"/>
                  <a:gd name="txB" fmla="*/ 21600 h 21600"/>
                </a:gdLst>
                <a:ahLst/>
                <a:cxnLst>
                  <a:cxn ang="0">
                    <a:pos x="0" y="1"/>
                  </a:cxn>
                  <a:cxn ang="0">
                    <a:pos x="108" y="79"/>
                  </a:cxn>
                  <a:cxn ang="0">
                    <a:pos x="14" y="89"/>
                  </a:cxn>
                </a:cxnLst>
                <a:rect l="txL" t="txT" r="txR" b="txB"/>
                <a:pathLst>
                  <a:path w="24668" h="21600" fill="none">
                    <a:moveTo>
                      <a:pt x="0" y="241"/>
                    </a:moveTo>
                    <a:cubicBezTo>
                      <a:pt x="1065" y="80"/>
                      <a:pt x="2140" y="-1"/>
                      <a:pt x="3218" y="0"/>
                    </a:cubicBezTo>
                    <a:cubicBezTo>
                      <a:pt x="14163" y="0"/>
                      <a:pt x="23378" y="8186"/>
                      <a:pt x="24667" y="19056"/>
                    </a:cubicBezTo>
                  </a:path>
                  <a:path w="24668" h="21600" stroke="0">
                    <a:moveTo>
                      <a:pt x="0" y="241"/>
                    </a:moveTo>
                    <a:cubicBezTo>
                      <a:pt x="1065" y="80"/>
                      <a:pt x="2140" y="-1"/>
                      <a:pt x="3218" y="0"/>
                    </a:cubicBezTo>
                    <a:cubicBezTo>
                      <a:pt x="14163" y="0"/>
                      <a:pt x="23378" y="8186"/>
                      <a:pt x="24667" y="19056"/>
                    </a:cubicBezTo>
                    <a:lnTo>
                      <a:pt x="3218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Arc 21"/>
              <p:cNvSpPr>
                <a:spLocks noChangeAspect="1"/>
              </p:cNvSpPr>
              <p:nvPr/>
            </p:nvSpPr>
            <p:spPr>
              <a:xfrm rot="-1642394">
                <a:off x="1255" y="2650"/>
                <a:ext cx="92" cy="89"/>
              </a:xfrm>
              <a:custGeom>
                <a:avLst/>
                <a:gdLst>
                  <a:gd name="txL" fmla="*/ 0 w 20970"/>
                  <a:gd name="txT" fmla="*/ 0 h 21600"/>
                  <a:gd name="txR" fmla="*/ 20970 w 2097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92" y="68"/>
                  </a:cxn>
                  <a:cxn ang="0">
                    <a:pos x="0" y="89"/>
                  </a:cxn>
                </a:cxnLst>
                <a:rect l="txL" t="txT" r="txR" b="txB"/>
                <a:pathLst>
                  <a:path w="20970" h="21600" fill="none">
                    <a:moveTo>
                      <a:pt x="0" y="0"/>
                    </a:moveTo>
                    <a:cubicBezTo>
                      <a:pt x="1" y="0"/>
                      <a:pt x="3" y="-1"/>
                      <a:pt x="5" y="0"/>
                    </a:cubicBezTo>
                    <a:cubicBezTo>
                      <a:pt x="9931" y="0"/>
                      <a:pt x="18580" y="6765"/>
                      <a:pt x="20969" y="16400"/>
                    </a:cubicBezTo>
                  </a:path>
                  <a:path w="20970" h="21600" stroke="0">
                    <a:moveTo>
                      <a:pt x="0" y="0"/>
                    </a:moveTo>
                    <a:cubicBezTo>
                      <a:pt x="1" y="0"/>
                      <a:pt x="3" y="-1"/>
                      <a:pt x="5" y="0"/>
                    </a:cubicBezTo>
                    <a:cubicBezTo>
                      <a:pt x="9931" y="0"/>
                      <a:pt x="18580" y="6765"/>
                      <a:pt x="20969" y="16400"/>
                    </a:cubicBezTo>
                    <a:lnTo>
                      <a:pt x="5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Arc 22"/>
              <p:cNvSpPr>
                <a:spLocks noChangeAspect="1"/>
              </p:cNvSpPr>
              <p:nvPr/>
            </p:nvSpPr>
            <p:spPr>
              <a:xfrm rot="-2354066">
                <a:off x="1280" y="2617"/>
                <a:ext cx="95" cy="85"/>
              </a:xfrm>
              <a:custGeom>
                <a:avLst/>
                <a:gdLst>
                  <a:gd name="txL" fmla="*/ 0 w 21599"/>
                  <a:gd name="txT" fmla="*/ 0 h 20591"/>
                  <a:gd name="txR" fmla="*/ 21599 w 21599"/>
                  <a:gd name="txB" fmla="*/ 20591 h 20591"/>
                </a:gdLst>
                <a:ahLst/>
                <a:cxnLst>
                  <a:cxn ang="0">
                    <a:pos x="29" y="0"/>
                  </a:cxn>
                  <a:cxn ang="0">
                    <a:pos x="95" y="84"/>
                  </a:cxn>
                  <a:cxn ang="0">
                    <a:pos x="0" y="85"/>
                  </a:cxn>
                </a:cxnLst>
                <a:rect l="txL" t="txT" r="txR" b="txB"/>
                <a:pathLst>
                  <a:path w="21599" h="20591" fill="none">
                    <a:moveTo>
                      <a:pt x="6525" y="0"/>
                    </a:moveTo>
                    <a:cubicBezTo>
                      <a:pt x="15427" y="2821"/>
                      <a:pt x="21508" y="11043"/>
                      <a:pt x="21598" y="20381"/>
                    </a:cubicBezTo>
                  </a:path>
                  <a:path w="21599" h="20591" stroke="0">
                    <a:moveTo>
                      <a:pt x="6525" y="0"/>
                    </a:moveTo>
                    <a:cubicBezTo>
                      <a:pt x="15427" y="2821"/>
                      <a:pt x="21508" y="11043"/>
                      <a:pt x="21598" y="20381"/>
                    </a:cubicBezTo>
                    <a:lnTo>
                      <a:pt x="0" y="20591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Arc 23"/>
              <p:cNvSpPr>
                <a:spLocks noChangeAspect="1"/>
              </p:cNvSpPr>
              <p:nvPr/>
            </p:nvSpPr>
            <p:spPr>
              <a:xfrm rot="-1092528">
                <a:off x="1323" y="2583"/>
                <a:ext cx="120" cy="75"/>
              </a:xfrm>
              <a:custGeom>
                <a:avLst/>
                <a:gdLst>
                  <a:gd name="txL" fmla="*/ 0 w 32189"/>
                  <a:gd name="txT" fmla="*/ 0 h 21600"/>
                  <a:gd name="txR" fmla="*/ 32189 w 32189"/>
                  <a:gd name="txB" fmla="*/ 21600 h 21600"/>
                </a:gdLst>
                <a:ahLst/>
                <a:cxnLst>
                  <a:cxn ang="0">
                    <a:pos x="0" y="11"/>
                  </a:cxn>
                  <a:cxn ang="0">
                    <a:pos x="120" y="56"/>
                  </a:cxn>
                  <a:cxn ang="0">
                    <a:pos x="42" y="75"/>
                  </a:cxn>
                </a:cxnLst>
                <a:rect l="txL" t="txT" r="txR" b="txB"/>
                <a:pathLst>
                  <a:path w="32189" h="21600" fill="none">
                    <a:moveTo>
                      <a:pt x="0" y="3173"/>
                    </a:moveTo>
                    <a:cubicBezTo>
                      <a:pt x="3392" y="1098"/>
                      <a:pt x="7292" y="-1"/>
                      <a:pt x="11270" y="0"/>
                    </a:cubicBezTo>
                    <a:cubicBezTo>
                      <a:pt x="21127" y="0"/>
                      <a:pt x="29734" y="6673"/>
                      <a:pt x="32189" y="16219"/>
                    </a:cubicBezTo>
                  </a:path>
                  <a:path w="32189" h="21600" stroke="0">
                    <a:moveTo>
                      <a:pt x="0" y="3173"/>
                    </a:moveTo>
                    <a:cubicBezTo>
                      <a:pt x="3392" y="1098"/>
                      <a:pt x="7292" y="-1"/>
                      <a:pt x="11270" y="0"/>
                    </a:cubicBezTo>
                    <a:cubicBezTo>
                      <a:pt x="21127" y="0"/>
                      <a:pt x="29734" y="6673"/>
                      <a:pt x="32189" y="16219"/>
                    </a:cubicBezTo>
                    <a:lnTo>
                      <a:pt x="11270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Line 24"/>
              <p:cNvSpPr/>
              <p:nvPr/>
            </p:nvSpPr>
            <p:spPr>
              <a:xfrm flipV="1">
                <a:off x="1179" y="2614"/>
                <a:ext cx="272" cy="226"/>
              </a:xfrm>
              <a:prstGeom prst="line">
                <a:avLst/>
              </a:prstGeom>
              <a:ln w="9525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45" name="Line 25"/>
              <p:cNvSpPr/>
              <p:nvPr/>
            </p:nvSpPr>
            <p:spPr>
              <a:xfrm flipV="1">
                <a:off x="1048" y="2610"/>
                <a:ext cx="272" cy="226"/>
              </a:xfrm>
              <a:prstGeom prst="line">
                <a:avLst/>
              </a:prstGeom>
              <a:ln w="9525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46" name="Arc 26"/>
              <p:cNvSpPr>
                <a:spLocks noChangeAspect="1"/>
              </p:cNvSpPr>
              <p:nvPr/>
            </p:nvSpPr>
            <p:spPr>
              <a:xfrm rot="-2591995">
                <a:off x="1156" y="2723"/>
                <a:ext cx="95" cy="84"/>
              </a:xfrm>
              <a:custGeom>
                <a:avLst/>
                <a:gdLst>
                  <a:gd name="txL" fmla="*/ 0 w 21600"/>
                  <a:gd name="txT" fmla="*/ 0 h 20319"/>
                  <a:gd name="txR" fmla="*/ 21600 w 21600"/>
                  <a:gd name="txB" fmla="*/ 20319 h 20319"/>
                </a:gdLst>
                <a:ahLst/>
                <a:cxnLst>
                  <a:cxn ang="0">
                    <a:pos x="35" y="0"/>
                  </a:cxn>
                  <a:cxn ang="0">
                    <a:pos x="95" y="84"/>
                  </a:cxn>
                  <a:cxn ang="0">
                    <a:pos x="0" y="83"/>
                  </a:cxn>
                </a:cxnLst>
                <a:rect l="txL" t="txT" r="txR" b="txB"/>
                <a:pathLst>
                  <a:path w="21600" h="20319" fill="none">
                    <a:moveTo>
                      <a:pt x="7939" y="-1"/>
                    </a:moveTo>
                    <a:cubicBezTo>
                      <a:pt x="16183" y="3258"/>
                      <a:pt x="21600" y="11223"/>
                      <a:pt x="21600" y="20088"/>
                    </a:cubicBezTo>
                    <a:cubicBezTo>
                      <a:pt x="21600" y="20165"/>
                      <a:pt x="21599" y="20242"/>
                      <a:pt x="21598" y="20318"/>
                    </a:cubicBezTo>
                  </a:path>
                  <a:path w="21600" h="20319" stroke="0">
                    <a:moveTo>
                      <a:pt x="7939" y="-1"/>
                    </a:moveTo>
                    <a:cubicBezTo>
                      <a:pt x="16183" y="3258"/>
                      <a:pt x="21600" y="11223"/>
                      <a:pt x="21600" y="20088"/>
                    </a:cubicBezTo>
                    <a:cubicBezTo>
                      <a:pt x="21600" y="20165"/>
                      <a:pt x="21599" y="20242"/>
                      <a:pt x="21598" y="20318"/>
                    </a:cubicBezTo>
                    <a:lnTo>
                      <a:pt x="0" y="20088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7" name="Arc 27"/>
              <p:cNvSpPr/>
              <p:nvPr/>
            </p:nvSpPr>
            <p:spPr>
              <a:xfrm rot="-2700000">
                <a:off x="1067" y="2801"/>
                <a:ext cx="88" cy="87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88" y="87"/>
                  </a:cxn>
                  <a:cxn ang="0">
                    <a:pos x="0" y="87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60093">
                  <a:alpha val="100000"/>
                </a:srgbClr>
              </a:solidFill>
              <a:ln w="3810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8" name="Line 28"/>
              <p:cNvSpPr/>
              <p:nvPr/>
            </p:nvSpPr>
            <p:spPr>
              <a:xfrm>
                <a:off x="1111" y="2886"/>
                <a:ext cx="0" cy="181"/>
              </a:xfrm>
              <a:prstGeom prst="line">
                <a:avLst/>
              </a:prstGeom>
              <a:ln w="76200" cap="flat" cmpd="sng">
                <a:solidFill>
                  <a:srgbClr val="D6009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49" name="Arc 29"/>
              <p:cNvSpPr/>
              <p:nvPr/>
            </p:nvSpPr>
            <p:spPr>
              <a:xfrm rot="8093219">
                <a:off x="1089" y="3033"/>
                <a:ext cx="45" cy="45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45" y="45"/>
                  </a:cxn>
                  <a:cxn ang="0">
                    <a:pos x="0" y="45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60093">
                  <a:alpha val="100000"/>
                </a:srgbClr>
              </a:solidFill>
              <a:ln w="57150" cap="flat" cmpd="sng">
                <a:solidFill>
                  <a:srgbClr val="D60093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224" name="Text Box 30"/>
            <p:cNvSpPr txBox="1"/>
            <p:nvPr/>
          </p:nvSpPr>
          <p:spPr>
            <a:xfrm>
              <a:off x="703" y="2296"/>
              <a:ext cx="81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对接接头</a:t>
              </a:r>
            </a:p>
          </p:txBody>
        </p:sp>
        <p:sp>
          <p:nvSpPr>
            <p:cNvPr id="5225" name="Text Box 31"/>
            <p:cNvSpPr txBox="1"/>
            <p:nvPr/>
          </p:nvSpPr>
          <p:spPr>
            <a:xfrm>
              <a:off x="1383" y="2296"/>
              <a:ext cx="81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对接焊缝</a:t>
              </a: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4989513" y="3165475"/>
            <a:ext cx="3527425" cy="1090613"/>
            <a:chOff x="3107" y="1706"/>
            <a:chExt cx="2222" cy="687"/>
          </a:xfrm>
        </p:grpSpPr>
        <p:grpSp>
          <p:nvGrpSpPr>
            <p:cNvPr id="5195" name="Group 33"/>
            <p:cNvGrpSpPr/>
            <p:nvPr/>
          </p:nvGrpSpPr>
          <p:grpSpPr>
            <a:xfrm>
              <a:off x="3107" y="1706"/>
              <a:ext cx="1247" cy="687"/>
              <a:chOff x="2222" y="2516"/>
              <a:chExt cx="1247" cy="687"/>
            </a:xfrm>
          </p:grpSpPr>
          <p:sp>
            <p:nvSpPr>
              <p:cNvPr id="5198" name="Rectangle 34" descr="宽上对角线"/>
              <p:cNvSpPr/>
              <p:nvPr/>
            </p:nvSpPr>
            <p:spPr>
              <a:xfrm>
                <a:off x="2222" y="2976"/>
                <a:ext cx="635" cy="227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ln w="1905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99" name="Line 35"/>
              <p:cNvSpPr/>
              <p:nvPr/>
            </p:nvSpPr>
            <p:spPr>
              <a:xfrm flipV="1">
                <a:off x="2222" y="2750"/>
                <a:ext cx="272" cy="226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0" name="Line 36"/>
              <p:cNvSpPr/>
              <p:nvPr/>
            </p:nvSpPr>
            <p:spPr>
              <a:xfrm>
                <a:off x="2494" y="2750"/>
                <a:ext cx="635" cy="0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1" name="Line 37"/>
              <p:cNvSpPr/>
              <p:nvPr/>
            </p:nvSpPr>
            <p:spPr>
              <a:xfrm flipV="1">
                <a:off x="2857" y="2977"/>
                <a:ext cx="272" cy="226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5202" name="Group 38"/>
              <p:cNvGrpSpPr/>
              <p:nvPr/>
            </p:nvGrpSpPr>
            <p:grpSpPr>
              <a:xfrm>
                <a:off x="2562" y="2516"/>
                <a:ext cx="907" cy="462"/>
                <a:chOff x="3198" y="2516"/>
                <a:chExt cx="907" cy="462"/>
              </a:xfrm>
            </p:grpSpPr>
            <p:sp>
              <p:nvSpPr>
                <p:cNvPr id="5211" name="Line 39"/>
                <p:cNvSpPr/>
                <p:nvPr/>
              </p:nvSpPr>
              <p:spPr>
                <a:xfrm flipV="1">
                  <a:off x="3356" y="2750"/>
                  <a:ext cx="272" cy="226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2" name="Line 40"/>
                <p:cNvSpPr/>
                <p:nvPr/>
              </p:nvSpPr>
              <p:spPr>
                <a:xfrm>
                  <a:off x="3628" y="2750"/>
                  <a:ext cx="0" cy="226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3" name="Line 41"/>
                <p:cNvSpPr/>
                <p:nvPr/>
              </p:nvSpPr>
              <p:spPr>
                <a:xfrm flipV="1">
                  <a:off x="3356" y="2750"/>
                  <a:ext cx="272" cy="226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4" name="Line 42"/>
                <p:cNvSpPr/>
                <p:nvPr/>
              </p:nvSpPr>
              <p:spPr>
                <a:xfrm>
                  <a:off x="3623" y="2752"/>
                  <a:ext cx="0" cy="226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5" name="Rectangle 43" descr="宽下对角线"/>
                <p:cNvSpPr/>
                <p:nvPr/>
              </p:nvSpPr>
              <p:spPr>
                <a:xfrm>
                  <a:off x="3198" y="2742"/>
                  <a:ext cx="635" cy="227"/>
                </a:xfrm>
                <a:prstGeom prst="rect">
                  <a:avLst/>
                </a:prstGeom>
                <a:pattFill prst="wdDnDiag">
                  <a:fgClr>
                    <a:srgbClr val="0000FF"/>
                  </a:fgClr>
                  <a:bgClr>
                    <a:srgbClr val="FFFFFF"/>
                  </a:bgClr>
                </a:pattFill>
                <a:ln w="19050" cap="flat" cmpd="sng">
                  <a:solidFill>
                    <a:srgbClr val="0000FF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216" name="Line 44" descr="5%"/>
                <p:cNvSpPr/>
                <p:nvPr/>
              </p:nvSpPr>
              <p:spPr>
                <a:xfrm flipV="1">
                  <a:off x="3198" y="2516"/>
                  <a:ext cx="272" cy="226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7" name="Line 45" descr="5%"/>
                <p:cNvSpPr/>
                <p:nvPr/>
              </p:nvSpPr>
              <p:spPr>
                <a:xfrm>
                  <a:off x="3470" y="2516"/>
                  <a:ext cx="635" cy="0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8" name="Line 46" descr="5%"/>
                <p:cNvSpPr/>
                <p:nvPr/>
              </p:nvSpPr>
              <p:spPr>
                <a:xfrm flipV="1">
                  <a:off x="3833" y="2516"/>
                  <a:ext cx="272" cy="226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9" name="Line 47" descr="5%"/>
                <p:cNvSpPr/>
                <p:nvPr/>
              </p:nvSpPr>
              <p:spPr>
                <a:xfrm>
                  <a:off x="4105" y="2516"/>
                  <a:ext cx="0" cy="226"/>
                </a:xfrm>
                <a:prstGeom prst="line">
                  <a:avLst/>
                </a:prstGeom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20" name="Line 48" descr="5%"/>
                <p:cNvSpPr/>
                <p:nvPr/>
              </p:nvSpPr>
              <p:spPr>
                <a:xfrm flipV="1">
                  <a:off x="3833" y="2743"/>
                  <a:ext cx="272" cy="226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21" name="Line 49" descr="5%"/>
                <p:cNvSpPr/>
                <p:nvPr/>
              </p:nvSpPr>
              <p:spPr>
                <a:xfrm flipV="1">
                  <a:off x="3833" y="2516"/>
                  <a:ext cx="272" cy="226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22" name="Line 50" descr="5%"/>
                <p:cNvSpPr/>
                <p:nvPr/>
              </p:nvSpPr>
              <p:spPr>
                <a:xfrm>
                  <a:off x="4100" y="2518"/>
                  <a:ext cx="0" cy="226"/>
                </a:xfrm>
                <a:prstGeom prst="line">
                  <a:avLst/>
                </a:prstGeom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203" name="Oval 51"/>
              <p:cNvSpPr/>
              <p:nvPr/>
            </p:nvSpPr>
            <p:spPr>
              <a:xfrm>
                <a:off x="2582" y="2945"/>
                <a:ext cx="91" cy="45"/>
              </a:xfrm>
              <a:prstGeom prst="ellips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04" name="Oval 52"/>
              <p:cNvSpPr/>
              <p:nvPr/>
            </p:nvSpPr>
            <p:spPr>
              <a:xfrm>
                <a:off x="2726" y="2943"/>
                <a:ext cx="91" cy="45"/>
              </a:xfrm>
              <a:prstGeom prst="ellips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05" name="Oval 53"/>
              <p:cNvSpPr>
                <a:spLocks noChangeAspect="1"/>
              </p:cNvSpPr>
              <p:nvPr/>
            </p:nvSpPr>
            <p:spPr>
              <a:xfrm>
                <a:off x="2835" y="2544"/>
                <a:ext cx="68" cy="46"/>
              </a:xfrm>
              <a:prstGeom prst="ellipse">
                <a:avLst/>
              </a:prstGeom>
              <a:solidFill>
                <a:srgbClr val="FFFFFF"/>
              </a:solidFill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06" name="Oval 54"/>
              <p:cNvSpPr>
                <a:spLocks noChangeAspect="1"/>
              </p:cNvSpPr>
              <p:nvPr/>
            </p:nvSpPr>
            <p:spPr>
              <a:xfrm>
                <a:off x="2971" y="2529"/>
                <a:ext cx="68" cy="46"/>
              </a:xfrm>
              <a:prstGeom prst="ellipse">
                <a:avLst/>
              </a:prstGeom>
              <a:solidFill>
                <a:srgbClr val="FFFFFF"/>
              </a:solidFill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07" name="Oval 55"/>
              <p:cNvSpPr>
                <a:spLocks noChangeAspect="1"/>
              </p:cNvSpPr>
              <p:nvPr/>
            </p:nvSpPr>
            <p:spPr>
              <a:xfrm>
                <a:off x="2771" y="2608"/>
                <a:ext cx="68" cy="46"/>
              </a:xfrm>
              <a:prstGeom prst="ellipse">
                <a:avLst/>
              </a:prstGeom>
              <a:solidFill>
                <a:srgbClr val="FFFFFF"/>
              </a:solidFill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08" name="Oval 56"/>
              <p:cNvSpPr>
                <a:spLocks noChangeAspect="1"/>
              </p:cNvSpPr>
              <p:nvPr/>
            </p:nvSpPr>
            <p:spPr>
              <a:xfrm>
                <a:off x="2907" y="2593"/>
                <a:ext cx="68" cy="46"/>
              </a:xfrm>
              <a:prstGeom prst="ellipse">
                <a:avLst/>
              </a:prstGeom>
              <a:solidFill>
                <a:srgbClr val="FFFFFF"/>
              </a:solidFill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09" name="Oval 57"/>
              <p:cNvSpPr>
                <a:spLocks noChangeAspect="1"/>
              </p:cNvSpPr>
              <p:nvPr/>
            </p:nvSpPr>
            <p:spPr>
              <a:xfrm>
                <a:off x="2705" y="2672"/>
                <a:ext cx="68" cy="46"/>
              </a:xfrm>
              <a:prstGeom prst="ellipse">
                <a:avLst/>
              </a:prstGeom>
              <a:solidFill>
                <a:srgbClr val="FFFFFF"/>
              </a:solidFill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10" name="Oval 58"/>
              <p:cNvSpPr>
                <a:spLocks noChangeAspect="1"/>
              </p:cNvSpPr>
              <p:nvPr/>
            </p:nvSpPr>
            <p:spPr>
              <a:xfrm>
                <a:off x="2841" y="2657"/>
                <a:ext cx="68" cy="46"/>
              </a:xfrm>
              <a:prstGeom prst="ellipse">
                <a:avLst/>
              </a:prstGeom>
              <a:solidFill>
                <a:srgbClr val="FFFFFF"/>
              </a:solidFill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196" name="Text Box 59"/>
            <p:cNvSpPr txBox="1"/>
            <p:nvPr/>
          </p:nvSpPr>
          <p:spPr>
            <a:xfrm>
              <a:off x="4513" y="1752"/>
              <a:ext cx="81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搭接接头</a:t>
              </a:r>
            </a:p>
          </p:txBody>
        </p:sp>
        <p:sp>
          <p:nvSpPr>
            <p:cNvPr id="5197" name="Text Box 60"/>
            <p:cNvSpPr txBox="1"/>
            <p:nvPr/>
          </p:nvSpPr>
          <p:spPr>
            <a:xfrm>
              <a:off x="4559" y="2069"/>
              <a:ext cx="68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点焊缝</a:t>
              </a:r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1246188" y="4894263"/>
            <a:ext cx="3814762" cy="1239837"/>
            <a:chOff x="567" y="2886"/>
            <a:chExt cx="2403" cy="781"/>
          </a:xfrm>
        </p:grpSpPr>
        <p:grpSp>
          <p:nvGrpSpPr>
            <p:cNvPr id="5163" name="Group 62"/>
            <p:cNvGrpSpPr/>
            <p:nvPr/>
          </p:nvGrpSpPr>
          <p:grpSpPr>
            <a:xfrm>
              <a:off x="567" y="2886"/>
              <a:ext cx="1497" cy="781"/>
              <a:chOff x="612" y="3067"/>
              <a:chExt cx="1497" cy="781"/>
            </a:xfrm>
          </p:grpSpPr>
          <p:sp>
            <p:nvSpPr>
              <p:cNvPr id="5166" name="Line 63"/>
              <p:cNvSpPr/>
              <p:nvPr/>
            </p:nvSpPr>
            <p:spPr>
              <a:xfrm flipV="1">
                <a:off x="873" y="3664"/>
                <a:ext cx="449" cy="182"/>
              </a:xfrm>
              <a:prstGeom prst="line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67" name="Line 64"/>
              <p:cNvSpPr/>
              <p:nvPr/>
            </p:nvSpPr>
            <p:spPr>
              <a:xfrm>
                <a:off x="1322" y="3664"/>
                <a:ext cx="0" cy="182"/>
              </a:xfrm>
              <a:prstGeom prst="line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68" name="Line 65"/>
              <p:cNvSpPr/>
              <p:nvPr/>
            </p:nvSpPr>
            <p:spPr>
              <a:xfrm flipV="1">
                <a:off x="873" y="3664"/>
                <a:ext cx="449" cy="18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69" name="Line 66"/>
              <p:cNvSpPr/>
              <p:nvPr/>
            </p:nvSpPr>
            <p:spPr>
              <a:xfrm>
                <a:off x="1313" y="3666"/>
                <a:ext cx="0" cy="18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0" name="Rectangle 67" descr="宽下对角线"/>
              <p:cNvSpPr/>
              <p:nvPr/>
            </p:nvSpPr>
            <p:spPr>
              <a:xfrm>
                <a:off x="612" y="3658"/>
                <a:ext cx="1048" cy="183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rgbClr val="FFFFFF"/>
                </a:bgClr>
              </a:pattFill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71" name="Line 68" descr="5%"/>
              <p:cNvSpPr/>
              <p:nvPr/>
            </p:nvSpPr>
            <p:spPr>
              <a:xfrm flipV="1">
                <a:off x="612" y="3476"/>
                <a:ext cx="449" cy="18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2" name="Line 69" descr="5%"/>
              <p:cNvSpPr/>
              <p:nvPr/>
            </p:nvSpPr>
            <p:spPr>
              <a:xfrm>
                <a:off x="1825" y="3476"/>
                <a:ext cx="283" cy="0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3" name="Line 70" descr="5%"/>
              <p:cNvSpPr/>
              <p:nvPr/>
            </p:nvSpPr>
            <p:spPr>
              <a:xfrm flipV="1">
                <a:off x="1660" y="3476"/>
                <a:ext cx="449" cy="182"/>
              </a:xfrm>
              <a:prstGeom prst="line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4" name="Line 71" descr="5%"/>
              <p:cNvSpPr/>
              <p:nvPr/>
            </p:nvSpPr>
            <p:spPr>
              <a:xfrm>
                <a:off x="2109" y="3476"/>
                <a:ext cx="0" cy="182"/>
              </a:xfrm>
              <a:prstGeom prst="line">
                <a:avLst/>
              </a:prstGeom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5" name="Line 72" descr="5%"/>
              <p:cNvSpPr/>
              <p:nvPr/>
            </p:nvSpPr>
            <p:spPr>
              <a:xfrm flipV="1">
                <a:off x="1660" y="3659"/>
                <a:ext cx="449" cy="18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6" name="Line 73" descr="5%"/>
              <p:cNvSpPr/>
              <p:nvPr/>
            </p:nvSpPr>
            <p:spPr>
              <a:xfrm flipV="1">
                <a:off x="1660" y="3476"/>
                <a:ext cx="449" cy="18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7" name="Line 74" descr="5%"/>
              <p:cNvSpPr/>
              <p:nvPr/>
            </p:nvSpPr>
            <p:spPr>
              <a:xfrm>
                <a:off x="2101" y="3478"/>
                <a:ext cx="0" cy="182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8" name="Rectangle 75" descr="宽下对角线"/>
              <p:cNvSpPr/>
              <p:nvPr/>
            </p:nvSpPr>
            <p:spPr>
              <a:xfrm rot="-5400000" flipV="1">
                <a:off x="983" y="3380"/>
                <a:ext cx="412" cy="142"/>
              </a:xfrm>
              <a:prstGeom prst="rect">
                <a:avLst/>
              </a:prstGeom>
              <a:pattFill prst="wdDnDiag">
                <a:fgClr>
                  <a:schemeClr val="tx2"/>
                </a:fgClr>
                <a:bgClr>
                  <a:srgbClr val="FFFFFF"/>
                </a:bgClr>
              </a:pattFill>
              <a:ln w="1905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79" name="Line 76" descr="5%"/>
              <p:cNvSpPr/>
              <p:nvPr/>
            </p:nvSpPr>
            <p:spPr>
              <a:xfrm rot="-5400000">
                <a:off x="1527" y="3356"/>
                <a:ext cx="177" cy="422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0" name="Line 77" descr="5%"/>
              <p:cNvSpPr/>
              <p:nvPr/>
            </p:nvSpPr>
            <p:spPr>
              <a:xfrm rot="-5400000" flipV="1">
                <a:off x="1546" y="3203"/>
                <a:ext cx="271" cy="0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1" name="Line 78" descr="5%"/>
              <p:cNvSpPr/>
              <p:nvPr/>
            </p:nvSpPr>
            <p:spPr>
              <a:xfrm rot="-5400000">
                <a:off x="1382" y="2944"/>
                <a:ext cx="177" cy="422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2" name="Line 79" descr="5%"/>
              <p:cNvSpPr/>
              <p:nvPr/>
            </p:nvSpPr>
            <p:spPr>
              <a:xfrm rot="-5400000">
                <a:off x="1236" y="2945"/>
                <a:ext cx="177" cy="421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3" name="Line 80" descr="5%"/>
              <p:cNvSpPr/>
              <p:nvPr/>
            </p:nvSpPr>
            <p:spPr>
              <a:xfrm rot="-5400000">
                <a:off x="1382" y="2944"/>
                <a:ext cx="177" cy="422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4" name="Line 81" descr="5%"/>
              <p:cNvSpPr/>
              <p:nvPr/>
            </p:nvSpPr>
            <p:spPr>
              <a:xfrm rot="-5400000" flipV="1">
                <a:off x="1604" y="2992"/>
                <a:ext cx="0" cy="150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5" name="Line 82" descr="5%"/>
              <p:cNvSpPr/>
              <p:nvPr/>
            </p:nvSpPr>
            <p:spPr>
              <a:xfrm>
                <a:off x="1060" y="3475"/>
                <a:ext cx="52" cy="0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6" name="AutoShape 83"/>
              <p:cNvSpPr/>
              <p:nvPr/>
            </p:nvSpPr>
            <p:spPr>
              <a:xfrm>
                <a:off x="1267" y="3513"/>
                <a:ext cx="136" cy="136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87" name="AutoShape 84"/>
              <p:cNvSpPr/>
              <p:nvPr/>
            </p:nvSpPr>
            <p:spPr>
              <a:xfrm flipH="1">
                <a:off x="975" y="3515"/>
                <a:ext cx="136" cy="136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88" name="Line 85" descr="5%"/>
              <p:cNvSpPr/>
              <p:nvPr/>
            </p:nvSpPr>
            <p:spPr>
              <a:xfrm rot="-5400000">
                <a:off x="1383" y="3207"/>
                <a:ext cx="177" cy="422"/>
              </a:xfrm>
              <a:prstGeom prst="line">
                <a:avLst/>
              </a:prstGeom>
              <a:ln w="1905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9" name="Arc 86"/>
              <p:cNvSpPr>
                <a:spLocks noChangeAspect="1"/>
              </p:cNvSpPr>
              <p:nvPr/>
            </p:nvSpPr>
            <p:spPr>
              <a:xfrm>
                <a:off x="1683" y="3333"/>
                <a:ext cx="134" cy="152"/>
              </a:xfrm>
              <a:custGeom>
                <a:avLst/>
                <a:gdLst>
                  <a:gd name="txL" fmla="*/ 0 w 21600"/>
                  <a:gd name="txT" fmla="*/ 0 h 24341"/>
                  <a:gd name="txR" fmla="*/ 21600 w 21600"/>
                  <a:gd name="txB" fmla="*/ 24341 h 24341"/>
                </a:gdLst>
                <a:ahLst/>
                <a:cxnLst>
                  <a:cxn ang="0">
                    <a:pos x="0" y="0"/>
                  </a:cxn>
                  <a:cxn ang="0">
                    <a:pos x="133" y="152"/>
                  </a:cxn>
                  <a:cxn ang="0">
                    <a:pos x="0" y="135"/>
                  </a:cxn>
                </a:cxnLst>
                <a:rect l="txL" t="txT" r="txR" b="txB"/>
                <a:pathLst>
                  <a:path w="21600" h="24341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</a:path>
                  <a:path w="21600" h="24341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Arc 87"/>
              <p:cNvSpPr>
                <a:spLocks noChangeAspect="1"/>
              </p:cNvSpPr>
              <p:nvPr/>
            </p:nvSpPr>
            <p:spPr>
              <a:xfrm>
                <a:off x="1616" y="3361"/>
                <a:ext cx="134" cy="152"/>
              </a:xfrm>
              <a:custGeom>
                <a:avLst/>
                <a:gdLst>
                  <a:gd name="txL" fmla="*/ 0 w 21600"/>
                  <a:gd name="txT" fmla="*/ 0 h 24341"/>
                  <a:gd name="txR" fmla="*/ 21600 w 21600"/>
                  <a:gd name="txB" fmla="*/ 24341 h 24341"/>
                </a:gdLst>
                <a:ahLst/>
                <a:cxnLst>
                  <a:cxn ang="0">
                    <a:pos x="0" y="0"/>
                  </a:cxn>
                  <a:cxn ang="0">
                    <a:pos x="133" y="152"/>
                  </a:cxn>
                  <a:cxn ang="0">
                    <a:pos x="0" y="135"/>
                  </a:cxn>
                </a:cxnLst>
                <a:rect l="txL" t="txT" r="txR" b="txB"/>
                <a:pathLst>
                  <a:path w="21600" h="24341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</a:path>
                  <a:path w="21600" h="24341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Arc 88"/>
              <p:cNvSpPr>
                <a:spLocks noChangeAspect="1"/>
              </p:cNvSpPr>
              <p:nvPr/>
            </p:nvSpPr>
            <p:spPr>
              <a:xfrm rot="289973">
                <a:off x="1260" y="3513"/>
                <a:ext cx="180" cy="196"/>
              </a:xfrm>
              <a:custGeom>
                <a:avLst/>
                <a:gdLst>
                  <a:gd name="txL" fmla="*/ 0 w 19923"/>
                  <a:gd name="txT" fmla="*/ 0 h 21600"/>
                  <a:gd name="txR" fmla="*/ 19923 w 19923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80" y="120"/>
                  </a:cxn>
                  <a:cxn ang="0">
                    <a:pos x="0" y="196"/>
                  </a:cxn>
                </a:cxnLst>
                <a:rect l="txL" t="txT" r="txR" b="txB"/>
                <a:pathLst>
                  <a:path w="19923" h="21600" fill="none">
                    <a:moveTo>
                      <a:pt x="-1" y="0"/>
                    </a:moveTo>
                    <a:cubicBezTo>
                      <a:pt x="8705" y="0"/>
                      <a:pt x="16560" y="5226"/>
                      <a:pt x="19923" y="13255"/>
                    </a:cubicBezTo>
                  </a:path>
                  <a:path w="19923" h="21600" stroke="0">
                    <a:moveTo>
                      <a:pt x="-1" y="0"/>
                    </a:moveTo>
                    <a:cubicBezTo>
                      <a:pt x="8705" y="0"/>
                      <a:pt x="16560" y="5226"/>
                      <a:pt x="19923" y="13255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2" name="Arc 89"/>
              <p:cNvSpPr>
                <a:spLocks noChangeAspect="1"/>
              </p:cNvSpPr>
              <p:nvPr/>
            </p:nvSpPr>
            <p:spPr>
              <a:xfrm rot="289973">
                <a:off x="1341" y="3470"/>
                <a:ext cx="183" cy="194"/>
              </a:xfrm>
              <a:custGeom>
                <a:avLst/>
                <a:gdLst>
                  <a:gd name="txL" fmla="*/ 0 w 20216"/>
                  <a:gd name="txT" fmla="*/ 0 h 21459"/>
                  <a:gd name="txR" fmla="*/ 20216 w 20216"/>
                  <a:gd name="txB" fmla="*/ 21459 h 21459"/>
                </a:gdLst>
                <a:ahLst/>
                <a:cxnLst>
                  <a:cxn ang="0">
                    <a:pos x="22" y="0"/>
                  </a:cxn>
                  <a:cxn ang="0">
                    <a:pos x="183" y="125"/>
                  </a:cxn>
                  <a:cxn ang="0">
                    <a:pos x="0" y="194"/>
                  </a:cxn>
                </a:cxnLst>
                <a:rect l="txL" t="txT" r="txR" b="txB"/>
                <a:pathLst>
                  <a:path w="20216" h="21459" fill="none">
                    <a:moveTo>
                      <a:pt x="2465" y="0"/>
                    </a:moveTo>
                    <a:cubicBezTo>
                      <a:pt x="10511" y="924"/>
                      <a:pt x="17364" y="6272"/>
                      <a:pt x="20216" y="13851"/>
                    </a:cubicBezTo>
                  </a:path>
                  <a:path w="20216" h="21459" stroke="0">
                    <a:moveTo>
                      <a:pt x="2465" y="0"/>
                    </a:moveTo>
                    <a:cubicBezTo>
                      <a:pt x="10511" y="924"/>
                      <a:pt x="17364" y="6272"/>
                      <a:pt x="20216" y="13851"/>
                    </a:cubicBezTo>
                    <a:lnTo>
                      <a:pt x="0" y="21459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3" name="Arc 90"/>
              <p:cNvSpPr>
                <a:spLocks noChangeAspect="1"/>
              </p:cNvSpPr>
              <p:nvPr/>
            </p:nvSpPr>
            <p:spPr>
              <a:xfrm>
                <a:off x="1537" y="3391"/>
                <a:ext cx="134" cy="152"/>
              </a:xfrm>
              <a:custGeom>
                <a:avLst/>
                <a:gdLst>
                  <a:gd name="txL" fmla="*/ 0 w 21600"/>
                  <a:gd name="txT" fmla="*/ 0 h 24341"/>
                  <a:gd name="txR" fmla="*/ 21600 w 21600"/>
                  <a:gd name="txB" fmla="*/ 24341 h 24341"/>
                </a:gdLst>
                <a:ahLst/>
                <a:cxnLst>
                  <a:cxn ang="0">
                    <a:pos x="0" y="0"/>
                  </a:cxn>
                  <a:cxn ang="0">
                    <a:pos x="133" y="152"/>
                  </a:cxn>
                  <a:cxn ang="0">
                    <a:pos x="0" y="135"/>
                  </a:cxn>
                </a:cxnLst>
                <a:rect l="txL" t="txT" r="txR" b="txB"/>
                <a:pathLst>
                  <a:path w="21600" h="24341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</a:path>
                  <a:path w="21600" h="24341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4" name="Arc 91"/>
              <p:cNvSpPr>
                <a:spLocks noChangeAspect="1"/>
              </p:cNvSpPr>
              <p:nvPr/>
            </p:nvSpPr>
            <p:spPr>
              <a:xfrm>
                <a:off x="1454" y="3426"/>
                <a:ext cx="134" cy="152"/>
              </a:xfrm>
              <a:custGeom>
                <a:avLst/>
                <a:gdLst>
                  <a:gd name="txL" fmla="*/ 0 w 21600"/>
                  <a:gd name="txT" fmla="*/ 0 h 24341"/>
                  <a:gd name="txR" fmla="*/ 21600 w 21600"/>
                  <a:gd name="txB" fmla="*/ 24341 h 24341"/>
                </a:gdLst>
                <a:ahLst/>
                <a:cxnLst>
                  <a:cxn ang="0">
                    <a:pos x="0" y="0"/>
                  </a:cxn>
                  <a:cxn ang="0">
                    <a:pos x="133" y="152"/>
                  </a:cxn>
                  <a:cxn ang="0">
                    <a:pos x="0" y="135"/>
                  </a:cxn>
                </a:cxnLst>
                <a:rect l="txL" t="txT" r="txR" b="txB"/>
                <a:pathLst>
                  <a:path w="21600" h="24341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</a:path>
                  <a:path w="21600" h="24341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516"/>
                      <a:pt x="21541" y="23431"/>
                      <a:pt x="21425" y="24341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64" name="Text Box 92"/>
            <p:cNvSpPr txBox="1"/>
            <p:nvPr/>
          </p:nvSpPr>
          <p:spPr>
            <a:xfrm>
              <a:off x="2154" y="3052"/>
              <a:ext cx="81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T</a:t>
              </a: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形接头</a:t>
              </a:r>
            </a:p>
          </p:txBody>
        </p:sp>
        <p:sp>
          <p:nvSpPr>
            <p:cNvPr id="5165" name="Text Box 93"/>
            <p:cNvSpPr txBox="1"/>
            <p:nvPr/>
          </p:nvSpPr>
          <p:spPr>
            <a:xfrm>
              <a:off x="2154" y="3335"/>
              <a:ext cx="68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角焊缝</a:t>
              </a:r>
            </a:p>
          </p:txBody>
        </p:sp>
      </p:grpSp>
      <p:grpSp>
        <p:nvGrpSpPr>
          <p:cNvPr id="9" name="Group 94"/>
          <p:cNvGrpSpPr/>
          <p:nvPr/>
        </p:nvGrpSpPr>
        <p:grpSpPr>
          <a:xfrm>
            <a:off x="4989513" y="4894263"/>
            <a:ext cx="3743325" cy="1238250"/>
            <a:chOff x="3107" y="2886"/>
            <a:chExt cx="2358" cy="780"/>
          </a:xfrm>
        </p:grpSpPr>
        <p:grpSp>
          <p:nvGrpSpPr>
            <p:cNvPr id="5131" name="Group 95"/>
            <p:cNvGrpSpPr/>
            <p:nvPr/>
          </p:nvGrpSpPr>
          <p:grpSpPr>
            <a:xfrm>
              <a:off x="3107" y="2886"/>
              <a:ext cx="1501" cy="780"/>
              <a:chOff x="3470" y="2976"/>
              <a:chExt cx="1501" cy="780"/>
            </a:xfrm>
          </p:grpSpPr>
          <p:sp>
            <p:nvSpPr>
              <p:cNvPr id="5134" name="Line 96"/>
              <p:cNvSpPr/>
              <p:nvPr/>
            </p:nvSpPr>
            <p:spPr>
              <a:xfrm flipV="1">
                <a:off x="3735" y="3572"/>
                <a:ext cx="449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35" name="Line 97"/>
              <p:cNvSpPr/>
              <p:nvPr/>
            </p:nvSpPr>
            <p:spPr>
              <a:xfrm>
                <a:off x="4184" y="3572"/>
                <a:ext cx="0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36" name="Line 98"/>
              <p:cNvSpPr/>
              <p:nvPr/>
            </p:nvSpPr>
            <p:spPr>
              <a:xfrm flipV="1">
                <a:off x="3735" y="3572"/>
                <a:ext cx="449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37" name="Line 99"/>
              <p:cNvSpPr/>
              <p:nvPr/>
            </p:nvSpPr>
            <p:spPr>
              <a:xfrm>
                <a:off x="4175" y="3574"/>
                <a:ext cx="0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38" name="Rectangle 100" descr="宽下对角线"/>
              <p:cNvSpPr/>
              <p:nvPr/>
            </p:nvSpPr>
            <p:spPr>
              <a:xfrm>
                <a:off x="3474" y="3566"/>
                <a:ext cx="1048" cy="183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rgbClr val="FFFFFF"/>
                </a:bgClr>
              </a:pattFill>
              <a:ln w="127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39" name="Line 101" descr="5%"/>
              <p:cNvSpPr/>
              <p:nvPr/>
            </p:nvSpPr>
            <p:spPr>
              <a:xfrm flipV="1">
                <a:off x="4037" y="3383"/>
                <a:ext cx="920" cy="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0" name="Line 102" descr="5%"/>
              <p:cNvSpPr/>
              <p:nvPr/>
            </p:nvSpPr>
            <p:spPr>
              <a:xfrm flipV="1">
                <a:off x="4522" y="3384"/>
                <a:ext cx="449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1" name="Line 103" descr="5%"/>
              <p:cNvSpPr/>
              <p:nvPr/>
            </p:nvSpPr>
            <p:spPr>
              <a:xfrm>
                <a:off x="4971" y="3384"/>
                <a:ext cx="0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2" name="Line 104" descr="5%"/>
              <p:cNvSpPr/>
              <p:nvPr/>
            </p:nvSpPr>
            <p:spPr>
              <a:xfrm flipV="1">
                <a:off x="4522" y="3567"/>
                <a:ext cx="449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3" name="Line 105" descr="5%"/>
              <p:cNvSpPr/>
              <p:nvPr/>
            </p:nvSpPr>
            <p:spPr>
              <a:xfrm flipV="1">
                <a:off x="4522" y="3384"/>
                <a:ext cx="449" cy="182"/>
              </a:xfrm>
              <a:prstGeom prst="line">
                <a:avLst/>
              </a:prstGeom>
              <a:ln w="1270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4" name="Rectangle 106" descr="宽下对角线"/>
              <p:cNvSpPr/>
              <p:nvPr/>
            </p:nvSpPr>
            <p:spPr>
              <a:xfrm rot="-5400000" flipV="1">
                <a:off x="3339" y="3289"/>
                <a:ext cx="412" cy="142"/>
              </a:xfrm>
              <a:prstGeom prst="rect">
                <a:avLst/>
              </a:prstGeom>
              <a:pattFill prst="wdDnDiag">
                <a:fgClr>
                  <a:schemeClr val="tx2"/>
                </a:fgClr>
                <a:bgClr>
                  <a:srgbClr val="FFFFFF"/>
                </a:bgClr>
              </a:pattFill>
              <a:ln w="127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45" name="Line 107" descr="5%"/>
              <p:cNvSpPr>
                <a:spLocks noChangeAspect="1"/>
              </p:cNvSpPr>
              <p:nvPr/>
            </p:nvSpPr>
            <p:spPr>
              <a:xfrm rot="-5400000">
                <a:off x="3779" y="3475"/>
                <a:ext cx="52" cy="122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6" name="Line 108" descr="5%"/>
              <p:cNvSpPr/>
              <p:nvPr/>
            </p:nvSpPr>
            <p:spPr>
              <a:xfrm rot="-5400000" flipV="1">
                <a:off x="3834" y="3181"/>
                <a:ext cx="408" cy="0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7" name="Line 109" descr="5%"/>
              <p:cNvSpPr/>
              <p:nvPr/>
            </p:nvSpPr>
            <p:spPr>
              <a:xfrm rot="-5400000">
                <a:off x="3738" y="2853"/>
                <a:ext cx="177" cy="422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8" name="Line 110" descr="5%"/>
              <p:cNvSpPr/>
              <p:nvPr/>
            </p:nvSpPr>
            <p:spPr>
              <a:xfrm rot="-5400000">
                <a:off x="3592" y="2854"/>
                <a:ext cx="177" cy="421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9" name="Line 111" descr="5%"/>
              <p:cNvSpPr/>
              <p:nvPr/>
            </p:nvSpPr>
            <p:spPr>
              <a:xfrm rot="-5400000">
                <a:off x="3738" y="2853"/>
                <a:ext cx="177" cy="422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0" name="Line 112" descr="5%"/>
              <p:cNvSpPr/>
              <p:nvPr/>
            </p:nvSpPr>
            <p:spPr>
              <a:xfrm rot="-5400000" flipV="1">
                <a:off x="3960" y="2901"/>
                <a:ext cx="0" cy="150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1" name="AutoShape 113"/>
              <p:cNvSpPr/>
              <p:nvPr/>
            </p:nvSpPr>
            <p:spPr>
              <a:xfrm>
                <a:off x="3622" y="3418"/>
                <a:ext cx="120" cy="142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52" name="Line 114" descr="5%"/>
              <p:cNvSpPr/>
              <p:nvPr/>
            </p:nvSpPr>
            <p:spPr>
              <a:xfrm rot="-5400000">
                <a:off x="3651" y="3334"/>
                <a:ext cx="52" cy="120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3" name="Arc 115"/>
              <p:cNvSpPr/>
              <p:nvPr/>
            </p:nvSpPr>
            <p:spPr>
              <a:xfrm rot="-406539">
                <a:off x="3578" y="3394"/>
                <a:ext cx="222" cy="201"/>
              </a:xfrm>
              <a:custGeom>
                <a:avLst/>
                <a:gdLst>
                  <a:gd name="txL" fmla="*/ 0 w 21084"/>
                  <a:gd name="txT" fmla="*/ 0 h 19119"/>
                  <a:gd name="txR" fmla="*/ 21084 w 21084"/>
                  <a:gd name="txB" fmla="*/ 19119 h 19119"/>
                </a:gdLst>
                <a:ahLst/>
                <a:cxnLst>
                  <a:cxn ang="0">
                    <a:pos x="106" y="0"/>
                  </a:cxn>
                  <a:cxn ang="0">
                    <a:pos x="222" y="152"/>
                  </a:cxn>
                  <a:cxn ang="0">
                    <a:pos x="0" y="201"/>
                  </a:cxn>
                </a:cxnLst>
                <a:rect l="txL" t="txT" r="txR" b="txB"/>
                <a:pathLst>
                  <a:path w="21084" h="19119" fill="none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</a:path>
                  <a:path w="21084" h="19119" stroke="0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  <a:lnTo>
                      <a:pt x="0" y="1911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Arc 116"/>
              <p:cNvSpPr/>
              <p:nvPr/>
            </p:nvSpPr>
            <p:spPr>
              <a:xfrm rot="-406539">
                <a:off x="3529" y="3417"/>
                <a:ext cx="222" cy="201"/>
              </a:xfrm>
              <a:custGeom>
                <a:avLst/>
                <a:gdLst>
                  <a:gd name="txL" fmla="*/ 0 w 21084"/>
                  <a:gd name="txT" fmla="*/ 0 h 19119"/>
                  <a:gd name="txR" fmla="*/ 21084 w 21084"/>
                  <a:gd name="txB" fmla="*/ 19119 h 19119"/>
                </a:gdLst>
                <a:ahLst/>
                <a:cxnLst>
                  <a:cxn ang="0">
                    <a:pos x="106" y="0"/>
                  </a:cxn>
                  <a:cxn ang="0">
                    <a:pos x="222" y="152"/>
                  </a:cxn>
                  <a:cxn ang="0">
                    <a:pos x="0" y="201"/>
                  </a:cxn>
                </a:cxnLst>
                <a:rect l="txL" t="txT" r="txR" b="txB"/>
                <a:pathLst>
                  <a:path w="21084" h="19119" fill="none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</a:path>
                  <a:path w="21084" h="19119" stroke="0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  <a:lnTo>
                      <a:pt x="0" y="1911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Line 117" descr="5%"/>
              <p:cNvSpPr/>
              <p:nvPr/>
            </p:nvSpPr>
            <p:spPr>
              <a:xfrm rot="-5400000">
                <a:off x="3738" y="3264"/>
                <a:ext cx="177" cy="422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6" name="Arc 118"/>
              <p:cNvSpPr/>
              <p:nvPr/>
            </p:nvSpPr>
            <p:spPr>
              <a:xfrm rot="-406539">
                <a:off x="3635" y="3371"/>
                <a:ext cx="222" cy="201"/>
              </a:xfrm>
              <a:custGeom>
                <a:avLst/>
                <a:gdLst>
                  <a:gd name="txL" fmla="*/ 0 w 21084"/>
                  <a:gd name="txT" fmla="*/ 0 h 19119"/>
                  <a:gd name="txR" fmla="*/ 21084 w 21084"/>
                  <a:gd name="txB" fmla="*/ 19119 h 19119"/>
                </a:gdLst>
                <a:ahLst/>
                <a:cxnLst>
                  <a:cxn ang="0">
                    <a:pos x="106" y="0"/>
                  </a:cxn>
                  <a:cxn ang="0">
                    <a:pos x="222" y="152"/>
                  </a:cxn>
                  <a:cxn ang="0">
                    <a:pos x="0" y="201"/>
                  </a:cxn>
                </a:cxnLst>
                <a:rect l="txL" t="txT" r="txR" b="txB"/>
                <a:pathLst>
                  <a:path w="21084" h="19119" fill="none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</a:path>
                  <a:path w="21084" h="19119" stroke="0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  <a:lnTo>
                      <a:pt x="0" y="1911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Line 119" descr="5%"/>
              <p:cNvSpPr>
                <a:spLocks noChangeAspect="1"/>
              </p:cNvSpPr>
              <p:nvPr/>
            </p:nvSpPr>
            <p:spPr>
              <a:xfrm rot="-5400000">
                <a:off x="4082" y="3349"/>
                <a:ext cx="52" cy="122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8" name="AutoShape 120"/>
              <p:cNvSpPr/>
              <p:nvPr/>
            </p:nvSpPr>
            <p:spPr>
              <a:xfrm>
                <a:off x="3927" y="3294"/>
                <a:ext cx="120" cy="142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59" name="Line 121" descr="5%"/>
              <p:cNvSpPr>
                <a:spLocks noChangeAspect="1"/>
              </p:cNvSpPr>
              <p:nvPr/>
            </p:nvSpPr>
            <p:spPr>
              <a:xfrm rot="-5400000">
                <a:off x="3959" y="3209"/>
                <a:ext cx="50" cy="11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60" name="Arc 122"/>
              <p:cNvSpPr/>
              <p:nvPr/>
            </p:nvSpPr>
            <p:spPr>
              <a:xfrm rot="-406539">
                <a:off x="3883" y="3268"/>
                <a:ext cx="222" cy="201"/>
              </a:xfrm>
              <a:custGeom>
                <a:avLst/>
                <a:gdLst>
                  <a:gd name="txL" fmla="*/ 0 w 21084"/>
                  <a:gd name="txT" fmla="*/ 0 h 19119"/>
                  <a:gd name="txR" fmla="*/ 21084 w 21084"/>
                  <a:gd name="txB" fmla="*/ 19119 h 19119"/>
                </a:gdLst>
                <a:ahLst/>
                <a:cxnLst>
                  <a:cxn ang="0">
                    <a:pos x="106" y="0"/>
                  </a:cxn>
                  <a:cxn ang="0">
                    <a:pos x="222" y="152"/>
                  </a:cxn>
                  <a:cxn ang="0">
                    <a:pos x="0" y="201"/>
                  </a:cxn>
                </a:cxnLst>
                <a:rect l="txL" t="txT" r="txR" b="txB"/>
                <a:pathLst>
                  <a:path w="21084" h="19119" fill="none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</a:path>
                  <a:path w="21084" h="19119" stroke="0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  <a:lnTo>
                      <a:pt x="0" y="1911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Arc 123"/>
              <p:cNvSpPr/>
              <p:nvPr/>
            </p:nvSpPr>
            <p:spPr>
              <a:xfrm rot="-406539">
                <a:off x="3834" y="3293"/>
                <a:ext cx="222" cy="201"/>
              </a:xfrm>
              <a:custGeom>
                <a:avLst/>
                <a:gdLst>
                  <a:gd name="txL" fmla="*/ 0 w 21084"/>
                  <a:gd name="txT" fmla="*/ 0 h 19119"/>
                  <a:gd name="txR" fmla="*/ 21084 w 21084"/>
                  <a:gd name="txB" fmla="*/ 19119 h 19119"/>
                </a:gdLst>
                <a:ahLst/>
                <a:cxnLst>
                  <a:cxn ang="0">
                    <a:pos x="106" y="0"/>
                  </a:cxn>
                  <a:cxn ang="0">
                    <a:pos x="222" y="152"/>
                  </a:cxn>
                  <a:cxn ang="0">
                    <a:pos x="0" y="201"/>
                  </a:cxn>
                </a:cxnLst>
                <a:rect l="txL" t="txT" r="txR" b="txB"/>
                <a:pathLst>
                  <a:path w="21084" h="19119" fill="none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</a:path>
                  <a:path w="21084" h="19119" stroke="0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  <a:lnTo>
                      <a:pt x="0" y="1911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Arc 124"/>
              <p:cNvSpPr/>
              <p:nvPr/>
            </p:nvSpPr>
            <p:spPr>
              <a:xfrm rot="-406539">
                <a:off x="3940" y="3247"/>
                <a:ext cx="222" cy="201"/>
              </a:xfrm>
              <a:custGeom>
                <a:avLst/>
                <a:gdLst>
                  <a:gd name="txL" fmla="*/ 0 w 21084"/>
                  <a:gd name="txT" fmla="*/ 0 h 19119"/>
                  <a:gd name="txR" fmla="*/ 21084 w 21084"/>
                  <a:gd name="txB" fmla="*/ 19119 h 19119"/>
                </a:gdLst>
                <a:ahLst/>
                <a:cxnLst>
                  <a:cxn ang="0">
                    <a:pos x="106" y="0"/>
                  </a:cxn>
                  <a:cxn ang="0">
                    <a:pos x="222" y="152"/>
                  </a:cxn>
                  <a:cxn ang="0">
                    <a:pos x="0" y="201"/>
                  </a:cxn>
                </a:cxnLst>
                <a:rect l="txL" t="txT" r="txR" b="txB"/>
                <a:pathLst>
                  <a:path w="21084" h="19119" fill="none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</a:path>
                  <a:path w="21084" h="19119" stroke="0">
                    <a:moveTo>
                      <a:pt x="10051" y="-1"/>
                    </a:moveTo>
                    <a:cubicBezTo>
                      <a:pt x="15669" y="2953"/>
                      <a:pt x="19703" y="8228"/>
                      <a:pt x="21083" y="14424"/>
                    </a:cubicBezTo>
                    <a:lnTo>
                      <a:pt x="0" y="19119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32" name="Text Box 125"/>
            <p:cNvSpPr txBox="1"/>
            <p:nvPr/>
          </p:nvSpPr>
          <p:spPr>
            <a:xfrm>
              <a:off x="4649" y="3067"/>
              <a:ext cx="81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角接接头</a:t>
              </a:r>
            </a:p>
          </p:txBody>
        </p:sp>
        <p:sp>
          <p:nvSpPr>
            <p:cNvPr id="5133" name="Text Box 126"/>
            <p:cNvSpPr txBox="1"/>
            <p:nvPr/>
          </p:nvSpPr>
          <p:spPr>
            <a:xfrm>
              <a:off x="4649" y="3339"/>
              <a:ext cx="680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0000FF"/>
                  </a:solidFill>
                  <a:latin typeface="仿宋_GB2312" pitchFamily="49" charset="-122"/>
                  <a:ea typeface="仿宋_GB2312" pitchFamily="49" charset="-122"/>
                </a:rPr>
                <a:t>角焊缝</a:t>
              </a:r>
            </a:p>
          </p:txBody>
        </p:sp>
      </p:grpSp>
      <p:sp>
        <p:nvSpPr>
          <p:cNvPr id="5130" name="Rectangle 12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焊接图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57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577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57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43C59A-BD90-4B8F-B578-BDF7965D68D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8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58755" name="Text Box 3"/>
          <p:cNvSpPr txBox="1"/>
          <p:nvPr/>
        </p:nvSpPr>
        <p:spPr>
          <a:xfrm>
            <a:off x="527050" y="549275"/>
            <a:ext cx="7818438" cy="200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spcAft>
                <a:spcPct val="35000"/>
              </a:spcAft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en-US" altLang="zh-CN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绘制焊接图时，为了使图样简化，一般都用焊接符号来标注焊缝，必要时采用技术制图方法标注。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spcAft>
                <a:spcPct val="35000"/>
              </a:spcAft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 焊缝符号一般由基本符号与指引线组成，必要时还可以加上辅助符号、补充符号和焊缝尺寸符号等。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154113" y="4435475"/>
            <a:ext cx="139700" cy="576263"/>
            <a:chOff x="975" y="2523"/>
            <a:chExt cx="88" cy="408"/>
          </a:xfrm>
        </p:grpSpPr>
        <p:sp>
          <p:nvSpPr>
            <p:cNvPr id="6271" name="Line 5"/>
            <p:cNvSpPr/>
            <p:nvPr/>
          </p:nvSpPr>
          <p:spPr>
            <a:xfrm>
              <a:off x="975" y="2523"/>
              <a:ext cx="0" cy="40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72" name="Line 6"/>
            <p:cNvSpPr/>
            <p:nvPr/>
          </p:nvSpPr>
          <p:spPr>
            <a:xfrm>
              <a:off x="1063" y="2523"/>
              <a:ext cx="0" cy="40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7"/>
          <p:cNvGrpSpPr/>
          <p:nvPr/>
        </p:nvGrpSpPr>
        <p:grpSpPr>
          <a:xfrm>
            <a:off x="1712913" y="4473575"/>
            <a:ext cx="2266950" cy="393700"/>
            <a:chOff x="1111" y="2592"/>
            <a:chExt cx="1428" cy="248"/>
          </a:xfrm>
        </p:grpSpPr>
        <p:sp>
          <p:nvSpPr>
            <p:cNvPr id="6266" name="Rectangle 8" descr="宽下对角线"/>
            <p:cNvSpPr/>
            <p:nvPr/>
          </p:nvSpPr>
          <p:spPr>
            <a:xfrm>
              <a:off x="1111" y="2659"/>
              <a:ext cx="748" cy="181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6267" name="Rectangle 9" descr="宽上对角线"/>
            <p:cNvSpPr/>
            <p:nvPr/>
          </p:nvSpPr>
          <p:spPr>
            <a:xfrm>
              <a:off x="1791" y="2659"/>
              <a:ext cx="748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6268" name="Group 10"/>
            <p:cNvGrpSpPr/>
            <p:nvPr/>
          </p:nvGrpSpPr>
          <p:grpSpPr>
            <a:xfrm>
              <a:off x="1744" y="2592"/>
              <a:ext cx="138" cy="248"/>
              <a:chOff x="1817" y="2592"/>
              <a:chExt cx="138" cy="248"/>
            </a:xfrm>
          </p:grpSpPr>
          <p:sp>
            <p:nvSpPr>
              <p:cNvPr id="6269" name="Arc 11"/>
              <p:cNvSpPr>
                <a:spLocks noChangeAspect="1"/>
              </p:cNvSpPr>
              <p:nvPr/>
            </p:nvSpPr>
            <p:spPr>
              <a:xfrm rot="-5160000" flipV="1">
                <a:off x="1848" y="2560"/>
                <a:ext cx="75" cy="138"/>
              </a:xfrm>
              <a:custGeom>
                <a:avLst/>
                <a:gdLst>
                  <a:gd name="txL" fmla="*/ 0 w 23447"/>
                  <a:gd name="txT" fmla="*/ 0 h 43170"/>
                  <a:gd name="txR" fmla="*/ 23447 w 23447"/>
                  <a:gd name="txB" fmla="*/ 43170 h 43170"/>
                </a:gdLst>
                <a:ahLst/>
                <a:cxnLst>
                  <a:cxn ang="0">
                    <a:pos x="10" y="0"/>
                  </a:cxn>
                  <a:cxn ang="0">
                    <a:pos x="0" y="138"/>
                  </a:cxn>
                  <a:cxn ang="0">
                    <a:pos x="6" y="69"/>
                  </a:cxn>
                </a:cxnLst>
                <a:rect l="txL" t="txT" r="txR" b="txB"/>
                <a:pathLst>
                  <a:path w="23447" h="43170" fill="none">
                    <a:moveTo>
                      <a:pt x="2992" y="0"/>
                    </a:moveTo>
                    <a:cubicBezTo>
                      <a:pt x="14460" y="609"/>
                      <a:pt x="23447" y="10085"/>
                      <a:pt x="23447" y="21570"/>
                    </a:cubicBezTo>
                    <a:cubicBezTo>
                      <a:pt x="23447" y="33499"/>
                      <a:pt x="13776" y="43170"/>
                      <a:pt x="1847" y="43170"/>
                    </a:cubicBezTo>
                    <a:cubicBezTo>
                      <a:pt x="1230" y="43170"/>
                      <a:pt x="614" y="43143"/>
                      <a:pt x="0" y="43090"/>
                    </a:cubicBezTo>
                  </a:path>
                  <a:path w="23447" h="43170" stroke="0">
                    <a:moveTo>
                      <a:pt x="2992" y="0"/>
                    </a:moveTo>
                    <a:cubicBezTo>
                      <a:pt x="14460" y="609"/>
                      <a:pt x="23447" y="10085"/>
                      <a:pt x="23447" y="21570"/>
                    </a:cubicBezTo>
                    <a:cubicBezTo>
                      <a:pt x="23447" y="33499"/>
                      <a:pt x="13776" y="43170"/>
                      <a:pt x="1847" y="43170"/>
                    </a:cubicBezTo>
                    <a:cubicBezTo>
                      <a:pt x="1230" y="43170"/>
                      <a:pt x="614" y="43143"/>
                      <a:pt x="0" y="43090"/>
                    </a:cubicBezTo>
                    <a:lnTo>
                      <a:pt x="1847" y="2157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28575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0" name="Rectangle 12"/>
              <p:cNvSpPr/>
              <p:nvPr/>
            </p:nvSpPr>
            <p:spPr>
              <a:xfrm>
                <a:off x="1852" y="2659"/>
                <a:ext cx="68" cy="181"/>
              </a:xfrm>
              <a:prstGeom prst="rect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458765" name="Text Box 13"/>
          <p:cNvSpPr txBox="1"/>
          <p:nvPr/>
        </p:nvSpPr>
        <p:spPr>
          <a:xfrm>
            <a:off x="287338" y="3916363"/>
            <a:ext cx="5048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i="0" dirty="0">
                <a:latin typeface="Garamond" panose="02020404030301010803" pitchFamily="18" charset="0"/>
                <a:ea typeface="仿宋_GB2312" pitchFamily="49" charset="-122"/>
              </a:rPr>
              <a:t>Ⅰ</a:t>
            </a:r>
            <a:r>
              <a:rPr lang="zh-CN" altLang="en-US" sz="2000" i="0" dirty="0">
                <a:latin typeface="Garamond" panose="02020404030301010803" pitchFamily="18" charset="0"/>
                <a:ea typeface="仿宋_GB2312" pitchFamily="49" charset="-122"/>
              </a:rPr>
              <a:t>形焊缝</a:t>
            </a:r>
          </a:p>
        </p:txBody>
      </p:sp>
      <p:grpSp>
        <p:nvGrpSpPr>
          <p:cNvPr id="5" name="Group 14"/>
          <p:cNvGrpSpPr/>
          <p:nvPr/>
        </p:nvGrpSpPr>
        <p:grpSpPr>
          <a:xfrm>
            <a:off x="4176713" y="3716338"/>
            <a:ext cx="2006600" cy="2160587"/>
            <a:chOff x="2699" y="2523"/>
            <a:chExt cx="1264" cy="1361"/>
          </a:xfrm>
        </p:grpSpPr>
        <p:grpSp>
          <p:nvGrpSpPr>
            <p:cNvPr id="6214" name="Group 15"/>
            <p:cNvGrpSpPr/>
            <p:nvPr/>
          </p:nvGrpSpPr>
          <p:grpSpPr>
            <a:xfrm>
              <a:off x="2699" y="2523"/>
              <a:ext cx="1264" cy="547"/>
              <a:chOff x="3243" y="2523"/>
              <a:chExt cx="1264" cy="547"/>
            </a:xfrm>
          </p:grpSpPr>
          <p:sp>
            <p:nvSpPr>
              <p:cNvPr id="6241" name="Rectangle 16"/>
              <p:cNvSpPr/>
              <p:nvPr/>
            </p:nvSpPr>
            <p:spPr>
              <a:xfrm>
                <a:off x="3243" y="2523"/>
                <a:ext cx="771" cy="363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en-US" altLang="x-none" i="0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42" name="Rectangle 17"/>
              <p:cNvSpPr/>
              <p:nvPr/>
            </p:nvSpPr>
            <p:spPr>
              <a:xfrm>
                <a:off x="3243" y="2753"/>
                <a:ext cx="771" cy="317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en-US" altLang="x-none" i="0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43" name="Line 18"/>
              <p:cNvSpPr/>
              <p:nvPr/>
            </p:nvSpPr>
            <p:spPr>
              <a:xfrm>
                <a:off x="3243" y="2931"/>
                <a:ext cx="771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244" name="Line 19"/>
              <p:cNvSpPr/>
              <p:nvPr/>
            </p:nvSpPr>
            <p:spPr>
              <a:xfrm>
                <a:off x="3288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5" name="Line 20"/>
              <p:cNvSpPr/>
              <p:nvPr/>
            </p:nvSpPr>
            <p:spPr>
              <a:xfrm>
                <a:off x="3334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6" name="Line 21"/>
              <p:cNvSpPr/>
              <p:nvPr/>
            </p:nvSpPr>
            <p:spPr>
              <a:xfrm>
                <a:off x="3379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7" name="Line 22"/>
              <p:cNvSpPr/>
              <p:nvPr/>
            </p:nvSpPr>
            <p:spPr>
              <a:xfrm>
                <a:off x="3424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8" name="Line 23"/>
              <p:cNvSpPr/>
              <p:nvPr/>
            </p:nvSpPr>
            <p:spPr>
              <a:xfrm>
                <a:off x="3470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49" name="Line 24"/>
              <p:cNvSpPr/>
              <p:nvPr/>
            </p:nvSpPr>
            <p:spPr>
              <a:xfrm>
                <a:off x="3515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0" name="Line 25"/>
              <p:cNvSpPr/>
              <p:nvPr/>
            </p:nvSpPr>
            <p:spPr>
              <a:xfrm>
                <a:off x="3560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1" name="Line 26"/>
              <p:cNvSpPr/>
              <p:nvPr/>
            </p:nvSpPr>
            <p:spPr>
              <a:xfrm>
                <a:off x="3606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2" name="Line 27"/>
              <p:cNvSpPr/>
              <p:nvPr/>
            </p:nvSpPr>
            <p:spPr>
              <a:xfrm>
                <a:off x="3651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3" name="Line 28"/>
              <p:cNvSpPr/>
              <p:nvPr/>
            </p:nvSpPr>
            <p:spPr>
              <a:xfrm>
                <a:off x="3696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4" name="Line 29"/>
              <p:cNvSpPr/>
              <p:nvPr/>
            </p:nvSpPr>
            <p:spPr>
              <a:xfrm>
                <a:off x="3742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5" name="Line 30"/>
              <p:cNvSpPr/>
              <p:nvPr/>
            </p:nvSpPr>
            <p:spPr>
              <a:xfrm>
                <a:off x="3787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6" name="Line 31"/>
              <p:cNvSpPr/>
              <p:nvPr/>
            </p:nvSpPr>
            <p:spPr>
              <a:xfrm>
                <a:off x="3832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7" name="Line 32"/>
              <p:cNvSpPr/>
              <p:nvPr/>
            </p:nvSpPr>
            <p:spPr>
              <a:xfrm>
                <a:off x="3878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8" name="Line 33"/>
              <p:cNvSpPr/>
              <p:nvPr/>
            </p:nvSpPr>
            <p:spPr>
              <a:xfrm>
                <a:off x="3923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59" name="Line 34"/>
              <p:cNvSpPr/>
              <p:nvPr/>
            </p:nvSpPr>
            <p:spPr>
              <a:xfrm>
                <a:off x="3969" y="2683"/>
                <a:ext cx="0" cy="136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60" name="Rectangle 35" descr="宽上对角线"/>
              <p:cNvSpPr/>
              <p:nvPr/>
            </p:nvSpPr>
            <p:spPr>
              <a:xfrm>
                <a:off x="4148" y="2931"/>
                <a:ext cx="318" cy="136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61" name="Rectangle 36" descr="宽下对角线"/>
              <p:cNvSpPr/>
              <p:nvPr/>
            </p:nvSpPr>
            <p:spPr>
              <a:xfrm>
                <a:off x="4286" y="2523"/>
                <a:ext cx="181" cy="227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chemeClr val="bg1"/>
                </a:bgClr>
              </a:patt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62" name="Rectangle 37" descr="宽上对角线"/>
              <p:cNvSpPr/>
              <p:nvPr/>
            </p:nvSpPr>
            <p:spPr>
              <a:xfrm>
                <a:off x="4286" y="2750"/>
                <a:ext cx="181" cy="181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63" name="Rectangle 38" descr="宽上对角线"/>
              <p:cNvSpPr/>
              <p:nvPr/>
            </p:nvSpPr>
            <p:spPr>
              <a:xfrm>
                <a:off x="4296" y="2915"/>
                <a:ext cx="159" cy="45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9525" cap="flat" cmpd="sng">
                <a:pattFill prst="wdUpDiag">
                  <a:fgClr>
                    <a:schemeClr val="tx2"/>
                  </a:fgClr>
                  <a:bgClr>
                    <a:srgbClr val="FFFFFF"/>
                  </a:bgClr>
                </a:patt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64" name="Arc 39"/>
              <p:cNvSpPr>
                <a:spLocks noChangeAspect="1"/>
              </p:cNvSpPr>
              <p:nvPr/>
            </p:nvSpPr>
            <p:spPr>
              <a:xfrm>
                <a:off x="4462" y="2700"/>
                <a:ext cx="45" cy="89"/>
              </a:xfrm>
              <a:custGeom>
                <a:avLst/>
                <a:gdLst>
                  <a:gd name="txL" fmla="*/ 0 w 21600"/>
                  <a:gd name="txT" fmla="*/ 0 h 43200"/>
                  <a:gd name="txR" fmla="*/ 21600 w 21600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89"/>
                  </a:cxn>
                  <a:cxn ang="0">
                    <a:pos x="0" y="45"/>
                  </a:cxn>
                </a:cxnLst>
                <a:rect l="txL" t="txT" r="txR" b="txB"/>
                <a:pathLst>
                  <a:path w="21600" h="432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28575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5" name="Rectangle 40"/>
              <p:cNvSpPr/>
              <p:nvPr/>
            </p:nvSpPr>
            <p:spPr>
              <a:xfrm>
                <a:off x="4280" y="2722"/>
                <a:ext cx="182" cy="45"/>
              </a:xfrm>
              <a:prstGeom prst="rect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215" name="Rectangle 41"/>
            <p:cNvSpPr/>
            <p:nvPr/>
          </p:nvSpPr>
          <p:spPr>
            <a:xfrm>
              <a:off x="2699" y="3337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16" name="Rectangle 42"/>
            <p:cNvSpPr/>
            <p:nvPr/>
          </p:nvSpPr>
          <p:spPr>
            <a:xfrm>
              <a:off x="2699" y="3567"/>
              <a:ext cx="771" cy="317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217" name="Line 43"/>
            <p:cNvSpPr/>
            <p:nvPr/>
          </p:nvSpPr>
          <p:spPr>
            <a:xfrm>
              <a:off x="2699" y="3745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6218" name="Line 44"/>
            <p:cNvSpPr/>
            <p:nvPr/>
          </p:nvSpPr>
          <p:spPr>
            <a:xfrm>
              <a:off x="2744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19" name="Line 45"/>
            <p:cNvSpPr/>
            <p:nvPr/>
          </p:nvSpPr>
          <p:spPr>
            <a:xfrm>
              <a:off x="2790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0" name="Line 46"/>
            <p:cNvSpPr/>
            <p:nvPr/>
          </p:nvSpPr>
          <p:spPr>
            <a:xfrm>
              <a:off x="2835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1" name="Line 47"/>
            <p:cNvSpPr/>
            <p:nvPr/>
          </p:nvSpPr>
          <p:spPr>
            <a:xfrm>
              <a:off x="2880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2" name="Line 48"/>
            <p:cNvSpPr/>
            <p:nvPr/>
          </p:nvSpPr>
          <p:spPr>
            <a:xfrm>
              <a:off x="2926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3" name="Line 49"/>
            <p:cNvSpPr/>
            <p:nvPr/>
          </p:nvSpPr>
          <p:spPr>
            <a:xfrm>
              <a:off x="2971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4" name="Line 50"/>
            <p:cNvSpPr/>
            <p:nvPr/>
          </p:nvSpPr>
          <p:spPr>
            <a:xfrm>
              <a:off x="3016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5" name="Line 51"/>
            <p:cNvSpPr/>
            <p:nvPr/>
          </p:nvSpPr>
          <p:spPr>
            <a:xfrm>
              <a:off x="3062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6" name="Line 52"/>
            <p:cNvSpPr/>
            <p:nvPr/>
          </p:nvSpPr>
          <p:spPr>
            <a:xfrm>
              <a:off x="3107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7" name="Line 53"/>
            <p:cNvSpPr/>
            <p:nvPr/>
          </p:nvSpPr>
          <p:spPr>
            <a:xfrm>
              <a:off x="3152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8" name="Line 54"/>
            <p:cNvSpPr/>
            <p:nvPr/>
          </p:nvSpPr>
          <p:spPr>
            <a:xfrm>
              <a:off x="3198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9" name="Line 55"/>
            <p:cNvSpPr/>
            <p:nvPr/>
          </p:nvSpPr>
          <p:spPr>
            <a:xfrm>
              <a:off x="3243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0" name="Line 56"/>
            <p:cNvSpPr/>
            <p:nvPr/>
          </p:nvSpPr>
          <p:spPr>
            <a:xfrm>
              <a:off x="3288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1" name="Line 57"/>
            <p:cNvSpPr/>
            <p:nvPr/>
          </p:nvSpPr>
          <p:spPr>
            <a:xfrm>
              <a:off x="3334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2" name="Line 58"/>
            <p:cNvSpPr/>
            <p:nvPr/>
          </p:nvSpPr>
          <p:spPr>
            <a:xfrm>
              <a:off x="3379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3" name="Line 59"/>
            <p:cNvSpPr/>
            <p:nvPr/>
          </p:nvSpPr>
          <p:spPr>
            <a:xfrm>
              <a:off x="3425" y="3497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4" name="Rectangle 60" descr="宽上对角线"/>
            <p:cNvSpPr/>
            <p:nvPr/>
          </p:nvSpPr>
          <p:spPr>
            <a:xfrm>
              <a:off x="3604" y="3745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6235" name="Rectangle 61" descr="宽下对角线"/>
            <p:cNvSpPr/>
            <p:nvPr/>
          </p:nvSpPr>
          <p:spPr>
            <a:xfrm>
              <a:off x="3742" y="3337"/>
              <a:ext cx="181" cy="227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6236" name="Rectangle 62" descr="宽上对角线"/>
            <p:cNvSpPr/>
            <p:nvPr/>
          </p:nvSpPr>
          <p:spPr>
            <a:xfrm>
              <a:off x="3742" y="3564"/>
              <a:ext cx="181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6237" name="Rectangle 63" descr="宽上对角线"/>
            <p:cNvSpPr/>
            <p:nvPr/>
          </p:nvSpPr>
          <p:spPr>
            <a:xfrm>
              <a:off x="3752" y="3729"/>
              <a:ext cx="159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6238" name="Group 64"/>
            <p:cNvGrpSpPr/>
            <p:nvPr/>
          </p:nvGrpSpPr>
          <p:grpSpPr>
            <a:xfrm flipH="1">
              <a:off x="3701" y="3514"/>
              <a:ext cx="227" cy="89"/>
              <a:chOff x="3917" y="3514"/>
              <a:chExt cx="227" cy="89"/>
            </a:xfrm>
          </p:grpSpPr>
          <p:sp>
            <p:nvSpPr>
              <p:cNvPr id="6239" name="Arc 65"/>
              <p:cNvSpPr>
                <a:spLocks noChangeAspect="1"/>
              </p:cNvSpPr>
              <p:nvPr/>
            </p:nvSpPr>
            <p:spPr>
              <a:xfrm>
                <a:off x="4099" y="3514"/>
                <a:ext cx="45" cy="89"/>
              </a:xfrm>
              <a:custGeom>
                <a:avLst/>
                <a:gdLst>
                  <a:gd name="txL" fmla="*/ 0 w 21600"/>
                  <a:gd name="txT" fmla="*/ 0 h 43200"/>
                  <a:gd name="txR" fmla="*/ 21600 w 21600"/>
                  <a:gd name="txB" fmla="*/ 43200 h 43200"/>
                </a:gdLst>
                <a:ahLst/>
                <a:cxnLst>
                  <a:cxn ang="0">
                    <a:pos x="0" y="0"/>
                  </a:cxn>
                  <a:cxn ang="0">
                    <a:pos x="0" y="89"/>
                  </a:cxn>
                  <a:cxn ang="0">
                    <a:pos x="0" y="45"/>
                  </a:cxn>
                </a:cxnLst>
                <a:rect l="txL" t="txT" r="txR" b="txB"/>
                <a:pathLst>
                  <a:path w="21600" h="432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28575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0" name="Rectangle 66"/>
              <p:cNvSpPr/>
              <p:nvPr/>
            </p:nvSpPr>
            <p:spPr>
              <a:xfrm>
                <a:off x="3917" y="3536"/>
                <a:ext cx="182" cy="45"/>
              </a:xfrm>
              <a:prstGeom prst="rect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Group 67"/>
          <p:cNvGrpSpPr/>
          <p:nvPr/>
        </p:nvGrpSpPr>
        <p:grpSpPr>
          <a:xfrm>
            <a:off x="6551613" y="3711575"/>
            <a:ext cx="2311400" cy="2165350"/>
            <a:chOff x="4195" y="2520"/>
            <a:chExt cx="1456" cy="1364"/>
          </a:xfrm>
        </p:grpSpPr>
        <p:grpSp>
          <p:nvGrpSpPr>
            <p:cNvPr id="6178" name="Group 68"/>
            <p:cNvGrpSpPr/>
            <p:nvPr/>
          </p:nvGrpSpPr>
          <p:grpSpPr>
            <a:xfrm>
              <a:off x="4195" y="2520"/>
              <a:ext cx="1456" cy="547"/>
              <a:chOff x="4195" y="2520"/>
              <a:chExt cx="1456" cy="547"/>
            </a:xfrm>
          </p:grpSpPr>
          <p:sp>
            <p:nvSpPr>
              <p:cNvPr id="6197" name="Rectangle 69"/>
              <p:cNvSpPr/>
              <p:nvPr/>
            </p:nvSpPr>
            <p:spPr>
              <a:xfrm>
                <a:off x="4195" y="2520"/>
                <a:ext cx="771" cy="363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en-US" altLang="x-none" i="0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98" name="Rectangle 70"/>
              <p:cNvSpPr/>
              <p:nvPr/>
            </p:nvSpPr>
            <p:spPr>
              <a:xfrm>
                <a:off x="4195" y="2750"/>
                <a:ext cx="771" cy="317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en-US" altLang="x-none" i="0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99" name="Line 71"/>
              <p:cNvSpPr/>
              <p:nvPr/>
            </p:nvSpPr>
            <p:spPr>
              <a:xfrm>
                <a:off x="4195" y="2928"/>
                <a:ext cx="771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200" name="Rectangle 72" descr="宽上对角线"/>
              <p:cNvSpPr/>
              <p:nvPr/>
            </p:nvSpPr>
            <p:spPr>
              <a:xfrm>
                <a:off x="5102" y="2931"/>
                <a:ext cx="318" cy="136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01" name="Rectangle 73" descr="宽下对角线"/>
              <p:cNvSpPr/>
              <p:nvPr/>
            </p:nvSpPr>
            <p:spPr>
              <a:xfrm>
                <a:off x="5240" y="2523"/>
                <a:ext cx="181" cy="227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chemeClr val="bg1"/>
                </a:bgClr>
              </a:patt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02" name="Rectangle 74" descr="宽上对角线"/>
              <p:cNvSpPr/>
              <p:nvPr/>
            </p:nvSpPr>
            <p:spPr>
              <a:xfrm>
                <a:off x="5240" y="2750"/>
                <a:ext cx="181" cy="181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03" name="Rectangle 75" descr="宽上对角线"/>
              <p:cNvSpPr/>
              <p:nvPr/>
            </p:nvSpPr>
            <p:spPr>
              <a:xfrm>
                <a:off x="5250" y="2915"/>
                <a:ext cx="159" cy="45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9525" cap="flat" cmpd="sng">
                <a:pattFill prst="wdUpDiag">
                  <a:fgClr>
                    <a:schemeClr val="tx2"/>
                  </a:fgClr>
                  <a:bgClr>
                    <a:srgbClr val="FFFFFF"/>
                  </a:bgClr>
                </a:patt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204" name="Line 76"/>
              <p:cNvSpPr/>
              <p:nvPr/>
            </p:nvSpPr>
            <p:spPr>
              <a:xfrm flipV="1">
                <a:off x="5420" y="2614"/>
                <a:ext cx="91" cy="136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6205" name="Line 77"/>
              <p:cNvSpPr/>
              <p:nvPr/>
            </p:nvSpPr>
            <p:spPr>
              <a:xfrm>
                <a:off x="5511" y="2614"/>
                <a:ext cx="136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6" name="Line 78"/>
              <p:cNvSpPr/>
              <p:nvPr/>
            </p:nvSpPr>
            <p:spPr>
              <a:xfrm>
                <a:off x="5515" y="2649"/>
                <a:ext cx="136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207" name="Line 79"/>
              <p:cNvSpPr/>
              <p:nvPr/>
            </p:nvSpPr>
            <p:spPr>
              <a:xfrm>
                <a:off x="5556" y="2523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8" name="Line 80"/>
              <p:cNvSpPr/>
              <p:nvPr/>
            </p:nvSpPr>
            <p:spPr>
              <a:xfrm>
                <a:off x="5601" y="2523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9" name="Line 81"/>
              <p:cNvSpPr/>
              <p:nvPr/>
            </p:nvSpPr>
            <p:spPr>
              <a:xfrm flipV="1">
                <a:off x="4286" y="2659"/>
                <a:ext cx="136" cy="91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6210" name="Line 82"/>
              <p:cNvSpPr/>
              <p:nvPr/>
            </p:nvSpPr>
            <p:spPr>
              <a:xfrm>
                <a:off x="4422" y="2659"/>
                <a:ext cx="181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1" name="Line 83"/>
              <p:cNvSpPr/>
              <p:nvPr/>
            </p:nvSpPr>
            <p:spPr>
              <a:xfrm>
                <a:off x="4424" y="2691"/>
                <a:ext cx="181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212" name="Line 84"/>
              <p:cNvSpPr/>
              <p:nvPr/>
            </p:nvSpPr>
            <p:spPr>
              <a:xfrm>
                <a:off x="4495" y="2568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13" name="Line 85"/>
              <p:cNvSpPr/>
              <p:nvPr/>
            </p:nvSpPr>
            <p:spPr>
              <a:xfrm>
                <a:off x="4540" y="2568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6179" name="Group 86"/>
            <p:cNvGrpSpPr/>
            <p:nvPr/>
          </p:nvGrpSpPr>
          <p:grpSpPr>
            <a:xfrm>
              <a:off x="4195" y="3337"/>
              <a:ext cx="1456" cy="547"/>
              <a:chOff x="4195" y="3337"/>
              <a:chExt cx="1456" cy="547"/>
            </a:xfrm>
          </p:grpSpPr>
          <p:sp>
            <p:nvSpPr>
              <p:cNvPr id="6180" name="Rectangle 87"/>
              <p:cNvSpPr/>
              <p:nvPr/>
            </p:nvSpPr>
            <p:spPr>
              <a:xfrm>
                <a:off x="4195" y="3337"/>
                <a:ext cx="771" cy="363"/>
              </a:xfrm>
              <a:prstGeom prst="rect">
                <a:avLst/>
              </a:prstGeom>
              <a:solidFill>
                <a:srgbClr val="FFFFFF"/>
              </a:solid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en-US" altLang="x-none" i="0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81" name="Rectangle 88"/>
              <p:cNvSpPr/>
              <p:nvPr/>
            </p:nvSpPr>
            <p:spPr>
              <a:xfrm>
                <a:off x="4195" y="3567"/>
                <a:ext cx="771" cy="317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en-US" altLang="x-none" i="0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82" name="Line 89"/>
              <p:cNvSpPr/>
              <p:nvPr/>
            </p:nvSpPr>
            <p:spPr>
              <a:xfrm>
                <a:off x="4195" y="3745"/>
                <a:ext cx="771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183" name="Rectangle 90" descr="宽上对角线"/>
              <p:cNvSpPr/>
              <p:nvPr/>
            </p:nvSpPr>
            <p:spPr>
              <a:xfrm>
                <a:off x="5102" y="3748"/>
                <a:ext cx="318" cy="136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84" name="Rectangle 91" descr="宽下对角线"/>
              <p:cNvSpPr/>
              <p:nvPr/>
            </p:nvSpPr>
            <p:spPr>
              <a:xfrm>
                <a:off x="5240" y="3340"/>
                <a:ext cx="181" cy="227"/>
              </a:xfrm>
              <a:prstGeom prst="rect">
                <a:avLst/>
              </a:prstGeom>
              <a:pattFill prst="wdDnDiag">
                <a:fgClr>
                  <a:srgbClr val="0000FF"/>
                </a:fgClr>
                <a:bgClr>
                  <a:schemeClr val="bg1"/>
                </a:bgClr>
              </a:patt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85" name="Rectangle 92" descr="宽上对角线"/>
              <p:cNvSpPr/>
              <p:nvPr/>
            </p:nvSpPr>
            <p:spPr>
              <a:xfrm>
                <a:off x="5240" y="3567"/>
                <a:ext cx="181" cy="181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86" name="Rectangle 93" descr="宽上对角线"/>
              <p:cNvSpPr/>
              <p:nvPr/>
            </p:nvSpPr>
            <p:spPr>
              <a:xfrm>
                <a:off x="5250" y="3732"/>
                <a:ext cx="159" cy="45"/>
              </a:xfrm>
              <a:prstGeom prst="rect">
                <a:avLst/>
              </a:prstGeom>
              <a:pattFill prst="wdUpDiag">
                <a:fgClr>
                  <a:schemeClr val="tx2"/>
                </a:fgClr>
                <a:bgClr>
                  <a:schemeClr val="bg1"/>
                </a:bgClr>
              </a:pattFill>
              <a:ln w="9525" cap="flat" cmpd="sng">
                <a:pattFill prst="wdUpDiag">
                  <a:fgClr>
                    <a:schemeClr val="tx2"/>
                  </a:fgClr>
                  <a:bgClr>
                    <a:srgbClr val="FFFFFF"/>
                  </a:bgClr>
                </a:patt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87" name="Line 94"/>
              <p:cNvSpPr/>
              <p:nvPr/>
            </p:nvSpPr>
            <p:spPr>
              <a:xfrm flipV="1">
                <a:off x="5420" y="3431"/>
                <a:ext cx="91" cy="136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6188" name="Line 95"/>
              <p:cNvSpPr/>
              <p:nvPr/>
            </p:nvSpPr>
            <p:spPr>
              <a:xfrm>
                <a:off x="5511" y="3431"/>
                <a:ext cx="136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9" name="Line 96"/>
              <p:cNvSpPr/>
              <p:nvPr/>
            </p:nvSpPr>
            <p:spPr>
              <a:xfrm>
                <a:off x="5515" y="3466"/>
                <a:ext cx="136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190" name="Line 97"/>
              <p:cNvSpPr/>
              <p:nvPr/>
            </p:nvSpPr>
            <p:spPr>
              <a:xfrm>
                <a:off x="5556" y="3490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1" name="Line 98"/>
              <p:cNvSpPr/>
              <p:nvPr/>
            </p:nvSpPr>
            <p:spPr>
              <a:xfrm>
                <a:off x="5601" y="3490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2" name="Line 99"/>
              <p:cNvSpPr/>
              <p:nvPr/>
            </p:nvSpPr>
            <p:spPr>
              <a:xfrm flipV="1">
                <a:off x="4286" y="3385"/>
                <a:ext cx="136" cy="182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6193" name="Line 100"/>
              <p:cNvSpPr/>
              <p:nvPr/>
            </p:nvSpPr>
            <p:spPr>
              <a:xfrm>
                <a:off x="4422" y="3385"/>
                <a:ext cx="181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4" name="Line 101"/>
              <p:cNvSpPr/>
              <p:nvPr/>
            </p:nvSpPr>
            <p:spPr>
              <a:xfrm>
                <a:off x="4424" y="3417"/>
                <a:ext cx="181" cy="0"/>
              </a:xfrm>
              <a:prstGeom prst="line">
                <a:avLst/>
              </a:prstGeom>
              <a:ln w="9525" cap="flat" cmpd="sng">
                <a:solidFill>
                  <a:srgbClr val="CC3300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6195" name="Line 102"/>
              <p:cNvSpPr/>
              <p:nvPr/>
            </p:nvSpPr>
            <p:spPr>
              <a:xfrm>
                <a:off x="4495" y="3435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6" name="Line 103"/>
              <p:cNvSpPr/>
              <p:nvPr/>
            </p:nvSpPr>
            <p:spPr>
              <a:xfrm>
                <a:off x="4540" y="3435"/>
                <a:ext cx="0" cy="68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aphicFrame>
        <p:nvGraphicFramePr>
          <p:cNvPr id="458856" name="Group 104"/>
          <p:cNvGraphicFramePr>
            <a:graphicFrameLocks noGrp="1"/>
          </p:cNvGraphicFramePr>
          <p:nvPr>
            <p:ph type="tbl" idx="1"/>
          </p:nvPr>
        </p:nvGraphicFramePr>
        <p:xfrm>
          <a:off x="211138" y="2852738"/>
          <a:ext cx="8774112" cy="642240"/>
        </p:xfrm>
        <a:graphic>
          <a:graphicData uri="http://schemas.openxmlformats.org/drawingml/2006/table">
            <a:tbl>
              <a:tblPr/>
              <a:tblGrid>
                <a:gridCol w="71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34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9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基本符号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一般图示法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符号表示法标注示例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11" name="Group 118"/>
          <p:cNvGrpSpPr/>
          <p:nvPr/>
        </p:nvGrpSpPr>
        <p:grpSpPr>
          <a:xfrm>
            <a:off x="215900" y="3478213"/>
            <a:ext cx="8763000" cy="2614612"/>
            <a:chOff x="204" y="2373"/>
            <a:chExt cx="5520" cy="1647"/>
          </a:xfrm>
        </p:grpSpPr>
        <p:sp>
          <p:nvSpPr>
            <p:cNvPr id="6172" name="Line 119"/>
            <p:cNvSpPr/>
            <p:nvPr/>
          </p:nvSpPr>
          <p:spPr>
            <a:xfrm>
              <a:off x="649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3" name="Line 120"/>
            <p:cNvSpPr/>
            <p:nvPr/>
          </p:nvSpPr>
          <p:spPr>
            <a:xfrm>
              <a:off x="1099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4" name="Line 121"/>
            <p:cNvSpPr/>
            <p:nvPr/>
          </p:nvSpPr>
          <p:spPr>
            <a:xfrm>
              <a:off x="2608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5" name="Line 122"/>
            <p:cNvSpPr/>
            <p:nvPr/>
          </p:nvSpPr>
          <p:spPr>
            <a:xfrm>
              <a:off x="204" y="2373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6" name="Line 123"/>
            <p:cNvSpPr/>
            <p:nvPr/>
          </p:nvSpPr>
          <p:spPr>
            <a:xfrm>
              <a:off x="4057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7" name="Line 124"/>
            <p:cNvSpPr/>
            <p:nvPr/>
          </p:nvSpPr>
          <p:spPr>
            <a:xfrm>
              <a:off x="5724" y="2373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70" name="Line 125"/>
          <p:cNvSpPr/>
          <p:nvPr/>
        </p:nvSpPr>
        <p:spPr>
          <a:xfrm>
            <a:off x="215900" y="6092825"/>
            <a:ext cx="8820150" cy="0"/>
          </a:xfrm>
          <a:prstGeom prst="line">
            <a:avLst/>
          </a:prstGeom>
          <a:ln w="127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71" name="Rectangle 12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17.1.1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焊缝符号</a:t>
            </a:r>
            <a:r>
              <a:rPr lang="en-US" altLang="zh-CN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基本符号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58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58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5" grpId="0" build="p"/>
      <p:bldP spid="4587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64B0ADA-D8B8-4C55-83E1-298B248272A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0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59778" name="Text Box 2"/>
          <p:cNvSpPr txBox="1"/>
          <p:nvPr/>
        </p:nvSpPr>
        <p:spPr>
          <a:xfrm>
            <a:off x="327025" y="1828800"/>
            <a:ext cx="5048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i="0" dirty="0">
                <a:latin typeface="Garamond" panose="02020404030301010803" pitchFamily="18" charset="0"/>
                <a:ea typeface="仿宋_GB2312" pitchFamily="49" charset="-122"/>
              </a:rPr>
              <a:t>V</a:t>
            </a:r>
            <a:r>
              <a:rPr lang="zh-CN" altLang="en-US" sz="2000" i="0" dirty="0">
                <a:latin typeface="Garamond" panose="02020404030301010803" pitchFamily="18" charset="0"/>
                <a:ea typeface="仿宋_GB2312" pitchFamily="49" charset="-122"/>
              </a:rPr>
              <a:t>形焊缝</a:t>
            </a:r>
          </a:p>
        </p:txBody>
      </p:sp>
      <p:graphicFrame>
        <p:nvGraphicFramePr>
          <p:cNvPr id="459779" name="Group 3"/>
          <p:cNvGraphicFramePr>
            <a:graphicFrameLocks noGrp="1"/>
          </p:cNvGraphicFramePr>
          <p:nvPr>
            <p:ph type="tbl" idx="1"/>
          </p:nvPr>
        </p:nvGraphicFramePr>
        <p:xfrm>
          <a:off x="250825" y="765175"/>
          <a:ext cx="8774113" cy="642938"/>
        </p:xfrm>
        <a:graphic>
          <a:graphicData uri="http://schemas.openxmlformats.org/drawingml/2006/table">
            <a:tbl>
              <a:tblPr/>
              <a:tblGrid>
                <a:gridCol w="71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7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34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9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基本符号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一般图示法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符号表示法标注示例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7188" name="Group 17"/>
          <p:cNvGrpSpPr/>
          <p:nvPr/>
        </p:nvGrpSpPr>
        <p:grpSpPr>
          <a:xfrm>
            <a:off x="255588" y="1390650"/>
            <a:ext cx="8763000" cy="2614613"/>
            <a:chOff x="204" y="2373"/>
            <a:chExt cx="5520" cy="1647"/>
          </a:xfrm>
        </p:grpSpPr>
        <p:sp>
          <p:nvSpPr>
            <p:cNvPr id="7373" name="Line 18"/>
            <p:cNvSpPr/>
            <p:nvPr/>
          </p:nvSpPr>
          <p:spPr>
            <a:xfrm>
              <a:off x="649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4" name="Line 19"/>
            <p:cNvSpPr/>
            <p:nvPr/>
          </p:nvSpPr>
          <p:spPr>
            <a:xfrm>
              <a:off x="1099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5" name="Line 20"/>
            <p:cNvSpPr/>
            <p:nvPr/>
          </p:nvSpPr>
          <p:spPr>
            <a:xfrm>
              <a:off x="2608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6" name="Line 21"/>
            <p:cNvSpPr/>
            <p:nvPr/>
          </p:nvSpPr>
          <p:spPr>
            <a:xfrm>
              <a:off x="204" y="2373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7" name="Line 22"/>
            <p:cNvSpPr/>
            <p:nvPr/>
          </p:nvSpPr>
          <p:spPr>
            <a:xfrm>
              <a:off x="4057" y="2387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8" name="Line 23"/>
            <p:cNvSpPr/>
            <p:nvPr/>
          </p:nvSpPr>
          <p:spPr>
            <a:xfrm>
              <a:off x="5724" y="2373"/>
              <a:ext cx="0" cy="1633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4"/>
          <p:cNvGrpSpPr/>
          <p:nvPr/>
        </p:nvGrpSpPr>
        <p:grpSpPr>
          <a:xfrm>
            <a:off x="1042988" y="2349500"/>
            <a:ext cx="566737" cy="504825"/>
            <a:chOff x="567" y="3067"/>
            <a:chExt cx="357" cy="318"/>
          </a:xfrm>
        </p:grpSpPr>
        <p:sp>
          <p:nvSpPr>
            <p:cNvPr id="7371" name="Line 25"/>
            <p:cNvSpPr/>
            <p:nvPr/>
          </p:nvSpPr>
          <p:spPr>
            <a:xfrm>
              <a:off x="567" y="3067"/>
              <a:ext cx="181" cy="318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72" name="Line 26"/>
            <p:cNvSpPr/>
            <p:nvPr/>
          </p:nvSpPr>
          <p:spPr>
            <a:xfrm flipH="1">
              <a:off x="743" y="3067"/>
              <a:ext cx="181" cy="318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7"/>
          <p:cNvGrpSpPr/>
          <p:nvPr/>
        </p:nvGrpSpPr>
        <p:grpSpPr>
          <a:xfrm>
            <a:off x="1752600" y="2400300"/>
            <a:ext cx="2266950" cy="379413"/>
            <a:chOff x="1104" y="1512"/>
            <a:chExt cx="1428" cy="239"/>
          </a:xfrm>
        </p:grpSpPr>
        <p:sp>
          <p:nvSpPr>
            <p:cNvPr id="7367" name="Rectangle 28" descr="宽下对角线"/>
            <p:cNvSpPr/>
            <p:nvPr/>
          </p:nvSpPr>
          <p:spPr>
            <a:xfrm>
              <a:off x="1104" y="1570"/>
              <a:ext cx="748" cy="181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68" name="Rectangle 29" descr="宽上对角线"/>
            <p:cNvSpPr/>
            <p:nvPr/>
          </p:nvSpPr>
          <p:spPr>
            <a:xfrm>
              <a:off x="1784" y="1570"/>
              <a:ext cx="748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69" name="Arc 30"/>
            <p:cNvSpPr/>
            <p:nvPr/>
          </p:nvSpPr>
          <p:spPr>
            <a:xfrm rot="-5400000">
              <a:off x="1734" y="1414"/>
              <a:ext cx="57" cy="252"/>
            </a:xfrm>
            <a:custGeom>
              <a:avLst/>
              <a:gdLst>
                <a:gd name="txL" fmla="*/ 0 w 22071"/>
                <a:gd name="txT" fmla="*/ 0 h 43200"/>
                <a:gd name="txR" fmla="*/ 22071 w 22071"/>
                <a:gd name="txB" fmla="*/ 43200 h 43200"/>
              </a:gdLst>
              <a:ahLst/>
              <a:cxnLst>
                <a:cxn ang="0">
                  <a:pos x="1" y="0"/>
                </a:cxn>
                <a:cxn ang="0">
                  <a:pos x="0" y="252"/>
                </a:cxn>
                <a:cxn ang="0">
                  <a:pos x="1" y="126"/>
                </a:cxn>
              </a:cxnLst>
              <a:rect l="txL" t="txT" r="txR" b="txB"/>
              <a:pathLst>
                <a:path w="22071" h="43200" fill="none">
                  <a:moveTo>
                    <a:pt x="470" y="0"/>
                  </a:moveTo>
                  <a:cubicBezTo>
                    <a:pt x="12400" y="0"/>
                    <a:pt x="22071" y="9670"/>
                    <a:pt x="22071" y="21600"/>
                  </a:cubicBezTo>
                  <a:cubicBezTo>
                    <a:pt x="22071" y="33529"/>
                    <a:pt x="12400" y="43200"/>
                    <a:pt x="471" y="43200"/>
                  </a:cubicBezTo>
                  <a:cubicBezTo>
                    <a:pt x="313" y="43200"/>
                    <a:pt x="156" y="43198"/>
                    <a:pt x="0" y="43194"/>
                  </a:cubicBezTo>
                </a:path>
                <a:path w="22071" h="43200" stroke="0">
                  <a:moveTo>
                    <a:pt x="470" y="0"/>
                  </a:moveTo>
                  <a:cubicBezTo>
                    <a:pt x="12400" y="0"/>
                    <a:pt x="22071" y="9670"/>
                    <a:pt x="22071" y="21600"/>
                  </a:cubicBezTo>
                  <a:cubicBezTo>
                    <a:pt x="22071" y="33529"/>
                    <a:pt x="12400" y="43200"/>
                    <a:pt x="471" y="43200"/>
                  </a:cubicBezTo>
                  <a:cubicBezTo>
                    <a:pt x="313" y="43200"/>
                    <a:pt x="156" y="43198"/>
                    <a:pt x="0" y="43194"/>
                  </a:cubicBezTo>
                  <a:lnTo>
                    <a:pt x="471" y="21600"/>
                  </a:lnTo>
                  <a:close/>
                </a:path>
              </a:pathLst>
            </a:custGeom>
            <a:solidFill>
              <a:srgbClr val="800000">
                <a:alpha val="100000"/>
              </a:srgbClr>
            </a:solidFill>
            <a:ln w="28575" cap="flat" cmpd="sng">
              <a:solidFill>
                <a:srgbClr val="8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0" name="AutoShape 31"/>
            <p:cNvSpPr/>
            <p:nvPr/>
          </p:nvSpPr>
          <p:spPr>
            <a:xfrm>
              <a:off x="1675" y="1568"/>
              <a:ext cx="182" cy="176"/>
            </a:xfrm>
            <a:custGeom>
              <a:avLst/>
              <a:gdLst>
                <a:gd name="txL" fmla="*/ 4510 w 21600"/>
                <a:gd name="txT" fmla="*/ 4541 h 21600"/>
                <a:gd name="txR" fmla="*/ 17090 w 21600"/>
                <a:gd name="txB" fmla="*/ 17059 h 21600"/>
              </a:gdLst>
              <a:ahLst/>
              <a:cxnLst>
                <a:cxn ang="0">
                  <a:pos x="159" y="88"/>
                </a:cxn>
                <a:cxn ang="0">
                  <a:pos x="91" y="176"/>
                </a:cxn>
                <a:cxn ang="0">
                  <a:pos x="23" y="88"/>
                </a:cxn>
                <a:cxn ang="0">
                  <a:pos x="91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00000">
                <a:alpha val="100000"/>
              </a:srgbClr>
            </a:solidFill>
            <a:ln w="28575" cap="flat" cmpd="sng">
              <a:solidFill>
                <a:srgbClr val="80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32"/>
          <p:cNvGrpSpPr/>
          <p:nvPr/>
        </p:nvGrpSpPr>
        <p:grpSpPr>
          <a:xfrm>
            <a:off x="4216400" y="1628775"/>
            <a:ext cx="1985963" cy="2160588"/>
            <a:chOff x="2656" y="1026"/>
            <a:chExt cx="1251" cy="1361"/>
          </a:xfrm>
        </p:grpSpPr>
        <p:sp>
          <p:nvSpPr>
            <p:cNvPr id="7315" name="Rectangle 33"/>
            <p:cNvSpPr/>
            <p:nvPr/>
          </p:nvSpPr>
          <p:spPr>
            <a:xfrm>
              <a:off x="2656" y="1026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316" name="Rectangle 34"/>
            <p:cNvSpPr/>
            <p:nvPr/>
          </p:nvSpPr>
          <p:spPr>
            <a:xfrm>
              <a:off x="2656" y="1256"/>
              <a:ext cx="771" cy="317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317" name="Line 35"/>
            <p:cNvSpPr/>
            <p:nvPr/>
          </p:nvSpPr>
          <p:spPr>
            <a:xfrm>
              <a:off x="2656" y="1434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318" name="Line 36"/>
            <p:cNvSpPr/>
            <p:nvPr/>
          </p:nvSpPr>
          <p:spPr>
            <a:xfrm>
              <a:off x="2701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19" name="Line 37"/>
            <p:cNvSpPr/>
            <p:nvPr/>
          </p:nvSpPr>
          <p:spPr>
            <a:xfrm>
              <a:off x="2747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0" name="Line 38"/>
            <p:cNvSpPr/>
            <p:nvPr/>
          </p:nvSpPr>
          <p:spPr>
            <a:xfrm>
              <a:off x="2792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1" name="Line 39"/>
            <p:cNvSpPr/>
            <p:nvPr/>
          </p:nvSpPr>
          <p:spPr>
            <a:xfrm>
              <a:off x="2837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2" name="Line 40"/>
            <p:cNvSpPr/>
            <p:nvPr/>
          </p:nvSpPr>
          <p:spPr>
            <a:xfrm>
              <a:off x="2883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3" name="Line 41"/>
            <p:cNvSpPr/>
            <p:nvPr/>
          </p:nvSpPr>
          <p:spPr>
            <a:xfrm>
              <a:off x="2928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4" name="Line 42"/>
            <p:cNvSpPr/>
            <p:nvPr/>
          </p:nvSpPr>
          <p:spPr>
            <a:xfrm>
              <a:off x="2973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5" name="Line 43"/>
            <p:cNvSpPr/>
            <p:nvPr/>
          </p:nvSpPr>
          <p:spPr>
            <a:xfrm>
              <a:off x="3019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6" name="Line 44"/>
            <p:cNvSpPr/>
            <p:nvPr/>
          </p:nvSpPr>
          <p:spPr>
            <a:xfrm>
              <a:off x="3064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7" name="Line 45"/>
            <p:cNvSpPr/>
            <p:nvPr/>
          </p:nvSpPr>
          <p:spPr>
            <a:xfrm>
              <a:off x="3109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8" name="Line 46"/>
            <p:cNvSpPr/>
            <p:nvPr/>
          </p:nvSpPr>
          <p:spPr>
            <a:xfrm>
              <a:off x="3155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29" name="Line 47"/>
            <p:cNvSpPr/>
            <p:nvPr/>
          </p:nvSpPr>
          <p:spPr>
            <a:xfrm>
              <a:off x="3200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30" name="Line 48"/>
            <p:cNvSpPr/>
            <p:nvPr/>
          </p:nvSpPr>
          <p:spPr>
            <a:xfrm>
              <a:off x="3245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31" name="Line 49"/>
            <p:cNvSpPr/>
            <p:nvPr/>
          </p:nvSpPr>
          <p:spPr>
            <a:xfrm>
              <a:off x="3291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32" name="Line 50"/>
            <p:cNvSpPr/>
            <p:nvPr/>
          </p:nvSpPr>
          <p:spPr>
            <a:xfrm>
              <a:off x="3336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33" name="Line 51"/>
            <p:cNvSpPr/>
            <p:nvPr/>
          </p:nvSpPr>
          <p:spPr>
            <a:xfrm>
              <a:off x="3382" y="1186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34" name="Rectangle 52" descr="宽上对角线"/>
            <p:cNvSpPr/>
            <p:nvPr/>
          </p:nvSpPr>
          <p:spPr>
            <a:xfrm>
              <a:off x="3561" y="1434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35" name="Rectangle 53" descr="宽下对角线"/>
            <p:cNvSpPr/>
            <p:nvPr/>
          </p:nvSpPr>
          <p:spPr>
            <a:xfrm>
              <a:off x="3699" y="1026"/>
              <a:ext cx="181" cy="227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36" name="Rectangle 54" descr="宽上对角线"/>
            <p:cNvSpPr/>
            <p:nvPr/>
          </p:nvSpPr>
          <p:spPr>
            <a:xfrm>
              <a:off x="3699" y="1253"/>
              <a:ext cx="181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37" name="Rectangle 55" descr="宽上对角线"/>
            <p:cNvSpPr/>
            <p:nvPr/>
          </p:nvSpPr>
          <p:spPr>
            <a:xfrm>
              <a:off x="3709" y="1418"/>
              <a:ext cx="159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38" name="Rectangle 56"/>
            <p:cNvSpPr/>
            <p:nvPr/>
          </p:nvSpPr>
          <p:spPr>
            <a:xfrm>
              <a:off x="2656" y="1840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339" name="Rectangle 57"/>
            <p:cNvSpPr/>
            <p:nvPr/>
          </p:nvSpPr>
          <p:spPr>
            <a:xfrm>
              <a:off x="2656" y="2070"/>
              <a:ext cx="771" cy="317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340" name="Line 58"/>
            <p:cNvSpPr/>
            <p:nvPr/>
          </p:nvSpPr>
          <p:spPr>
            <a:xfrm>
              <a:off x="2656" y="2248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341" name="Line 59"/>
            <p:cNvSpPr/>
            <p:nvPr/>
          </p:nvSpPr>
          <p:spPr>
            <a:xfrm>
              <a:off x="2701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2" name="Line 60"/>
            <p:cNvSpPr/>
            <p:nvPr/>
          </p:nvSpPr>
          <p:spPr>
            <a:xfrm>
              <a:off x="2747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3" name="Line 61"/>
            <p:cNvSpPr/>
            <p:nvPr/>
          </p:nvSpPr>
          <p:spPr>
            <a:xfrm>
              <a:off x="2792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4" name="Line 62"/>
            <p:cNvSpPr/>
            <p:nvPr/>
          </p:nvSpPr>
          <p:spPr>
            <a:xfrm>
              <a:off x="2837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5" name="Line 63"/>
            <p:cNvSpPr/>
            <p:nvPr/>
          </p:nvSpPr>
          <p:spPr>
            <a:xfrm>
              <a:off x="2883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6" name="Line 64"/>
            <p:cNvSpPr/>
            <p:nvPr/>
          </p:nvSpPr>
          <p:spPr>
            <a:xfrm>
              <a:off x="2928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7" name="Line 65"/>
            <p:cNvSpPr/>
            <p:nvPr/>
          </p:nvSpPr>
          <p:spPr>
            <a:xfrm>
              <a:off x="2973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8" name="Line 66"/>
            <p:cNvSpPr/>
            <p:nvPr/>
          </p:nvSpPr>
          <p:spPr>
            <a:xfrm>
              <a:off x="3019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49" name="Line 67"/>
            <p:cNvSpPr/>
            <p:nvPr/>
          </p:nvSpPr>
          <p:spPr>
            <a:xfrm>
              <a:off x="3064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0" name="Line 68"/>
            <p:cNvSpPr/>
            <p:nvPr/>
          </p:nvSpPr>
          <p:spPr>
            <a:xfrm>
              <a:off x="3109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1" name="Line 69"/>
            <p:cNvSpPr/>
            <p:nvPr/>
          </p:nvSpPr>
          <p:spPr>
            <a:xfrm>
              <a:off x="3155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2" name="Line 70"/>
            <p:cNvSpPr/>
            <p:nvPr/>
          </p:nvSpPr>
          <p:spPr>
            <a:xfrm>
              <a:off x="3200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3" name="Line 71"/>
            <p:cNvSpPr/>
            <p:nvPr/>
          </p:nvSpPr>
          <p:spPr>
            <a:xfrm>
              <a:off x="3245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4" name="Line 72"/>
            <p:cNvSpPr/>
            <p:nvPr/>
          </p:nvSpPr>
          <p:spPr>
            <a:xfrm>
              <a:off x="3291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5" name="Line 73"/>
            <p:cNvSpPr/>
            <p:nvPr/>
          </p:nvSpPr>
          <p:spPr>
            <a:xfrm>
              <a:off x="3336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6" name="Line 74"/>
            <p:cNvSpPr/>
            <p:nvPr/>
          </p:nvSpPr>
          <p:spPr>
            <a:xfrm>
              <a:off x="3382" y="2000"/>
              <a:ext cx="0" cy="136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57" name="Rectangle 75" descr="宽上对角线"/>
            <p:cNvSpPr/>
            <p:nvPr/>
          </p:nvSpPr>
          <p:spPr>
            <a:xfrm>
              <a:off x="3561" y="2248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58" name="Rectangle 76" descr="宽下对角线"/>
            <p:cNvSpPr/>
            <p:nvPr/>
          </p:nvSpPr>
          <p:spPr>
            <a:xfrm>
              <a:off x="3699" y="1840"/>
              <a:ext cx="181" cy="227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59" name="Rectangle 77" descr="宽上对角线"/>
            <p:cNvSpPr/>
            <p:nvPr/>
          </p:nvSpPr>
          <p:spPr>
            <a:xfrm>
              <a:off x="3699" y="2067"/>
              <a:ext cx="181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360" name="Rectangle 78" descr="宽上对角线"/>
            <p:cNvSpPr/>
            <p:nvPr/>
          </p:nvSpPr>
          <p:spPr>
            <a:xfrm>
              <a:off x="3709" y="2232"/>
              <a:ext cx="159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7361" name="Group 79"/>
            <p:cNvGrpSpPr/>
            <p:nvPr/>
          </p:nvGrpSpPr>
          <p:grpSpPr>
            <a:xfrm>
              <a:off x="3671" y="2018"/>
              <a:ext cx="215" cy="95"/>
              <a:chOff x="3671" y="2018"/>
              <a:chExt cx="215" cy="95"/>
            </a:xfrm>
          </p:grpSpPr>
          <p:sp>
            <p:nvSpPr>
              <p:cNvPr id="7365" name="Arc 80"/>
              <p:cNvSpPr>
                <a:spLocks noChangeAspect="1"/>
              </p:cNvSpPr>
              <p:nvPr/>
            </p:nvSpPr>
            <p:spPr>
              <a:xfrm flipH="1">
                <a:off x="3671" y="2018"/>
                <a:ext cx="25" cy="95"/>
              </a:xfrm>
              <a:custGeom>
                <a:avLst/>
                <a:gdLst>
                  <a:gd name="txL" fmla="*/ 0 w 22357"/>
                  <a:gd name="txT" fmla="*/ 0 h 43200"/>
                  <a:gd name="txR" fmla="*/ 22357 w 22357"/>
                  <a:gd name="txB" fmla="*/ 43200 h 43200"/>
                </a:gdLst>
                <a:ahLst/>
                <a:cxnLst>
                  <a:cxn ang="0">
                    <a:pos x="1" y="0"/>
                  </a:cxn>
                  <a:cxn ang="0">
                    <a:pos x="0" y="95"/>
                  </a:cxn>
                  <a:cxn ang="0">
                    <a:pos x="1" y="48"/>
                  </a:cxn>
                </a:cxnLst>
                <a:rect l="txL" t="txT" r="txR" b="txB"/>
                <a:pathLst>
                  <a:path w="22357" h="43200" fill="none">
                    <a:moveTo>
                      <a:pt x="756" y="0"/>
                    </a:moveTo>
                    <a:cubicBezTo>
                      <a:pt x="12686" y="0"/>
                      <a:pt x="22357" y="9670"/>
                      <a:pt x="22357" y="21600"/>
                    </a:cubicBezTo>
                    <a:cubicBezTo>
                      <a:pt x="22357" y="33529"/>
                      <a:pt x="12686" y="43200"/>
                      <a:pt x="757" y="43200"/>
                    </a:cubicBezTo>
                    <a:cubicBezTo>
                      <a:pt x="504" y="43200"/>
                      <a:pt x="252" y="43195"/>
                      <a:pt x="0" y="43186"/>
                    </a:cubicBezTo>
                  </a:path>
                  <a:path w="22357" h="43200" stroke="0">
                    <a:moveTo>
                      <a:pt x="756" y="0"/>
                    </a:moveTo>
                    <a:cubicBezTo>
                      <a:pt x="12686" y="0"/>
                      <a:pt x="22357" y="9670"/>
                      <a:pt x="22357" y="21600"/>
                    </a:cubicBezTo>
                    <a:cubicBezTo>
                      <a:pt x="22357" y="33529"/>
                      <a:pt x="12686" y="43200"/>
                      <a:pt x="757" y="43200"/>
                    </a:cubicBezTo>
                    <a:cubicBezTo>
                      <a:pt x="504" y="43200"/>
                      <a:pt x="252" y="43195"/>
                      <a:pt x="0" y="43186"/>
                    </a:cubicBezTo>
                    <a:lnTo>
                      <a:pt x="757" y="2160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28575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66" name="AutoShape 81"/>
              <p:cNvSpPr/>
              <p:nvPr/>
            </p:nvSpPr>
            <p:spPr>
              <a:xfrm rot="-5400000" flipH="1">
                <a:off x="3745" y="1970"/>
                <a:ext cx="91" cy="190"/>
              </a:xfrm>
              <a:custGeom>
                <a:avLst/>
                <a:gdLst>
                  <a:gd name="txL" fmla="*/ 4510 w 21600"/>
                  <a:gd name="txT" fmla="*/ 4547 h 21600"/>
                  <a:gd name="txR" fmla="*/ 17090 w 21600"/>
                  <a:gd name="txB" fmla="*/ 17053 h 21600"/>
                </a:gdLst>
                <a:ahLst/>
                <a:cxnLst>
                  <a:cxn ang="0">
                    <a:pos x="80" y="95"/>
                  </a:cxn>
                  <a:cxn ang="0">
                    <a:pos x="45" y="190"/>
                  </a:cxn>
                  <a:cxn ang="0">
                    <a:pos x="11" y="95"/>
                  </a:cxn>
                  <a:cxn ang="0">
                    <a:pos x="45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9525" cap="flat" cmpd="sng">
                <a:solidFill>
                  <a:srgbClr val="8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62" name="Group 82"/>
            <p:cNvGrpSpPr/>
            <p:nvPr/>
          </p:nvGrpSpPr>
          <p:grpSpPr>
            <a:xfrm flipH="1">
              <a:off x="3692" y="1203"/>
              <a:ext cx="215" cy="95"/>
              <a:chOff x="3671" y="2018"/>
              <a:chExt cx="215" cy="95"/>
            </a:xfrm>
          </p:grpSpPr>
          <p:sp>
            <p:nvSpPr>
              <p:cNvPr id="7363" name="Arc 83"/>
              <p:cNvSpPr>
                <a:spLocks noChangeAspect="1"/>
              </p:cNvSpPr>
              <p:nvPr/>
            </p:nvSpPr>
            <p:spPr>
              <a:xfrm flipH="1">
                <a:off x="3671" y="2018"/>
                <a:ext cx="25" cy="95"/>
              </a:xfrm>
              <a:custGeom>
                <a:avLst/>
                <a:gdLst>
                  <a:gd name="txL" fmla="*/ 0 w 22357"/>
                  <a:gd name="txT" fmla="*/ 0 h 43200"/>
                  <a:gd name="txR" fmla="*/ 22357 w 22357"/>
                  <a:gd name="txB" fmla="*/ 43200 h 43200"/>
                </a:gdLst>
                <a:ahLst/>
                <a:cxnLst>
                  <a:cxn ang="0">
                    <a:pos x="1" y="0"/>
                  </a:cxn>
                  <a:cxn ang="0">
                    <a:pos x="0" y="95"/>
                  </a:cxn>
                  <a:cxn ang="0">
                    <a:pos x="1" y="48"/>
                  </a:cxn>
                </a:cxnLst>
                <a:rect l="txL" t="txT" r="txR" b="txB"/>
                <a:pathLst>
                  <a:path w="22357" h="43200" fill="none">
                    <a:moveTo>
                      <a:pt x="756" y="0"/>
                    </a:moveTo>
                    <a:cubicBezTo>
                      <a:pt x="12686" y="0"/>
                      <a:pt x="22357" y="9670"/>
                      <a:pt x="22357" y="21600"/>
                    </a:cubicBezTo>
                    <a:cubicBezTo>
                      <a:pt x="22357" y="33529"/>
                      <a:pt x="12686" y="43200"/>
                      <a:pt x="757" y="43200"/>
                    </a:cubicBezTo>
                    <a:cubicBezTo>
                      <a:pt x="504" y="43200"/>
                      <a:pt x="252" y="43195"/>
                      <a:pt x="0" y="43186"/>
                    </a:cubicBezTo>
                  </a:path>
                  <a:path w="22357" h="43200" stroke="0">
                    <a:moveTo>
                      <a:pt x="756" y="0"/>
                    </a:moveTo>
                    <a:cubicBezTo>
                      <a:pt x="12686" y="0"/>
                      <a:pt x="22357" y="9670"/>
                      <a:pt x="22357" y="21600"/>
                    </a:cubicBezTo>
                    <a:cubicBezTo>
                      <a:pt x="22357" y="33529"/>
                      <a:pt x="12686" y="43200"/>
                      <a:pt x="757" y="43200"/>
                    </a:cubicBezTo>
                    <a:cubicBezTo>
                      <a:pt x="504" y="43200"/>
                      <a:pt x="252" y="43195"/>
                      <a:pt x="0" y="43186"/>
                    </a:cubicBezTo>
                    <a:lnTo>
                      <a:pt x="757" y="2160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28575" cap="flat" cmpd="sng">
                <a:solidFill>
                  <a:srgbClr val="8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364" name="AutoShape 84"/>
              <p:cNvSpPr/>
              <p:nvPr/>
            </p:nvSpPr>
            <p:spPr>
              <a:xfrm rot="-5400000" flipH="1">
                <a:off x="3745" y="1970"/>
                <a:ext cx="91" cy="190"/>
              </a:xfrm>
              <a:custGeom>
                <a:avLst/>
                <a:gdLst>
                  <a:gd name="txL" fmla="*/ 4510 w 21600"/>
                  <a:gd name="txT" fmla="*/ 4547 h 21600"/>
                  <a:gd name="txR" fmla="*/ 17090 w 21600"/>
                  <a:gd name="txB" fmla="*/ 17053 h 21600"/>
                </a:gdLst>
                <a:ahLst/>
                <a:cxnLst>
                  <a:cxn ang="0">
                    <a:pos x="80" y="95"/>
                  </a:cxn>
                  <a:cxn ang="0">
                    <a:pos x="45" y="190"/>
                  </a:cxn>
                  <a:cxn ang="0">
                    <a:pos x="11" y="95"/>
                  </a:cxn>
                  <a:cxn ang="0">
                    <a:pos x="45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800000">
                  <a:alpha val="100000"/>
                </a:srgbClr>
              </a:solidFill>
              <a:ln w="9525" cap="flat" cmpd="sng">
                <a:solidFill>
                  <a:srgbClr val="80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Group 85"/>
          <p:cNvGrpSpPr/>
          <p:nvPr/>
        </p:nvGrpSpPr>
        <p:grpSpPr>
          <a:xfrm>
            <a:off x="6591300" y="1606550"/>
            <a:ext cx="2311400" cy="2182813"/>
            <a:chOff x="4152" y="1012"/>
            <a:chExt cx="1456" cy="1375"/>
          </a:xfrm>
        </p:grpSpPr>
        <p:sp>
          <p:nvSpPr>
            <p:cNvPr id="7278" name="Rectangle 86"/>
            <p:cNvSpPr/>
            <p:nvPr/>
          </p:nvSpPr>
          <p:spPr>
            <a:xfrm>
              <a:off x="4152" y="1023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79" name="Rectangle 87"/>
            <p:cNvSpPr/>
            <p:nvPr/>
          </p:nvSpPr>
          <p:spPr>
            <a:xfrm>
              <a:off x="4152" y="1253"/>
              <a:ext cx="771" cy="317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80" name="Line 88"/>
            <p:cNvSpPr/>
            <p:nvPr/>
          </p:nvSpPr>
          <p:spPr>
            <a:xfrm>
              <a:off x="4152" y="1431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81" name="Rectangle 89" descr="宽上对角线"/>
            <p:cNvSpPr/>
            <p:nvPr/>
          </p:nvSpPr>
          <p:spPr>
            <a:xfrm>
              <a:off x="5059" y="1434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82" name="Rectangle 90" descr="宽下对角线"/>
            <p:cNvSpPr/>
            <p:nvPr/>
          </p:nvSpPr>
          <p:spPr>
            <a:xfrm>
              <a:off x="5197" y="1026"/>
              <a:ext cx="181" cy="227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83" name="Rectangle 91" descr="宽上对角线"/>
            <p:cNvSpPr/>
            <p:nvPr/>
          </p:nvSpPr>
          <p:spPr>
            <a:xfrm>
              <a:off x="5197" y="1253"/>
              <a:ext cx="181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84" name="Rectangle 92" descr="宽上对角线"/>
            <p:cNvSpPr/>
            <p:nvPr/>
          </p:nvSpPr>
          <p:spPr>
            <a:xfrm>
              <a:off x="5207" y="1418"/>
              <a:ext cx="159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85" name="Line 93"/>
            <p:cNvSpPr/>
            <p:nvPr/>
          </p:nvSpPr>
          <p:spPr>
            <a:xfrm flipV="1">
              <a:off x="5377" y="1117"/>
              <a:ext cx="91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286" name="Line 94"/>
            <p:cNvSpPr/>
            <p:nvPr/>
          </p:nvSpPr>
          <p:spPr>
            <a:xfrm>
              <a:off x="5468" y="1117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87" name="Line 95"/>
            <p:cNvSpPr/>
            <p:nvPr/>
          </p:nvSpPr>
          <p:spPr>
            <a:xfrm>
              <a:off x="5472" y="1152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88" name="Line 96"/>
            <p:cNvSpPr/>
            <p:nvPr/>
          </p:nvSpPr>
          <p:spPr>
            <a:xfrm flipV="1">
              <a:off x="4243" y="1162"/>
              <a:ext cx="136" cy="91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289" name="Line 97"/>
            <p:cNvSpPr/>
            <p:nvPr/>
          </p:nvSpPr>
          <p:spPr>
            <a:xfrm>
              <a:off x="4379" y="1162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90" name="Line 98"/>
            <p:cNvSpPr/>
            <p:nvPr/>
          </p:nvSpPr>
          <p:spPr>
            <a:xfrm>
              <a:off x="4381" y="1194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91" name="Line 99"/>
            <p:cNvSpPr/>
            <p:nvPr/>
          </p:nvSpPr>
          <p:spPr>
            <a:xfrm>
              <a:off x="4452" y="1071"/>
              <a:ext cx="61" cy="91"/>
            </a:xfrm>
            <a:prstGeom prst="line">
              <a:avLst/>
            </a:prstGeom>
            <a:ln w="190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92" name="Rectangle 100"/>
            <p:cNvSpPr/>
            <p:nvPr/>
          </p:nvSpPr>
          <p:spPr>
            <a:xfrm>
              <a:off x="4152" y="1840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93" name="Rectangle 101"/>
            <p:cNvSpPr/>
            <p:nvPr/>
          </p:nvSpPr>
          <p:spPr>
            <a:xfrm>
              <a:off x="4152" y="2070"/>
              <a:ext cx="771" cy="317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94" name="Line 102"/>
            <p:cNvSpPr/>
            <p:nvPr/>
          </p:nvSpPr>
          <p:spPr>
            <a:xfrm>
              <a:off x="4152" y="2248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95" name="Rectangle 103" descr="宽上对角线"/>
            <p:cNvSpPr/>
            <p:nvPr/>
          </p:nvSpPr>
          <p:spPr>
            <a:xfrm>
              <a:off x="5059" y="2251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96" name="Rectangle 104" descr="宽下对角线"/>
            <p:cNvSpPr/>
            <p:nvPr/>
          </p:nvSpPr>
          <p:spPr>
            <a:xfrm>
              <a:off x="5197" y="1843"/>
              <a:ext cx="181" cy="227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97" name="Rectangle 105" descr="宽上对角线"/>
            <p:cNvSpPr/>
            <p:nvPr/>
          </p:nvSpPr>
          <p:spPr>
            <a:xfrm>
              <a:off x="5197" y="2070"/>
              <a:ext cx="181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98" name="Rectangle 106" descr="宽上对角线"/>
            <p:cNvSpPr/>
            <p:nvPr/>
          </p:nvSpPr>
          <p:spPr>
            <a:xfrm>
              <a:off x="5207" y="2235"/>
              <a:ext cx="159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99" name="Line 107"/>
            <p:cNvSpPr/>
            <p:nvPr/>
          </p:nvSpPr>
          <p:spPr>
            <a:xfrm flipV="1">
              <a:off x="5377" y="1934"/>
              <a:ext cx="91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300" name="Line 108"/>
            <p:cNvSpPr/>
            <p:nvPr/>
          </p:nvSpPr>
          <p:spPr>
            <a:xfrm>
              <a:off x="5468" y="1934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01" name="Line 109"/>
            <p:cNvSpPr/>
            <p:nvPr/>
          </p:nvSpPr>
          <p:spPr>
            <a:xfrm>
              <a:off x="5472" y="1961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302" name="Line 110"/>
            <p:cNvSpPr/>
            <p:nvPr/>
          </p:nvSpPr>
          <p:spPr>
            <a:xfrm flipV="1">
              <a:off x="4243" y="1888"/>
              <a:ext cx="136" cy="18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303" name="Line 111"/>
            <p:cNvSpPr/>
            <p:nvPr/>
          </p:nvSpPr>
          <p:spPr>
            <a:xfrm>
              <a:off x="4379" y="1888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304" name="Line 112"/>
            <p:cNvSpPr/>
            <p:nvPr/>
          </p:nvSpPr>
          <p:spPr>
            <a:xfrm>
              <a:off x="4381" y="1920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305" name="Line 113"/>
            <p:cNvSpPr/>
            <p:nvPr/>
          </p:nvSpPr>
          <p:spPr>
            <a:xfrm flipH="1">
              <a:off x="4513" y="1071"/>
              <a:ext cx="61" cy="91"/>
            </a:xfrm>
            <a:prstGeom prst="line">
              <a:avLst/>
            </a:prstGeom>
            <a:ln w="190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306" name="Group 114"/>
            <p:cNvGrpSpPr/>
            <p:nvPr/>
          </p:nvGrpSpPr>
          <p:grpSpPr>
            <a:xfrm>
              <a:off x="4414" y="1935"/>
              <a:ext cx="122" cy="91"/>
              <a:chOff x="4588" y="1933"/>
              <a:chExt cx="122" cy="91"/>
            </a:xfrm>
          </p:grpSpPr>
          <p:sp>
            <p:nvSpPr>
              <p:cNvPr id="7313" name="Line 115"/>
              <p:cNvSpPr/>
              <p:nvPr/>
            </p:nvSpPr>
            <p:spPr>
              <a:xfrm>
                <a:off x="4588" y="1933"/>
                <a:ext cx="61" cy="91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14" name="Line 116"/>
              <p:cNvSpPr/>
              <p:nvPr/>
            </p:nvSpPr>
            <p:spPr>
              <a:xfrm flipH="1">
                <a:off x="4649" y="1933"/>
                <a:ext cx="61" cy="91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307" name="Group 117"/>
            <p:cNvGrpSpPr/>
            <p:nvPr/>
          </p:nvGrpSpPr>
          <p:grpSpPr>
            <a:xfrm>
              <a:off x="5471" y="1012"/>
              <a:ext cx="122" cy="91"/>
              <a:chOff x="4588" y="1933"/>
              <a:chExt cx="122" cy="91"/>
            </a:xfrm>
          </p:grpSpPr>
          <p:sp>
            <p:nvSpPr>
              <p:cNvPr id="7311" name="Line 118"/>
              <p:cNvSpPr/>
              <p:nvPr/>
            </p:nvSpPr>
            <p:spPr>
              <a:xfrm>
                <a:off x="4588" y="1933"/>
                <a:ext cx="61" cy="91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12" name="Line 119"/>
              <p:cNvSpPr/>
              <p:nvPr/>
            </p:nvSpPr>
            <p:spPr>
              <a:xfrm flipH="1">
                <a:off x="4649" y="1933"/>
                <a:ext cx="61" cy="91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308" name="Group 120"/>
            <p:cNvGrpSpPr/>
            <p:nvPr/>
          </p:nvGrpSpPr>
          <p:grpSpPr>
            <a:xfrm>
              <a:off x="5480" y="1987"/>
              <a:ext cx="122" cy="91"/>
              <a:chOff x="4588" y="1933"/>
              <a:chExt cx="122" cy="91"/>
            </a:xfrm>
          </p:grpSpPr>
          <p:sp>
            <p:nvSpPr>
              <p:cNvPr id="7309" name="Line 121"/>
              <p:cNvSpPr/>
              <p:nvPr/>
            </p:nvSpPr>
            <p:spPr>
              <a:xfrm>
                <a:off x="4588" y="1933"/>
                <a:ext cx="61" cy="91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310" name="Line 122"/>
              <p:cNvSpPr/>
              <p:nvPr/>
            </p:nvSpPr>
            <p:spPr>
              <a:xfrm flipH="1">
                <a:off x="4649" y="1933"/>
                <a:ext cx="61" cy="91"/>
              </a:xfrm>
              <a:prstGeom prst="line">
                <a:avLst/>
              </a:prstGeom>
              <a:ln w="19050" cap="flat" cmpd="sng">
                <a:solidFill>
                  <a:srgbClr val="CC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2" name="Group 123"/>
          <p:cNvGrpSpPr/>
          <p:nvPr/>
        </p:nvGrpSpPr>
        <p:grpSpPr>
          <a:xfrm>
            <a:off x="250825" y="3759200"/>
            <a:ext cx="8824913" cy="2622550"/>
            <a:chOff x="158" y="2368"/>
            <a:chExt cx="5559" cy="1652"/>
          </a:xfrm>
        </p:grpSpPr>
        <p:sp>
          <p:nvSpPr>
            <p:cNvPr id="7269" name="Line 124"/>
            <p:cNvSpPr/>
            <p:nvPr/>
          </p:nvSpPr>
          <p:spPr>
            <a:xfrm>
              <a:off x="161" y="2451"/>
              <a:ext cx="5556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270" name="Group 125"/>
            <p:cNvGrpSpPr/>
            <p:nvPr/>
          </p:nvGrpSpPr>
          <p:grpSpPr>
            <a:xfrm>
              <a:off x="162" y="2368"/>
              <a:ext cx="5520" cy="1647"/>
              <a:chOff x="204" y="2373"/>
              <a:chExt cx="5520" cy="1647"/>
            </a:xfrm>
          </p:grpSpPr>
          <p:sp>
            <p:nvSpPr>
              <p:cNvPr id="7272" name="Line 126"/>
              <p:cNvSpPr/>
              <p:nvPr/>
            </p:nvSpPr>
            <p:spPr>
              <a:xfrm>
                <a:off x="649" y="2387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73" name="Line 127"/>
              <p:cNvSpPr/>
              <p:nvPr/>
            </p:nvSpPr>
            <p:spPr>
              <a:xfrm>
                <a:off x="1099" y="2387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74" name="Line 128"/>
              <p:cNvSpPr/>
              <p:nvPr/>
            </p:nvSpPr>
            <p:spPr>
              <a:xfrm>
                <a:off x="2608" y="2387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75" name="Line 129"/>
              <p:cNvSpPr/>
              <p:nvPr/>
            </p:nvSpPr>
            <p:spPr>
              <a:xfrm>
                <a:off x="204" y="2373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76" name="Line 130"/>
              <p:cNvSpPr/>
              <p:nvPr/>
            </p:nvSpPr>
            <p:spPr>
              <a:xfrm>
                <a:off x="4057" y="2387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77" name="Line 131"/>
              <p:cNvSpPr/>
              <p:nvPr/>
            </p:nvSpPr>
            <p:spPr>
              <a:xfrm>
                <a:off x="5724" y="2373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271" name="Line 132"/>
            <p:cNvSpPr/>
            <p:nvPr/>
          </p:nvSpPr>
          <p:spPr>
            <a:xfrm>
              <a:off x="158" y="4020"/>
              <a:ext cx="5556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9909" name="Text Box 133"/>
          <p:cNvSpPr txBox="1"/>
          <p:nvPr/>
        </p:nvSpPr>
        <p:spPr>
          <a:xfrm>
            <a:off x="336550" y="4438650"/>
            <a:ext cx="5048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Garamond" panose="02020404030301010803" pitchFamily="18" charset="0"/>
                <a:ea typeface="仿宋_GB2312" pitchFamily="49" charset="-122"/>
              </a:rPr>
              <a:t>角焊缝</a:t>
            </a:r>
          </a:p>
        </p:txBody>
      </p:sp>
      <p:sp>
        <p:nvSpPr>
          <p:cNvPr id="459910" name="AutoShape 134"/>
          <p:cNvSpPr/>
          <p:nvPr/>
        </p:nvSpPr>
        <p:spPr>
          <a:xfrm>
            <a:off x="1116013" y="4652963"/>
            <a:ext cx="360362" cy="576262"/>
          </a:xfrm>
          <a:prstGeom prst="rtTriangle">
            <a:avLst/>
          </a:prstGeom>
          <a:solidFill>
            <a:srgbClr val="FFFFFF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4" name="Group 135"/>
          <p:cNvGrpSpPr/>
          <p:nvPr/>
        </p:nvGrpSpPr>
        <p:grpSpPr>
          <a:xfrm>
            <a:off x="2124075" y="4437063"/>
            <a:ext cx="1366838" cy="1368425"/>
            <a:chOff x="1338" y="2795"/>
            <a:chExt cx="861" cy="862"/>
          </a:xfrm>
        </p:grpSpPr>
        <p:sp>
          <p:nvSpPr>
            <p:cNvPr id="7266" name="Rectangle 136" descr="宽上对角线"/>
            <p:cNvSpPr/>
            <p:nvPr/>
          </p:nvSpPr>
          <p:spPr>
            <a:xfrm>
              <a:off x="1338" y="3475"/>
              <a:ext cx="861" cy="182"/>
            </a:xfrm>
            <a:prstGeom prst="rect">
              <a:avLst/>
            </a:prstGeom>
            <a:pattFill prst="wdUp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67" name="Rectangle 137" descr="宽下对角线"/>
            <p:cNvSpPr/>
            <p:nvPr/>
          </p:nvSpPr>
          <p:spPr>
            <a:xfrm>
              <a:off x="1655" y="2795"/>
              <a:ext cx="227" cy="680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68" name="AutoShape 138"/>
            <p:cNvSpPr/>
            <p:nvPr/>
          </p:nvSpPr>
          <p:spPr>
            <a:xfrm>
              <a:off x="1886" y="3286"/>
              <a:ext cx="136" cy="181"/>
            </a:xfrm>
            <a:prstGeom prst="rtTriangl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139"/>
          <p:cNvGrpSpPr/>
          <p:nvPr/>
        </p:nvGrpSpPr>
        <p:grpSpPr>
          <a:xfrm>
            <a:off x="4270375" y="4048125"/>
            <a:ext cx="1955800" cy="2044700"/>
            <a:chOff x="2690" y="2550"/>
            <a:chExt cx="1232" cy="1288"/>
          </a:xfrm>
        </p:grpSpPr>
        <p:sp>
          <p:nvSpPr>
            <p:cNvPr id="7224" name="Rectangle 140"/>
            <p:cNvSpPr/>
            <p:nvPr/>
          </p:nvSpPr>
          <p:spPr>
            <a:xfrm>
              <a:off x="2690" y="2550"/>
              <a:ext cx="771" cy="40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25" name="Rectangle 141"/>
            <p:cNvSpPr/>
            <p:nvPr/>
          </p:nvSpPr>
          <p:spPr>
            <a:xfrm>
              <a:off x="2690" y="2958"/>
              <a:ext cx="771" cy="13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26" name="Line 142"/>
            <p:cNvSpPr/>
            <p:nvPr/>
          </p:nvSpPr>
          <p:spPr>
            <a:xfrm>
              <a:off x="2735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7" name="Line 143"/>
            <p:cNvSpPr/>
            <p:nvPr/>
          </p:nvSpPr>
          <p:spPr>
            <a:xfrm>
              <a:off x="2781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8" name="Line 144"/>
            <p:cNvSpPr/>
            <p:nvPr/>
          </p:nvSpPr>
          <p:spPr>
            <a:xfrm>
              <a:off x="2826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9" name="Line 145"/>
            <p:cNvSpPr/>
            <p:nvPr/>
          </p:nvSpPr>
          <p:spPr>
            <a:xfrm>
              <a:off x="2871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0" name="Line 146"/>
            <p:cNvSpPr/>
            <p:nvPr/>
          </p:nvSpPr>
          <p:spPr>
            <a:xfrm>
              <a:off x="2917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1" name="Line 147"/>
            <p:cNvSpPr/>
            <p:nvPr/>
          </p:nvSpPr>
          <p:spPr>
            <a:xfrm>
              <a:off x="2962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2" name="Line 148"/>
            <p:cNvSpPr/>
            <p:nvPr/>
          </p:nvSpPr>
          <p:spPr>
            <a:xfrm>
              <a:off x="3007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3" name="Line 149"/>
            <p:cNvSpPr/>
            <p:nvPr/>
          </p:nvSpPr>
          <p:spPr>
            <a:xfrm>
              <a:off x="3053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4" name="Line 150"/>
            <p:cNvSpPr/>
            <p:nvPr/>
          </p:nvSpPr>
          <p:spPr>
            <a:xfrm>
              <a:off x="3098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5" name="Line 151"/>
            <p:cNvSpPr/>
            <p:nvPr/>
          </p:nvSpPr>
          <p:spPr>
            <a:xfrm>
              <a:off x="3143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6" name="Line 152"/>
            <p:cNvSpPr/>
            <p:nvPr/>
          </p:nvSpPr>
          <p:spPr>
            <a:xfrm>
              <a:off x="3189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7" name="Line 153"/>
            <p:cNvSpPr/>
            <p:nvPr/>
          </p:nvSpPr>
          <p:spPr>
            <a:xfrm>
              <a:off x="3234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8" name="Line 154"/>
            <p:cNvSpPr/>
            <p:nvPr/>
          </p:nvSpPr>
          <p:spPr>
            <a:xfrm>
              <a:off x="3279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9" name="Line 155"/>
            <p:cNvSpPr/>
            <p:nvPr/>
          </p:nvSpPr>
          <p:spPr>
            <a:xfrm>
              <a:off x="3325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0" name="Line 156"/>
            <p:cNvSpPr/>
            <p:nvPr/>
          </p:nvSpPr>
          <p:spPr>
            <a:xfrm>
              <a:off x="3370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1" name="Line 157"/>
            <p:cNvSpPr/>
            <p:nvPr/>
          </p:nvSpPr>
          <p:spPr>
            <a:xfrm>
              <a:off x="3416" y="288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2" name="Rectangle 158" descr="宽下对角线"/>
            <p:cNvSpPr/>
            <p:nvPr/>
          </p:nvSpPr>
          <p:spPr>
            <a:xfrm>
              <a:off x="3681" y="2550"/>
              <a:ext cx="136" cy="426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43" name="Rectangle 159" descr="宽上对角线"/>
            <p:cNvSpPr/>
            <p:nvPr/>
          </p:nvSpPr>
          <p:spPr>
            <a:xfrm>
              <a:off x="3595" y="2958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44" name="AutoShape 160"/>
            <p:cNvSpPr>
              <a:spLocks noChangeAspect="1"/>
            </p:cNvSpPr>
            <p:nvPr/>
          </p:nvSpPr>
          <p:spPr>
            <a:xfrm>
              <a:off x="3825" y="2892"/>
              <a:ext cx="50" cy="56"/>
            </a:xfrm>
            <a:prstGeom prst="rtTriangl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45" name="Rectangle 161"/>
            <p:cNvSpPr/>
            <p:nvPr/>
          </p:nvSpPr>
          <p:spPr>
            <a:xfrm>
              <a:off x="2699" y="3294"/>
              <a:ext cx="771" cy="40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46" name="Rectangle 162"/>
            <p:cNvSpPr/>
            <p:nvPr/>
          </p:nvSpPr>
          <p:spPr>
            <a:xfrm>
              <a:off x="2699" y="3702"/>
              <a:ext cx="771" cy="13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47" name="Line 163"/>
            <p:cNvSpPr/>
            <p:nvPr/>
          </p:nvSpPr>
          <p:spPr>
            <a:xfrm>
              <a:off x="2744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8" name="Line 164"/>
            <p:cNvSpPr/>
            <p:nvPr/>
          </p:nvSpPr>
          <p:spPr>
            <a:xfrm>
              <a:off x="2790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9" name="Line 165"/>
            <p:cNvSpPr/>
            <p:nvPr/>
          </p:nvSpPr>
          <p:spPr>
            <a:xfrm>
              <a:off x="2835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0" name="Line 166"/>
            <p:cNvSpPr/>
            <p:nvPr/>
          </p:nvSpPr>
          <p:spPr>
            <a:xfrm>
              <a:off x="2880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1" name="Line 167"/>
            <p:cNvSpPr/>
            <p:nvPr/>
          </p:nvSpPr>
          <p:spPr>
            <a:xfrm>
              <a:off x="2926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2" name="Line 168"/>
            <p:cNvSpPr/>
            <p:nvPr/>
          </p:nvSpPr>
          <p:spPr>
            <a:xfrm>
              <a:off x="2971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3" name="Line 169"/>
            <p:cNvSpPr/>
            <p:nvPr/>
          </p:nvSpPr>
          <p:spPr>
            <a:xfrm>
              <a:off x="3016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4" name="Line 170"/>
            <p:cNvSpPr/>
            <p:nvPr/>
          </p:nvSpPr>
          <p:spPr>
            <a:xfrm>
              <a:off x="3062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5" name="Line 171"/>
            <p:cNvSpPr/>
            <p:nvPr/>
          </p:nvSpPr>
          <p:spPr>
            <a:xfrm>
              <a:off x="3107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6" name="Line 172"/>
            <p:cNvSpPr/>
            <p:nvPr/>
          </p:nvSpPr>
          <p:spPr>
            <a:xfrm>
              <a:off x="3152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7" name="Line 173"/>
            <p:cNvSpPr/>
            <p:nvPr/>
          </p:nvSpPr>
          <p:spPr>
            <a:xfrm>
              <a:off x="3198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8" name="Line 174"/>
            <p:cNvSpPr/>
            <p:nvPr/>
          </p:nvSpPr>
          <p:spPr>
            <a:xfrm>
              <a:off x="3243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9" name="Line 175"/>
            <p:cNvSpPr/>
            <p:nvPr/>
          </p:nvSpPr>
          <p:spPr>
            <a:xfrm>
              <a:off x="3288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60" name="Line 176"/>
            <p:cNvSpPr/>
            <p:nvPr/>
          </p:nvSpPr>
          <p:spPr>
            <a:xfrm>
              <a:off x="3334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61" name="Line 177"/>
            <p:cNvSpPr/>
            <p:nvPr/>
          </p:nvSpPr>
          <p:spPr>
            <a:xfrm>
              <a:off x="3379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62" name="Line 178"/>
            <p:cNvSpPr/>
            <p:nvPr/>
          </p:nvSpPr>
          <p:spPr>
            <a:xfrm>
              <a:off x="3425" y="3633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63" name="Rectangle 179" descr="宽下对角线"/>
            <p:cNvSpPr/>
            <p:nvPr/>
          </p:nvSpPr>
          <p:spPr>
            <a:xfrm>
              <a:off x="3690" y="3294"/>
              <a:ext cx="136" cy="426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64" name="Rectangle 180" descr="宽上对角线"/>
            <p:cNvSpPr/>
            <p:nvPr/>
          </p:nvSpPr>
          <p:spPr>
            <a:xfrm>
              <a:off x="3604" y="3702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65" name="AutoShape 181"/>
            <p:cNvSpPr>
              <a:spLocks noChangeAspect="1"/>
            </p:cNvSpPr>
            <p:nvPr/>
          </p:nvSpPr>
          <p:spPr>
            <a:xfrm flipH="1">
              <a:off x="3630" y="3636"/>
              <a:ext cx="50" cy="56"/>
            </a:xfrm>
            <a:prstGeom prst="rtTriangl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182"/>
          <p:cNvGrpSpPr/>
          <p:nvPr/>
        </p:nvGrpSpPr>
        <p:grpSpPr>
          <a:xfrm>
            <a:off x="6577013" y="4048125"/>
            <a:ext cx="2171700" cy="2044700"/>
            <a:chOff x="4143" y="2550"/>
            <a:chExt cx="1368" cy="1288"/>
          </a:xfrm>
        </p:grpSpPr>
        <p:sp>
          <p:nvSpPr>
            <p:cNvPr id="7200" name="Rectangle 183"/>
            <p:cNvSpPr/>
            <p:nvPr/>
          </p:nvSpPr>
          <p:spPr>
            <a:xfrm>
              <a:off x="4143" y="2550"/>
              <a:ext cx="771" cy="40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1" name="Rectangle 184"/>
            <p:cNvSpPr/>
            <p:nvPr/>
          </p:nvSpPr>
          <p:spPr>
            <a:xfrm>
              <a:off x="4143" y="2958"/>
              <a:ext cx="771" cy="13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2" name="Rectangle 185" descr="宽下对角线"/>
            <p:cNvSpPr/>
            <p:nvPr/>
          </p:nvSpPr>
          <p:spPr>
            <a:xfrm>
              <a:off x="5134" y="2550"/>
              <a:ext cx="136" cy="426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03" name="Rectangle 186" descr="宽上对角线"/>
            <p:cNvSpPr/>
            <p:nvPr/>
          </p:nvSpPr>
          <p:spPr>
            <a:xfrm>
              <a:off x="5048" y="2958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04" name="Rectangle 187"/>
            <p:cNvSpPr/>
            <p:nvPr/>
          </p:nvSpPr>
          <p:spPr>
            <a:xfrm>
              <a:off x="4152" y="3294"/>
              <a:ext cx="771" cy="404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5" name="Rectangle 188"/>
            <p:cNvSpPr/>
            <p:nvPr/>
          </p:nvSpPr>
          <p:spPr>
            <a:xfrm>
              <a:off x="4152" y="3702"/>
              <a:ext cx="771" cy="13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6" name="Rectangle 189" descr="宽下对角线"/>
            <p:cNvSpPr/>
            <p:nvPr/>
          </p:nvSpPr>
          <p:spPr>
            <a:xfrm>
              <a:off x="5143" y="3294"/>
              <a:ext cx="136" cy="426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07" name="Rectangle 190" descr="宽上对角线"/>
            <p:cNvSpPr/>
            <p:nvPr/>
          </p:nvSpPr>
          <p:spPr>
            <a:xfrm>
              <a:off x="5057" y="3702"/>
              <a:ext cx="318" cy="136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08" name="Line 191"/>
            <p:cNvSpPr/>
            <p:nvPr/>
          </p:nvSpPr>
          <p:spPr>
            <a:xfrm flipV="1">
              <a:off x="5276" y="2819"/>
              <a:ext cx="91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209" name="Line 192"/>
            <p:cNvSpPr/>
            <p:nvPr/>
          </p:nvSpPr>
          <p:spPr>
            <a:xfrm>
              <a:off x="5367" y="2819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0" name="Line 193"/>
            <p:cNvSpPr/>
            <p:nvPr/>
          </p:nvSpPr>
          <p:spPr>
            <a:xfrm>
              <a:off x="5371" y="2842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11" name="Line 194"/>
            <p:cNvSpPr/>
            <p:nvPr/>
          </p:nvSpPr>
          <p:spPr>
            <a:xfrm flipV="1">
              <a:off x="4282" y="2770"/>
              <a:ext cx="136" cy="18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212" name="Line 195"/>
            <p:cNvSpPr/>
            <p:nvPr/>
          </p:nvSpPr>
          <p:spPr>
            <a:xfrm>
              <a:off x="4418" y="2770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3" name="Line 196"/>
            <p:cNvSpPr/>
            <p:nvPr/>
          </p:nvSpPr>
          <p:spPr>
            <a:xfrm>
              <a:off x="4420" y="2795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14" name="AutoShape 197"/>
            <p:cNvSpPr/>
            <p:nvPr/>
          </p:nvSpPr>
          <p:spPr>
            <a:xfrm>
              <a:off x="4468" y="2659"/>
              <a:ext cx="90" cy="91"/>
            </a:xfrm>
            <a:prstGeom prst="rtTriangle">
              <a:avLst/>
            </a:prstGeom>
            <a:solidFill>
              <a:srgbClr val="FFFFFF"/>
            </a:solidFill>
            <a:ln w="19050" cap="flat" cmpd="sng">
              <a:solidFill>
                <a:srgbClr val="CC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15" name="AutoShape 198"/>
            <p:cNvSpPr/>
            <p:nvPr/>
          </p:nvSpPr>
          <p:spPr>
            <a:xfrm>
              <a:off x="5396" y="2704"/>
              <a:ext cx="90" cy="91"/>
            </a:xfrm>
            <a:prstGeom prst="rtTriangle">
              <a:avLst/>
            </a:prstGeom>
            <a:solidFill>
              <a:srgbClr val="FFFFFF"/>
            </a:solidFill>
            <a:ln w="19050" cap="flat" cmpd="sng">
              <a:solidFill>
                <a:srgbClr val="CC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16" name="Line 199"/>
            <p:cNvSpPr/>
            <p:nvPr/>
          </p:nvSpPr>
          <p:spPr>
            <a:xfrm flipV="1">
              <a:off x="5280" y="3566"/>
              <a:ext cx="91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217" name="Line 200"/>
            <p:cNvSpPr/>
            <p:nvPr/>
          </p:nvSpPr>
          <p:spPr>
            <a:xfrm>
              <a:off x="5371" y="3566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8" name="Line 201"/>
            <p:cNvSpPr/>
            <p:nvPr/>
          </p:nvSpPr>
          <p:spPr>
            <a:xfrm>
              <a:off x="5375" y="3589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19" name="Line 202"/>
            <p:cNvSpPr/>
            <p:nvPr/>
          </p:nvSpPr>
          <p:spPr>
            <a:xfrm flipV="1">
              <a:off x="4286" y="3517"/>
              <a:ext cx="136" cy="18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7220" name="Line 203"/>
            <p:cNvSpPr/>
            <p:nvPr/>
          </p:nvSpPr>
          <p:spPr>
            <a:xfrm>
              <a:off x="4422" y="3517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1" name="Line 204"/>
            <p:cNvSpPr/>
            <p:nvPr/>
          </p:nvSpPr>
          <p:spPr>
            <a:xfrm>
              <a:off x="4424" y="3542"/>
              <a:ext cx="181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7222" name="AutoShape 205"/>
            <p:cNvSpPr/>
            <p:nvPr/>
          </p:nvSpPr>
          <p:spPr>
            <a:xfrm>
              <a:off x="4472" y="3406"/>
              <a:ext cx="90" cy="91"/>
            </a:xfrm>
            <a:prstGeom prst="rtTriangle">
              <a:avLst/>
            </a:prstGeom>
            <a:solidFill>
              <a:srgbClr val="FFFFFF"/>
            </a:solidFill>
            <a:ln w="19050" cap="flat" cmpd="sng">
              <a:solidFill>
                <a:srgbClr val="CC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23" name="AutoShape 206"/>
            <p:cNvSpPr/>
            <p:nvPr/>
          </p:nvSpPr>
          <p:spPr>
            <a:xfrm>
              <a:off x="5400" y="3451"/>
              <a:ext cx="90" cy="91"/>
            </a:xfrm>
            <a:prstGeom prst="rtTriangle">
              <a:avLst/>
            </a:prstGeom>
            <a:solidFill>
              <a:srgbClr val="FFFFFF"/>
            </a:solidFill>
            <a:ln w="19050" cap="flat" cmpd="sng">
              <a:solidFill>
                <a:srgbClr val="CC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7199" name="Rectangle 20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17.1.1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焊缝符号</a:t>
            </a:r>
            <a:r>
              <a:rPr lang="en-US" altLang="zh-CN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基本符号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9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78" grpId="0"/>
      <p:bldP spid="459909" grpId="0"/>
      <p:bldP spid="4599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E3716A-8086-4D46-9801-AF018709761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60803" name="Text Box 3"/>
          <p:cNvSpPr txBox="1"/>
          <p:nvPr/>
        </p:nvSpPr>
        <p:spPr>
          <a:xfrm>
            <a:off x="327025" y="1828800"/>
            <a:ext cx="50482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Garamond" panose="02020404030301010803" pitchFamily="18" charset="0"/>
                <a:ea typeface="仿宋_GB2312" pitchFamily="49" charset="-122"/>
              </a:rPr>
              <a:t>点焊缝</a:t>
            </a:r>
          </a:p>
        </p:txBody>
      </p:sp>
      <p:graphicFrame>
        <p:nvGraphicFramePr>
          <p:cNvPr id="460804" name="Group 4"/>
          <p:cNvGraphicFramePr>
            <a:graphicFrameLocks noGrp="1"/>
          </p:cNvGraphicFramePr>
          <p:nvPr>
            <p:ph type="tbl" idx="1"/>
          </p:nvPr>
        </p:nvGraphicFramePr>
        <p:xfrm>
          <a:off x="250825" y="765175"/>
          <a:ext cx="8774113" cy="642938"/>
        </p:xfrm>
        <a:graphic>
          <a:graphicData uri="http://schemas.openxmlformats.org/drawingml/2006/table">
            <a:tbl>
              <a:tblPr/>
              <a:tblGrid>
                <a:gridCol w="71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2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9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基本符号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焊缝形式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一般图示法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仿宋_GB2312" pitchFamily="49" charset="-122"/>
                        </a:rPr>
                        <a:t>符号表示法标注示例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18"/>
          <p:cNvGrpSpPr/>
          <p:nvPr/>
        </p:nvGrpSpPr>
        <p:grpSpPr>
          <a:xfrm>
            <a:off x="255588" y="1390650"/>
            <a:ext cx="8820150" cy="2614613"/>
            <a:chOff x="161" y="876"/>
            <a:chExt cx="5556" cy="1647"/>
          </a:xfrm>
        </p:grpSpPr>
        <p:grpSp>
          <p:nvGrpSpPr>
            <p:cNvPr id="8277" name="Group 19"/>
            <p:cNvGrpSpPr/>
            <p:nvPr/>
          </p:nvGrpSpPr>
          <p:grpSpPr>
            <a:xfrm>
              <a:off x="161" y="876"/>
              <a:ext cx="5520" cy="1647"/>
              <a:chOff x="161" y="876"/>
              <a:chExt cx="5520" cy="1647"/>
            </a:xfrm>
          </p:grpSpPr>
          <p:sp>
            <p:nvSpPr>
              <p:cNvPr id="8279" name="Line 20"/>
              <p:cNvSpPr/>
              <p:nvPr/>
            </p:nvSpPr>
            <p:spPr>
              <a:xfrm>
                <a:off x="606" y="890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0" name="Line 21"/>
              <p:cNvSpPr/>
              <p:nvPr/>
            </p:nvSpPr>
            <p:spPr>
              <a:xfrm>
                <a:off x="1056" y="890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1" name="Line 22"/>
              <p:cNvSpPr/>
              <p:nvPr/>
            </p:nvSpPr>
            <p:spPr>
              <a:xfrm>
                <a:off x="2426" y="890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2" name="Line 23"/>
              <p:cNvSpPr/>
              <p:nvPr/>
            </p:nvSpPr>
            <p:spPr>
              <a:xfrm>
                <a:off x="161" y="876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3" name="Line 24"/>
              <p:cNvSpPr/>
              <p:nvPr/>
            </p:nvSpPr>
            <p:spPr>
              <a:xfrm>
                <a:off x="4014" y="890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84" name="Line 25"/>
              <p:cNvSpPr/>
              <p:nvPr/>
            </p:nvSpPr>
            <p:spPr>
              <a:xfrm>
                <a:off x="5681" y="876"/>
                <a:ext cx="0" cy="1633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8278" name="Line 26"/>
            <p:cNvSpPr/>
            <p:nvPr/>
          </p:nvSpPr>
          <p:spPr>
            <a:xfrm>
              <a:off x="161" y="2523"/>
              <a:ext cx="5556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27" name="Oval 27"/>
          <p:cNvSpPr/>
          <p:nvPr/>
        </p:nvSpPr>
        <p:spPr>
          <a:xfrm>
            <a:off x="1042988" y="2205038"/>
            <a:ext cx="433387" cy="431800"/>
          </a:xfrm>
          <a:prstGeom prst="ellipse">
            <a:avLst/>
          </a:prstGeom>
          <a:solidFill>
            <a:srgbClr val="800000"/>
          </a:solidFill>
          <a:ln w="9525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" name="Group 28"/>
          <p:cNvGrpSpPr/>
          <p:nvPr/>
        </p:nvGrpSpPr>
        <p:grpSpPr>
          <a:xfrm>
            <a:off x="2124075" y="2487613"/>
            <a:ext cx="1655763" cy="581025"/>
            <a:chOff x="1338" y="1567"/>
            <a:chExt cx="1043" cy="366"/>
          </a:xfrm>
        </p:grpSpPr>
        <p:sp>
          <p:nvSpPr>
            <p:cNvPr id="8273" name="Rectangle 29" descr="宽下对角线"/>
            <p:cNvSpPr/>
            <p:nvPr/>
          </p:nvSpPr>
          <p:spPr>
            <a:xfrm>
              <a:off x="1338" y="1752"/>
              <a:ext cx="726" cy="181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74" name="Rectangle 30" descr="宽上对角线"/>
            <p:cNvSpPr/>
            <p:nvPr/>
          </p:nvSpPr>
          <p:spPr>
            <a:xfrm>
              <a:off x="1598" y="1567"/>
              <a:ext cx="783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75" name="Oval 31"/>
            <p:cNvSpPr/>
            <p:nvPr/>
          </p:nvSpPr>
          <p:spPr>
            <a:xfrm>
              <a:off x="1686" y="1725"/>
              <a:ext cx="90" cy="45"/>
            </a:xfrm>
            <a:prstGeom prst="ellips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76" name="Oval 32"/>
            <p:cNvSpPr/>
            <p:nvPr/>
          </p:nvSpPr>
          <p:spPr>
            <a:xfrm>
              <a:off x="1871" y="1731"/>
              <a:ext cx="90" cy="45"/>
            </a:xfrm>
            <a:prstGeom prst="ellips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33"/>
          <p:cNvGrpSpPr/>
          <p:nvPr/>
        </p:nvGrpSpPr>
        <p:grpSpPr>
          <a:xfrm>
            <a:off x="4140200" y="2200275"/>
            <a:ext cx="2087563" cy="868363"/>
            <a:chOff x="2608" y="1386"/>
            <a:chExt cx="1315" cy="547"/>
          </a:xfrm>
        </p:grpSpPr>
        <p:sp>
          <p:nvSpPr>
            <p:cNvPr id="8258" name="Rectangle 34"/>
            <p:cNvSpPr/>
            <p:nvPr/>
          </p:nvSpPr>
          <p:spPr>
            <a:xfrm>
              <a:off x="2608" y="1752"/>
              <a:ext cx="771" cy="18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59" name="Rectangle 35"/>
            <p:cNvSpPr/>
            <p:nvPr/>
          </p:nvSpPr>
          <p:spPr>
            <a:xfrm>
              <a:off x="2608" y="1386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60" name="Line 36"/>
            <p:cNvSpPr/>
            <p:nvPr/>
          </p:nvSpPr>
          <p:spPr>
            <a:xfrm>
              <a:off x="2608" y="1838"/>
              <a:ext cx="77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61" name="Line 37"/>
            <p:cNvSpPr/>
            <p:nvPr/>
          </p:nvSpPr>
          <p:spPr>
            <a:xfrm>
              <a:off x="2609" y="1484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62" name="Oval 38"/>
            <p:cNvSpPr/>
            <p:nvPr/>
          </p:nvSpPr>
          <p:spPr>
            <a:xfrm>
              <a:off x="2739" y="1554"/>
              <a:ext cx="136" cy="136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63" name="Oval 39"/>
            <p:cNvSpPr/>
            <p:nvPr/>
          </p:nvSpPr>
          <p:spPr>
            <a:xfrm>
              <a:off x="3059" y="1554"/>
              <a:ext cx="136" cy="136"/>
            </a:xfrm>
            <a:prstGeom prst="ellipse">
              <a:avLst/>
            </a:prstGeom>
            <a:solidFill>
              <a:srgbClr val="FFFFFF"/>
            </a:solidFill>
            <a:ln w="19050" cap="flat" cmpd="sng">
              <a:solidFill>
                <a:srgbClr val="0000FF"/>
              </a:solidFill>
              <a:prstDash val="dash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64" name="Line 40"/>
            <p:cNvSpPr/>
            <p:nvPr/>
          </p:nvSpPr>
          <p:spPr>
            <a:xfrm>
              <a:off x="2700" y="1624"/>
              <a:ext cx="544" cy="0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65" name="Line 41"/>
            <p:cNvSpPr/>
            <p:nvPr/>
          </p:nvSpPr>
          <p:spPr>
            <a:xfrm>
              <a:off x="2808" y="1527"/>
              <a:ext cx="0" cy="181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66" name="Line 42"/>
            <p:cNvSpPr/>
            <p:nvPr/>
          </p:nvSpPr>
          <p:spPr>
            <a:xfrm>
              <a:off x="3128" y="1529"/>
              <a:ext cx="0" cy="181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67" name="Rectangle 43" descr="宽上对角线"/>
            <p:cNvSpPr/>
            <p:nvPr/>
          </p:nvSpPr>
          <p:spPr>
            <a:xfrm>
              <a:off x="3539" y="1842"/>
              <a:ext cx="248" cy="88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68" name="Rectangle 44" descr="宽上对角线"/>
            <p:cNvSpPr/>
            <p:nvPr/>
          </p:nvSpPr>
          <p:spPr>
            <a:xfrm>
              <a:off x="3677" y="1480"/>
              <a:ext cx="110" cy="362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69" name="Rectangle 45" descr="宽上对角线"/>
            <p:cNvSpPr/>
            <p:nvPr/>
          </p:nvSpPr>
          <p:spPr>
            <a:xfrm>
              <a:off x="3686" y="1829"/>
              <a:ext cx="91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70" name="Rectangle 46" descr="宽下对角线"/>
            <p:cNvSpPr/>
            <p:nvPr/>
          </p:nvSpPr>
          <p:spPr>
            <a:xfrm>
              <a:off x="3790" y="1386"/>
              <a:ext cx="88" cy="366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71" name="Line 47"/>
            <p:cNvSpPr/>
            <p:nvPr/>
          </p:nvSpPr>
          <p:spPr>
            <a:xfrm>
              <a:off x="3606" y="1624"/>
              <a:ext cx="317" cy="0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72" name="Oval 48"/>
            <p:cNvSpPr/>
            <p:nvPr/>
          </p:nvSpPr>
          <p:spPr>
            <a:xfrm>
              <a:off x="3760" y="1576"/>
              <a:ext cx="45" cy="91"/>
            </a:xfrm>
            <a:prstGeom prst="ellipse">
              <a:avLst/>
            </a:pr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49"/>
          <p:cNvGrpSpPr/>
          <p:nvPr/>
        </p:nvGrpSpPr>
        <p:grpSpPr>
          <a:xfrm>
            <a:off x="6604000" y="2066925"/>
            <a:ext cx="2301875" cy="1006475"/>
            <a:chOff x="4160" y="1302"/>
            <a:chExt cx="1450" cy="634"/>
          </a:xfrm>
        </p:grpSpPr>
        <p:sp>
          <p:nvSpPr>
            <p:cNvPr id="8240" name="Rectangle 50"/>
            <p:cNvSpPr/>
            <p:nvPr/>
          </p:nvSpPr>
          <p:spPr>
            <a:xfrm>
              <a:off x="4160" y="1755"/>
              <a:ext cx="771" cy="18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41" name="Rectangle 51"/>
            <p:cNvSpPr/>
            <p:nvPr/>
          </p:nvSpPr>
          <p:spPr>
            <a:xfrm>
              <a:off x="4160" y="1389"/>
              <a:ext cx="771" cy="36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pPr>
                <a:lnSpc>
                  <a:spcPct val="70000"/>
                </a:lnSpc>
              </a:pPr>
              <a:endParaRPr lang="en-US" altLang="x-none" i="0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42" name="Line 52"/>
            <p:cNvSpPr/>
            <p:nvPr/>
          </p:nvSpPr>
          <p:spPr>
            <a:xfrm>
              <a:off x="4160" y="1841"/>
              <a:ext cx="77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43" name="Line 53"/>
            <p:cNvSpPr/>
            <p:nvPr/>
          </p:nvSpPr>
          <p:spPr>
            <a:xfrm>
              <a:off x="4161" y="1487"/>
              <a:ext cx="77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44" name="Line 54"/>
            <p:cNvSpPr/>
            <p:nvPr/>
          </p:nvSpPr>
          <p:spPr>
            <a:xfrm>
              <a:off x="4252" y="1627"/>
              <a:ext cx="544" cy="0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45" name="Line 55"/>
            <p:cNvSpPr/>
            <p:nvPr/>
          </p:nvSpPr>
          <p:spPr>
            <a:xfrm>
              <a:off x="4360" y="1530"/>
              <a:ext cx="0" cy="181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46" name="Line 56"/>
            <p:cNvSpPr/>
            <p:nvPr/>
          </p:nvSpPr>
          <p:spPr>
            <a:xfrm>
              <a:off x="4680" y="1532"/>
              <a:ext cx="0" cy="181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47" name="Rectangle 57" descr="宽上对角线"/>
            <p:cNvSpPr/>
            <p:nvPr/>
          </p:nvSpPr>
          <p:spPr>
            <a:xfrm>
              <a:off x="5037" y="1845"/>
              <a:ext cx="248" cy="88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48" name="Rectangle 58" descr="宽上对角线"/>
            <p:cNvSpPr/>
            <p:nvPr/>
          </p:nvSpPr>
          <p:spPr>
            <a:xfrm>
              <a:off x="5175" y="1483"/>
              <a:ext cx="110" cy="362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49" name="Rectangle 59" descr="宽上对角线"/>
            <p:cNvSpPr/>
            <p:nvPr/>
          </p:nvSpPr>
          <p:spPr>
            <a:xfrm>
              <a:off x="5184" y="1832"/>
              <a:ext cx="91" cy="45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9525" cap="flat" cmpd="sng">
              <a:pattFill prst="wdUpDiag">
                <a:fgClr>
                  <a:schemeClr val="tx2"/>
                </a:fgClr>
                <a:bgClr>
                  <a:srgbClr val="FFFFFF"/>
                </a:bgClr>
              </a:patt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50" name="Rectangle 60" descr="宽下对角线"/>
            <p:cNvSpPr/>
            <p:nvPr/>
          </p:nvSpPr>
          <p:spPr>
            <a:xfrm>
              <a:off x="5288" y="1389"/>
              <a:ext cx="88" cy="366"/>
            </a:xfrm>
            <a:prstGeom prst="rect">
              <a:avLst/>
            </a:prstGeom>
            <a:pattFill prst="wdDnDiag">
              <a:fgClr>
                <a:srgbClr val="0000FF"/>
              </a:fgClr>
              <a:bgClr>
                <a:schemeClr val="bg1"/>
              </a:bgClr>
            </a:patt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51" name="Line 61"/>
            <p:cNvSpPr/>
            <p:nvPr/>
          </p:nvSpPr>
          <p:spPr>
            <a:xfrm>
              <a:off x="5104" y="1627"/>
              <a:ext cx="317" cy="0"/>
            </a:xfrm>
            <a:prstGeom prst="line">
              <a:avLst/>
            </a:prstGeom>
            <a:ln w="12700" cap="flat" cmpd="sng">
              <a:solidFill>
                <a:srgbClr val="0000FF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8252" name="Line 62"/>
            <p:cNvSpPr/>
            <p:nvPr/>
          </p:nvSpPr>
          <p:spPr>
            <a:xfrm flipV="1">
              <a:off x="4682" y="1350"/>
              <a:ext cx="203" cy="275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8253" name="Line 63"/>
            <p:cNvSpPr/>
            <p:nvPr/>
          </p:nvSpPr>
          <p:spPr>
            <a:xfrm>
              <a:off x="4887" y="1348"/>
              <a:ext cx="182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4" name="Oval 64"/>
            <p:cNvSpPr/>
            <p:nvPr/>
          </p:nvSpPr>
          <p:spPr>
            <a:xfrm>
              <a:off x="4945" y="1302"/>
              <a:ext cx="90" cy="91"/>
            </a:xfrm>
            <a:prstGeom prst="ellipse">
              <a:avLst/>
            </a:prstGeom>
            <a:noFill/>
            <a:ln w="1270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8255" name="Line 65"/>
            <p:cNvSpPr/>
            <p:nvPr/>
          </p:nvSpPr>
          <p:spPr>
            <a:xfrm flipV="1">
              <a:off x="5385" y="1392"/>
              <a:ext cx="89" cy="23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8256" name="Line 66"/>
            <p:cNvSpPr/>
            <p:nvPr/>
          </p:nvSpPr>
          <p:spPr>
            <a:xfrm>
              <a:off x="5474" y="1390"/>
              <a:ext cx="136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7" name="Oval 67"/>
            <p:cNvSpPr/>
            <p:nvPr/>
          </p:nvSpPr>
          <p:spPr>
            <a:xfrm>
              <a:off x="5500" y="1344"/>
              <a:ext cx="90" cy="91"/>
            </a:xfrm>
            <a:prstGeom prst="ellipse">
              <a:avLst/>
            </a:prstGeom>
            <a:noFill/>
            <a:ln w="1270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60868" name="Text Box 68"/>
          <p:cNvSpPr txBox="1">
            <a:spLocks noChangeArrowheads="1"/>
          </p:cNvSpPr>
          <p:nvPr/>
        </p:nvSpPr>
        <p:spPr bwMode="auto">
          <a:xfrm>
            <a:off x="323850" y="4141788"/>
            <a:ext cx="1295400" cy="366713"/>
          </a:xfrm>
          <a:prstGeom prst="rect">
            <a:avLst/>
          </a:prstGeom>
          <a:gradFill rotWithShape="1">
            <a:gsLst>
              <a:gs pos="0">
                <a:srgbClr val="CCFF33"/>
              </a:gs>
              <a:gs pos="50000">
                <a:schemeClr val="bg1"/>
              </a:gs>
              <a:gs pos="100000">
                <a:srgbClr val="CCFF33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1800" i="0" kern="1200" cap="none" spc="0" normalizeH="0" baseline="0" noProof="0" smtClean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指引线</a:t>
            </a:r>
          </a:p>
        </p:txBody>
      </p:sp>
      <p:grpSp>
        <p:nvGrpSpPr>
          <p:cNvPr id="7" name="Group 69"/>
          <p:cNvGrpSpPr/>
          <p:nvPr/>
        </p:nvGrpSpPr>
        <p:grpSpPr>
          <a:xfrm>
            <a:off x="3563938" y="5013325"/>
            <a:ext cx="2520950" cy="1079500"/>
            <a:chOff x="2245" y="3158"/>
            <a:chExt cx="1588" cy="680"/>
          </a:xfrm>
        </p:grpSpPr>
        <p:sp>
          <p:nvSpPr>
            <p:cNvPr id="8236" name="Line 70"/>
            <p:cNvSpPr/>
            <p:nvPr/>
          </p:nvSpPr>
          <p:spPr>
            <a:xfrm flipH="1">
              <a:off x="2245" y="3158"/>
              <a:ext cx="499" cy="635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8237" name="Line 71"/>
            <p:cNvSpPr/>
            <p:nvPr/>
          </p:nvSpPr>
          <p:spPr>
            <a:xfrm>
              <a:off x="2744" y="3158"/>
              <a:ext cx="1089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8" name="Line 72"/>
            <p:cNvSpPr/>
            <p:nvPr/>
          </p:nvSpPr>
          <p:spPr>
            <a:xfrm>
              <a:off x="2744" y="3294"/>
              <a:ext cx="1089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8239" name="AutoShape 73"/>
            <p:cNvSpPr/>
            <p:nvPr/>
          </p:nvSpPr>
          <p:spPr>
            <a:xfrm rot="-8435745">
              <a:off x="2251" y="3612"/>
              <a:ext cx="91" cy="226"/>
            </a:xfrm>
            <a:prstGeom prst="triangle">
              <a:avLst>
                <a:gd name="adj" fmla="val 50000"/>
              </a:avLst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74"/>
          <p:cNvGrpSpPr/>
          <p:nvPr/>
        </p:nvGrpSpPr>
        <p:grpSpPr>
          <a:xfrm>
            <a:off x="2978150" y="4743450"/>
            <a:ext cx="1017588" cy="714375"/>
            <a:chOff x="1876" y="2988"/>
            <a:chExt cx="641" cy="450"/>
          </a:xfrm>
        </p:grpSpPr>
        <p:sp>
          <p:nvSpPr>
            <p:cNvPr id="8233" name="Line 75"/>
            <p:cNvSpPr/>
            <p:nvPr/>
          </p:nvSpPr>
          <p:spPr>
            <a:xfrm flipH="1" flipV="1">
              <a:off x="2426" y="3212"/>
              <a:ext cx="91" cy="226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4" name="Line 76"/>
            <p:cNvSpPr/>
            <p:nvPr/>
          </p:nvSpPr>
          <p:spPr>
            <a:xfrm flipH="1">
              <a:off x="1927" y="3212"/>
              <a:ext cx="499" cy="0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5" name="Text Box 77"/>
            <p:cNvSpPr txBox="1"/>
            <p:nvPr/>
          </p:nvSpPr>
          <p:spPr>
            <a:xfrm>
              <a:off x="1876" y="2988"/>
              <a:ext cx="635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箭头线</a:t>
              </a:r>
            </a:p>
          </p:txBody>
        </p:sp>
      </p:grpSp>
      <p:grpSp>
        <p:nvGrpSpPr>
          <p:cNvPr id="9" name="Group 78"/>
          <p:cNvGrpSpPr/>
          <p:nvPr/>
        </p:nvGrpSpPr>
        <p:grpSpPr>
          <a:xfrm>
            <a:off x="4572000" y="5229225"/>
            <a:ext cx="1728788" cy="533400"/>
            <a:chOff x="2880" y="3294"/>
            <a:chExt cx="1089" cy="336"/>
          </a:xfrm>
        </p:grpSpPr>
        <p:sp>
          <p:nvSpPr>
            <p:cNvPr id="8230" name="Line 79"/>
            <p:cNvSpPr/>
            <p:nvPr/>
          </p:nvSpPr>
          <p:spPr>
            <a:xfrm flipH="1">
              <a:off x="2880" y="3294"/>
              <a:ext cx="318" cy="318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1" name="Line 80"/>
            <p:cNvSpPr/>
            <p:nvPr/>
          </p:nvSpPr>
          <p:spPr>
            <a:xfrm>
              <a:off x="2880" y="3612"/>
              <a:ext cx="1089" cy="0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2" name="Text Box 81"/>
            <p:cNvSpPr txBox="1"/>
            <p:nvPr/>
          </p:nvSpPr>
          <p:spPr>
            <a:xfrm>
              <a:off x="3004" y="3399"/>
              <a:ext cx="91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基准线</a:t>
              </a:r>
              <a:r>
                <a:rPr lang="en-US" altLang="zh-CN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(</a:t>
              </a:r>
              <a:r>
                <a:rPr lang="zh-CN" altLang="en-US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虚线</a:t>
              </a:r>
              <a:r>
                <a:rPr lang="en-US" altLang="zh-CN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)</a:t>
              </a:r>
            </a:p>
          </p:txBody>
        </p:sp>
      </p:grpSp>
      <p:grpSp>
        <p:nvGrpSpPr>
          <p:cNvPr id="10" name="Group 82"/>
          <p:cNvGrpSpPr/>
          <p:nvPr/>
        </p:nvGrpSpPr>
        <p:grpSpPr>
          <a:xfrm>
            <a:off x="4673600" y="4316413"/>
            <a:ext cx="1482725" cy="696912"/>
            <a:chOff x="2944" y="2719"/>
            <a:chExt cx="934" cy="439"/>
          </a:xfrm>
        </p:grpSpPr>
        <p:sp>
          <p:nvSpPr>
            <p:cNvPr id="8227" name="Line 83"/>
            <p:cNvSpPr/>
            <p:nvPr/>
          </p:nvSpPr>
          <p:spPr>
            <a:xfrm flipH="1" flipV="1">
              <a:off x="2971" y="2931"/>
              <a:ext cx="181" cy="227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8" name="Line 84"/>
            <p:cNvSpPr/>
            <p:nvPr/>
          </p:nvSpPr>
          <p:spPr>
            <a:xfrm>
              <a:off x="2971" y="2931"/>
              <a:ext cx="907" cy="0"/>
            </a:xfrm>
            <a:prstGeom prst="line">
              <a:avLst/>
            </a:prstGeom>
            <a:ln w="952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9" name="Text Box 85"/>
            <p:cNvSpPr txBox="1"/>
            <p:nvPr/>
          </p:nvSpPr>
          <p:spPr>
            <a:xfrm>
              <a:off x="2944" y="2719"/>
              <a:ext cx="919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基准线</a:t>
              </a:r>
              <a:r>
                <a:rPr lang="en-US" altLang="zh-CN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(</a:t>
              </a:r>
              <a:r>
                <a:rPr lang="zh-CN" altLang="en-US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实线</a:t>
              </a:r>
              <a:r>
                <a:rPr lang="en-US" altLang="zh-CN" sz="1800" i="0" dirty="0">
                  <a:solidFill>
                    <a:srgbClr val="990000"/>
                  </a:solidFill>
                  <a:latin typeface="仿宋_GB2312" pitchFamily="49" charset="-122"/>
                  <a:ea typeface="仿宋_GB2312" pitchFamily="49" charset="-122"/>
                </a:rPr>
                <a:t>)</a:t>
              </a:r>
            </a:p>
          </p:txBody>
        </p:sp>
      </p:grpSp>
      <p:grpSp>
        <p:nvGrpSpPr>
          <p:cNvPr id="11" name="Group 86"/>
          <p:cNvGrpSpPr/>
          <p:nvPr/>
        </p:nvGrpSpPr>
        <p:grpSpPr>
          <a:xfrm>
            <a:off x="6091238" y="4724400"/>
            <a:ext cx="431800" cy="576263"/>
            <a:chOff x="3837" y="2976"/>
            <a:chExt cx="272" cy="363"/>
          </a:xfrm>
        </p:grpSpPr>
        <p:sp>
          <p:nvSpPr>
            <p:cNvPr id="8225" name="Line 87"/>
            <p:cNvSpPr/>
            <p:nvPr/>
          </p:nvSpPr>
          <p:spPr>
            <a:xfrm flipH="1">
              <a:off x="3837" y="2976"/>
              <a:ext cx="272" cy="18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6" name="Line 88"/>
            <p:cNvSpPr/>
            <p:nvPr/>
          </p:nvSpPr>
          <p:spPr>
            <a:xfrm flipH="1" flipV="1">
              <a:off x="3837" y="3157"/>
              <a:ext cx="272" cy="18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89" name="AutoShape 89"/>
          <p:cNvSpPr/>
          <p:nvPr/>
        </p:nvSpPr>
        <p:spPr>
          <a:xfrm>
            <a:off x="7019925" y="4149725"/>
            <a:ext cx="1439863" cy="2447925"/>
          </a:xfrm>
          <a:prstGeom prst="wedgeRoundRectCallout">
            <a:avLst>
              <a:gd name="adj1" fmla="val -100718"/>
              <a:gd name="adj2" fmla="val -20296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2000" i="0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必要时，在基准线末端加尾部，作其他说明之用</a:t>
            </a:r>
          </a:p>
        </p:txBody>
      </p:sp>
      <p:sp>
        <p:nvSpPr>
          <p:cNvPr id="8224" name="Rectangle 9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17.1.1-2 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基本符号</a:t>
            </a:r>
            <a:r>
              <a:rPr lang="en-US" altLang="zh-CN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指引线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60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60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0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0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0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03" grpId="0"/>
      <p:bldP spid="460827" grpId="0" animBg="1"/>
      <p:bldP spid="460868" grpId="0" animBg="1"/>
      <p:bldP spid="4608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5AC8204-66CD-4BA2-B712-73831B72B91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61827" name="Text Box 3"/>
          <p:cNvSpPr txBox="1"/>
          <p:nvPr/>
        </p:nvSpPr>
        <p:spPr>
          <a:xfrm>
            <a:off x="469900" y="1971675"/>
            <a:ext cx="5048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平面符号</a:t>
            </a:r>
          </a:p>
        </p:txBody>
      </p:sp>
      <p:graphicFrame>
        <p:nvGraphicFramePr>
          <p:cNvPr id="461828" name="Group 4"/>
          <p:cNvGraphicFramePr>
            <a:graphicFrameLocks noGrp="1"/>
          </p:cNvGraphicFramePr>
          <p:nvPr>
            <p:ph type="tbl" idx="1"/>
          </p:nvPr>
        </p:nvGraphicFramePr>
        <p:xfrm>
          <a:off x="182563" y="908050"/>
          <a:ext cx="8774113" cy="633413"/>
        </p:xfrm>
        <a:graphic>
          <a:graphicData uri="http://schemas.openxmlformats.org/drawingml/2006/table">
            <a:tbl>
              <a:tblPr/>
              <a:tblGrid>
                <a:gridCol w="9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9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焊缝形式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标注示例及说明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18"/>
          <p:cNvGrpSpPr/>
          <p:nvPr/>
        </p:nvGrpSpPr>
        <p:grpSpPr>
          <a:xfrm>
            <a:off x="179388" y="1525588"/>
            <a:ext cx="8780462" cy="2105025"/>
            <a:chOff x="156" y="1098"/>
            <a:chExt cx="5531" cy="1326"/>
          </a:xfrm>
        </p:grpSpPr>
        <p:sp>
          <p:nvSpPr>
            <p:cNvPr id="9277" name="Line 19"/>
            <p:cNvSpPr/>
            <p:nvPr/>
          </p:nvSpPr>
          <p:spPr>
            <a:xfrm>
              <a:off x="749" y="1109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78" name="Line 20"/>
            <p:cNvSpPr/>
            <p:nvPr/>
          </p:nvSpPr>
          <p:spPr>
            <a:xfrm>
              <a:off x="1292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79" name="Line 21"/>
            <p:cNvSpPr/>
            <p:nvPr/>
          </p:nvSpPr>
          <p:spPr>
            <a:xfrm>
              <a:off x="2562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0" name="Line 22"/>
            <p:cNvSpPr/>
            <p:nvPr/>
          </p:nvSpPr>
          <p:spPr>
            <a:xfrm>
              <a:off x="159" y="1103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1" name="Line 23"/>
            <p:cNvSpPr/>
            <p:nvPr/>
          </p:nvSpPr>
          <p:spPr>
            <a:xfrm>
              <a:off x="4016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2" name="Line 24"/>
            <p:cNvSpPr/>
            <p:nvPr/>
          </p:nvSpPr>
          <p:spPr>
            <a:xfrm>
              <a:off x="5687" y="1098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3" name="Line 25"/>
            <p:cNvSpPr/>
            <p:nvPr/>
          </p:nvSpPr>
          <p:spPr>
            <a:xfrm>
              <a:off x="156" y="2422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1850" name="Line 26"/>
          <p:cNvSpPr/>
          <p:nvPr/>
        </p:nvSpPr>
        <p:spPr>
          <a:xfrm>
            <a:off x="1190625" y="2490788"/>
            <a:ext cx="576263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51" name="Text Box 27"/>
          <p:cNvSpPr txBox="1"/>
          <p:nvPr/>
        </p:nvSpPr>
        <p:spPr>
          <a:xfrm>
            <a:off x="2198688" y="2274888"/>
            <a:ext cx="17287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焊缝表面齐平</a:t>
            </a:r>
          </a:p>
        </p:txBody>
      </p:sp>
      <p:grpSp>
        <p:nvGrpSpPr>
          <p:cNvPr id="3" name="Group 28"/>
          <p:cNvGrpSpPr/>
          <p:nvPr/>
        </p:nvGrpSpPr>
        <p:grpSpPr>
          <a:xfrm>
            <a:off x="4216400" y="2347913"/>
            <a:ext cx="1871663" cy="295275"/>
            <a:chOff x="2699" y="2931"/>
            <a:chExt cx="1179" cy="186"/>
          </a:xfrm>
        </p:grpSpPr>
        <p:sp>
          <p:nvSpPr>
            <p:cNvPr id="9274" name="Rectangle 29" descr="宽下对角线"/>
            <p:cNvSpPr/>
            <p:nvPr/>
          </p:nvSpPr>
          <p:spPr>
            <a:xfrm>
              <a:off x="2699" y="2935"/>
              <a:ext cx="589" cy="181"/>
            </a:xfrm>
            <a:prstGeom prst="rect">
              <a:avLst/>
            </a:prstGeom>
            <a:pattFill prst="wdDnDiag">
              <a:fgClr>
                <a:srgbClr val="800000"/>
              </a:fgClr>
              <a:bgClr>
                <a:schemeClr val="bg1"/>
              </a:bgClr>
            </a:pattFill>
            <a:ln w="2857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9275" name="Rectangle 30" descr="宽上对角线"/>
            <p:cNvSpPr/>
            <p:nvPr/>
          </p:nvSpPr>
          <p:spPr>
            <a:xfrm>
              <a:off x="3276" y="2934"/>
              <a:ext cx="602" cy="181"/>
            </a:xfrm>
            <a:prstGeom prst="rect">
              <a:avLst/>
            </a:prstGeom>
            <a:pattFill prst="wdUp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9276" name="AutoShape 31"/>
            <p:cNvSpPr/>
            <p:nvPr/>
          </p:nvSpPr>
          <p:spPr>
            <a:xfrm>
              <a:off x="3150" y="2931"/>
              <a:ext cx="226" cy="186"/>
            </a:xfrm>
            <a:custGeom>
              <a:avLst/>
              <a:gdLst>
                <a:gd name="txL" fmla="*/ 4492 w 21600"/>
                <a:gd name="txT" fmla="*/ 4529 h 21600"/>
                <a:gd name="txR" fmla="*/ 17108 w 21600"/>
                <a:gd name="txB" fmla="*/ 17071 h 21600"/>
              </a:gdLst>
              <a:ahLst/>
              <a:cxnLst>
                <a:cxn ang="0">
                  <a:pos x="198" y="93"/>
                </a:cxn>
                <a:cxn ang="0">
                  <a:pos x="113" y="186"/>
                </a:cxn>
                <a:cxn ang="0">
                  <a:pos x="28" y="93"/>
                </a:cxn>
                <a:cxn ang="0">
                  <a:pos x="113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28575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6591300" y="1698625"/>
            <a:ext cx="2265363" cy="1820863"/>
            <a:chOff x="4195" y="2341"/>
            <a:chExt cx="1316" cy="1147"/>
          </a:xfrm>
        </p:grpSpPr>
        <p:grpSp>
          <p:nvGrpSpPr>
            <p:cNvPr id="9266" name="Group 33"/>
            <p:cNvGrpSpPr/>
            <p:nvPr/>
          </p:nvGrpSpPr>
          <p:grpSpPr>
            <a:xfrm>
              <a:off x="4286" y="2341"/>
              <a:ext cx="1089" cy="852"/>
              <a:chOff x="4286" y="2442"/>
              <a:chExt cx="1089" cy="852"/>
            </a:xfrm>
          </p:grpSpPr>
          <p:sp>
            <p:nvSpPr>
              <p:cNvPr id="9268" name="Line 34"/>
              <p:cNvSpPr/>
              <p:nvPr/>
            </p:nvSpPr>
            <p:spPr>
              <a:xfrm flipV="1">
                <a:off x="4286" y="2750"/>
                <a:ext cx="318" cy="54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9269" name="Line 35"/>
              <p:cNvSpPr/>
              <p:nvPr/>
            </p:nvSpPr>
            <p:spPr>
              <a:xfrm>
                <a:off x="4604" y="2750"/>
                <a:ext cx="77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0" name="Line 36"/>
              <p:cNvSpPr/>
              <p:nvPr/>
            </p:nvSpPr>
            <p:spPr>
              <a:xfrm>
                <a:off x="4604" y="2840"/>
                <a:ext cx="77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9271" name="Line 37"/>
              <p:cNvSpPr/>
              <p:nvPr/>
            </p:nvSpPr>
            <p:spPr>
              <a:xfrm>
                <a:off x="4831" y="2478"/>
                <a:ext cx="136" cy="272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2" name="Line 38"/>
              <p:cNvSpPr/>
              <p:nvPr/>
            </p:nvSpPr>
            <p:spPr>
              <a:xfrm flipH="1">
                <a:off x="4967" y="2478"/>
                <a:ext cx="136" cy="272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3" name="Line 39"/>
              <p:cNvSpPr/>
              <p:nvPr/>
            </p:nvSpPr>
            <p:spPr>
              <a:xfrm>
                <a:off x="4831" y="2442"/>
                <a:ext cx="272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9267" name="Text Box 40"/>
            <p:cNvSpPr txBox="1"/>
            <p:nvPr/>
          </p:nvSpPr>
          <p:spPr>
            <a:xfrm>
              <a:off x="4195" y="3238"/>
              <a:ext cx="131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i="0" dirty="0">
                  <a:latin typeface="仿宋_GB2312" pitchFamily="49" charset="-122"/>
                  <a:ea typeface="仿宋_GB2312" pitchFamily="49" charset="-122"/>
                </a:rPr>
                <a:t>平面</a:t>
              </a:r>
              <a:r>
                <a:rPr lang="en-US" altLang="zh-CN" sz="2000" i="0" dirty="0">
                  <a:latin typeface="仿宋_GB2312" pitchFamily="49" charset="-122"/>
                  <a:ea typeface="仿宋_GB2312" pitchFamily="49" charset="-122"/>
                </a:rPr>
                <a:t>V</a:t>
              </a:r>
              <a:r>
                <a:rPr lang="zh-CN" altLang="en-US" sz="2000" i="0" dirty="0">
                  <a:latin typeface="仿宋_GB2312" pitchFamily="49" charset="-122"/>
                  <a:ea typeface="仿宋_GB2312" pitchFamily="49" charset="-122"/>
                </a:rPr>
                <a:t>形对接焊缝</a:t>
              </a:r>
            </a:p>
          </p:txBody>
        </p:sp>
      </p:grpSp>
      <p:grpSp>
        <p:nvGrpSpPr>
          <p:cNvPr id="6" name="Group 41"/>
          <p:cNvGrpSpPr/>
          <p:nvPr/>
        </p:nvGrpSpPr>
        <p:grpSpPr>
          <a:xfrm>
            <a:off x="182563" y="3627438"/>
            <a:ext cx="8780462" cy="2105025"/>
            <a:chOff x="156" y="1098"/>
            <a:chExt cx="5531" cy="1326"/>
          </a:xfrm>
        </p:grpSpPr>
        <p:sp>
          <p:nvSpPr>
            <p:cNvPr id="9259" name="Line 42"/>
            <p:cNvSpPr/>
            <p:nvPr/>
          </p:nvSpPr>
          <p:spPr>
            <a:xfrm>
              <a:off x="749" y="1109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0" name="Line 43"/>
            <p:cNvSpPr/>
            <p:nvPr/>
          </p:nvSpPr>
          <p:spPr>
            <a:xfrm>
              <a:off x="1292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1" name="Line 44"/>
            <p:cNvSpPr/>
            <p:nvPr/>
          </p:nvSpPr>
          <p:spPr>
            <a:xfrm>
              <a:off x="2562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2" name="Line 45"/>
            <p:cNvSpPr/>
            <p:nvPr/>
          </p:nvSpPr>
          <p:spPr>
            <a:xfrm>
              <a:off x="159" y="1103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3" name="Line 46"/>
            <p:cNvSpPr/>
            <p:nvPr/>
          </p:nvSpPr>
          <p:spPr>
            <a:xfrm>
              <a:off x="4016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4" name="Line 47"/>
            <p:cNvSpPr/>
            <p:nvPr/>
          </p:nvSpPr>
          <p:spPr>
            <a:xfrm>
              <a:off x="5687" y="1098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5" name="Line 48"/>
            <p:cNvSpPr/>
            <p:nvPr/>
          </p:nvSpPr>
          <p:spPr>
            <a:xfrm>
              <a:off x="156" y="2422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1873" name="Text Box 49"/>
          <p:cNvSpPr txBox="1"/>
          <p:nvPr/>
        </p:nvSpPr>
        <p:spPr>
          <a:xfrm>
            <a:off x="400050" y="4108450"/>
            <a:ext cx="5048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凹面符号</a:t>
            </a:r>
          </a:p>
        </p:txBody>
      </p:sp>
      <p:sp>
        <p:nvSpPr>
          <p:cNvPr id="461874" name="Arc 50"/>
          <p:cNvSpPr/>
          <p:nvPr/>
        </p:nvSpPr>
        <p:spPr>
          <a:xfrm rot="5400000" flipV="1">
            <a:off x="1454150" y="4397375"/>
            <a:ext cx="215900" cy="542925"/>
          </a:xfrm>
          <a:custGeom>
            <a:avLst/>
            <a:gdLst>
              <a:gd name="txL" fmla="*/ 0 w 21600"/>
              <a:gd name="txT" fmla="*/ 0 h 40747"/>
              <a:gd name="txR" fmla="*/ 21600 w 21600"/>
              <a:gd name="txB" fmla="*/ 40747 h 40747"/>
            </a:gdLst>
            <a:ahLst/>
            <a:cxnLst>
              <a:cxn ang="0">
                <a:pos x="64580" y="0"/>
              </a:cxn>
              <a:cxn ang="0">
                <a:pos x="78134" y="542925"/>
              </a:cxn>
              <a:cxn ang="0">
                <a:pos x="0" y="274627"/>
              </a:cxn>
            </a:cxnLst>
            <a:rect l="txL" t="txT" r="txR" b="txB"/>
            <a:pathLst>
              <a:path w="21600" h="40747" fill="none">
                <a:moveTo>
                  <a:pt x="6461" y="-1"/>
                </a:moveTo>
                <a:cubicBezTo>
                  <a:pt x="15469" y="2823"/>
                  <a:pt x="21600" y="11170"/>
                  <a:pt x="21600" y="20611"/>
                </a:cubicBezTo>
                <a:cubicBezTo>
                  <a:pt x="21600" y="29523"/>
                  <a:pt x="16125" y="37521"/>
                  <a:pt x="7816" y="40746"/>
                </a:cubicBezTo>
              </a:path>
              <a:path w="21600" h="40747" stroke="0">
                <a:moveTo>
                  <a:pt x="6461" y="-1"/>
                </a:moveTo>
                <a:cubicBezTo>
                  <a:pt x="15469" y="2823"/>
                  <a:pt x="21600" y="11170"/>
                  <a:pt x="21600" y="20611"/>
                </a:cubicBezTo>
                <a:cubicBezTo>
                  <a:pt x="21600" y="29523"/>
                  <a:pt x="16125" y="37521"/>
                  <a:pt x="7816" y="40746"/>
                </a:cubicBezTo>
                <a:lnTo>
                  <a:pt x="0" y="20611"/>
                </a:lnTo>
                <a:close/>
              </a:path>
            </a:pathLst>
          </a:custGeom>
          <a:noFill/>
          <a:ln w="381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875" name="Text Box 51"/>
          <p:cNvSpPr txBox="1"/>
          <p:nvPr/>
        </p:nvSpPr>
        <p:spPr>
          <a:xfrm>
            <a:off x="2127250" y="4435475"/>
            <a:ext cx="17287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焊缝表面凹陷</a:t>
            </a:r>
          </a:p>
        </p:txBody>
      </p:sp>
      <p:grpSp>
        <p:nvGrpSpPr>
          <p:cNvPr id="7" name="Group 52"/>
          <p:cNvGrpSpPr/>
          <p:nvPr/>
        </p:nvGrpSpPr>
        <p:grpSpPr>
          <a:xfrm>
            <a:off x="4359275" y="4075113"/>
            <a:ext cx="1368425" cy="1152525"/>
            <a:chOff x="2789" y="2523"/>
            <a:chExt cx="862" cy="726"/>
          </a:xfrm>
        </p:grpSpPr>
        <p:sp>
          <p:nvSpPr>
            <p:cNvPr id="9255" name="Rectangle 53" descr="宽下对角线"/>
            <p:cNvSpPr/>
            <p:nvPr/>
          </p:nvSpPr>
          <p:spPr>
            <a:xfrm>
              <a:off x="2789" y="3113"/>
              <a:ext cx="862" cy="136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9256" name="Rectangle 54" descr="宽上对角线"/>
            <p:cNvSpPr/>
            <p:nvPr/>
          </p:nvSpPr>
          <p:spPr>
            <a:xfrm>
              <a:off x="3016" y="2523"/>
              <a:ext cx="136" cy="590"/>
            </a:xfrm>
            <a:prstGeom prst="rect">
              <a:avLst/>
            </a:prstGeom>
            <a:pattFill prst="wdUpDiag">
              <a:fgClr>
                <a:srgbClr val="800000"/>
              </a:fgClr>
              <a:bgClr>
                <a:schemeClr val="bg1"/>
              </a:bgClr>
            </a:pattFill>
            <a:ln w="2857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9257" name="AutoShape 55"/>
            <p:cNvSpPr/>
            <p:nvPr/>
          </p:nvSpPr>
          <p:spPr>
            <a:xfrm>
              <a:off x="3160" y="2976"/>
              <a:ext cx="128" cy="131"/>
            </a:xfrm>
            <a:prstGeom prst="rtTriangle">
              <a:avLst/>
            </a:prstGeom>
            <a:solidFill>
              <a:srgbClr val="0000FF"/>
            </a:solidFill>
            <a:ln w="31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9258" name="Arc 56"/>
            <p:cNvSpPr/>
            <p:nvPr/>
          </p:nvSpPr>
          <p:spPr>
            <a:xfrm flipH="1" flipV="1">
              <a:off x="3166" y="2974"/>
              <a:ext cx="136" cy="13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36" y="136"/>
                </a:cxn>
                <a:cxn ang="0">
                  <a:pos x="0" y="136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57"/>
          <p:cNvGrpSpPr/>
          <p:nvPr/>
        </p:nvGrpSpPr>
        <p:grpSpPr>
          <a:xfrm>
            <a:off x="6545263" y="3729038"/>
            <a:ext cx="2089150" cy="1770062"/>
            <a:chOff x="4166" y="2486"/>
            <a:chExt cx="1316" cy="1115"/>
          </a:xfrm>
        </p:grpSpPr>
        <p:grpSp>
          <p:nvGrpSpPr>
            <p:cNvPr id="9248" name="Group 58"/>
            <p:cNvGrpSpPr/>
            <p:nvPr/>
          </p:nvGrpSpPr>
          <p:grpSpPr>
            <a:xfrm>
              <a:off x="4166" y="2547"/>
              <a:ext cx="1316" cy="1054"/>
              <a:chOff x="4150" y="2523"/>
              <a:chExt cx="1316" cy="1054"/>
            </a:xfrm>
          </p:grpSpPr>
          <p:sp>
            <p:nvSpPr>
              <p:cNvPr id="9250" name="Line 59"/>
              <p:cNvSpPr/>
              <p:nvPr/>
            </p:nvSpPr>
            <p:spPr>
              <a:xfrm flipV="1">
                <a:off x="4241" y="2786"/>
                <a:ext cx="318" cy="544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9251" name="Line 60"/>
              <p:cNvSpPr/>
              <p:nvPr/>
            </p:nvSpPr>
            <p:spPr>
              <a:xfrm>
                <a:off x="4559" y="2786"/>
                <a:ext cx="77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52" name="Line 61"/>
              <p:cNvSpPr/>
              <p:nvPr/>
            </p:nvSpPr>
            <p:spPr>
              <a:xfrm>
                <a:off x="4559" y="2876"/>
                <a:ext cx="771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lgDash"/>
                <a:headEnd type="none" w="med" len="med"/>
                <a:tailEnd type="none" w="med" len="med"/>
              </a:ln>
            </p:spPr>
          </p:sp>
          <p:sp>
            <p:nvSpPr>
              <p:cNvPr id="9253" name="Text Box 62"/>
              <p:cNvSpPr txBox="1"/>
              <p:nvPr/>
            </p:nvSpPr>
            <p:spPr>
              <a:xfrm>
                <a:off x="4150" y="3327"/>
                <a:ext cx="131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000" i="0" dirty="0">
                    <a:latin typeface="仿宋_GB2312" pitchFamily="49" charset="-122"/>
                    <a:ea typeface="仿宋_GB2312" pitchFamily="49" charset="-122"/>
                  </a:rPr>
                  <a:t>凹面角焊缝</a:t>
                </a:r>
              </a:p>
            </p:txBody>
          </p:sp>
          <p:sp>
            <p:nvSpPr>
              <p:cNvPr id="9254" name="AutoShape 63"/>
              <p:cNvSpPr/>
              <p:nvPr/>
            </p:nvSpPr>
            <p:spPr>
              <a:xfrm>
                <a:off x="4876" y="2523"/>
                <a:ext cx="227" cy="227"/>
              </a:xfrm>
              <a:prstGeom prst="rtTriangle">
                <a:avLst/>
              </a:prstGeom>
              <a:solidFill>
                <a:srgbClr val="FFFFFF"/>
              </a:solid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249" name="Arc 64"/>
            <p:cNvSpPr>
              <a:spLocks noChangeAspect="1"/>
            </p:cNvSpPr>
            <p:nvPr/>
          </p:nvSpPr>
          <p:spPr>
            <a:xfrm flipH="1" flipV="1">
              <a:off x="4991" y="2486"/>
              <a:ext cx="181" cy="190"/>
            </a:xfrm>
            <a:custGeom>
              <a:avLst/>
              <a:gdLst>
                <a:gd name="txL" fmla="*/ 0 w 21600"/>
                <a:gd name="txT" fmla="*/ 0 h 22799"/>
                <a:gd name="txR" fmla="*/ 21600 w 21600"/>
                <a:gd name="txB" fmla="*/ 22799 h 22799"/>
              </a:gdLst>
              <a:ahLst/>
              <a:cxnLst>
                <a:cxn ang="0">
                  <a:pos x="0" y="0"/>
                </a:cxn>
                <a:cxn ang="0">
                  <a:pos x="181" y="190"/>
                </a:cxn>
                <a:cxn ang="0">
                  <a:pos x="0" y="180"/>
                </a:cxn>
              </a:cxnLst>
              <a:rect l="txL" t="txT" r="txR" b="txB"/>
              <a:pathLst>
                <a:path w="21600" h="2279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999"/>
                    <a:pt x="21588" y="22399"/>
                    <a:pt x="21566" y="22798"/>
                  </a:cubicBezTo>
                </a:path>
                <a:path w="21600" h="2279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999"/>
                    <a:pt x="21588" y="22399"/>
                    <a:pt x="21566" y="2279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7" name="Rectangle 6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17.1.3 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辅助符号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6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827" grpId="0"/>
      <p:bldP spid="461851" grpId="0"/>
      <p:bldP spid="461873" grpId="0"/>
      <p:bldP spid="4618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AEAA4A-53E8-4C3A-91F6-ABC7C9255A7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62850" name="Group 2"/>
          <p:cNvGraphicFramePr>
            <a:graphicFrameLocks noGrp="1"/>
          </p:cNvGraphicFramePr>
          <p:nvPr>
            <p:ph type="tbl" idx="1"/>
          </p:nvPr>
        </p:nvGraphicFramePr>
        <p:xfrm>
          <a:off x="182563" y="1052513"/>
          <a:ext cx="8774113" cy="633413"/>
        </p:xfrm>
        <a:graphic>
          <a:graphicData uri="http://schemas.openxmlformats.org/drawingml/2006/table">
            <a:tbl>
              <a:tblPr/>
              <a:tblGrid>
                <a:gridCol w="9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9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焊缝形式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标注示例及说明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16"/>
          <p:cNvGrpSpPr/>
          <p:nvPr/>
        </p:nvGrpSpPr>
        <p:grpSpPr>
          <a:xfrm>
            <a:off x="179388" y="1670050"/>
            <a:ext cx="8780462" cy="2105025"/>
            <a:chOff x="156" y="1098"/>
            <a:chExt cx="5531" cy="1326"/>
          </a:xfrm>
        </p:grpSpPr>
        <p:sp>
          <p:nvSpPr>
            <p:cNvPr id="10278" name="Line 17"/>
            <p:cNvSpPr/>
            <p:nvPr/>
          </p:nvSpPr>
          <p:spPr>
            <a:xfrm>
              <a:off x="749" y="1109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9" name="Line 18"/>
            <p:cNvSpPr/>
            <p:nvPr/>
          </p:nvSpPr>
          <p:spPr>
            <a:xfrm>
              <a:off x="1292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0" name="Line 19"/>
            <p:cNvSpPr/>
            <p:nvPr/>
          </p:nvSpPr>
          <p:spPr>
            <a:xfrm>
              <a:off x="2562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1" name="Line 20"/>
            <p:cNvSpPr/>
            <p:nvPr/>
          </p:nvSpPr>
          <p:spPr>
            <a:xfrm>
              <a:off x="159" y="1103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2" name="Line 21"/>
            <p:cNvSpPr/>
            <p:nvPr/>
          </p:nvSpPr>
          <p:spPr>
            <a:xfrm>
              <a:off x="4016" y="1107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3" name="Line 22"/>
            <p:cNvSpPr/>
            <p:nvPr/>
          </p:nvSpPr>
          <p:spPr>
            <a:xfrm>
              <a:off x="5687" y="1098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4" name="Line 23"/>
            <p:cNvSpPr/>
            <p:nvPr/>
          </p:nvSpPr>
          <p:spPr>
            <a:xfrm>
              <a:off x="156" y="2422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2872" name="Text Box 24"/>
          <p:cNvSpPr txBox="1"/>
          <p:nvPr/>
        </p:nvSpPr>
        <p:spPr>
          <a:xfrm>
            <a:off x="400050" y="2222500"/>
            <a:ext cx="5048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凸面符号</a:t>
            </a:r>
          </a:p>
        </p:txBody>
      </p:sp>
      <p:sp>
        <p:nvSpPr>
          <p:cNvPr id="462873" name="Arc 25"/>
          <p:cNvSpPr/>
          <p:nvPr/>
        </p:nvSpPr>
        <p:spPr>
          <a:xfrm rot="-5400000">
            <a:off x="1454150" y="2511425"/>
            <a:ext cx="215900" cy="542925"/>
          </a:xfrm>
          <a:custGeom>
            <a:avLst/>
            <a:gdLst>
              <a:gd name="txL" fmla="*/ 0 w 21600"/>
              <a:gd name="txT" fmla="*/ 0 h 40747"/>
              <a:gd name="txR" fmla="*/ 21600 w 21600"/>
              <a:gd name="txB" fmla="*/ 40747 h 40747"/>
            </a:gdLst>
            <a:ahLst/>
            <a:cxnLst>
              <a:cxn ang="0">
                <a:pos x="64580" y="0"/>
              </a:cxn>
              <a:cxn ang="0">
                <a:pos x="78134" y="542925"/>
              </a:cxn>
              <a:cxn ang="0">
                <a:pos x="0" y="274627"/>
              </a:cxn>
            </a:cxnLst>
            <a:rect l="txL" t="txT" r="txR" b="txB"/>
            <a:pathLst>
              <a:path w="21600" h="40747" fill="none">
                <a:moveTo>
                  <a:pt x="6461" y="-1"/>
                </a:moveTo>
                <a:cubicBezTo>
                  <a:pt x="15469" y="2823"/>
                  <a:pt x="21600" y="11170"/>
                  <a:pt x="21600" y="20611"/>
                </a:cubicBezTo>
                <a:cubicBezTo>
                  <a:pt x="21600" y="29523"/>
                  <a:pt x="16125" y="37521"/>
                  <a:pt x="7816" y="40746"/>
                </a:cubicBezTo>
              </a:path>
              <a:path w="21600" h="40747" stroke="0">
                <a:moveTo>
                  <a:pt x="6461" y="-1"/>
                </a:moveTo>
                <a:cubicBezTo>
                  <a:pt x="15469" y="2823"/>
                  <a:pt x="21600" y="11170"/>
                  <a:pt x="21600" y="20611"/>
                </a:cubicBezTo>
                <a:cubicBezTo>
                  <a:pt x="21600" y="29523"/>
                  <a:pt x="16125" y="37521"/>
                  <a:pt x="7816" y="40746"/>
                </a:cubicBezTo>
                <a:lnTo>
                  <a:pt x="0" y="20611"/>
                </a:lnTo>
                <a:close/>
              </a:path>
            </a:pathLst>
          </a:custGeom>
          <a:noFill/>
          <a:ln w="381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2874" name="Text Box 26"/>
          <p:cNvSpPr txBox="1"/>
          <p:nvPr/>
        </p:nvSpPr>
        <p:spPr>
          <a:xfrm>
            <a:off x="2127250" y="2549525"/>
            <a:ext cx="17287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焊缝表面凸起</a:t>
            </a:r>
          </a:p>
        </p:txBody>
      </p:sp>
      <p:sp>
        <p:nvSpPr>
          <p:cNvPr id="10263" name="Line 27"/>
          <p:cNvSpPr/>
          <p:nvPr/>
        </p:nvSpPr>
        <p:spPr>
          <a:xfrm flipV="1">
            <a:off x="6689725" y="2357438"/>
            <a:ext cx="504825" cy="86360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triangle" w="med" len="med"/>
            <a:tailEnd type="none" w="med" len="med"/>
          </a:ln>
        </p:spPr>
      </p:sp>
      <p:sp>
        <p:nvSpPr>
          <p:cNvPr id="10264" name="Line 28"/>
          <p:cNvSpPr/>
          <p:nvPr/>
        </p:nvSpPr>
        <p:spPr>
          <a:xfrm>
            <a:off x="7194550" y="2357438"/>
            <a:ext cx="1223963" cy="0"/>
          </a:xfrm>
          <a:prstGeom prst="line">
            <a:avLst/>
          </a:prstGeom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5" name="Text Box 29"/>
          <p:cNvSpPr txBox="1"/>
          <p:nvPr/>
        </p:nvSpPr>
        <p:spPr>
          <a:xfrm>
            <a:off x="6594475" y="3141663"/>
            <a:ext cx="22621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凸面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X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形对接焊缝</a:t>
            </a:r>
          </a:p>
        </p:txBody>
      </p:sp>
      <p:grpSp>
        <p:nvGrpSpPr>
          <p:cNvPr id="3" name="Group 30"/>
          <p:cNvGrpSpPr/>
          <p:nvPr/>
        </p:nvGrpSpPr>
        <p:grpSpPr>
          <a:xfrm>
            <a:off x="4359275" y="3068638"/>
            <a:ext cx="1609725" cy="322262"/>
            <a:chOff x="2789" y="1979"/>
            <a:chExt cx="1014" cy="203"/>
          </a:xfrm>
        </p:grpSpPr>
        <p:sp>
          <p:nvSpPr>
            <p:cNvPr id="10272" name="Rectangle 31" descr="宽下对角线"/>
            <p:cNvSpPr/>
            <p:nvPr/>
          </p:nvSpPr>
          <p:spPr>
            <a:xfrm>
              <a:off x="2789" y="2015"/>
              <a:ext cx="454" cy="136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0273" name="Rectangle 32" descr="宽上对角线"/>
            <p:cNvSpPr/>
            <p:nvPr/>
          </p:nvSpPr>
          <p:spPr>
            <a:xfrm rot="5400000">
              <a:off x="3462" y="1809"/>
              <a:ext cx="136" cy="545"/>
            </a:xfrm>
            <a:prstGeom prst="rect">
              <a:avLst/>
            </a:prstGeom>
            <a:pattFill prst="wdUpDiag">
              <a:fgClr>
                <a:srgbClr val="800000"/>
              </a:fgClr>
              <a:bgClr>
                <a:schemeClr val="bg1"/>
              </a:bgClr>
            </a:pattFill>
            <a:ln w="2857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0274" name="Arc 33"/>
            <p:cNvSpPr>
              <a:spLocks noChangeAspect="1"/>
            </p:cNvSpPr>
            <p:nvPr/>
          </p:nvSpPr>
          <p:spPr>
            <a:xfrm rot="-5169745">
              <a:off x="3219" y="1958"/>
              <a:ext cx="79" cy="121"/>
            </a:xfrm>
            <a:custGeom>
              <a:avLst/>
              <a:gdLst>
                <a:gd name="txL" fmla="*/ 0 w 21600"/>
                <a:gd name="txT" fmla="*/ 0 h 32810"/>
                <a:gd name="txR" fmla="*/ 21600 w 21600"/>
                <a:gd name="txB" fmla="*/ 32810 h 32810"/>
              </a:gdLst>
              <a:ahLst/>
              <a:cxnLst>
                <a:cxn ang="0">
                  <a:pos x="47" y="0"/>
                </a:cxn>
                <a:cxn ang="0">
                  <a:pos x="55" y="121"/>
                </a:cxn>
                <a:cxn ang="0">
                  <a:pos x="0" y="64"/>
                </a:cxn>
              </a:cxnLst>
              <a:rect l="txL" t="txT" r="txR" b="txB"/>
              <a:pathLst>
                <a:path w="21600" h="32810" fill="none">
                  <a:moveTo>
                    <a:pt x="12899" y="-1"/>
                  </a:moveTo>
                  <a:cubicBezTo>
                    <a:pt x="18373" y="4075"/>
                    <a:pt x="21600" y="10499"/>
                    <a:pt x="21600" y="17325"/>
                  </a:cubicBezTo>
                  <a:cubicBezTo>
                    <a:pt x="21600" y="23158"/>
                    <a:pt x="19240" y="28743"/>
                    <a:pt x="15059" y="32810"/>
                  </a:cubicBezTo>
                </a:path>
                <a:path w="21600" h="32810" stroke="0">
                  <a:moveTo>
                    <a:pt x="12899" y="-1"/>
                  </a:moveTo>
                  <a:cubicBezTo>
                    <a:pt x="18373" y="4075"/>
                    <a:pt x="21600" y="10499"/>
                    <a:pt x="21600" y="17325"/>
                  </a:cubicBezTo>
                  <a:cubicBezTo>
                    <a:pt x="21600" y="23158"/>
                    <a:pt x="19240" y="28743"/>
                    <a:pt x="15059" y="32810"/>
                  </a:cubicBezTo>
                  <a:lnTo>
                    <a:pt x="0" y="17325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285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5" name="Arc 34"/>
            <p:cNvSpPr>
              <a:spLocks noChangeAspect="1"/>
            </p:cNvSpPr>
            <p:nvPr/>
          </p:nvSpPr>
          <p:spPr>
            <a:xfrm rot="5169745" flipV="1">
              <a:off x="3217" y="2082"/>
              <a:ext cx="79" cy="121"/>
            </a:xfrm>
            <a:custGeom>
              <a:avLst/>
              <a:gdLst>
                <a:gd name="txL" fmla="*/ 0 w 21600"/>
                <a:gd name="txT" fmla="*/ 0 h 32810"/>
                <a:gd name="txR" fmla="*/ 21600 w 21600"/>
                <a:gd name="txB" fmla="*/ 32810 h 32810"/>
              </a:gdLst>
              <a:ahLst/>
              <a:cxnLst>
                <a:cxn ang="0">
                  <a:pos x="47" y="0"/>
                </a:cxn>
                <a:cxn ang="0">
                  <a:pos x="55" y="121"/>
                </a:cxn>
                <a:cxn ang="0">
                  <a:pos x="0" y="64"/>
                </a:cxn>
              </a:cxnLst>
              <a:rect l="txL" t="txT" r="txR" b="txB"/>
              <a:pathLst>
                <a:path w="21600" h="32810" fill="none">
                  <a:moveTo>
                    <a:pt x="12899" y="-1"/>
                  </a:moveTo>
                  <a:cubicBezTo>
                    <a:pt x="18373" y="4075"/>
                    <a:pt x="21600" y="10499"/>
                    <a:pt x="21600" y="17325"/>
                  </a:cubicBezTo>
                  <a:cubicBezTo>
                    <a:pt x="21600" y="23158"/>
                    <a:pt x="19240" y="28743"/>
                    <a:pt x="15059" y="32810"/>
                  </a:cubicBezTo>
                </a:path>
                <a:path w="21600" h="32810" stroke="0">
                  <a:moveTo>
                    <a:pt x="12899" y="-1"/>
                  </a:moveTo>
                  <a:cubicBezTo>
                    <a:pt x="18373" y="4075"/>
                    <a:pt x="21600" y="10499"/>
                    <a:pt x="21600" y="17325"/>
                  </a:cubicBezTo>
                  <a:cubicBezTo>
                    <a:pt x="21600" y="23158"/>
                    <a:pt x="19240" y="28743"/>
                    <a:pt x="15059" y="32810"/>
                  </a:cubicBezTo>
                  <a:lnTo>
                    <a:pt x="0" y="17325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285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6" name="AutoShape 35"/>
            <p:cNvSpPr/>
            <p:nvPr/>
          </p:nvSpPr>
          <p:spPr>
            <a:xfrm>
              <a:off x="3215" y="1988"/>
              <a:ext cx="91" cy="87"/>
            </a:xfrm>
            <a:custGeom>
              <a:avLst/>
              <a:gdLst>
                <a:gd name="txL" fmla="*/ 4510 w 21600"/>
                <a:gd name="txT" fmla="*/ 4469 h 21600"/>
                <a:gd name="txR" fmla="*/ 17090 w 21600"/>
                <a:gd name="txB" fmla="*/ 17131 h 21600"/>
              </a:gdLst>
              <a:ahLst/>
              <a:cxnLst>
                <a:cxn ang="0">
                  <a:pos x="80" y="44"/>
                </a:cxn>
                <a:cxn ang="0">
                  <a:pos x="45" y="87"/>
                </a:cxn>
                <a:cxn ang="0">
                  <a:pos x="11" y="44"/>
                </a:cxn>
                <a:cxn ang="0">
                  <a:pos x="45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9525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77" name="AutoShape 36"/>
            <p:cNvSpPr/>
            <p:nvPr/>
          </p:nvSpPr>
          <p:spPr>
            <a:xfrm flipV="1">
              <a:off x="3213" y="2077"/>
              <a:ext cx="91" cy="75"/>
            </a:xfrm>
            <a:custGeom>
              <a:avLst/>
              <a:gdLst>
                <a:gd name="txL" fmla="*/ 4510 w 21600"/>
                <a:gd name="txT" fmla="*/ 4608 h 21600"/>
                <a:gd name="txR" fmla="*/ 17090 w 21600"/>
                <a:gd name="txB" fmla="*/ 16992 h 21600"/>
              </a:gdLst>
              <a:ahLst/>
              <a:cxnLst>
                <a:cxn ang="0">
                  <a:pos x="80" y="38"/>
                </a:cxn>
                <a:cxn ang="0">
                  <a:pos x="45" y="75"/>
                </a:cxn>
                <a:cxn ang="0">
                  <a:pos x="11" y="38"/>
                </a:cxn>
                <a:cxn ang="0">
                  <a:pos x="45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9525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67" name="Line 37"/>
          <p:cNvSpPr/>
          <p:nvPr/>
        </p:nvSpPr>
        <p:spPr>
          <a:xfrm flipH="1">
            <a:off x="7527925" y="1987550"/>
            <a:ext cx="504825" cy="72072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8" name="Line 38"/>
          <p:cNvSpPr/>
          <p:nvPr/>
        </p:nvSpPr>
        <p:spPr>
          <a:xfrm>
            <a:off x="7527925" y="1987550"/>
            <a:ext cx="504825" cy="720725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69" name="Arc 39"/>
          <p:cNvSpPr/>
          <p:nvPr/>
        </p:nvSpPr>
        <p:spPr>
          <a:xfrm rot="-2632391">
            <a:off x="7527925" y="1757363"/>
            <a:ext cx="493713" cy="496887"/>
          </a:xfrm>
          <a:custGeom>
            <a:avLst/>
            <a:gdLst>
              <a:gd name="txL" fmla="*/ 0 w 21204"/>
              <a:gd name="txT" fmla="*/ 0 h 21236"/>
              <a:gd name="txR" fmla="*/ 21204 w 21204"/>
              <a:gd name="txB" fmla="*/ 21236 h 21236"/>
            </a:gdLst>
            <a:ahLst/>
            <a:cxnLst>
              <a:cxn ang="0">
                <a:pos x="91995" y="0"/>
              </a:cxn>
              <a:cxn ang="0">
                <a:pos x="493713" y="400579"/>
              </a:cxn>
              <a:cxn ang="0">
                <a:pos x="0" y="496887"/>
              </a:cxn>
            </a:cxnLst>
            <a:rect l="txL" t="txT" r="txR" b="txB"/>
            <a:pathLst>
              <a:path w="21204" h="21236" fill="none">
                <a:moveTo>
                  <a:pt x="3950" y="0"/>
                </a:moveTo>
                <a:cubicBezTo>
                  <a:pt x="12671" y="1622"/>
                  <a:pt x="19513" y="8412"/>
                  <a:pt x="21204" y="17119"/>
                </a:cubicBezTo>
              </a:path>
              <a:path w="21204" h="21236" stroke="0">
                <a:moveTo>
                  <a:pt x="3950" y="0"/>
                </a:moveTo>
                <a:cubicBezTo>
                  <a:pt x="12671" y="1622"/>
                  <a:pt x="19513" y="8412"/>
                  <a:pt x="21204" y="17119"/>
                </a:cubicBezTo>
                <a:lnTo>
                  <a:pt x="0" y="21236"/>
                </a:lnTo>
                <a:close/>
              </a:path>
            </a:pathLst>
          </a:custGeom>
          <a:noFill/>
          <a:ln w="28575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0" name="Arc 40"/>
          <p:cNvSpPr/>
          <p:nvPr/>
        </p:nvSpPr>
        <p:spPr>
          <a:xfrm rot="2632391" flipV="1">
            <a:off x="7527925" y="2451100"/>
            <a:ext cx="493713" cy="496888"/>
          </a:xfrm>
          <a:custGeom>
            <a:avLst/>
            <a:gdLst>
              <a:gd name="txL" fmla="*/ 0 w 21204"/>
              <a:gd name="txT" fmla="*/ 0 h 21236"/>
              <a:gd name="txR" fmla="*/ 21204 w 21204"/>
              <a:gd name="txB" fmla="*/ 21236 h 21236"/>
            </a:gdLst>
            <a:ahLst/>
            <a:cxnLst>
              <a:cxn ang="0">
                <a:pos x="91995" y="0"/>
              </a:cxn>
              <a:cxn ang="0">
                <a:pos x="493713" y="400580"/>
              </a:cxn>
              <a:cxn ang="0">
                <a:pos x="0" y="496888"/>
              </a:cxn>
            </a:cxnLst>
            <a:rect l="txL" t="txT" r="txR" b="txB"/>
            <a:pathLst>
              <a:path w="21204" h="21236" fill="none">
                <a:moveTo>
                  <a:pt x="3950" y="0"/>
                </a:moveTo>
                <a:cubicBezTo>
                  <a:pt x="12671" y="1622"/>
                  <a:pt x="19513" y="8412"/>
                  <a:pt x="21204" y="17119"/>
                </a:cubicBezTo>
              </a:path>
              <a:path w="21204" h="21236" stroke="0">
                <a:moveTo>
                  <a:pt x="3950" y="0"/>
                </a:moveTo>
                <a:cubicBezTo>
                  <a:pt x="12671" y="1622"/>
                  <a:pt x="19513" y="8412"/>
                  <a:pt x="21204" y="17119"/>
                </a:cubicBezTo>
                <a:lnTo>
                  <a:pt x="0" y="21236"/>
                </a:lnTo>
                <a:close/>
              </a:path>
            </a:pathLst>
          </a:custGeom>
          <a:noFill/>
          <a:ln w="28575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71" name="Rectangle 4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17.1.3 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辅助符号</a:t>
            </a:r>
            <a:endParaRPr lang="zh-CN" altLang="en-US" i="0" dirty="0">
              <a:solidFill>
                <a:srgbClr val="C0006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2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2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2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2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72" grpId="0"/>
      <p:bldP spid="4628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891AA7A-1933-4BD0-B63B-E79D09C2551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3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63875" name="Group 3"/>
          <p:cNvGraphicFramePr>
            <a:graphicFrameLocks noGrp="1"/>
          </p:cNvGraphicFramePr>
          <p:nvPr>
            <p:ph type="tbl" idx="1"/>
          </p:nvPr>
        </p:nvGraphicFramePr>
        <p:xfrm>
          <a:off x="236538" y="1957388"/>
          <a:ext cx="8774113" cy="633413"/>
        </p:xfrm>
        <a:graphic>
          <a:graphicData uri="http://schemas.openxmlformats.org/drawingml/2006/table">
            <a:tbl>
              <a:tblPr/>
              <a:tblGrid>
                <a:gridCol w="9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82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49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一般图示法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标注示例及其说明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Group 17"/>
          <p:cNvGrpSpPr/>
          <p:nvPr/>
        </p:nvGrpSpPr>
        <p:grpSpPr>
          <a:xfrm>
            <a:off x="233363" y="2574925"/>
            <a:ext cx="8780462" cy="1962150"/>
            <a:chOff x="156" y="1605"/>
            <a:chExt cx="5531" cy="1326"/>
          </a:xfrm>
        </p:grpSpPr>
        <p:sp>
          <p:nvSpPr>
            <p:cNvPr id="11341" name="Line 18"/>
            <p:cNvSpPr/>
            <p:nvPr/>
          </p:nvSpPr>
          <p:spPr>
            <a:xfrm>
              <a:off x="749" y="1616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2" name="Line 19"/>
            <p:cNvSpPr/>
            <p:nvPr/>
          </p:nvSpPr>
          <p:spPr>
            <a:xfrm>
              <a:off x="1292" y="1614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3" name="Line 20"/>
            <p:cNvSpPr/>
            <p:nvPr/>
          </p:nvSpPr>
          <p:spPr>
            <a:xfrm>
              <a:off x="2562" y="1614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4" name="Line 21"/>
            <p:cNvSpPr/>
            <p:nvPr/>
          </p:nvSpPr>
          <p:spPr>
            <a:xfrm>
              <a:off x="159" y="1610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5" name="Line 22"/>
            <p:cNvSpPr/>
            <p:nvPr/>
          </p:nvSpPr>
          <p:spPr>
            <a:xfrm>
              <a:off x="4016" y="1614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6" name="Line 23"/>
            <p:cNvSpPr/>
            <p:nvPr/>
          </p:nvSpPr>
          <p:spPr>
            <a:xfrm>
              <a:off x="5687" y="1605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47" name="Line 24"/>
            <p:cNvSpPr/>
            <p:nvPr/>
          </p:nvSpPr>
          <p:spPr>
            <a:xfrm>
              <a:off x="156" y="2929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3897" name="Text Box 25"/>
          <p:cNvSpPr txBox="1"/>
          <p:nvPr/>
        </p:nvSpPr>
        <p:spPr>
          <a:xfrm>
            <a:off x="233363" y="3055938"/>
            <a:ext cx="935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带垫板符号</a:t>
            </a:r>
          </a:p>
        </p:txBody>
      </p:sp>
      <p:sp>
        <p:nvSpPr>
          <p:cNvPr id="463898" name="Text Box 26"/>
          <p:cNvSpPr txBox="1"/>
          <p:nvPr/>
        </p:nvSpPr>
        <p:spPr>
          <a:xfrm>
            <a:off x="2252663" y="3095625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表示焊缝底部有垫板</a:t>
            </a:r>
          </a:p>
        </p:txBody>
      </p:sp>
      <p:sp>
        <p:nvSpPr>
          <p:cNvPr id="463899" name="Text Box 27"/>
          <p:cNvSpPr txBox="1"/>
          <p:nvPr/>
        </p:nvSpPr>
        <p:spPr>
          <a:xfrm>
            <a:off x="315913" y="492125"/>
            <a:ext cx="8216900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补充符号为了补充说明焊缝的某些特征而采用的符号</a:t>
            </a:r>
          </a:p>
          <a:p>
            <a:pPr algn="l">
              <a:spcBef>
                <a:spcPct val="50000"/>
              </a:spcBef>
            </a:pPr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基本符号、辅助符号、补充符号的线宽应与图样中其他符号（尺寸符号、表面粗糙度符号）的线宽相同。</a:t>
            </a:r>
          </a:p>
        </p:txBody>
      </p:sp>
      <p:sp>
        <p:nvSpPr>
          <p:cNvPr id="463900" name="Rectangle 28"/>
          <p:cNvSpPr/>
          <p:nvPr/>
        </p:nvSpPr>
        <p:spPr>
          <a:xfrm>
            <a:off x="1316038" y="3240088"/>
            <a:ext cx="504825" cy="287337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3" name="Group 29"/>
          <p:cNvGrpSpPr/>
          <p:nvPr/>
        </p:nvGrpSpPr>
        <p:grpSpPr>
          <a:xfrm>
            <a:off x="4413250" y="3240088"/>
            <a:ext cx="1609725" cy="360362"/>
            <a:chOff x="2789" y="2134"/>
            <a:chExt cx="1014" cy="227"/>
          </a:xfrm>
        </p:grpSpPr>
        <p:sp>
          <p:nvSpPr>
            <p:cNvPr id="11336" name="Rectangle 30" descr="宽下对角线"/>
            <p:cNvSpPr/>
            <p:nvPr/>
          </p:nvSpPr>
          <p:spPr>
            <a:xfrm>
              <a:off x="2789" y="2174"/>
              <a:ext cx="454" cy="136"/>
            </a:xfrm>
            <a:prstGeom prst="rect">
              <a:avLst/>
            </a:prstGeom>
            <a:pattFill prst="wdDnDiag">
              <a:fgClr>
                <a:schemeClr val="tx2"/>
              </a:fgClr>
              <a:bgClr>
                <a:schemeClr val="bg1"/>
              </a:bgClr>
            </a:patt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1337" name="Rectangle 31" descr="宽上对角线"/>
            <p:cNvSpPr/>
            <p:nvPr/>
          </p:nvSpPr>
          <p:spPr>
            <a:xfrm rot="5400000">
              <a:off x="3462" y="1968"/>
              <a:ext cx="136" cy="545"/>
            </a:xfrm>
            <a:prstGeom prst="rect">
              <a:avLst/>
            </a:prstGeom>
            <a:pattFill prst="wdUpDiag">
              <a:fgClr>
                <a:srgbClr val="800000"/>
              </a:fgClr>
              <a:bgClr>
                <a:schemeClr val="bg1"/>
              </a:bgClr>
            </a:pattFill>
            <a:ln w="2857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1338" name="Arc 32"/>
            <p:cNvSpPr>
              <a:spLocks noChangeAspect="1"/>
            </p:cNvSpPr>
            <p:nvPr/>
          </p:nvSpPr>
          <p:spPr>
            <a:xfrm rot="-5169745">
              <a:off x="3213" y="2105"/>
              <a:ext cx="79" cy="136"/>
            </a:xfrm>
            <a:custGeom>
              <a:avLst/>
              <a:gdLst>
                <a:gd name="txL" fmla="*/ 0 w 21600"/>
                <a:gd name="txT" fmla="*/ 0 h 32810"/>
                <a:gd name="txR" fmla="*/ 21600 w 21600"/>
                <a:gd name="txB" fmla="*/ 32810 h 32810"/>
              </a:gdLst>
              <a:ahLst/>
              <a:cxnLst>
                <a:cxn ang="0">
                  <a:pos x="47" y="0"/>
                </a:cxn>
                <a:cxn ang="0">
                  <a:pos x="55" y="136"/>
                </a:cxn>
                <a:cxn ang="0">
                  <a:pos x="0" y="72"/>
                </a:cxn>
              </a:cxnLst>
              <a:rect l="txL" t="txT" r="txR" b="txB"/>
              <a:pathLst>
                <a:path w="21600" h="32810" fill="none">
                  <a:moveTo>
                    <a:pt x="12899" y="-1"/>
                  </a:moveTo>
                  <a:cubicBezTo>
                    <a:pt x="18373" y="4075"/>
                    <a:pt x="21600" y="10499"/>
                    <a:pt x="21600" y="17325"/>
                  </a:cubicBezTo>
                  <a:cubicBezTo>
                    <a:pt x="21600" y="23158"/>
                    <a:pt x="19240" y="28743"/>
                    <a:pt x="15059" y="32810"/>
                  </a:cubicBezTo>
                </a:path>
                <a:path w="21600" h="32810" stroke="0">
                  <a:moveTo>
                    <a:pt x="12899" y="-1"/>
                  </a:moveTo>
                  <a:cubicBezTo>
                    <a:pt x="18373" y="4075"/>
                    <a:pt x="21600" y="10499"/>
                    <a:pt x="21600" y="17325"/>
                  </a:cubicBezTo>
                  <a:cubicBezTo>
                    <a:pt x="21600" y="23158"/>
                    <a:pt x="19240" y="28743"/>
                    <a:pt x="15059" y="32810"/>
                  </a:cubicBezTo>
                  <a:lnTo>
                    <a:pt x="0" y="17325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285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9" name="AutoShape 33"/>
            <p:cNvSpPr/>
            <p:nvPr/>
          </p:nvSpPr>
          <p:spPr>
            <a:xfrm>
              <a:off x="3192" y="2166"/>
              <a:ext cx="119" cy="149"/>
            </a:xfrm>
            <a:custGeom>
              <a:avLst/>
              <a:gdLst>
                <a:gd name="txL" fmla="*/ 4538 w 21600"/>
                <a:gd name="txT" fmla="*/ 4494 h 21600"/>
                <a:gd name="txR" fmla="*/ 17062 w 21600"/>
                <a:gd name="txB" fmla="*/ 17106 h 21600"/>
              </a:gdLst>
              <a:ahLst/>
              <a:cxnLst>
                <a:cxn ang="0">
                  <a:pos x="104" y="75"/>
                </a:cxn>
                <a:cxn ang="0">
                  <a:pos x="59" y="149"/>
                </a:cxn>
                <a:cxn ang="0">
                  <a:pos x="15" y="75"/>
                </a:cxn>
                <a:cxn ang="0">
                  <a:pos x="59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FF">
                <a:alpha val="100000"/>
              </a:srgbClr>
            </a:solidFill>
            <a:ln w="9525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Rectangle 34" descr="深色上对角线"/>
            <p:cNvSpPr/>
            <p:nvPr/>
          </p:nvSpPr>
          <p:spPr>
            <a:xfrm>
              <a:off x="3118" y="2316"/>
              <a:ext cx="272" cy="45"/>
            </a:xfrm>
            <a:prstGeom prst="rect">
              <a:avLst/>
            </a:prstGeom>
            <a:pattFill prst="dkUpDiag">
              <a:fgClr>
                <a:schemeClr val="hlink"/>
              </a:fgClr>
              <a:bgClr>
                <a:schemeClr val="bg1"/>
              </a:bgClr>
            </a:patt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6789738" y="2801938"/>
            <a:ext cx="1893887" cy="1511300"/>
            <a:chOff x="4363" y="1702"/>
            <a:chExt cx="1193" cy="952"/>
          </a:xfrm>
        </p:grpSpPr>
        <p:sp>
          <p:nvSpPr>
            <p:cNvPr id="11329" name="Line 36"/>
            <p:cNvSpPr/>
            <p:nvPr/>
          </p:nvSpPr>
          <p:spPr>
            <a:xfrm flipV="1">
              <a:off x="4363" y="1974"/>
              <a:ext cx="241" cy="412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1330" name="Line 37"/>
            <p:cNvSpPr/>
            <p:nvPr/>
          </p:nvSpPr>
          <p:spPr>
            <a:xfrm>
              <a:off x="4604" y="1974"/>
              <a:ext cx="77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31" name="Line 38"/>
            <p:cNvSpPr/>
            <p:nvPr/>
          </p:nvSpPr>
          <p:spPr>
            <a:xfrm>
              <a:off x="4604" y="2064"/>
              <a:ext cx="77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1332" name="Line 39"/>
            <p:cNvSpPr/>
            <p:nvPr/>
          </p:nvSpPr>
          <p:spPr>
            <a:xfrm>
              <a:off x="4831" y="1702"/>
              <a:ext cx="136" cy="27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33" name="Line 40"/>
            <p:cNvSpPr/>
            <p:nvPr/>
          </p:nvSpPr>
          <p:spPr>
            <a:xfrm flipH="1">
              <a:off x="4967" y="1702"/>
              <a:ext cx="136" cy="272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34" name="Text Box 41"/>
            <p:cNvSpPr txBox="1"/>
            <p:nvPr/>
          </p:nvSpPr>
          <p:spPr>
            <a:xfrm>
              <a:off x="4512" y="2250"/>
              <a:ext cx="104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i="0" dirty="0">
                  <a:latin typeface="仿宋_GB2312" pitchFamily="49" charset="-122"/>
                  <a:ea typeface="仿宋_GB2312" pitchFamily="49" charset="-122"/>
                </a:rPr>
                <a:t>V</a:t>
              </a: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形焊缝的背面底部有垫板</a:t>
              </a:r>
            </a:p>
          </p:txBody>
        </p:sp>
        <p:sp>
          <p:nvSpPr>
            <p:cNvPr id="11335" name="Rectangle 42"/>
            <p:cNvSpPr/>
            <p:nvPr/>
          </p:nvSpPr>
          <p:spPr>
            <a:xfrm>
              <a:off x="4785" y="2066"/>
              <a:ext cx="363" cy="113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233363" y="4518025"/>
            <a:ext cx="8780462" cy="1962150"/>
            <a:chOff x="156" y="1605"/>
            <a:chExt cx="5531" cy="1326"/>
          </a:xfrm>
        </p:grpSpPr>
        <p:sp>
          <p:nvSpPr>
            <p:cNvPr id="11322" name="Line 44"/>
            <p:cNvSpPr/>
            <p:nvPr/>
          </p:nvSpPr>
          <p:spPr>
            <a:xfrm>
              <a:off x="749" y="1616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3" name="Line 45"/>
            <p:cNvSpPr/>
            <p:nvPr/>
          </p:nvSpPr>
          <p:spPr>
            <a:xfrm>
              <a:off x="1292" y="1614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4" name="Line 46"/>
            <p:cNvSpPr/>
            <p:nvPr/>
          </p:nvSpPr>
          <p:spPr>
            <a:xfrm>
              <a:off x="2562" y="1614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5" name="Line 47"/>
            <p:cNvSpPr/>
            <p:nvPr/>
          </p:nvSpPr>
          <p:spPr>
            <a:xfrm>
              <a:off x="159" y="1610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6" name="Line 48"/>
            <p:cNvSpPr/>
            <p:nvPr/>
          </p:nvSpPr>
          <p:spPr>
            <a:xfrm>
              <a:off x="4016" y="1614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7" name="Line 49"/>
            <p:cNvSpPr/>
            <p:nvPr/>
          </p:nvSpPr>
          <p:spPr>
            <a:xfrm>
              <a:off x="5687" y="1605"/>
              <a:ext cx="0" cy="131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8" name="Line 50"/>
            <p:cNvSpPr/>
            <p:nvPr/>
          </p:nvSpPr>
          <p:spPr>
            <a:xfrm>
              <a:off x="156" y="2929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3923" name="Text Box 51"/>
          <p:cNvSpPr txBox="1"/>
          <p:nvPr/>
        </p:nvSpPr>
        <p:spPr>
          <a:xfrm>
            <a:off x="309563" y="5008563"/>
            <a:ext cx="935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带垫板符号</a:t>
            </a:r>
          </a:p>
        </p:txBody>
      </p:sp>
      <p:sp>
        <p:nvSpPr>
          <p:cNvPr id="463924" name="Text Box 52"/>
          <p:cNvSpPr txBox="1"/>
          <p:nvPr/>
        </p:nvSpPr>
        <p:spPr>
          <a:xfrm>
            <a:off x="2325688" y="4752975"/>
            <a:ext cx="136842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表示三面带有焊缝，开口的方向应与焊缝开口的方向一致</a:t>
            </a:r>
          </a:p>
        </p:txBody>
      </p:sp>
      <p:grpSp>
        <p:nvGrpSpPr>
          <p:cNvPr id="6" name="Group 53"/>
          <p:cNvGrpSpPr/>
          <p:nvPr/>
        </p:nvGrpSpPr>
        <p:grpSpPr>
          <a:xfrm>
            <a:off x="1392238" y="5113338"/>
            <a:ext cx="573087" cy="431800"/>
            <a:chOff x="886" y="3158"/>
            <a:chExt cx="361" cy="272"/>
          </a:xfrm>
        </p:grpSpPr>
        <p:sp>
          <p:nvSpPr>
            <p:cNvPr id="11320" name="Rectangle 54"/>
            <p:cNvSpPr/>
            <p:nvPr/>
          </p:nvSpPr>
          <p:spPr>
            <a:xfrm>
              <a:off x="886" y="3208"/>
              <a:ext cx="318" cy="181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1321" name="Rectangle 55"/>
            <p:cNvSpPr/>
            <p:nvPr/>
          </p:nvSpPr>
          <p:spPr>
            <a:xfrm>
              <a:off x="1168" y="3158"/>
              <a:ext cx="79" cy="272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56"/>
          <p:cNvGrpSpPr/>
          <p:nvPr/>
        </p:nvGrpSpPr>
        <p:grpSpPr>
          <a:xfrm>
            <a:off x="4587875" y="5038725"/>
            <a:ext cx="1193800" cy="1008063"/>
            <a:chOff x="2699" y="3111"/>
            <a:chExt cx="752" cy="635"/>
          </a:xfrm>
        </p:grpSpPr>
        <p:sp>
          <p:nvSpPr>
            <p:cNvPr id="11305" name="AutoShape 57"/>
            <p:cNvSpPr/>
            <p:nvPr/>
          </p:nvSpPr>
          <p:spPr>
            <a:xfrm rot="-5400000">
              <a:off x="2676" y="3134"/>
              <a:ext cx="635" cy="589"/>
            </a:xfrm>
            <a:custGeom>
              <a:avLst/>
              <a:gdLst>
                <a:gd name="txL" fmla="*/ 3504 w 21600"/>
                <a:gd name="txT" fmla="*/ 3484 h 21600"/>
                <a:gd name="txR" fmla="*/ 18096 w 21600"/>
                <a:gd name="txB" fmla="*/ 18116 h 21600"/>
              </a:gdLst>
              <a:ahLst/>
              <a:cxnLst>
                <a:cxn ang="0">
                  <a:pos x="585" y="295"/>
                </a:cxn>
                <a:cxn ang="0">
                  <a:pos x="318" y="589"/>
                </a:cxn>
                <a:cxn ang="0">
                  <a:pos x="50" y="295"/>
                </a:cxn>
                <a:cxn ang="0">
                  <a:pos x="318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3401" y="21600"/>
                  </a:lnTo>
                  <a:lnTo>
                    <a:pt x="18199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28575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Rectangle 58"/>
            <p:cNvSpPr/>
            <p:nvPr/>
          </p:nvSpPr>
          <p:spPr>
            <a:xfrm>
              <a:off x="3088" y="3316"/>
              <a:ext cx="363" cy="227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1307" name="Line 59"/>
            <p:cNvSpPr/>
            <p:nvPr/>
          </p:nvSpPr>
          <p:spPr>
            <a:xfrm>
              <a:off x="3243" y="324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8" name="Line 60"/>
            <p:cNvSpPr/>
            <p:nvPr/>
          </p:nvSpPr>
          <p:spPr>
            <a:xfrm>
              <a:off x="3198" y="324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9" name="Line 61"/>
            <p:cNvSpPr/>
            <p:nvPr/>
          </p:nvSpPr>
          <p:spPr>
            <a:xfrm>
              <a:off x="3152" y="324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0" name="Line 62"/>
            <p:cNvSpPr/>
            <p:nvPr/>
          </p:nvSpPr>
          <p:spPr>
            <a:xfrm>
              <a:off x="3107" y="3249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1" name="Line 63"/>
            <p:cNvSpPr/>
            <p:nvPr/>
          </p:nvSpPr>
          <p:spPr>
            <a:xfrm>
              <a:off x="3243" y="3544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2" name="Line 64"/>
            <p:cNvSpPr/>
            <p:nvPr/>
          </p:nvSpPr>
          <p:spPr>
            <a:xfrm>
              <a:off x="3198" y="3544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3" name="Line 65"/>
            <p:cNvSpPr/>
            <p:nvPr/>
          </p:nvSpPr>
          <p:spPr>
            <a:xfrm>
              <a:off x="3152" y="3544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4" name="Line 66"/>
            <p:cNvSpPr/>
            <p:nvPr/>
          </p:nvSpPr>
          <p:spPr>
            <a:xfrm>
              <a:off x="3107" y="3544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5" name="Line 67"/>
            <p:cNvSpPr/>
            <p:nvPr/>
          </p:nvSpPr>
          <p:spPr>
            <a:xfrm rot="5400000">
              <a:off x="3048" y="3441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6" name="Line 68"/>
            <p:cNvSpPr/>
            <p:nvPr/>
          </p:nvSpPr>
          <p:spPr>
            <a:xfrm rot="5400000">
              <a:off x="3048" y="3396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7" name="Line 69"/>
            <p:cNvSpPr/>
            <p:nvPr/>
          </p:nvSpPr>
          <p:spPr>
            <a:xfrm rot="5400000">
              <a:off x="3048" y="3350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8" name="Line 70"/>
            <p:cNvSpPr/>
            <p:nvPr/>
          </p:nvSpPr>
          <p:spPr>
            <a:xfrm rot="5400000">
              <a:off x="3048" y="3305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9" name="Line 71"/>
            <p:cNvSpPr/>
            <p:nvPr/>
          </p:nvSpPr>
          <p:spPr>
            <a:xfrm rot="5400000">
              <a:off x="3050" y="3487"/>
              <a:ext cx="0" cy="68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72"/>
          <p:cNvGrpSpPr/>
          <p:nvPr/>
        </p:nvGrpSpPr>
        <p:grpSpPr>
          <a:xfrm>
            <a:off x="6718300" y="4805363"/>
            <a:ext cx="2160588" cy="1387475"/>
            <a:chOff x="4241" y="2964"/>
            <a:chExt cx="1361" cy="874"/>
          </a:xfrm>
        </p:grpSpPr>
        <p:sp>
          <p:nvSpPr>
            <p:cNvPr id="11297" name="Line 73"/>
            <p:cNvSpPr/>
            <p:nvPr/>
          </p:nvSpPr>
          <p:spPr>
            <a:xfrm flipV="1">
              <a:off x="4334" y="3204"/>
              <a:ext cx="241" cy="412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1298" name="Line 74"/>
            <p:cNvSpPr/>
            <p:nvPr/>
          </p:nvSpPr>
          <p:spPr>
            <a:xfrm>
              <a:off x="4575" y="3204"/>
              <a:ext cx="77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9" name="Line 75"/>
            <p:cNvSpPr/>
            <p:nvPr/>
          </p:nvSpPr>
          <p:spPr>
            <a:xfrm>
              <a:off x="4575" y="3294"/>
              <a:ext cx="771" cy="0"/>
            </a:xfrm>
            <a:prstGeom prst="line">
              <a:avLst/>
            </a:prstGeom>
            <a:ln w="28575" cap="flat" cmpd="sng">
              <a:solidFill>
                <a:schemeClr val="tx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11300" name="Text Box 76"/>
            <p:cNvSpPr txBox="1"/>
            <p:nvPr/>
          </p:nvSpPr>
          <p:spPr>
            <a:xfrm>
              <a:off x="4241" y="3607"/>
              <a:ext cx="136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工件三面带有焊缝</a:t>
              </a:r>
            </a:p>
          </p:txBody>
        </p:sp>
        <p:grpSp>
          <p:nvGrpSpPr>
            <p:cNvPr id="11301" name="Group 77"/>
            <p:cNvGrpSpPr/>
            <p:nvPr/>
          </p:nvGrpSpPr>
          <p:grpSpPr>
            <a:xfrm>
              <a:off x="4685" y="2964"/>
              <a:ext cx="454" cy="227"/>
              <a:chOff x="4649" y="2931"/>
              <a:chExt cx="454" cy="227"/>
            </a:xfrm>
          </p:grpSpPr>
          <p:sp>
            <p:nvSpPr>
              <p:cNvPr id="11302" name="Rectangle 78"/>
              <p:cNvSpPr/>
              <p:nvPr/>
            </p:nvSpPr>
            <p:spPr>
              <a:xfrm>
                <a:off x="4649" y="2976"/>
                <a:ext cx="227" cy="137"/>
              </a:xfrm>
              <a:prstGeom prst="rect">
                <a:avLst/>
              </a:prstGeom>
              <a:solidFill>
                <a:srgbClr val="FFFFFF"/>
              </a:solidFill>
              <a:ln w="19050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303" name="Rectangle 79"/>
              <p:cNvSpPr/>
              <p:nvPr/>
            </p:nvSpPr>
            <p:spPr>
              <a:xfrm>
                <a:off x="4830" y="2931"/>
                <a:ext cx="91" cy="2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304" name="AutoShape 80"/>
              <p:cNvSpPr/>
              <p:nvPr/>
            </p:nvSpPr>
            <p:spPr>
              <a:xfrm>
                <a:off x="4967" y="2961"/>
                <a:ext cx="136" cy="159"/>
              </a:xfrm>
              <a:prstGeom prst="rtTriangle">
                <a:avLst/>
              </a:prstGeom>
              <a:solidFill>
                <a:srgbClr val="FFFFFF"/>
              </a:solidFill>
              <a:ln w="19050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1296" name="Rectangle 8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17.1.4 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补充符号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3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3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3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3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3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97" grpId="0"/>
      <p:bldP spid="463898" grpId="0"/>
      <p:bldP spid="463899" grpId="0" build="p"/>
      <p:bldP spid="463900" grpId="0" animBg="1"/>
      <p:bldP spid="463923" grpId="0"/>
      <p:bldP spid="4639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904F62D-97C7-419C-9DB4-7FAE1E208C3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17:33:50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3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aphicFrame>
        <p:nvGraphicFramePr>
          <p:cNvPr id="464898" name="Group 2"/>
          <p:cNvGraphicFramePr>
            <a:graphicFrameLocks noGrp="1"/>
          </p:cNvGraphicFramePr>
          <p:nvPr>
            <p:ph type="tbl" idx="1"/>
          </p:nvPr>
        </p:nvGraphicFramePr>
        <p:xfrm>
          <a:off x="250825" y="1066800"/>
          <a:ext cx="8774113" cy="633413"/>
        </p:xfrm>
        <a:graphic>
          <a:graphicData uri="http://schemas.openxmlformats.org/drawingml/2006/table">
            <a:tbl>
              <a:tblPr/>
              <a:tblGrid>
                <a:gridCol w="936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9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686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33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名称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符号说明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一般图示法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仿宋_GB2312" pitchFamily="49" charset="-122"/>
                          <a:ea typeface="仿宋_GB2312" pitchFamily="49" charset="-122"/>
                        </a:rPr>
                        <a:t>标注示例及其说明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4912" name="Text Box 16"/>
          <p:cNvSpPr txBox="1"/>
          <p:nvPr/>
        </p:nvSpPr>
        <p:spPr>
          <a:xfrm>
            <a:off x="247650" y="1989138"/>
            <a:ext cx="9350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周围焊缝符号</a:t>
            </a:r>
          </a:p>
        </p:txBody>
      </p:sp>
      <p:sp>
        <p:nvSpPr>
          <p:cNvPr id="464913" name="Text Box 17"/>
          <p:cNvSpPr txBox="1"/>
          <p:nvPr/>
        </p:nvSpPr>
        <p:spPr>
          <a:xfrm>
            <a:off x="2266950" y="1989138"/>
            <a:ext cx="1584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表示环绕工件周围均有焊缝</a:t>
            </a:r>
          </a:p>
        </p:txBody>
      </p:sp>
      <p:grpSp>
        <p:nvGrpSpPr>
          <p:cNvPr id="2" name="Group 18"/>
          <p:cNvGrpSpPr/>
          <p:nvPr/>
        </p:nvGrpSpPr>
        <p:grpSpPr>
          <a:xfrm>
            <a:off x="247650" y="4419600"/>
            <a:ext cx="8780463" cy="1962150"/>
            <a:chOff x="156" y="2784"/>
            <a:chExt cx="5531" cy="1236"/>
          </a:xfrm>
        </p:grpSpPr>
        <p:sp>
          <p:nvSpPr>
            <p:cNvPr id="12415" name="Line 19"/>
            <p:cNvSpPr/>
            <p:nvPr/>
          </p:nvSpPr>
          <p:spPr>
            <a:xfrm>
              <a:off x="749" y="2794"/>
              <a:ext cx="0" cy="1226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6" name="Line 20"/>
            <p:cNvSpPr/>
            <p:nvPr/>
          </p:nvSpPr>
          <p:spPr>
            <a:xfrm>
              <a:off x="1292" y="2792"/>
              <a:ext cx="0" cy="1226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7" name="Line 21"/>
            <p:cNvSpPr/>
            <p:nvPr/>
          </p:nvSpPr>
          <p:spPr>
            <a:xfrm>
              <a:off x="2562" y="2792"/>
              <a:ext cx="0" cy="1226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8" name="Line 22"/>
            <p:cNvSpPr/>
            <p:nvPr/>
          </p:nvSpPr>
          <p:spPr>
            <a:xfrm>
              <a:off x="159" y="2789"/>
              <a:ext cx="0" cy="122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19" name="Line 23"/>
            <p:cNvSpPr/>
            <p:nvPr/>
          </p:nvSpPr>
          <p:spPr>
            <a:xfrm>
              <a:off x="3878" y="2792"/>
              <a:ext cx="0" cy="1226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20" name="Line 24"/>
            <p:cNvSpPr/>
            <p:nvPr/>
          </p:nvSpPr>
          <p:spPr>
            <a:xfrm>
              <a:off x="5687" y="2784"/>
              <a:ext cx="0" cy="1226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421" name="Line 25"/>
            <p:cNvSpPr/>
            <p:nvPr/>
          </p:nvSpPr>
          <p:spPr>
            <a:xfrm>
              <a:off x="156" y="4018"/>
              <a:ext cx="5531" cy="0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4922" name="Text Box 26"/>
          <p:cNvSpPr txBox="1"/>
          <p:nvPr/>
        </p:nvSpPr>
        <p:spPr>
          <a:xfrm>
            <a:off x="250825" y="5002213"/>
            <a:ext cx="935038" cy="915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交错断续焊接符号</a:t>
            </a:r>
          </a:p>
        </p:txBody>
      </p:sp>
      <p:sp>
        <p:nvSpPr>
          <p:cNvPr id="464923" name="Text Box 27"/>
          <p:cNvSpPr txBox="1"/>
          <p:nvPr/>
        </p:nvSpPr>
        <p:spPr>
          <a:xfrm>
            <a:off x="2339975" y="4772025"/>
            <a:ext cx="13684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表示焊缝由一组交错断续的相同焊缝组成</a:t>
            </a:r>
          </a:p>
        </p:txBody>
      </p:sp>
      <p:sp>
        <p:nvSpPr>
          <p:cNvPr id="464924" name="Oval 28"/>
          <p:cNvSpPr/>
          <p:nvPr/>
        </p:nvSpPr>
        <p:spPr>
          <a:xfrm>
            <a:off x="1303338" y="2017713"/>
            <a:ext cx="576262" cy="576262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3" name="Group 29"/>
          <p:cNvGrpSpPr/>
          <p:nvPr/>
        </p:nvGrpSpPr>
        <p:grpSpPr>
          <a:xfrm>
            <a:off x="1258888" y="3211513"/>
            <a:ext cx="719137" cy="865187"/>
            <a:chOff x="793" y="2023"/>
            <a:chExt cx="453" cy="545"/>
          </a:xfrm>
        </p:grpSpPr>
        <p:sp>
          <p:nvSpPr>
            <p:cNvPr id="12413" name="AutoShape 30"/>
            <p:cNvSpPr>
              <a:spLocks noChangeAspect="1"/>
            </p:cNvSpPr>
            <p:nvPr/>
          </p:nvSpPr>
          <p:spPr>
            <a:xfrm>
              <a:off x="793" y="2041"/>
              <a:ext cx="453" cy="195"/>
            </a:xfrm>
            <a:prstGeom prst="rtTriangle">
              <a:avLst/>
            </a:prstGeom>
            <a:solidFill>
              <a:srgbClr val="0000FF"/>
            </a:solidFill>
            <a:ln w="952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2414" name="Line 31"/>
            <p:cNvSpPr/>
            <p:nvPr/>
          </p:nvSpPr>
          <p:spPr>
            <a:xfrm>
              <a:off x="793" y="2023"/>
              <a:ext cx="2" cy="545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4928" name="Text Box 32"/>
          <p:cNvSpPr txBox="1"/>
          <p:nvPr/>
        </p:nvSpPr>
        <p:spPr>
          <a:xfrm>
            <a:off x="207963" y="3292475"/>
            <a:ext cx="935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现 场 符号</a:t>
            </a:r>
          </a:p>
        </p:txBody>
      </p:sp>
      <p:grpSp>
        <p:nvGrpSpPr>
          <p:cNvPr id="4" name="Group 33"/>
          <p:cNvGrpSpPr/>
          <p:nvPr/>
        </p:nvGrpSpPr>
        <p:grpSpPr>
          <a:xfrm>
            <a:off x="247650" y="1700213"/>
            <a:ext cx="8780463" cy="2717800"/>
            <a:chOff x="156" y="1071"/>
            <a:chExt cx="5531" cy="1712"/>
          </a:xfrm>
        </p:grpSpPr>
        <p:grpSp>
          <p:nvGrpSpPr>
            <p:cNvPr id="12404" name="Group 34"/>
            <p:cNvGrpSpPr/>
            <p:nvPr/>
          </p:nvGrpSpPr>
          <p:grpSpPr>
            <a:xfrm>
              <a:off x="156" y="1071"/>
              <a:ext cx="5531" cy="1712"/>
              <a:chOff x="156" y="1071"/>
              <a:chExt cx="5531" cy="1712"/>
            </a:xfrm>
          </p:grpSpPr>
          <p:sp>
            <p:nvSpPr>
              <p:cNvPr id="12406" name="Line 35"/>
              <p:cNvSpPr/>
              <p:nvPr/>
            </p:nvSpPr>
            <p:spPr>
              <a:xfrm>
                <a:off x="749" y="1085"/>
                <a:ext cx="0" cy="1698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7" name="Line 36"/>
              <p:cNvSpPr/>
              <p:nvPr/>
            </p:nvSpPr>
            <p:spPr>
              <a:xfrm>
                <a:off x="1292" y="1083"/>
                <a:ext cx="0" cy="1697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8" name="Line 37"/>
              <p:cNvSpPr/>
              <p:nvPr/>
            </p:nvSpPr>
            <p:spPr>
              <a:xfrm>
                <a:off x="2562" y="1083"/>
                <a:ext cx="0" cy="1697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9" name="Line 38"/>
              <p:cNvSpPr/>
              <p:nvPr/>
            </p:nvSpPr>
            <p:spPr>
              <a:xfrm>
                <a:off x="159" y="1077"/>
                <a:ext cx="0" cy="1698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10" name="Line 39"/>
              <p:cNvSpPr/>
              <p:nvPr/>
            </p:nvSpPr>
            <p:spPr>
              <a:xfrm>
                <a:off x="3878" y="1083"/>
                <a:ext cx="0" cy="1697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11" name="Line 40"/>
              <p:cNvSpPr/>
              <p:nvPr/>
            </p:nvSpPr>
            <p:spPr>
              <a:xfrm>
                <a:off x="5687" y="1071"/>
                <a:ext cx="0" cy="1698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12" name="Line 41"/>
              <p:cNvSpPr/>
              <p:nvPr/>
            </p:nvSpPr>
            <p:spPr>
              <a:xfrm>
                <a:off x="156" y="2780"/>
                <a:ext cx="5531" cy="0"/>
              </a:xfrm>
              <a:prstGeom prst="line">
                <a:avLst/>
              </a:prstGeom>
              <a:ln w="1270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405" name="Line 42"/>
            <p:cNvSpPr/>
            <p:nvPr/>
          </p:nvSpPr>
          <p:spPr>
            <a:xfrm>
              <a:off x="158" y="1851"/>
              <a:ext cx="2404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43"/>
          <p:cNvGrpSpPr/>
          <p:nvPr/>
        </p:nvGrpSpPr>
        <p:grpSpPr>
          <a:xfrm>
            <a:off x="4356100" y="2349500"/>
            <a:ext cx="1441450" cy="1584325"/>
            <a:chOff x="2925" y="1480"/>
            <a:chExt cx="908" cy="998"/>
          </a:xfrm>
        </p:grpSpPr>
        <p:sp>
          <p:nvSpPr>
            <p:cNvPr id="12378" name="Rectangle 44"/>
            <p:cNvSpPr/>
            <p:nvPr/>
          </p:nvSpPr>
          <p:spPr>
            <a:xfrm>
              <a:off x="2925" y="1480"/>
              <a:ext cx="908" cy="998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2379" name="Line 45"/>
            <p:cNvSpPr/>
            <p:nvPr/>
          </p:nvSpPr>
          <p:spPr>
            <a:xfrm flipV="1">
              <a:off x="3243" y="1661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0" name="Line 46"/>
            <p:cNvSpPr/>
            <p:nvPr/>
          </p:nvSpPr>
          <p:spPr>
            <a:xfrm flipV="1">
              <a:off x="3308" y="1661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1" name="Line 47"/>
            <p:cNvSpPr/>
            <p:nvPr/>
          </p:nvSpPr>
          <p:spPr>
            <a:xfrm flipV="1">
              <a:off x="3379" y="1661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2" name="Line 48"/>
            <p:cNvSpPr/>
            <p:nvPr/>
          </p:nvSpPr>
          <p:spPr>
            <a:xfrm flipV="1">
              <a:off x="3444" y="1661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3" name="Line 49"/>
            <p:cNvSpPr/>
            <p:nvPr/>
          </p:nvSpPr>
          <p:spPr>
            <a:xfrm flipV="1">
              <a:off x="3511" y="1661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4" name="Line 50"/>
            <p:cNvSpPr/>
            <p:nvPr/>
          </p:nvSpPr>
          <p:spPr>
            <a:xfrm flipV="1">
              <a:off x="3243" y="2175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5" name="Line 51"/>
            <p:cNvSpPr/>
            <p:nvPr/>
          </p:nvSpPr>
          <p:spPr>
            <a:xfrm flipV="1">
              <a:off x="3308" y="2175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6" name="Line 52"/>
            <p:cNvSpPr/>
            <p:nvPr/>
          </p:nvSpPr>
          <p:spPr>
            <a:xfrm flipV="1">
              <a:off x="3379" y="2175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7" name="Line 53"/>
            <p:cNvSpPr/>
            <p:nvPr/>
          </p:nvSpPr>
          <p:spPr>
            <a:xfrm flipV="1">
              <a:off x="3444" y="2175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8" name="Line 54"/>
            <p:cNvSpPr/>
            <p:nvPr/>
          </p:nvSpPr>
          <p:spPr>
            <a:xfrm flipV="1">
              <a:off x="3511" y="2175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89" name="Group 55"/>
            <p:cNvGrpSpPr/>
            <p:nvPr/>
          </p:nvGrpSpPr>
          <p:grpSpPr>
            <a:xfrm rot="5400000">
              <a:off x="3013" y="1890"/>
              <a:ext cx="268" cy="113"/>
              <a:chOff x="3379" y="2311"/>
              <a:chExt cx="268" cy="113"/>
            </a:xfrm>
          </p:grpSpPr>
          <p:sp>
            <p:nvSpPr>
              <p:cNvPr id="12399" name="Line 56"/>
              <p:cNvSpPr/>
              <p:nvPr/>
            </p:nvSpPr>
            <p:spPr>
              <a:xfrm flipV="1">
                <a:off x="3379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0" name="Line 57"/>
              <p:cNvSpPr/>
              <p:nvPr/>
            </p:nvSpPr>
            <p:spPr>
              <a:xfrm flipV="1">
                <a:off x="3444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1" name="Line 58"/>
              <p:cNvSpPr/>
              <p:nvPr/>
            </p:nvSpPr>
            <p:spPr>
              <a:xfrm flipV="1">
                <a:off x="3515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2" name="Line 59"/>
              <p:cNvSpPr/>
              <p:nvPr/>
            </p:nvSpPr>
            <p:spPr>
              <a:xfrm flipV="1">
                <a:off x="3580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403" name="Line 60"/>
              <p:cNvSpPr/>
              <p:nvPr/>
            </p:nvSpPr>
            <p:spPr>
              <a:xfrm flipV="1">
                <a:off x="3647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90" name="Line 61"/>
            <p:cNvSpPr/>
            <p:nvPr/>
          </p:nvSpPr>
          <p:spPr>
            <a:xfrm rot="5400000" flipV="1">
              <a:off x="3145" y="2086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91" name="Group 62"/>
            <p:cNvGrpSpPr/>
            <p:nvPr/>
          </p:nvGrpSpPr>
          <p:grpSpPr>
            <a:xfrm rot="5400000">
              <a:off x="3480" y="1890"/>
              <a:ext cx="268" cy="113"/>
              <a:chOff x="3379" y="2311"/>
              <a:chExt cx="268" cy="113"/>
            </a:xfrm>
          </p:grpSpPr>
          <p:sp>
            <p:nvSpPr>
              <p:cNvPr id="12394" name="Line 63"/>
              <p:cNvSpPr/>
              <p:nvPr/>
            </p:nvSpPr>
            <p:spPr>
              <a:xfrm flipV="1">
                <a:off x="3379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5" name="Line 64"/>
              <p:cNvSpPr/>
              <p:nvPr/>
            </p:nvSpPr>
            <p:spPr>
              <a:xfrm flipV="1">
                <a:off x="3444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6" name="Line 65"/>
              <p:cNvSpPr/>
              <p:nvPr/>
            </p:nvSpPr>
            <p:spPr>
              <a:xfrm flipV="1">
                <a:off x="3515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7" name="Line 66"/>
              <p:cNvSpPr/>
              <p:nvPr/>
            </p:nvSpPr>
            <p:spPr>
              <a:xfrm flipV="1">
                <a:off x="3580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98" name="Line 67"/>
              <p:cNvSpPr/>
              <p:nvPr/>
            </p:nvSpPr>
            <p:spPr>
              <a:xfrm flipV="1">
                <a:off x="3647" y="231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92" name="Line 68"/>
            <p:cNvSpPr/>
            <p:nvPr/>
          </p:nvSpPr>
          <p:spPr>
            <a:xfrm rot="5400000" flipV="1">
              <a:off x="3612" y="2086"/>
              <a:ext cx="0" cy="113"/>
            </a:xfrm>
            <a:prstGeom prst="line">
              <a:avLst/>
            </a:prstGeom>
            <a:ln w="1905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93" name="Rectangle 69"/>
            <p:cNvSpPr/>
            <p:nvPr/>
          </p:nvSpPr>
          <p:spPr>
            <a:xfrm>
              <a:off x="3198" y="1770"/>
              <a:ext cx="363" cy="408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70"/>
          <p:cNvGrpSpPr/>
          <p:nvPr/>
        </p:nvGrpSpPr>
        <p:grpSpPr>
          <a:xfrm>
            <a:off x="6804025" y="2203450"/>
            <a:ext cx="1800225" cy="1866900"/>
            <a:chOff x="4286" y="1388"/>
            <a:chExt cx="1134" cy="1176"/>
          </a:xfrm>
        </p:grpSpPr>
        <p:sp>
          <p:nvSpPr>
            <p:cNvPr id="12369" name="Text Box 71"/>
            <p:cNvSpPr txBox="1"/>
            <p:nvPr/>
          </p:nvSpPr>
          <p:spPr>
            <a:xfrm>
              <a:off x="4376" y="2160"/>
              <a:ext cx="104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表示在现场沿工件周围施焊</a:t>
              </a:r>
            </a:p>
          </p:txBody>
        </p:sp>
        <p:grpSp>
          <p:nvGrpSpPr>
            <p:cNvPr id="12370" name="Group 72"/>
            <p:cNvGrpSpPr/>
            <p:nvPr/>
          </p:nvGrpSpPr>
          <p:grpSpPr>
            <a:xfrm>
              <a:off x="4286" y="1388"/>
              <a:ext cx="1134" cy="681"/>
              <a:chOff x="4286" y="1207"/>
              <a:chExt cx="1134" cy="681"/>
            </a:xfrm>
          </p:grpSpPr>
          <p:sp>
            <p:nvSpPr>
              <p:cNvPr id="12371" name="Line 73"/>
              <p:cNvSpPr/>
              <p:nvPr/>
            </p:nvSpPr>
            <p:spPr>
              <a:xfrm flipV="1">
                <a:off x="4286" y="1476"/>
                <a:ext cx="241" cy="412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12372" name="Line 74"/>
              <p:cNvSpPr/>
              <p:nvPr/>
            </p:nvSpPr>
            <p:spPr>
              <a:xfrm>
                <a:off x="4527" y="1476"/>
                <a:ext cx="893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73" name="Line 75"/>
              <p:cNvSpPr/>
              <p:nvPr/>
            </p:nvSpPr>
            <p:spPr>
              <a:xfrm>
                <a:off x="4527" y="1536"/>
                <a:ext cx="893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2374" name="Oval 76"/>
              <p:cNvSpPr/>
              <p:nvPr/>
            </p:nvSpPr>
            <p:spPr>
              <a:xfrm>
                <a:off x="4422" y="1398"/>
                <a:ext cx="227" cy="226"/>
              </a:xfrm>
              <a:prstGeom prst="ellipse">
                <a:avLst/>
              </a:prstGeom>
              <a:noFill/>
              <a:ln w="2857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75" name="Line 77"/>
              <p:cNvSpPr/>
              <p:nvPr/>
            </p:nvSpPr>
            <p:spPr>
              <a:xfrm flipV="1">
                <a:off x="4525" y="1207"/>
                <a:ext cx="0" cy="273"/>
              </a:xfrm>
              <a:prstGeom prst="line">
                <a:avLst/>
              </a:prstGeom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76" name="AutoShape 78"/>
              <p:cNvSpPr/>
              <p:nvPr/>
            </p:nvSpPr>
            <p:spPr>
              <a:xfrm>
                <a:off x="4531" y="1207"/>
                <a:ext cx="181" cy="91"/>
              </a:xfrm>
              <a:prstGeom prst="rtTriangle">
                <a:avLst/>
              </a:prstGeom>
              <a:solidFill>
                <a:srgbClr val="0000FF"/>
              </a:solidFill>
              <a:ln w="3810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77" name="AutoShape 79"/>
              <p:cNvSpPr/>
              <p:nvPr/>
            </p:nvSpPr>
            <p:spPr>
              <a:xfrm>
                <a:off x="4876" y="1278"/>
                <a:ext cx="181" cy="182"/>
              </a:xfrm>
              <a:prstGeom prst="rtTriangle">
                <a:avLst/>
              </a:prstGeom>
              <a:noFill/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464976" name="Text Box 80"/>
          <p:cNvSpPr txBox="1"/>
          <p:nvPr/>
        </p:nvSpPr>
        <p:spPr>
          <a:xfrm>
            <a:off x="2124075" y="3333750"/>
            <a:ext cx="18716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表示在现场或工地上进行焊接</a:t>
            </a:r>
          </a:p>
        </p:txBody>
      </p:sp>
      <p:grpSp>
        <p:nvGrpSpPr>
          <p:cNvPr id="11" name="Group 81"/>
          <p:cNvGrpSpPr/>
          <p:nvPr/>
        </p:nvGrpSpPr>
        <p:grpSpPr>
          <a:xfrm>
            <a:off x="1403350" y="5084763"/>
            <a:ext cx="504825" cy="649287"/>
            <a:chOff x="884" y="3203"/>
            <a:chExt cx="318" cy="409"/>
          </a:xfrm>
        </p:grpSpPr>
        <p:sp>
          <p:nvSpPr>
            <p:cNvPr id="12366" name="Line 82"/>
            <p:cNvSpPr/>
            <p:nvPr/>
          </p:nvSpPr>
          <p:spPr>
            <a:xfrm>
              <a:off x="884" y="3203"/>
              <a:ext cx="318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67" name="Line 83"/>
            <p:cNvSpPr/>
            <p:nvPr/>
          </p:nvSpPr>
          <p:spPr>
            <a:xfrm flipH="1">
              <a:off x="884" y="3203"/>
              <a:ext cx="318" cy="409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68" name="Line 84"/>
            <p:cNvSpPr/>
            <p:nvPr/>
          </p:nvSpPr>
          <p:spPr>
            <a:xfrm>
              <a:off x="884" y="3612"/>
              <a:ext cx="318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85"/>
          <p:cNvGrpSpPr/>
          <p:nvPr/>
        </p:nvGrpSpPr>
        <p:grpSpPr>
          <a:xfrm>
            <a:off x="4211638" y="5157788"/>
            <a:ext cx="1873250" cy="792162"/>
            <a:chOff x="2653" y="3249"/>
            <a:chExt cx="1180" cy="499"/>
          </a:xfrm>
        </p:grpSpPr>
        <p:grpSp>
          <p:nvGrpSpPr>
            <p:cNvPr id="12333" name="Group 86"/>
            <p:cNvGrpSpPr/>
            <p:nvPr/>
          </p:nvGrpSpPr>
          <p:grpSpPr>
            <a:xfrm>
              <a:off x="2703" y="3385"/>
              <a:ext cx="496" cy="68"/>
              <a:chOff x="2947" y="3317"/>
              <a:chExt cx="496" cy="68"/>
            </a:xfrm>
          </p:grpSpPr>
          <p:sp>
            <p:nvSpPr>
              <p:cNvPr id="12354" name="Line 87"/>
              <p:cNvSpPr/>
              <p:nvPr/>
            </p:nvSpPr>
            <p:spPr>
              <a:xfrm>
                <a:off x="3443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5" name="Line 88"/>
              <p:cNvSpPr/>
              <p:nvPr/>
            </p:nvSpPr>
            <p:spPr>
              <a:xfrm>
                <a:off x="3398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6" name="Line 89"/>
              <p:cNvSpPr/>
              <p:nvPr/>
            </p:nvSpPr>
            <p:spPr>
              <a:xfrm>
                <a:off x="3352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7" name="Line 90"/>
              <p:cNvSpPr/>
              <p:nvPr/>
            </p:nvSpPr>
            <p:spPr>
              <a:xfrm>
                <a:off x="3307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8" name="Line 91"/>
              <p:cNvSpPr/>
              <p:nvPr/>
            </p:nvSpPr>
            <p:spPr>
              <a:xfrm>
                <a:off x="3262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9" name="Line 92"/>
              <p:cNvSpPr/>
              <p:nvPr/>
            </p:nvSpPr>
            <p:spPr>
              <a:xfrm>
                <a:off x="3217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0" name="Line 93"/>
              <p:cNvSpPr/>
              <p:nvPr/>
            </p:nvSpPr>
            <p:spPr>
              <a:xfrm>
                <a:off x="3171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1" name="Line 94"/>
              <p:cNvSpPr/>
              <p:nvPr/>
            </p:nvSpPr>
            <p:spPr>
              <a:xfrm>
                <a:off x="3126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2" name="Line 95"/>
              <p:cNvSpPr/>
              <p:nvPr/>
            </p:nvSpPr>
            <p:spPr>
              <a:xfrm>
                <a:off x="3083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3" name="Line 96"/>
              <p:cNvSpPr/>
              <p:nvPr/>
            </p:nvSpPr>
            <p:spPr>
              <a:xfrm>
                <a:off x="3038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4" name="Line 97"/>
              <p:cNvSpPr/>
              <p:nvPr/>
            </p:nvSpPr>
            <p:spPr>
              <a:xfrm>
                <a:off x="2992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65" name="Line 98"/>
              <p:cNvSpPr/>
              <p:nvPr/>
            </p:nvSpPr>
            <p:spPr>
              <a:xfrm>
                <a:off x="2947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2334" name="Group 99"/>
            <p:cNvGrpSpPr/>
            <p:nvPr/>
          </p:nvGrpSpPr>
          <p:grpSpPr>
            <a:xfrm>
              <a:off x="2705" y="3570"/>
              <a:ext cx="496" cy="68"/>
              <a:chOff x="2947" y="3317"/>
              <a:chExt cx="496" cy="68"/>
            </a:xfrm>
          </p:grpSpPr>
          <p:sp>
            <p:nvSpPr>
              <p:cNvPr id="12342" name="Line 100"/>
              <p:cNvSpPr/>
              <p:nvPr/>
            </p:nvSpPr>
            <p:spPr>
              <a:xfrm>
                <a:off x="3443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3" name="Line 101"/>
              <p:cNvSpPr/>
              <p:nvPr/>
            </p:nvSpPr>
            <p:spPr>
              <a:xfrm>
                <a:off x="3398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4" name="Line 102"/>
              <p:cNvSpPr/>
              <p:nvPr/>
            </p:nvSpPr>
            <p:spPr>
              <a:xfrm>
                <a:off x="3352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5" name="Line 103"/>
              <p:cNvSpPr/>
              <p:nvPr/>
            </p:nvSpPr>
            <p:spPr>
              <a:xfrm>
                <a:off x="3307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6" name="Line 104"/>
              <p:cNvSpPr/>
              <p:nvPr/>
            </p:nvSpPr>
            <p:spPr>
              <a:xfrm>
                <a:off x="3262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7" name="Line 105"/>
              <p:cNvSpPr/>
              <p:nvPr/>
            </p:nvSpPr>
            <p:spPr>
              <a:xfrm>
                <a:off x="3217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8" name="Line 106"/>
              <p:cNvSpPr/>
              <p:nvPr/>
            </p:nvSpPr>
            <p:spPr>
              <a:xfrm>
                <a:off x="3171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49" name="Line 107"/>
              <p:cNvSpPr/>
              <p:nvPr/>
            </p:nvSpPr>
            <p:spPr>
              <a:xfrm>
                <a:off x="3126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0" name="Line 108"/>
              <p:cNvSpPr/>
              <p:nvPr/>
            </p:nvSpPr>
            <p:spPr>
              <a:xfrm>
                <a:off x="3083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1" name="Line 109"/>
              <p:cNvSpPr/>
              <p:nvPr/>
            </p:nvSpPr>
            <p:spPr>
              <a:xfrm>
                <a:off x="3038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2" name="Line 110"/>
              <p:cNvSpPr/>
              <p:nvPr/>
            </p:nvSpPr>
            <p:spPr>
              <a:xfrm>
                <a:off x="2992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53" name="Line 111"/>
              <p:cNvSpPr/>
              <p:nvPr/>
            </p:nvSpPr>
            <p:spPr>
              <a:xfrm>
                <a:off x="2947" y="3317"/>
                <a:ext cx="0" cy="68"/>
              </a:xfrm>
              <a:prstGeom prst="line">
                <a:avLst/>
              </a:prstGeom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35" name="Rectangle 112"/>
            <p:cNvSpPr/>
            <p:nvPr/>
          </p:nvSpPr>
          <p:spPr>
            <a:xfrm>
              <a:off x="2653" y="3459"/>
              <a:ext cx="589" cy="107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2336" name="AutoShape 113"/>
            <p:cNvSpPr/>
            <p:nvPr/>
          </p:nvSpPr>
          <p:spPr>
            <a:xfrm rot="-5400000">
              <a:off x="2704" y="3208"/>
              <a:ext cx="490" cy="589"/>
            </a:xfrm>
            <a:custGeom>
              <a:avLst/>
              <a:gdLst>
                <a:gd name="txL" fmla="*/ 1807 w 21600"/>
                <a:gd name="txT" fmla="*/ 1797 h 21600"/>
                <a:gd name="txR" fmla="*/ 19793 w 21600"/>
                <a:gd name="txB" fmla="*/ 19803 h 21600"/>
              </a:gdLst>
              <a:ahLst/>
              <a:cxnLst>
                <a:cxn ang="0">
                  <a:pos x="490" y="295"/>
                </a:cxn>
                <a:cxn ang="0">
                  <a:pos x="245" y="589"/>
                </a:cxn>
                <a:cxn ang="0">
                  <a:pos x="0" y="295"/>
                </a:cxn>
                <a:cxn ang="0">
                  <a:pos x="245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28575" cap="flat" cmpd="sng">
              <a:solidFill>
                <a:srgbClr val="0000FF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337" name="Group 114"/>
            <p:cNvGrpSpPr/>
            <p:nvPr/>
          </p:nvGrpSpPr>
          <p:grpSpPr>
            <a:xfrm>
              <a:off x="3425" y="3249"/>
              <a:ext cx="408" cy="499"/>
              <a:chOff x="3334" y="3249"/>
              <a:chExt cx="408" cy="499"/>
            </a:xfrm>
          </p:grpSpPr>
          <p:sp>
            <p:nvSpPr>
              <p:cNvPr id="12338" name="Rectangle 115" descr="宽上对角线"/>
              <p:cNvSpPr/>
              <p:nvPr/>
            </p:nvSpPr>
            <p:spPr>
              <a:xfrm>
                <a:off x="3334" y="3249"/>
                <a:ext cx="90" cy="499"/>
              </a:xfrm>
              <a:prstGeom prst="rect">
                <a:avLst/>
              </a:prstGeom>
              <a:pattFill prst="wdUpDiag">
                <a:fgClr>
                  <a:srgbClr val="0000FF"/>
                </a:fgClr>
                <a:bgClr>
                  <a:schemeClr val="bg1"/>
                </a:bgClr>
              </a:pattFill>
              <a:ln w="28575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39" name="Rectangle 116" descr="宽下对角线"/>
              <p:cNvSpPr/>
              <p:nvPr/>
            </p:nvSpPr>
            <p:spPr>
              <a:xfrm>
                <a:off x="3425" y="3463"/>
                <a:ext cx="317" cy="107"/>
              </a:xfrm>
              <a:prstGeom prst="rect">
                <a:avLst/>
              </a:prstGeom>
              <a:pattFill prst="wdDnDiag">
                <a:fgClr>
                  <a:schemeClr val="tx2"/>
                </a:fgClr>
                <a:bgClr>
                  <a:schemeClr val="bg1"/>
                </a:bgClr>
              </a:pattFill>
              <a:ln w="28575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0" name="AutoShape 117"/>
              <p:cNvSpPr/>
              <p:nvPr/>
            </p:nvSpPr>
            <p:spPr>
              <a:xfrm>
                <a:off x="3426" y="3373"/>
                <a:ext cx="91" cy="90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1" name="AutoShape 118"/>
              <p:cNvSpPr/>
              <p:nvPr/>
            </p:nvSpPr>
            <p:spPr>
              <a:xfrm flipV="1">
                <a:off x="3426" y="3575"/>
                <a:ext cx="91" cy="90"/>
              </a:xfrm>
              <a:prstGeom prst="rtTriangle">
                <a:avLst/>
              </a:prstGeom>
              <a:solidFill>
                <a:srgbClr val="800000"/>
              </a:solidFill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Group 119"/>
          <p:cNvGrpSpPr/>
          <p:nvPr/>
        </p:nvGrpSpPr>
        <p:grpSpPr>
          <a:xfrm>
            <a:off x="6213475" y="4797425"/>
            <a:ext cx="2930525" cy="1582738"/>
            <a:chOff x="3914" y="3022"/>
            <a:chExt cx="1846" cy="997"/>
          </a:xfrm>
        </p:grpSpPr>
        <p:grpSp>
          <p:nvGrpSpPr>
            <p:cNvPr id="12323" name="Group 120"/>
            <p:cNvGrpSpPr/>
            <p:nvPr/>
          </p:nvGrpSpPr>
          <p:grpSpPr>
            <a:xfrm>
              <a:off x="3914" y="3279"/>
              <a:ext cx="1846" cy="740"/>
              <a:chOff x="3914" y="3279"/>
              <a:chExt cx="1846" cy="740"/>
            </a:xfrm>
          </p:grpSpPr>
          <p:sp>
            <p:nvSpPr>
              <p:cNvPr id="12330" name="Line 121"/>
              <p:cNvSpPr/>
              <p:nvPr/>
            </p:nvSpPr>
            <p:spPr>
              <a:xfrm flipV="1">
                <a:off x="3914" y="3279"/>
                <a:ext cx="241" cy="412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12331" name="Line 122"/>
              <p:cNvSpPr/>
              <p:nvPr/>
            </p:nvSpPr>
            <p:spPr>
              <a:xfrm>
                <a:off x="4150" y="3279"/>
                <a:ext cx="1497" cy="0"/>
              </a:xfrm>
              <a:prstGeom prst="line">
                <a:avLst/>
              </a:prstGeom>
              <a:ln w="2857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32" name="Text Box 123"/>
              <p:cNvSpPr txBox="1"/>
              <p:nvPr/>
            </p:nvSpPr>
            <p:spPr>
              <a:xfrm>
                <a:off x="3969" y="3615"/>
                <a:ext cx="1791" cy="40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zh-CN" altLang="en-US" sz="1800" i="0" dirty="0">
                    <a:latin typeface="仿宋_GB2312" pitchFamily="49" charset="-122"/>
                    <a:ea typeface="仿宋_GB2312" pitchFamily="49" charset="-122"/>
                  </a:rPr>
                  <a:t>表示有</a:t>
                </a:r>
                <a:r>
                  <a:rPr lang="en-US" altLang="zh-CN" sz="1800" dirty="0">
                    <a:latin typeface="仿宋_GB2312" pitchFamily="49" charset="-122"/>
                    <a:ea typeface="仿宋_GB2312" pitchFamily="49" charset="-122"/>
                  </a:rPr>
                  <a:t>n</a:t>
                </a:r>
                <a:r>
                  <a:rPr lang="zh-CN" altLang="en-US" sz="1800" i="0" dirty="0">
                    <a:latin typeface="仿宋_GB2312" pitchFamily="49" charset="-122"/>
                    <a:ea typeface="仿宋_GB2312" pitchFamily="49" charset="-122"/>
                  </a:rPr>
                  <a:t>段，长度为</a:t>
                </a:r>
                <a:r>
                  <a:rPr lang="en-US" altLang="zh-CN" sz="1800" dirty="0">
                    <a:latin typeface="仿宋_GB2312" pitchFamily="49" charset="-122"/>
                    <a:ea typeface="仿宋_GB2312" pitchFamily="49" charset="-122"/>
                  </a:rPr>
                  <a:t>l</a:t>
                </a:r>
                <a:r>
                  <a:rPr lang="zh-CN" altLang="en-US" sz="1800" i="0" dirty="0">
                    <a:latin typeface="仿宋_GB2312" pitchFamily="49" charset="-122"/>
                    <a:ea typeface="仿宋_GB2312" pitchFamily="49" charset="-122"/>
                  </a:rPr>
                  <a:t>，间距为</a:t>
                </a:r>
                <a:r>
                  <a:rPr lang="en-US" altLang="zh-CN" sz="1800" dirty="0">
                    <a:latin typeface="仿宋_GB2312" pitchFamily="49" charset="-122"/>
                    <a:ea typeface="仿宋_GB2312" pitchFamily="49" charset="-122"/>
                  </a:rPr>
                  <a:t>e</a:t>
                </a:r>
                <a:r>
                  <a:rPr lang="zh-CN" altLang="en-US" sz="1800" i="0" dirty="0">
                    <a:latin typeface="仿宋_GB2312" pitchFamily="49" charset="-122"/>
                    <a:ea typeface="仿宋_GB2312" pitchFamily="49" charset="-122"/>
                  </a:rPr>
                  <a:t>的交错断续角焊缝</a:t>
                </a:r>
              </a:p>
            </p:txBody>
          </p:sp>
        </p:grpSp>
        <p:sp>
          <p:nvSpPr>
            <p:cNvPr id="12324" name="AutoShape 124"/>
            <p:cNvSpPr>
              <a:spLocks noChangeAspect="1"/>
            </p:cNvSpPr>
            <p:nvPr/>
          </p:nvSpPr>
          <p:spPr>
            <a:xfrm rot="5400000">
              <a:off x="4292" y="3136"/>
              <a:ext cx="392" cy="285"/>
            </a:xfrm>
            <a:prstGeom prst="triangle">
              <a:avLst>
                <a:gd name="adj" fmla="val 50000"/>
              </a:avLst>
            </a:prstGeom>
            <a:noFill/>
            <a:ln w="28575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2325" name="Text Box 125"/>
            <p:cNvSpPr txBox="1"/>
            <p:nvPr/>
          </p:nvSpPr>
          <p:spPr>
            <a:xfrm>
              <a:off x="4515" y="3022"/>
              <a:ext cx="1221" cy="83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latin typeface="仿宋_GB2312" pitchFamily="49" charset="-122"/>
                  <a:ea typeface="仿宋_GB2312" pitchFamily="49" charset="-122"/>
                </a:rPr>
                <a:t>n×l       </a:t>
              </a: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（</a:t>
              </a:r>
              <a:r>
                <a:rPr lang="en-US" altLang="zh-CN" sz="1800" dirty="0">
                  <a:latin typeface="仿宋_GB2312" pitchFamily="49" charset="-122"/>
                  <a:ea typeface="仿宋_GB2312" pitchFamily="49" charset="-122"/>
                </a:rPr>
                <a:t>e</a:t>
              </a: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）</a:t>
              </a:r>
            </a:p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latin typeface="仿宋_GB2312" pitchFamily="49" charset="-122"/>
                  <a:ea typeface="仿宋_GB2312" pitchFamily="49" charset="-122"/>
                </a:rPr>
                <a:t>n×l       </a:t>
              </a: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（</a:t>
              </a:r>
              <a:r>
                <a:rPr lang="en-US" altLang="zh-CN" sz="1800" dirty="0">
                  <a:latin typeface="仿宋_GB2312" pitchFamily="49" charset="-122"/>
                  <a:ea typeface="仿宋_GB2312" pitchFamily="49" charset="-122"/>
                </a:rPr>
                <a:t>e</a:t>
              </a:r>
              <a:r>
                <a:rPr lang="zh-CN" altLang="en-US" sz="1800" i="0" dirty="0">
                  <a:latin typeface="仿宋_GB2312" pitchFamily="49" charset="-122"/>
                  <a:ea typeface="仿宋_GB2312" pitchFamily="49" charset="-122"/>
                </a:rPr>
                <a:t>）</a:t>
              </a:r>
            </a:p>
          </p:txBody>
        </p:sp>
        <p:grpSp>
          <p:nvGrpSpPr>
            <p:cNvPr id="12326" name="Group 126"/>
            <p:cNvGrpSpPr/>
            <p:nvPr/>
          </p:nvGrpSpPr>
          <p:grpSpPr>
            <a:xfrm>
              <a:off x="4927" y="3063"/>
              <a:ext cx="318" cy="409"/>
              <a:chOff x="884" y="3203"/>
              <a:chExt cx="318" cy="409"/>
            </a:xfrm>
          </p:grpSpPr>
          <p:sp>
            <p:nvSpPr>
              <p:cNvPr id="12327" name="Line 127"/>
              <p:cNvSpPr/>
              <p:nvPr/>
            </p:nvSpPr>
            <p:spPr>
              <a:xfrm>
                <a:off x="884" y="3203"/>
                <a:ext cx="318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8" name="Line 128"/>
              <p:cNvSpPr/>
              <p:nvPr/>
            </p:nvSpPr>
            <p:spPr>
              <a:xfrm flipH="1">
                <a:off x="884" y="3203"/>
                <a:ext cx="318" cy="409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9" name="Line 129"/>
              <p:cNvSpPr/>
              <p:nvPr/>
            </p:nvSpPr>
            <p:spPr>
              <a:xfrm>
                <a:off x="884" y="3612"/>
                <a:ext cx="318" cy="0"/>
              </a:xfrm>
              <a:prstGeom prst="line">
                <a:avLst/>
              </a:prstGeom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2322" name="Rectangle 13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17.1.4 </a:t>
            </a:r>
            <a:r>
              <a:rPr lang="zh-CN" altLang="en-US" i="0" dirty="0">
                <a:solidFill>
                  <a:srgbClr val="C0006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补充符号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4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4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4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4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64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64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64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4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912" grpId="0"/>
      <p:bldP spid="464913" grpId="0"/>
      <p:bldP spid="464922" grpId="0"/>
      <p:bldP spid="464923" grpId="0"/>
      <p:bldP spid="464924" grpId="0" animBg="1"/>
      <p:bldP spid="464928" grpId="0"/>
      <p:bldP spid="464976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</TotalTime>
  <Words>1145</Words>
  <Application>Microsoft Office PowerPoint</Application>
  <PresentationFormat>全屏显示(4:3)</PresentationFormat>
  <Paragraphs>296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Dotum</vt:lpstr>
      <vt:lpstr>仿宋_GB2312</vt:lpstr>
      <vt:lpstr>华文行楷</vt:lpstr>
      <vt:lpstr>华文中宋</vt:lpstr>
      <vt:lpstr>宋体</vt:lpstr>
      <vt:lpstr>Bookman Old Style</vt:lpstr>
      <vt:lpstr>Garamond</vt:lpstr>
      <vt:lpstr>Times New Roman</vt:lpstr>
      <vt:lpstr>Verdana</vt:lpstr>
      <vt:lpstr>Wingdings</vt:lpstr>
      <vt:lpstr>默认设计模板</vt:lpstr>
      <vt:lpstr>第17章  焊接图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555</cp:revision>
  <dcterms:created xsi:type="dcterms:W3CDTF">1999-08-24T10:29:00Z</dcterms:created>
  <dcterms:modified xsi:type="dcterms:W3CDTF">2026-06-28T09:36:42Z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4F02B885C981401A8731130514E00652_13</vt:lpwstr>
  </property>
</Properties>
</file>