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15"/>
  </p:notesMasterIdLst>
  <p:handoutMasterIdLst>
    <p:handoutMasterId r:id="rId16"/>
  </p:handoutMasterIdLst>
  <p:sldIdLst>
    <p:sldId id="427" r:id="rId2"/>
    <p:sldId id="463" r:id="rId3"/>
    <p:sldId id="464" r:id="rId4"/>
    <p:sldId id="465" r:id="rId5"/>
    <p:sldId id="466" r:id="rId6"/>
    <p:sldId id="467" r:id="rId7"/>
    <p:sldId id="468" r:id="rId8"/>
    <p:sldId id="469" r:id="rId9"/>
    <p:sldId id="470" r:id="rId10"/>
    <p:sldId id="471" r:id="rId11"/>
    <p:sldId id="472" r:id="rId12"/>
    <p:sldId id="473" r:id="rId13"/>
    <p:sldId id="474" r:id="rId14"/>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vl6pPr marL="2286000" lvl="5"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6pPr>
    <a:lvl7pPr marL="2743200" lvl="6"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7pPr>
    <a:lvl8pPr marL="3200400" lvl="7"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8pPr>
    <a:lvl9pPr marL="3657600" lvl="8"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FF3300"/>
    <a:srgbClr val="FF3399"/>
    <a:srgbClr val="FFFFCC"/>
    <a:srgbClr val="CC3300"/>
    <a:srgbClr val="8A0045"/>
    <a:srgbClr val="C00060"/>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79"/>
    <p:restoredTop sz="94599"/>
  </p:normalViewPr>
  <p:slideViewPr>
    <p:cSldViewPr snapToGrid="0" showGuides="1">
      <p:cViewPr varScale="1">
        <p:scale>
          <a:sx n="60" d="100"/>
          <a:sy n="60" d="100"/>
        </p:scale>
        <p:origin x="1412" y="48"/>
      </p:cViewPr>
      <p:guideLst>
        <p:guide orient="horz" pos="2160"/>
        <p:guide pos="2880"/>
      </p:guideLst>
    </p:cSldViewPr>
  </p:slideViewPr>
  <p:outlineViewPr>
    <p:cViewPr>
      <p:scale>
        <a:sx n="66" d="100"/>
        <a:sy n="66"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2026/6/28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i="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21508"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US" altLang="zh-CN" sz="1200" b="0" i="0" dirty="0">
                <a:ea typeface="宋体" panose="02010600030101010101" pitchFamily="2" charset="-122"/>
              </a:rPr>
              <a:t>‹#›</a:t>
            </a:fld>
            <a:endParaRPr lang="en-US" altLang="zh-CN" sz="1200" b="0" i="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22210"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2221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2" name="Rectangle 4"/>
          <p:cNvSpPr>
            <a:spLocks noGrp="1" noChangeArrowheads="1"/>
          </p:cNvSpPr>
          <p:nvPr>
            <p:ph type="dt" sz="half" idx="2"/>
          </p:nvPr>
        </p:nvSpPr>
        <p:spPr bwMode="auto">
          <a:xfrm>
            <a:off x="0" y="6615113"/>
            <a:ext cx="2133600" cy="242888"/>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763D62C-B6FD-4E32-90C1-41E207B550D3}"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24" name="Rectangle 6"/>
          <p:cNvSpPr>
            <a:spLocks noGrp="1" noChangeArrowheads="1"/>
          </p:cNvSpPr>
          <p:nvPr>
            <p:ph type="sldNum" sz="quarter" idx="4"/>
          </p:nvPr>
        </p:nvSpPr>
        <p:spPr bwMode="auto">
          <a:xfrm>
            <a:off x="7010400" y="6599238"/>
            <a:ext cx="2133600" cy="258763"/>
          </a:xfrm>
          <a:prstGeom prst="rect">
            <a:avLst/>
          </a:prstGeom>
          <a:noFill/>
          <a:ln>
            <a:miter lim="800000"/>
          </a:ln>
        </p:spPr>
        <p:txBody>
          <a:bodyPr vert="horz" wrap="square" lIns="91440" tIns="45720" rIns="91440" bIns="45720" numCol="1" anchor="t" anchorCtr="0" compatLnSpc="1"/>
          <a:lstStyle/>
          <a:p>
            <a:pPr algn="r"/>
            <a:fld id="{9A0DB2DC-4C9A-4742-B13C-FB6460FD3503}" type="slidenum">
              <a:rPr lang="en-US" altLang="zh-CN" dirty="0">
                <a:ea typeface="宋体" panose="02010600030101010101" pitchFamily="2" charset="-122"/>
              </a:rPr>
              <a:t>‹#›</a:t>
            </a:fld>
            <a:endParaRPr lang="en-US" altLang="zh-CN" dirty="0">
              <a:ea typeface="宋体" panose="02010600030101010101" pitchFamily="2" charset="-122"/>
            </a:endParaRPr>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0" y="6618288"/>
            <a:ext cx="1905000" cy="239713"/>
          </a:xfrm>
          <a:prstGeom prst="rect">
            <a:avLst/>
          </a:prstGeom>
          <a:noFill/>
          <a:ln w="9525">
            <a:noFill/>
            <a:miter lim="800000"/>
          </a:ln>
          <a:effectLst/>
        </p:spPr>
        <p:txBody>
          <a:bodyPr vert="horz" wrap="square" lIns="91440" tIns="45720" rIns="91440" bIns="45720" numCol="1" anchor="t" anchorCtr="0" compatLnSpc="1"/>
          <a:lstStyle>
            <a:lvl1pPr algn="l">
              <a:defRPr sz="1400" b="0" i="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8311F0F-0A48-49D0-B7E0-51C7FD00FA9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17:33:17</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030" name="Rectangle 6"/>
          <p:cNvSpPr>
            <a:spLocks noGrp="1" noChangeArrowheads="1"/>
          </p:cNvSpPr>
          <p:nvPr>
            <p:ph type="sldNum" sz="quarter" idx="4"/>
          </p:nvPr>
        </p:nvSpPr>
        <p:spPr bwMode="auto">
          <a:xfrm>
            <a:off x="7615238" y="6623050"/>
            <a:ext cx="1498600" cy="223838"/>
          </a:xfrm>
          <a:prstGeom prst="rect">
            <a:avLst/>
          </a:prstGeom>
          <a:noFill/>
          <a:ln w="9525">
            <a:noFill/>
            <a:miter lim="800000"/>
          </a:ln>
          <a:effectLst/>
        </p:spPr>
        <p:txBody>
          <a:bodyPr vert="horz" wrap="square" lIns="91440" tIns="45720" rIns="91440" bIns="45720" numCol="1" anchor="t" anchorCtr="0" compatLnSpc="1"/>
          <a:lstStyle>
            <a:lvl1pPr algn="r">
              <a:defRPr sz="1400" b="0" i="0">
                <a:ea typeface="宋体" panose="02010600030101010101" pitchFamily="2" charset="-122"/>
              </a:defRPr>
            </a:lvl1p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
        <p:nvSpPr>
          <p:cNvPr id="1031" name="Rectangle 7"/>
          <p:cNvSpPr>
            <a:spLocks noChangeArrowheads="1"/>
          </p:cNvSpPr>
          <p:nvPr/>
        </p:nvSpPr>
        <p:spPr bwMode="auto">
          <a:xfrm>
            <a:off x="0" y="0"/>
            <a:ext cx="9144000" cy="404813"/>
          </a:xfrm>
          <a:prstGeom prst="rect">
            <a:avLst/>
          </a:prstGeom>
          <a:gradFill rotWithShape="1">
            <a:gsLst>
              <a:gs pos="0">
                <a:srgbClr val="FFCC99"/>
              </a:gs>
              <a:gs pos="50000">
                <a:srgbClr val="FFFFFF"/>
              </a:gs>
              <a:gs pos="100000">
                <a:srgbClr val="FFCC99"/>
              </a:gs>
            </a:gsLst>
            <a:lin ang="5400000" scaled="1"/>
          </a:gradFill>
          <a:ln w="9525">
            <a:solidFill>
              <a:srgbClr val="FFCC99"/>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sz="4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hf sldNum="0" hdr="0" ftr="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ctrTitle"/>
          </p:nvPr>
        </p:nvSpPr>
        <p:spPr>
          <a:xfrm>
            <a:off x="830263" y="392113"/>
            <a:ext cx="7772400" cy="10779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60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第</a:t>
            </a:r>
            <a:r>
              <a:rPr kumimoji="1" lang="en-US" altLang="zh-CN" sz="60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16</a:t>
            </a:r>
            <a:r>
              <a:rPr kumimoji="1" lang="zh-CN" altLang="en-US" sz="60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章  展开图</a:t>
            </a:r>
          </a:p>
        </p:txBody>
      </p:sp>
      <p:sp>
        <p:nvSpPr>
          <p:cNvPr id="4099" name="Rectangle 3"/>
          <p:cNvSpPr>
            <a:spLocks noGrp="1"/>
          </p:cNvSpPr>
          <p:nvPr>
            <p:ph type="subTitle" idx="1"/>
          </p:nvPr>
        </p:nvSpPr>
        <p:spPr>
          <a:xfrm>
            <a:off x="2284413" y="2476500"/>
            <a:ext cx="5611812" cy="2352675"/>
          </a:xfrm>
          <a:ln/>
        </p:spPr>
        <p:txBody>
          <a:bodyPr vert="horz" wrap="square" lIns="91440" tIns="45720" rIns="91440" bIns="45720" anchor="t" anchorCtr="0"/>
          <a:lstStyle/>
          <a:p>
            <a:pPr marL="609600" indent="-609600" algn="l" eaLnBrk="1" hangingPunct="1">
              <a:spcBef>
                <a:spcPct val="70000"/>
              </a:spcBef>
              <a:buClr>
                <a:schemeClr val="tx1"/>
              </a:buClr>
              <a:buSzTx/>
              <a:buFont typeface="Wingdings" panose="05000000000000000000" pitchFamily="2" charset="2"/>
            </a:pPr>
            <a:r>
              <a:rPr kumimoji="1" lang="en-US" altLang="zh-CN" sz="3000" b="1" dirty="0">
                <a:latin typeface="+mn-lt"/>
                <a:ea typeface="华文中宋" panose="02010600040101010101" pitchFamily="2" charset="-122"/>
                <a:cs typeface="+mn-cs"/>
              </a:rPr>
              <a:t>§16.1 </a:t>
            </a:r>
            <a:r>
              <a:rPr kumimoji="1" lang="zh-CN" altLang="en-US" sz="3000" b="1" u="sng" dirty="0">
                <a:solidFill>
                  <a:schemeClr val="hlink"/>
                </a:solidFill>
                <a:latin typeface="+mn-lt"/>
                <a:ea typeface="华文中宋" panose="02010600040101010101" pitchFamily="2" charset="-122"/>
                <a:cs typeface="+mn-cs"/>
              </a:rPr>
              <a:t>平面立体的表面展开</a:t>
            </a:r>
          </a:p>
          <a:p>
            <a:pPr marL="609600" indent="-609600" algn="l" eaLnBrk="1" hangingPunct="1">
              <a:spcBef>
                <a:spcPct val="70000"/>
              </a:spcBef>
              <a:buClr>
                <a:schemeClr val="tx1"/>
              </a:buClr>
              <a:buSzTx/>
              <a:buFont typeface="Wingdings" panose="05000000000000000000" pitchFamily="2" charset="2"/>
            </a:pPr>
            <a:r>
              <a:rPr kumimoji="1" lang="en-US" altLang="zh-CN" sz="3000" b="1" dirty="0">
                <a:latin typeface="+mn-lt"/>
                <a:ea typeface="华文中宋" panose="02010600040101010101" pitchFamily="2" charset="-122"/>
                <a:cs typeface="+mn-cs"/>
              </a:rPr>
              <a:t>§16.2  </a:t>
            </a:r>
            <a:r>
              <a:rPr kumimoji="1" lang="zh-CN" altLang="en-US" sz="3000" b="1" dirty="0">
                <a:latin typeface="+mn-lt"/>
                <a:ea typeface="华文中宋" panose="02010600040101010101" pitchFamily="2" charset="-122"/>
                <a:cs typeface="+mn-cs"/>
              </a:rPr>
              <a:t>可展曲面的表面展开</a:t>
            </a:r>
          </a:p>
          <a:p>
            <a:pPr marL="609600" indent="-609600" algn="l" eaLnBrk="1" hangingPunct="1">
              <a:spcBef>
                <a:spcPct val="70000"/>
              </a:spcBef>
              <a:buClr>
                <a:schemeClr val="tx1"/>
              </a:buClr>
              <a:buSzTx/>
              <a:buFont typeface="Wingdings" panose="05000000000000000000" pitchFamily="2" charset="2"/>
            </a:pPr>
            <a:r>
              <a:rPr kumimoji="1" lang="en-US" altLang="zh-CN" sz="3000" b="1" dirty="0">
                <a:latin typeface="+mn-lt"/>
                <a:ea typeface="华文中宋" panose="02010600040101010101" pitchFamily="2" charset="-122"/>
                <a:cs typeface="+mn-cs"/>
              </a:rPr>
              <a:t>§16.3 </a:t>
            </a:r>
            <a:r>
              <a:rPr kumimoji="1" lang="zh-CN" altLang="en-US" sz="3000" b="1" dirty="0">
                <a:latin typeface="+mn-lt"/>
                <a:ea typeface="华文中宋" panose="02010600040101010101" pitchFamily="2" charset="-122"/>
                <a:cs typeface="+mn-cs"/>
              </a:rPr>
              <a:t>不可展曲面的表面展开</a:t>
            </a:r>
          </a:p>
        </p:txBody>
      </p:sp>
      <p:sp>
        <p:nvSpPr>
          <p:cNvPr id="226308" name="Rectangle 4"/>
          <p:cNvSpPr>
            <a:spLocks noChangeArrowheads="1"/>
          </p:cNvSpPr>
          <p:nvPr/>
        </p:nvSpPr>
        <p:spPr bwMode="auto">
          <a:xfrm>
            <a:off x="685800" y="609600"/>
            <a:ext cx="7772400" cy="11430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sz="60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n-cs"/>
            </a:endParaRPr>
          </a:p>
        </p:txBody>
      </p:sp>
      <p:sp>
        <p:nvSpPr>
          <p:cNvPr id="4101" name="Rectangle 5"/>
          <p:cNvSpPr/>
          <p:nvPr/>
        </p:nvSpPr>
        <p:spPr>
          <a:xfrm>
            <a:off x="0" y="3886200"/>
            <a:ext cx="6400800" cy="1752600"/>
          </a:xfrm>
          <a:prstGeom prst="rect">
            <a:avLst/>
          </a:prstGeom>
          <a:noFill/>
          <a:ln w="9525">
            <a:noFill/>
          </a:ln>
        </p:spPr>
        <p:txBody>
          <a:bodyPr/>
          <a:lstStyle/>
          <a:p>
            <a:pPr marL="609600" indent="-609600">
              <a:spcBef>
                <a:spcPct val="70000"/>
              </a:spcBef>
              <a:buClr>
                <a:schemeClr val="tx1"/>
              </a:buClr>
              <a:buFont typeface="Wingdings" panose="05000000000000000000" pitchFamily="2" charset="2"/>
            </a:pPr>
            <a:endParaRPr lang="en-US" altLang="x-none" sz="3600" i="0" dirty="0">
              <a:latin typeface="Times New Roman" panose="02020603050405020304" pitchFamily="18" charset="0"/>
              <a:ea typeface="宋体" panose="02010600030101010101" pitchFamily="2" charset="-122"/>
            </a:endParaRPr>
          </a:p>
        </p:txBody>
      </p:sp>
      <p:pic>
        <p:nvPicPr>
          <p:cNvPr id="4102" name="Picture 6" descr="j0088542"/>
          <p:cNvPicPr>
            <a:picLocks noChangeAspect="1"/>
          </p:cNvPicPr>
          <p:nvPr/>
        </p:nvPicPr>
        <p:blipFill>
          <a:blip r:embed="rId2"/>
          <a:stretch>
            <a:fillRect/>
          </a:stretch>
        </p:blipFill>
        <p:spPr>
          <a:xfrm>
            <a:off x="0" y="1387475"/>
            <a:ext cx="9144000" cy="344488"/>
          </a:xfrm>
          <a:prstGeom prst="rect">
            <a:avLst/>
          </a:prstGeom>
          <a:noFill/>
          <a:ln w="9525">
            <a:noFill/>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848B4A5-D243-4C93-9446-60D4D00AC5D0}"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9"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10</a:t>
            </a:fld>
            <a:endParaRPr lang="en-US" altLang="zh-CN" sz="1400" b="0" i="0" dirty="0">
              <a:ea typeface="宋体" panose="02010600030101010101" pitchFamily="2" charset="-122"/>
            </a:endParaRPr>
          </a:p>
        </p:txBody>
      </p:sp>
      <p:pic>
        <p:nvPicPr>
          <p:cNvPr id="14341" name="Picture 170"/>
          <p:cNvPicPr>
            <a:picLocks noChangeAspect="1"/>
          </p:cNvPicPr>
          <p:nvPr/>
        </p:nvPicPr>
        <p:blipFill>
          <a:blip r:embed="rId2"/>
          <a:stretch>
            <a:fillRect/>
          </a:stretch>
        </p:blipFill>
        <p:spPr>
          <a:xfrm>
            <a:off x="4164013" y="434975"/>
            <a:ext cx="4800600" cy="4181475"/>
          </a:xfrm>
          <a:prstGeom prst="rect">
            <a:avLst/>
          </a:prstGeom>
          <a:noFill/>
          <a:ln w="4763">
            <a:noFill/>
          </a:ln>
        </p:spPr>
      </p:pic>
      <p:sp>
        <p:nvSpPr>
          <p:cNvPr id="14342" name="Rectangle 16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16.2.2 </a:t>
            </a:r>
            <a:r>
              <a:rPr lang="zh-CN" altLang="en-US" i="0" dirty="0">
                <a:solidFill>
                  <a:schemeClr val="tx1"/>
                </a:solidFill>
                <a:latin typeface="Times New Roman" panose="02020603050405020304" pitchFamily="18" charset="0"/>
                <a:ea typeface="宋体" panose="02010600030101010101" pitchFamily="2" charset="-122"/>
              </a:rPr>
              <a:t>锥管制件的表面展开</a:t>
            </a:r>
            <a:r>
              <a:rPr lang="en-US" altLang="zh-CN" i="0" dirty="0">
                <a:solidFill>
                  <a:schemeClr val="hlink"/>
                </a:solidFill>
                <a:latin typeface="Times New Roman" panose="02020603050405020304" pitchFamily="18" charset="0"/>
                <a:ea typeface="宋体" panose="02010600030101010101" pitchFamily="2" charset="-122"/>
              </a:rPr>
              <a:t>-</a:t>
            </a:r>
            <a:r>
              <a:rPr lang="zh-CN" altLang="en-US" i="0" dirty="0">
                <a:solidFill>
                  <a:schemeClr val="hlink"/>
                </a:solidFill>
                <a:latin typeface="Times New Roman" panose="02020603050405020304" pitchFamily="18" charset="0"/>
                <a:ea typeface="宋体" panose="02010600030101010101" pitchFamily="2" charset="-122"/>
              </a:rPr>
              <a:t>方接圆变形接头的展开</a:t>
            </a:r>
            <a:endParaRPr lang="zh-CN" altLang="en-US" i="0" dirty="0">
              <a:solidFill>
                <a:schemeClr val="hlink"/>
              </a:solidFill>
              <a:latin typeface="仿宋_GB2312" pitchFamily="49" charset="-122"/>
              <a:ea typeface="仿宋_GB2312" pitchFamily="49" charset="-122"/>
            </a:endParaRPr>
          </a:p>
        </p:txBody>
      </p:sp>
      <p:pic>
        <p:nvPicPr>
          <p:cNvPr id="14343" name="Picture 169"/>
          <p:cNvPicPr>
            <a:picLocks noChangeAspect="1"/>
          </p:cNvPicPr>
          <p:nvPr/>
        </p:nvPicPr>
        <p:blipFill>
          <a:blip r:embed="rId3">
            <a:clrChange>
              <a:clrFrom>
                <a:srgbClr val="FFFFFF"/>
              </a:clrFrom>
              <a:clrTo>
                <a:srgbClr val="FFFFFF">
                  <a:alpha val="0"/>
                </a:srgbClr>
              </a:clrTo>
            </a:clrChange>
          </a:blip>
          <a:stretch>
            <a:fillRect/>
          </a:stretch>
        </p:blipFill>
        <p:spPr>
          <a:xfrm>
            <a:off x="0" y="441325"/>
            <a:ext cx="4573588" cy="3316288"/>
          </a:xfrm>
          <a:prstGeom prst="rect">
            <a:avLst/>
          </a:prstGeom>
          <a:noFill/>
          <a:ln w="4763">
            <a:noFill/>
          </a:ln>
        </p:spPr>
      </p:pic>
      <p:pic>
        <p:nvPicPr>
          <p:cNvPr id="14344" name="Picture 171"/>
          <p:cNvPicPr>
            <a:picLocks noChangeAspect="1"/>
          </p:cNvPicPr>
          <p:nvPr/>
        </p:nvPicPr>
        <p:blipFill>
          <a:blip r:embed="rId4">
            <a:clrChange>
              <a:clrFrom>
                <a:srgbClr val="FFFFFF"/>
              </a:clrFrom>
              <a:clrTo>
                <a:srgbClr val="FFFFFF">
                  <a:alpha val="0"/>
                </a:srgbClr>
              </a:clrTo>
            </a:clrChange>
          </a:blip>
          <a:stretch>
            <a:fillRect/>
          </a:stretch>
        </p:blipFill>
        <p:spPr>
          <a:xfrm>
            <a:off x="85725" y="3752850"/>
            <a:ext cx="4471988" cy="2624138"/>
          </a:xfrm>
          <a:prstGeom prst="rect">
            <a:avLst/>
          </a:prstGeom>
          <a:noFill/>
          <a:ln w="4763">
            <a:noFill/>
          </a:ln>
        </p:spPr>
      </p:pic>
      <p:sp>
        <p:nvSpPr>
          <p:cNvPr id="14345" name="Text Box 172"/>
          <p:cNvSpPr txBox="1"/>
          <p:nvPr/>
        </p:nvSpPr>
        <p:spPr>
          <a:xfrm>
            <a:off x="3797300" y="4948238"/>
            <a:ext cx="5176838" cy="1373187"/>
          </a:xfrm>
          <a:prstGeom prst="rect">
            <a:avLst/>
          </a:prstGeom>
          <a:noFill/>
          <a:ln w="4763">
            <a:noFill/>
          </a:ln>
        </p:spPr>
        <p:txBody>
          <a:bodyPr>
            <a:spAutoFit/>
          </a:bodyPr>
          <a:lstStyle/>
          <a:p>
            <a:pPr algn="l"/>
            <a:r>
              <a:rPr lang="en-US" altLang="zh-CN" sz="2800" i="0" dirty="0">
                <a:solidFill>
                  <a:schemeClr val="accent2"/>
                </a:solidFill>
                <a:latin typeface="华文中宋" panose="02010600040101010101" pitchFamily="2" charset="-122"/>
                <a:ea typeface="华文中宋" panose="02010600040101010101" pitchFamily="2" charset="-122"/>
              </a:rPr>
              <a:t>        </a:t>
            </a:r>
            <a:r>
              <a:rPr lang="zh-CN" altLang="en-US" sz="2800" i="0" dirty="0">
                <a:solidFill>
                  <a:schemeClr val="accent2"/>
                </a:solidFill>
                <a:latin typeface="华文中宋" panose="02010600040101010101" pitchFamily="2" charset="-122"/>
                <a:ea typeface="华文中宋" panose="02010600040101010101" pitchFamily="2" charset="-122"/>
              </a:rPr>
              <a:t>可分解为四个等腰三角形和四个部分锥面组成，分求出其实形，然后拼接在一起即可。</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663BCB7-6192-47FE-ADB9-D5BD9B226B3F}"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11</a:t>
            </a:fld>
            <a:endParaRPr lang="en-US" altLang="zh-CN" sz="1400" b="0" i="0" dirty="0">
              <a:ea typeface="宋体" panose="02010600030101010101" pitchFamily="2" charset="-122"/>
            </a:endParaRPr>
          </a:p>
        </p:txBody>
      </p:sp>
      <p:sp>
        <p:nvSpPr>
          <p:cNvPr id="16389" name="Rectangle 9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16.3.1 </a:t>
            </a:r>
            <a:r>
              <a:rPr lang="zh-CN" altLang="en-US" i="0" dirty="0">
                <a:solidFill>
                  <a:schemeClr val="tx2"/>
                </a:solidFill>
                <a:latin typeface="Times New Roman" panose="02020603050405020304" pitchFamily="18" charset="0"/>
                <a:ea typeface="宋体" panose="02010600030101010101" pitchFamily="2" charset="-122"/>
              </a:rPr>
              <a:t>不可展曲面的表面展开</a:t>
            </a:r>
            <a:r>
              <a:rPr lang="en-US" altLang="zh-CN" i="0" dirty="0">
                <a:solidFill>
                  <a:srgbClr val="C00060"/>
                </a:solidFill>
                <a:latin typeface="Times New Roman" panose="02020603050405020304" pitchFamily="18" charset="0"/>
                <a:ea typeface="宋体" panose="02010600030101010101" pitchFamily="2" charset="-122"/>
              </a:rPr>
              <a:t>-</a:t>
            </a:r>
            <a:r>
              <a:rPr lang="zh-CN" altLang="en-US" i="0" dirty="0">
                <a:solidFill>
                  <a:srgbClr val="C00060"/>
                </a:solidFill>
                <a:latin typeface="Times New Roman" panose="02020603050405020304" pitchFamily="18" charset="0"/>
                <a:ea typeface="宋体" panose="02010600030101010101" pitchFamily="2" charset="-122"/>
              </a:rPr>
              <a:t>马蹄形接头的近似展开</a:t>
            </a:r>
            <a:endParaRPr lang="zh-CN" altLang="en-US" i="0" dirty="0">
              <a:solidFill>
                <a:schemeClr val="hlink"/>
              </a:solidFill>
              <a:latin typeface="仿宋_GB2312" pitchFamily="49" charset="-122"/>
              <a:ea typeface="仿宋_GB2312" pitchFamily="49" charset="-122"/>
            </a:endParaRPr>
          </a:p>
        </p:txBody>
      </p:sp>
      <p:pic>
        <p:nvPicPr>
          <p:cNvPr id="16390" name="Picture 94"/>
          <p:cNvPicPr>
            <a:picLocks noChangeAspect="1"/>
          </p:cNvPicPr>
          <p:nvPr/>
        </p:nvPicPr>
        <p:blipFill>
          <a:blip r:embed="rId2"/>
          <a:stretch>
            <a:fillRect/>
          </a:stretch>
        </p:blipFill>
        <p:spPr>
          <a:xfrm>
            <a:off x="168275" y="484188"/>
            <a:ext cx="8847138" cy="4283075"/>
          </a:xfrm>
          <a:prstGeom prst="rect">
            <a:avLst/>
          </a:prstGeom>
          <a:noFill/>
          <a:ln w="4763">
            <a:noFill/>
          </a:ln>
        </p:spPr>
      </p:pic>
      <p:sp>
        <p:nvSpPr>
          <p:cNvPr id="16391" name="Text Box 95"/>
          <p:cNvSpPr txBox="1"/>
          <p:nvPr/>
        </p:nvSpPr>
        <p:spPr>
          <a:xfrm>
            <a:off x="712788" y="4703763"/>
            <a:ext cx="7721600" cy="1552575"/>
          </a:xfrm>
          <a:prstGeom prst="rect">
            <a:avLst/>
          </a:prstGeom>
          <a:noFill/>
          <a:ln w="4763">
            <a:noFill/>
          </a:ln>
        </p:spPr>
        <p:txBody>
          <a:bodyPr>
            <a:spAutoFit/>
          </a:bodyPr>
          <a:lstStyle/>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将两端圆口划分成相同等分，画出各条素线；</a:t>
            </a:r>
          </a:p>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应用直角三角形法求出个三角形边长；</a:t>
            </a:r>
            <a:endParaRPr lang="zh-CN" altLang="en-US" dirty="0">
              <a:solidFill>
                <a:srgbClr val="C00060"/>
              </a:solidFill>
              <a:latin typeface="Times New Roman" panose="02020603050405020304" pitchFamily="18" charset="0"/>
              <a:sym typeface="Symbol" panose="05050102010706020507" pitchFamily="18" charset="2"/>
            </a:endParaRPr>
          </a:p>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依次作出各三角形的实形，顺次拼接在一起，即可得到展开图；</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C04A3B0-AA2D-4BA2-93E6-818E3F2E9BD4}"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8"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12</a:t>
            </a:fld>
            <a:endParaRPr lang="en-US" altLang="zh-CN" sz="1400" b="0" i="0" dirty="0">
              <a:ea typeface="宋体" panose="02010600030101010101" pitchFamily="2" charset="-122"/>
            </a:endParaRPr>
          </a:p>
        </p:txBody>
      </p:sp>
      <p:sp>
        <p:nvSpPr>
          <p:cNvPr id="17413" name="Rectangle 2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16.3.2 </a:t>
            </a:r>
            <a:r>
              <a:rPr lang="zh-CN" altLang="en-US" i="0" dirty="0">
                <a:solidFill>
                  <a:schemeClr val="tx2"/>
                </a:solidFill>
                <a:latin typeface="Times New Roman" panose="02020603050405020304" pitchFamily="18" charset="0"/>
                <a:ea typeface="宋体" panose="02010600030101010101" pitchFamily="2" charset="-122"/>
              </a:rPr>
              <a:t>不可展曲面的表面展开</a:t>
            </a:r>
            <a:r>
              <a:rPr lang="en-US" altLang="zh-CN" i="0" dirty="0">
                <a:solidFill>
                  <a:srgbClr val="C00060"/>
                </a:solidFill>
                <a:latin typeface="Times New Roman" panose="02020603050405020304" pitchFamily="18" charset="0"/>
                <a:ea typeface="宋体" panose="02010600030101010101" pitchFamily="2" charset="-122"/>
              </a:rPr>
              <a:t>-</a:t>
            </a:r>
            <a:r>
              <a:rPr lang="zh-CN" altLang="en-US" i="0" dirty="0">
                <a:solidFill>
                  <a:srgbClr val="C00060"/>
                </a:solidFill>
                <a:latin typeface="Times New Roman" panose="02020603050405020304" pitchFamily="18" charset="0"/>
                <a:ea typeface="宋体" panose="02010600030101010101" pitchFamily="2" charset="-122"/>
              </a:rPr>
              <a:t>正圆柱螺旋面的近似展开</a:t>
            </a:r>
            <a:endParaRPr lang="zh-CN" altLang="en-US" i="0" dirty="0">
              <a:solidFill>
                <a:schemeClr val="hlink"/>
              </a:solidFill>
              <a:latin typeface="仿宋_GB2312" pitchFamily="49" charset="-122"/>
              <a:ea typeface="仿宋_GB2312" pitchFamily="49" charset="-122"/>
            </a:endParaRPr>
          </a:p>
        </p:txBody>
      </p:sp>
      <p:pic>
        <p:nvPicPr>
          <p:cNvPr id="17414" name="Picture 24"/>
          <p:cNvPicPr>
            <a:picLocks noChangeAspect="1"/>
          </p:cNvPicPr>
          <p:nvPr/>
        </p:nvPicPr>
        <p:blipFill>
          <a:blip r:embed="rId2"/>
          <a:srcRect t="11998" r="70824"/>
          <a:stretch>
            <a:fillRect/>
          </a:stretch>
        </p:blipFill>
        <p:spPr>
          <a:xfrm>
            <a:off x="247650" y="1122363"/>
            <a:ext cx="2484438" cy="4598987"/>
          </a:xfrm>
          <a:prstGeom prst="rect">
            <a:avLst/>
          </a:prstGeom>
          <a:noFill/>
          <a:ln w="4763">
            <a:noFill/>
          </a:ln>
        </p:spPr>
      </p:pic>
      <p:pic>
        <p:nvPicPr>
          <p:cNvPr id="17415" name="Picture 25"/>
          <p:cNvPicPr>
            <a:picLocks noChangeAspect="1"/>
          </p:cNvPicPr>
          <p:nvPr/>
        </p:nvPicPr>
        <p:blipFill>
          <a:blip r:embed="rId3"/>
          <a:stretch>
            <a:fillRect/>
          </a:stretch>
        </p:blipFill>
        <p:spPr>
          <a:xfrm>
            <a:off x="2620963" y="554038"/>
            <a:ext cx="2846387" cy="5448300"/>
          </a:xfrm>
          <a:prstGeom prst="rect">
            <a:avLst/>
          </a:prstGeom>
          <a:noFill/>
          <a:ln w="4763">
            <a:noFill/>
          </a:ln>
        </p:spPr>
      </p:pic>
      <p:pic>
        <p:nvPicPr>
          <p:cNvPr id="17416" name="Picture 26"/>
          <p:cNvPicPr>
            <a:picLocks noChangeAspect="1"/>
          </p:cNvPicPr>
          <p:nvPr/>
        </p:nvPicPr>
        <p:blipFill>
          <a:blip r:embed="rId4">
            <a:clrChange>
              <a:clrFrom>
                <a:srgbClr val="FFFFFF"/>
              </a:clrFrom>
              <a:clrTo>
                <a:srgbClr val="FFFFFF">
                  <a:alpha val="0"/>
                </a:srgbClr>
              </a:clrTo>
            </a:clrChange>
          </a:blip>
          <a:stretch>
            <a:fillRect/>
          </a:stretch>
        </p:blipFill>
        <p:spPr>
          <a:xfrm>
            <a:off x="5368925" y="438150"/>
            <a:ext cx="3484563" cy="5626100"/>
          </a:xfrm>
          <a:prstGeom prst="rect">
            <a:avLst/>
          </a:prstGeom>
          <a:noFill/>
          <a:ln w="4763">
            <a:noFill/>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4AF57E4-3CEE-43C7-9ECE-741AD3C30D93}"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8"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13</a:t>
            </a:fld>
            <a:endParaRPr lang="en-US" altLang="zh-CN" sz="1400" b="0" i="0" dirty="0">
              <a:ea typeface="宋体" panose="02010600030101010101" pitchFamily="2" charset="-122"/>
            </a:endParaRPr>
          </a:p>
        </p:txBody>
      </p:sp>
      <p:sp>
        <p:nvSpPr>
          <p:cNvPr id="18437" name="Rectangle 11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16.3.3 </a:t>
            </a:r>
            <a:r>
              <a:rPr lang="zh-CN" altLang="en-US" i="0" dirty="0">
                <a:solidFill>
                  <a:schemeClr val="tx2"/>
                </a:solidFill>
                <a:latin typeface="Times New Roman" panose="02020603050405020304" pitchFamily="18" charset="0"/>
                <a:ea typeface="宋体" panose="02010600030101010101" pitchFamily="2" charset="-122"/>
              </a:rPr>
              <a:t>不可展曲面的表面展开</a:t>
            </a:r>
            <a:r>
              <a:rPr lang="en-US" altLang="zh-CN" i="0" dirty="0">
                <a:solidFill>
                  <a:srgbClr val="C00060"/>
                </a:solidFill>
                <a:latin typeface="Times New Roman" panose="02020603050405020304" pitchFamily="18" charset="0"/>
                <a:ea typeface="宋体" panose="02010600030101010101" pitchFamily="2" charset="-122"/>
              </a:rPr>
              <a:t>-</a:t>
            </a:r>
            <a:r>
              <a:rPr lang="zh-CN" altLang="en-US" i="0" dirty="0">
                <a:solidFill>
                  <a:srgbClr val="C00060"/>
                </a:solidFill>
                <a:latin typeface="Times New Roman" panose="02020603050405020304" pitchFamily="18" charset="0"/>
                <a:ea typeface="宋体" panose="02010600030101010101" pitchFamily="2" charset="-122"/>
              </a:rPr>
              <a:t>椭圆封头的近似展开</a:t>
            </a:r>
            <a:endParaRPr lang="zh-CN" altLang="en-US" i="0" dirty="0">
              <a:solidFill>
                <a:schemeClr val="hlink"/>
              </a:solidFill>
              <a:latin typeface="仿宋_GB2312" pitchFamily="49" charset="-122"/>
              <a:ea typeface="仿宋_GB2312" pitchFamily="49" charset="-122"/>
            </a:endParaRPr>
          </a:p>
        </p:txBody>
      </p:sp>
      <p:pic>
        <p:nvPicPr>
          <p:cNvPr id="18438" name="Picture 117"/>
          <p:cNvPicPr>
            <a:picLocks noChangeAspect="1"/>
          </p:cNvPicPr>
          <p:nvPr/>
        </p:nvPicPr>
        <p:blipFill>
          <a:blip r:embed="rId2"/>
          <a:stretch>
            <a:fillRect/>
          </a:stretch>
        </p:blipFill>
        <p:spPr>
          <a:xfrm>
            <a:off x="1054100" y="801688"/>
            <a:ext cx="6492875" cy="4967287"/>
          </a:xfrm>
          <a:prstGeom prst="rect">
            <a:avLst/>
          </a:prstGeom>
          <a:noFill/>
          <a:ln w="4763">
            <a:noFill/>
          </a:ln>
        </p:spPr>
      </p:pic>
      <p:sp>
        <p:nvSpPr>
          <p:cNvPr id="469110" name="Text Box 118"/>
          <p:cNvSpPr txBox="1">
            <a:spLocks noChangeArrowheads="1"/>
          </p:cNvSpPr>
          <p:nvPr/>
        </p:nvSpPr>
        <p:spPr bwMode="auto">
          <a:xfrm>
            <a:off x="6192838" y="2333625"/>
            <a:ext cx="1809750" cy="579438"/>
          </a:xfrm>
          <a:prstGeom prst="rect">
            <a:avLst/>
          </a:prstGeom>
          <a:noFill/>
          <a:ln w="4763">
            <a:noFill/>
            <a:miter lim="800000"/>
          </a:ln>
          <a:effectLst/>
        </p:spPr>
        <p:txBody>
          <a:bodyPr wrap="none">
            <a:spAutoFit/>
          </a:bodyPr>
          <a:lstStyle/>
          <a:p>
            <a:pPr marR="0" defTabSz="914400">
              <a:buClrTx/>
              <a:buSzTx/>
              <a:buFontTx/>
              <a:buNone/>
              <a:defRPr/>
            </a:pPr>
            <a:r>
              <a:rPr kumimoji="1" lang="zh-CN" altLang="en-US" sz="3200" i="0" kern="1200" cap="none" spc="0" normalizeH="0" baseline="0" noProof="0" smtClean="0">
                <a:solidFill>
                  <a:srgbClr val="C00060"/>
                </a:solidFill>
                <a:effectLst>
                  <a:outerShdw blurRad="38100" dist="38100" dir="2700000" algn="tl">
                    <a:srgbClr val="C0C0C0"/>
                  </a:outerShdw>
                </a:effectLst>
                <a:latin typeface="Times New Roman" panose="02020603050405020304" pitchFamily="18" charset="0"/>
                <a:ea typeface="华文中宋" panose="02010600040101010101" pitchFamily="2" charset="-122"/>
                <a:cs typeface="+mn-cs"/>
              </a:rPr>
              <a:t>顶部展开</a:t>
            </a:r>
          </a:p>
        </p:txBody>
      </p:sp>
      <p:sp>
        <p:nvSpPr>
          <p:cNvPr id="469111" name="Text Box 119"/>
          <p:cNvSpPr txBox="1">
            <a:spLocks noChangeArrowheads="1"/>
          </p:cNvSpPr>
          <p:nvPr/>
        </p:nvSpPr>
        <p:spPr bwMode="auto">
          <a:xfrm>
            <a:off x="6372225" y="4724400"/>
            <a:ext cx="1809750" cy="579438"/>
          </a:xfrm>
          <a:prstGeom prst="rect">
            <a:avLst/>
          </a:prstGeom>
          <a:noFill/>
          <a:ln w="4763">
            <a:noFill/>
            <a:miter lim="800000"/>
          </a:ln>
          <a:effectLst/>
        </p:spPr>
        <p:txBody>
          <a:bodyPr wrap="none">
            <a:spAutoFit/>
          </a:bodyPr>
          <a:lstStyle/>
          <a:p>
            <a:pPr marR="0" defTabSz="914400">
              <a:buClrTx/>
              <a:buSzTx/>
              <a:buFontTx/>
              <a:buNone/>
              <a:defRPr/>
            </a:pPr>
            <a:r>
              <a:rPr kumimoji="1" lang="zh-CN" altLang="en-US" sz="3200" i="0" kern="1200" cap="none" spc="0" normalizeH="0" baseline="0" noProof="0" smtClean="0">
                <a:solidFill>
                  <a:srgbClr val="C00060"/>
                </a:solidFill>
                <a:effectLst>
                  <a:outerShdw blurRad="38100" dist="38100" dir="2700000" algn="tl">
                    <a:srgbClr val="C0C0C0"/>
                  </a:outerShdw>
                </a:effectLst>
                <a:latin typeface="Times New Roman" panose="02020603050405020304" pitchFamily="18" charset="0"/>
                <a:ea typeface="华文中宋" panose="02010600040101010101" pitchFamily="2" charset="-122"/>
                <a:cs typeface="+mn-cs"/>
              </a:rPr>
              <a:t>本体展开</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B406253-B251-4832-872A-9B816E61DCD2}"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2</a:t>
            </a:fld>
            <a:endParaRPr lang="en-US" altLang="zh-CN" sz="1400" b="0" i="0" dirty="0">
              <a:ea typeface="宋体" panose="02010600030101010101" pitchFamily="2" charset="-122"/>
            </a:endParaRPr>
          </a:p>
        </p:txBody>
      </p:sp>
      <p:sp>
        <p:nvSpPr>
          <p:cNvPr id="457731" name="Text Box 3"/>
          <p:cNvSpPr txBox="1">
            <a:spLocks noChangeArrowheads="1"/>
          </p:cNvSpPr>
          <p:nvPr/>
        </p:nvSpPr>
        <p:spPr bwMode="auto">
          <a:xfrm>
            <a:off x="527050" y="465138"/>
            <a:ext cx="8105775" cy="2168525"/>
          </a:xfrm>
          <a:prstGeom prst="rect">
            <a:avLst/>
          </a:prstGeom>
          <a:noFill/>
          <a:ln w="9525">
            <a:noFill/>
            <a:miter lim="800000"/>
          </a:ln>
          <a:effectLst/>
        </p:spPr>
        <p:txBody>
          <a:bodyPr>
            <a:spAutoFit/>
          </a:bodyPr>
          <a:lstStyle/>
          <a:p>
            <a:pPr marR="0" algn="l" defTabSz="914400">
              <a:lnSpc>
                <a:spcPct val="110000"/>
              </a:lnSpc>
              <a:spcAft>
                <a:spcPct val="35000"/>
              </a:spcAft>
              <a:buClr>
                <a:schemeClr val="accent2"/>
              </a:buClr>
              <a:buSzTx/>
              <a:buFont typeface="Wingdings" panose="05000000000000000000" pitchFamily="2" charset="2"/>
              <a:buNone/>
              <a:defRPr/>
            </a:pPr>
            <a:r>
              <a:rPr kumimoji="1" lang="en-US" altLang="zh-CN" i="0" kern="1200" cap="none" spc="0" normalizeH="0" baseline="0" noProof="0" smtClean="0">
                <a:latin typeface="Times New Roman" panose="02020603050405020304" pitchFamily="18" charset="0"/>
                <a:ea typeface="宋体" panose="02010600030101010101" pitchFamily="2" charset="-122"/>
                <a:cs typeface="+mn-cs"/>
              </a:rPr>
              <a:t>        </a:t>
            </a:r>
            <a:r>
              <a:rPr kumimoji="1" lang="zh-CN" altLang="en-US" i="0" kern="1200" cap="none" spc="0" normalizeH="0" baseline="0" noProof="0" smtClean="0">
                <a:latin typeface="Times New Roman" panose="02020603050405020304" pitchFamily="18" charset="0"/>
                <a:ea typeface="宋体" panose="02010600030101010101" pitchFamily="2" charset="-122"/>
                <a:cs typeface="+mn-cs"/>
              </a:rPr>
              <a:t>在工业生产中，一些由板件卷焊而形成的制件必须要画出其表面展摊在平面上的形状，以便下料、加工成形，这种工程图样成为</a:t>
            </a:r>
            <a:r>
              <a:rPr kumimoji="1" lang="zh-CN" altLang="en-US" sz="2800" i="0" kern="1200" cap="none" spc="0" normalizeH="0" baseline="0" noProof="0" smtClean="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展开图</a:t>
            </a:r>
            <a:r>
              <a:rPr kumimoji="1" lang="zh-CN" altLang="en-US" i="0" kern="1200" cap="none" spc="0" normalizeH="0" baseline="0" noProof="0" smtClean="0">
                <a:latin typeface="Times New Roman" panose="02020603050405020304" pitchFamily="18" charset="0"/>
                <a:ea typeface="宋体" panose="02010600030101010101" pitchFamily="2" charset="-122"/>
                <a:cs typeface="+mn-cs"/>
              </a:rPr>
              <a:t>。按照表面性质可分为可展与不可展两类。可展平面能精确展开，不可展平面常用近似方法展开。</a:t>
            </a:r>
          </a:p>
        </p:txBody>
      </p:sp>
      <p:sp>
        <p:nvSpPr>
          <p:cNvPr id="5126" name="Rectangle 12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 </a:t>
            </a:r>
            <a:r>
              <a:rPr lang="zh-CN" altLang="en-US" i="0" dirty="0">
                <a:solidFill>
                  <a:schemeClr val="tx2"/>
                </a:solidFill>
                <a:latin typeface="Times New Roman" panose="02020603050405020304" pitchFamily="18" charset="0"/>
                <a:ea typeface="宋体" panose="02010600030101010101" pitchFamily="2" charset="-122"/>
              </a:rPr>
              <a:t>展开图</a:t>
            </a:r>
          </a:p>
        </p:txBody>
      </p:sp>
      <p:pic>
        <p:nvPicPr>
          <p:cNvPr id="5127" name="Picture 128"/>
          <p:cNvPicPr>
            <a:picLocks noChangeAspect="1"/>
          </p:cNvPicPr>
          <p:nvPr/>
        </p:nvPicPr>
        <p:blipFill>
          <a:blip r:embed="rId2"/>
          <a:srcRect r="43056"/>
          <a:stretch>
            <a:fillRect/>
          </a:stretch>
        </p:blipFill>
        <p:spPr>
          <a:xfrm>
            <a:off x="769938" y="2744788"/>
            <a:ext cx="4927600" cy="3048000"/>
          </a:xfrm>
          <a:prstGeom prst="rect">
            <a:avLst/>
          </a:prstGeom>
          <a:noFill/>
          <a:ln w="4763">
            <a:noFill/>
          </a:ln>
        </p:spPr>
      </p:pic>
      <p:sp>
        <p:nvSpPr>
          <p:cNvPr id="457857" name="Text Box 129"/>
          <p:cNvSpPr txBox="1">
            <a:spLocks noChangeArrowheads="1"/>
          </p:cNvSpPr>
          <p:nvPr/>
        </p:nvSpPr>
        <p:spPr bwMode="auto">
          <a:xfrm>
            <a:off x="517525" y="5992813"/>
            <a:ext cx="2012950" cy="457200"/>
          </a:xfrm>
          <a:prstGeom prst="rect">
            <a:avLst/>
          </a:prstGeom>
          <a:noFill/>
          <a:ln w="4763">
            <a:noFill/>
            <a:miter lim="800000"/>
          </a:ln>
          <a:effectLst/>
        </p:spPr>
        <p:txBody>
          <a:bodyPr wrap="none">
            <a:spAutoFit/>
          </a:bodyPr>
          <a:lstStyle/>
          <a:p>
            <a:pPr marR="0" algn="l" defTabSz="914400">
              <a:buClrTx/>
              <a:buSzTx/>
              <a:buFontTx/>
              <a:buNone/>
              <a:defRPr/>
            </a:pPr>
            <a:r>
              <a:rPr kumimoji="1" lang="zh-CN" altLang="en-US" b="0" i="0"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华文中宋" panose="02010600040101010101" pitchFamily="2" charset="-122"/>
                <a:cs typeface="+mn-cs"/>
              </a:rPr>
              <a:t>圆管的投影图</a:t>
            </a:r>
          </a:p>
        </p:txBody>
      </p:sp>
      <p:sp>
        <p:nvSpPr>
          <p:cNvPr id="457858" name="Text Box 130"/>
          <p:cNvSpPr txBox="1">
            <a:spLocks noChangeArrowheads="1"/>
          </p:cNvSpPr>
          <p:nvPr/>
        </p:nvSpPr>
        <p:spPr bwMode="auto">
          <a:xfrm>
            <a:off x="3030538" y="4602163"/>
            <a:ext cx="2012950" cy="457200"/>
          </a:xfrm>
          <a:prstGeom prst="rect">
            <a:avLst/>
          </a:prstGeom>
          <a:noFill/>
          <a:ln w="4763">
            <a:noFill/>
            <a:miter lim="800000"/>
          </a:ln>
          <a:effectLst/>
        </p:spPr>
        <p:txBody>
          <a:bodyPr wrap="none">
            <a:spAutoFit/>
          </a:bodyPr>
          <a:lstStyle/>
          <a:p>
            <a:pPr marR="0" algn="l" defTabSz="914400">
              <a:buClrTx/>
              <a:buSzTx/>
              <a:buFontTx/>
              <a:buNone/>
              <a:defRPr/>
            </a:pPr>
            <a:r>
              <a:rPr kumimoji="1" lang="zh-CN" altLang="en-US" b="0" i="0"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华文中宋" panose="02010600040101010101" pitchFamily="2" charset="-122"/>
                <a:cs typeface="+mn-cs"/>
              </a:rPr>
              <a:t>圆管的展开图</a:t>
            </a:r>
          </a:p>
        </p:txBody>
      </p:sp>
      <p:sp>
        <p:nvSpPr>
          <p:cNvPr id="457859" name="Text Box 131"/>
          <p:cNvSpPr txBox="1">
            <a:spLocks noChangeArrowheads="1"/>
          </p:cNvSpPr>
          <p:nvPr/>
        </p:nvSpPr>
        <p:spPr bwMode="auto">
          <a:xfrm>
            <a:off x="5749925" y="5859463"/>
            <a:ext cx="2317750" cy="457200"/>
          </a:xfrm>
          <a:prstGeom prst="rect">
            <a:avLst/>
          </a:prstGeom>
          <a:noFill/>
          <a:ln w="4763">
            <a:noFill/>
            <a:miter lim="800000"/>
          </a:ln>
          <a:effectLst/>
        </p:spPr>
        <p:txBody>
          <a:bodyPr wrap="none">
            <a:spAutoFit/>
          </a:bodyPr>
          <a:lstStyle/>
          <a:p>
            <a:pPr marR="0" algn="l" defTabSz="914400">
              <a:buClrTx/>
              <a:buSzTx/>
              <a:buFontTx/>
              <a:buNone/>
              <a:defRPr/>
            </a:pPr>
            <a:r>
              <a:rPr kumimoji="1" lang="zh-CN" altLang="en-US" b="0" i="0"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华文中宋" panose="02010600040101010101" pitchFamily="2" charset="-122"/>
                <a:cs typeface="+mn-cs"/>
              </a:rPr>
              <a:t>圆管的展开过程</a:t>
            </a:r>
          </a:p>
        </p:txBody>
      </p:sp>
      <p:pic>
        <p:nvPicPr>
          <p:cNvPr id="5131" name="Picture 132"/>
          <p:cNvPicPr>
            <a:picLocks noChangeAspect="1"/>
          </p:cNvPicPr>
          <p:nvPr/>
        </p:nvPicPr>
        <p:blipFill>
          <a:blip r:embed="rId3">
            <a:clrChange>
              <a:clrFrom>
                <a:srgbClr val="FFFFFF"/>
              </a:clrFrom>
              <a:clrTo>
                <a:srgbClr val="FFFFFF">
                  <a:alpha val="0"/>
                </a:srgbClr>
              </a:clrTo>
            </a:clrChange>
          </a:blip>
          <a:stretch>
            <a:fillRect/>
          </a:stretch>
        </p:blipFill>
        <p:spPr>
          <a:xfrm>
            <a:off x="4995863" y="4235450"/>
            <a:ext cx="3498850" cy="1701800"/>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57731">
                                            <p:txEl>
                                              <p:pRg st="0" end="0"/>
                                            </p:txEl>
                                          </p:spTgt>
                                        </p:tgtEl>
                                        <p:attrNameLst>
                                          <p:attrName>style.visibility</p:attrName>
                                        </p:attrNameLst>
                                      </p:cBhvr>
                                      <p:to>
                                        <p:strVal val="visible"/>
                                      </p:to>
                                    </p:set>
                                    <p:animEffect transition="in" filter="barn(outVertical)">
                                      <p:cBhvr>
                                        <p:cTn id="7" dur="500"/>
                                        <p:tgtEl>
                                          <p:spTgt spid="4577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99820DE-1CA0-45E9-AC5B-DFA9311A5DDE}"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3</a:t>
            </a:fld>
            <a:endParaRPr lang="en-US" altLang="zh-CN" sz="1400" b="0" i="0" dirty="0">
              <a:ea typeface="宋体" panose="02010600030101010101" pitchFamily="2" charset="-122"/>
            </a:endParaRPr>
          </a:p>
        </p:txBody>
      </p:sp>
      <p:sp>
        <p:nvSpPr>
          <p:cNvPr id="458755" name="Text Box 3"/>
          <p:cNvSpPr txBox="1">
            <a:spLocks noChangeArrowheads="1"/>
          </p:cNvSpPr>
          <p:nvPr/>
        </p:nvSpPr>
        <p:spPr bwMode="auto">
          <a:xfrm>
            <a:off x="527050" y="449263"/>
            <a:ext cx="7818438" cy="1554163"/>
          </a:xfrm>
          <a:prstGeom prst="rect">
            <a:avLst/>
          </a:prstGeom>
          <a:noFill/>
          <a:ln w="9525">
            <a:noFill/>
            <a:miter lim="800000"/>
          </a:ln>
          <a:effectLst/>
        </p:spPr>
        <p:txBody>
          <a:bodyPr>
            <a:spAutoFit/>
          </a:bodyPr>
          <a:lstStyle/>
          <a:p>
            <a:pPr marL="457200" marR="0" indent="-457200" algn="l" defTabSz="914400">
              <a:lnSpc>
                <a:spcPct val="110000"/>
              </a:lnSpc>
              <a:spcAft>
                <a:spcPct val="35000"/>
              </a:spcAft>
              <a:buClr>
                <a:schemeClr val="accent2"/>
              </a:buClr>
              <a:buSzTx/>
              <a:buFont typeface="Wingdings" panose="05000000000000000000" pitchFamily="2" charset="2"/>
              <a:buAutoNum type="arabicPeriod"/>
              <a:defRPr/>
            </a:pPr>
            <a:r>
              <a:rPr kumimoji="1" lang="en-US" altLang="zh-CN" i="0" kern="1200" cap="none" spc="0" normalizeH="0" baseline="0" noProof="0" smtClean="0">
                <a:effectLst>
                  <a:outerShdw blurRad="38100" dist="38100" dir="2700000" algn="tl">
                    <a:srgbClr val="C0C0C0"/>
                  </a:outerShdw>
                </a:effectLst>
                <a:latin typeface="仿宋_GB2312" pitchFamily="49" charset="-122"/>
                <a:ea typeface="仿宋_GB2312" pitchFamily="49" charset="-122"/>
                <a:cs typeface="+mn-cs"/>
              </a:rPr>
              <a:t> </a:t>
            </a:r>
            <a:r>
              <a:rPr kumimoji="1" lang="zh-CN" altLang="en-US" i="0" kern="1200" cap="none" spc="0" normalizeH="0" baseline="0" noProof="0" smtClean="0">
                <a:effectLst>
                  <a:outerShdw blurRad="38100" dist="38100" dir="2700000" algn="tl">
                    <a:srgbClr val="C0C0C0"/>
                  </a:outerShdw>
                </a:effectLst>
                <a:latin typeface="仿宋_GB2312" pitchFamily="49" charset="-122"/>
                <a:ea typeface="仿宋_GB2312" pitchFamily="49" charset="-122"/>
                <a:cs typeface="+mn-cs"/>
              </a:rPr>
              <a:t>将平面立体的棱面分解为三角形。</a:t>
            </a:r>
          </a:p>
          <a:p>
            <a:pPr marL="457200" marR="0" indent="-457200" algn="l" defTabSz="914400">
              <a:lnSpc>
                <a:spcPct val="110000"/>
              </a:lnSpc>
              <a:spcAft>
                <a:spcPct val="35000"/>
              </a:spcAft>
              <a:buClr>
                <a:schemeClr val="accent2"/>
              </a:buClr>
              <a:buSzTx/>
              <a:buFont typeface="Wingdings" panose="05000000000000000000" pitchFamily="2" charset="2"/>
              <a:buAutoNum type="arabicPeriod"/>
              <a:defRPr/>
            </a:pPr>
            <a:r>
              <a:rPr kumimoji="1" lang="zh-CN" altLang="en-US" i="0" kern="1200" cap="none" spc="0" normalizeH="0" baseline="0" noProof="0" smtClean="0">
                <a:effectLst>
                  <a:outerShdw blurRad="38100" dist="38100" dir="2700000" algn="tl">
                    <a:srgbClr val="C0C0C0"/>
                  </a:outerShdw>
                </a:effectLst>
                <a:latin typeface="仿宋_GB2312" pitchFamily="49" charset="-122"/>
                <a:ea typeface="仿宋_GB2312" pitchFamily="49" charset="-122"/>
                <a:cs typeface="+mn-cs"/>
              </a:rPr>
              <a:t> 用旋转法求出三角形各边的实长。</a:t>
            </a:r>
          </a:p>
          <a:p>
            <a:pPr marL="457200" marR="0" indent="-457200" algn="l" defTabSz="914400">
              <a:lnSpc>
                <a:spcPct val="110000"/>
              </a:lnSpc>
              <a:spcAft>
                <a:spcPct val="35000"/>
              </a:spcAft>
              <a:buClr>
                <a:schemeClr val="accent2"/>
              </a:buClr>
              <a:buSzTx/>
              <a:buFont typeface="Wingdings" panose="05000000000000000000" pitchFamily="2" charset="2"/>
              <a:buAutoNum type="arabicPeriod"/>
              <a:defRPr/>
            </a:pPr>
            <a:r>
              <a:rPr kumimoji="1" lang="zh-CN" altLang="en-US" i="0" kern="1200" cap="none" spc="0" normalizeH="0" baseline="0" noProof="0" smtClean="0">
                <a:effectLst>
                  <a:outerShdw blurRad="38100" dist="38100" dir="2700000" algn="tl">
                    <a:srgbClr val="C0C0C0"/>
                  </a:outerShdw>
                </a:effectLst>
                <a:latin typeface="仿宋_GB2312" pitchFamily="49" charset="-122"/>
                <a:ea typeface="仿宋_GB2312" pitchFamily="49" charset="-122"/>
                <a:cs typeface="+mn-cs"/>
              </a:rPr>
              <a:t> 依次画出各三角形的实形，即可得出其展开图。</a:t>
            </a:r>
          </a:p>
        </p:txBody>
      </p:sp>
      <p:sp>
        <p:nvSpPr>
          <p:cNvPr id="6150" name="Rectangle 12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16.1.1 </a:t>
            </a:r>
            <a:r>
              <a:rPr lang="zh-CN" altLang="en-US" i="0" dirty="0">
                <a:solidFill>
                  <a:schemeClr val="tx1"/>
                </a:solidFill>
                <a:latin typeface="Times New Roman" panose="02020603050405020304" pitchFamily="18" charset="0"/>
                <a:ea typeface="宋体" panose="02010600030101010101" pitchFamily="2" charset="-122"/>
              </a:rPr>
              <a:t>棱柱制件的表面展开</a:t>
            </a:r>
          </a:p>
        </p:txBody>
      </p:sp>
      <p:pic>
        <p:nvPicPr>
          <p:cNvPr id="6151" name="Picture 128"/>
          <p:cNvPicPr>
            <a:picLocks noChangeAspect="1"/>
          </p:cNvPicPr>
          <p:nvPr/>
        </p:nvPicPr>
        <p:blipFill>
          <a:blip r:embed="rId2"/>
          <a:stretch>
            <a:fillRect/>
          </a:stretch>
        </p:blipFill>
        <p:spPr>
          <a:xfrm>
            <a:off x="463550" y="2174875"/>
            <a:ext cx="7888288" cy="3794125"/>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58755">
                                            <p:txEl>
                                              <p:pRg st="0" end="0"/>
                                            </p:txEl>
                                          </p:spTgt>
                                        </p:tgtEl>
                                        <p:attrNameLst>
                                          <p:attrName>style.visibility</p:attrName>
                                        </p:attrNameLst>
                                      </p:cBhvr>
                                      <p:to>
                                        <p:strVal val="visible"/>
                                      </p:to>
                                    </p:set>
                                    <p:animEffect transition="in" filter="barn(outVertical)">
                                      <p:cBhvr>
                                        <p:cTn id="7" dur="500"/>
                                        <p:tgtEl>
                                          <p:spTgt spid="4587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458755">
                                            <p:txEl>
                                              <p:pRg st="1" end="1"/>
                                            </p:txEl>
                                          </p:spTgt>
                                        </p:tgtEl>
                                        <p:attrNameLst>
                                          <p:attrName>style.visibility</p:attrName>
                                        </p:attrNameLst>
                                      </p:cBhvr>
                                      <p:to>
                                        <p:strVal val="visible"/>
                                      </p:to>
                                    </p:set>
                                    <p:animEffect transition="in" filter="barn(outVertical)">
                                      <p:cBhvr>
                                        <p:cTn id="12" dur="500"/>
                                        <p:tgtEl>
                                          <p:spTgt spid="4587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458755">
                                            <p:txEl>
                                              <p:pRg st="2" end="2"/>
                                            </p:txEl>
                                          </p:spTgt>
                                        </p:tgtEl>
                                        <p:attrNameLst>
                                          <p:attrName>style.visibility</p:attrName>
                                        </p:attrNameLst>
                                      </p:cBhvr>
                                      <p:to>
                                        <p:strVal val="visible"/>
                                      </p:to>
                                    </p:set>
                                    <p:animEffect transition="in" filter="barn(outVertical)">
                                      <p:cBhvr>
                                        <p:cTn id="17" dur="500"/>
                                        <p:tgtEl>
                                          <p:spTgt spid="4587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875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445C968-BAF8-4577-8DAC-824907951CF1}"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4</a:t>
            </a:fld>
            <a:endParaRPr lang="en-US" altLang="zh-CN" sz="1400" b="0" i="0" dirty="0">
              <a:ea typeface="宋体" panose="02010600030101010101" pitchFamily="2" charset="-122"/>
            </a:endParaRPr>
          </a:p>
        </p:txBody>
      </p:sp>
      <p:sp>
        <p:nvSpPr>
          <p:cNvPr id="7173" name="Rectangle 20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16.1.2 </a:t>
            </a:r>
            <a:r>
              <a:rPr lang="zh-CN" altLang="en-US" i="0" dirty="0">
                <a:solidFill>
                  <a:schemeClr val="tx1"/>
                </a:solidFill>
                <a:latin typeface="Times New Roman" panose="02020603050405020304" pitchFamily="18" charset="0"/>
                <a:ea typeface="宋体" panose="02010600030101010101" pitchFamily="2" charset="-122"/>
              </a:rPr>
              <a:t>棱锥制件的表面展开</a:t>
            </a:r>
          </a:p>
        </p:txBody>
      </p:sp>
      <p:pic>
        <p:nvPicPr>
          <p:cNvPr id="7174" name="Picture 210"/>
          <p:cNvPicPr>
            <a:picLocks noChangeAspect="1"/>
          </p:cNvPicPr>
          <p:nvPr/>
        </p:nvPicPr>
        <p:blipFill>
          <a:blip r:embed="rId2"/>
          <a:stretch>
            <a:fillRect/>
          </a:stretch>
        </p:blipFill>
        <p:spPr>
          <a:xfrm>
            <a:off x="446088" y="908050"/>
            <a:ext cx="8161337" cy="4887913"/>
          </a:xfrm>
          <a:prstGeom prst="rect">
            <a:avLst/>
          </a:prstGeom>
          <a:noFill/>
          <a:ln w="4763">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2225420-2D92-4655-8A0C-404F7E229C5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5</a:t>
            </a:fld>
            <a:endParaRPr lang="en-US" altLang="zh-CN" sz="1400" b="0" i="0" dirty="0">
              <a:ea typeface="宋体" panose="02010600030101010101" pitchFamily="2" charset="-122"/>
            </a:endParaRPr>
          </a:p>
        </p:txBody>
      </p:sp>
      <p:sp>
        <p:nvSpPr>
          <p:cNvPr id="9221" name="Rectangle 9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16.2.1 </a:t>
            </a:r>
            <a:r>
              <a:rPr lang="zh-CN" altLang="en-US" i="0" dirty="0">
                <a:solidFill>
                  <a:schemeClr val="tx1"/>
                </a:solidFill>
                <a:latin typeface="Times New Roman" panose="02020603050405020304" pitchFamily="18" charset="0"/>
                <a:ea typeface="宋体" panose="02010600030101010101" pitchFamily="2" charset="-122"/>
              </a:rPr>
              <a:t>圆管制件的表面展开</a:t>
            </a:r>
            <a:r>
              <a:rPr lang="en-US" altLang="zh-CN" i="0" dirty="0">
                <a:solidFill>
                  <a:schemeClr val="hlink"/>
                </a:solidFill>
                <a:latin typeface="Times New Roman" panose="02020603050405020304" pitchFamily="18" charset="0"/>
                <a:ea typeface="宋体" panose="02010600030101010101" pitchFamily="2" charset="-122"/>
              </a:rPr>
              <a:t>-</a:t>
            </a:r>
            <a:r>
              <a:rPr lang="zh-CN" altLang="en-US" i="0" dirty="0">
                <a:solidFill>
                  <a:schemeClr val="hlink"/>
                </a:solidFill>
                <a:latin typeface="Times New Roman" panose="02020603050405020304" pitchFamily="18" charset="0"/>
                <a:ea typeface="宋体" panose="02010600030101010101" pitchFamily="2" charset="-122"/>
              </a:rPr>
              <a:t>斜口圆管的展开</a:t>
            </a:r>
            <a:endParaRPr lang="zh-CN" altLang="en-US" i="0" dirty="0">
              <a:solidFill>
                <a:schemeClr val="hlink"/>
              </a:solidFill>
              <a:latin typeface="仿宋_GB2312" pitchFamily="49" charset="-122"/>
              <a:ea typeface="仿宋_GB2312" pitchFamily="49" charset="-122"/>
            </a:endParaRPr>
          </a:p>
        </p:txBody>
      </p:sp>
      <p:pic>
        <p:nvPicPr>
          <p:cNvPr id="9222" name="Picture 92"/>
          <p:cNvPicPr>
            <a:picLocks noChangeAspect="1"/>
          </p:cNvPicPr>
          <p:nvPr/>
        </p:nvPicPr>
        <p:blipFill>
          <a:blip r:embed="rId2"/>
          <a:stretch>
            <a:fillRect/>
          </a:stretch>
        </p:blipFill>
        <p:spPr>
          <a:xfrm>
            <a:off x="430213" y="674688"/>
            <a:ext cx="7299325" cy="5268912"/>
          </a:xfrm>
          <a:prstGeom prst="rect">
            <a:avLst/>
          </a:prstGeom>
          <a:noFill/>
          <a:ln w="4763">
            <a:noFill/>
          </a:ln>
        </p:spPr>
      </p:pic>
      <p:sp>
        <p:nvSpPr>
          <p:cNvPr id="9223" name="Text Box 93"/>
          <p:cNvSpPr txBox="1"/>
          <p:nvPr/>
        </p:nvSpPr>
        <p:spPr>
          <a:xfrm>
            <a:off x="2679700" y="3979863"/>
            <a:ext cx="6121400" cy="2282825"/>
          </a:xfrm>
          <a:prstGeom prst="rect">
            <a:avLst/>
          </a:prstGeom>
          <a:noFill/>
          <a:ln w="4763">
            <a:noFill/>
          </a:ln>
        </p:spPr>
        <p:txBody>
          <a:bodyPr>
            <a:spAutoFit/>
          </a:bodyPr>
          <a:lstStyle/>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在俯视图上将圆周等分，并展开成一条直线；</a:t>
            </a:r>
          </a:p>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过各个等分点作垂线，并分别截取</a:t>
            </a:r>
            <a:r>
              <a:rPr lang="en-US" altLang="zh-CN" i="0" dirty="0">
                <a:solidFill>
                  <a:srgbClr val="C00060"/>
                </a:solidFill>
                <a:latin typeface="华文中宋" panose="02010600040101010101" pitchFamily="2" charset="-122"/>
                <a:ea typeface="华文中宋" panose="02010600040101010101" pitchFamily="2" charset="-122"/>
              </a:rPr>
              <a:t>1</a:t>
            </a:r>
            <a:r>
              <a:rPr lang="en-US" altLang="zh-CN" dirty="0">
                <a:solidFill>
                  <a:srgbClr val="C00060"/>
                </a:solidFill>
                <a:latin typeface="Times New Roman" panose="02020603050405020304" pitchFamily="18" charset="0"/>
              </a:rPr>
              <a:t>a</a:t>
            </a:r>
            <a:r>
              <a:rPr lang="en-US" altLang="zh-CN" dirty="0">
                <a:solidFill>
                  <a:srgbClr val="C00060"/>
                </a:solidFill>
                <a:latin typeface="Times New Roman" panose="02020603050405020304" pitchFamily="18" charset="0"/>
                <a:sym typeface="Symbol" panose="05050102010706020507" pitchFamily="18" charset="2"/>
              </a:rPr>
              <a:t></a:t>
            </a:r>
          </a:p>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等于</a:t>
            </a:r>
            <a:r>
              <a:rPr lang="en-US" altLang="zh-CN" i="0" dirty="0">
                <a:solidFill>
                  <a:srgbClr val="C00060"/>
                </a:solidFill>
                <a:latin typeface="华文中宋" panose="02010600040101010101" pitchFamily="2" charset="-122"/>
                <a:ea typeface="华文中宋" panose="02010600040101010101" pitchFamily="2" charset="-122"/>
              </a:rPr>
              <a:t>1A</a:t>
            </a:r>
            <a:r>
              <a:rPr lang="zh-CN" altLang="en-US" i="0" dirty="0">
                <a:solidFill>
                  <a:srgbClr val="C00060"/>
                </a:solidFill>
                <a:latin typeface="华文中宋" panose="02010600040101010101" pitchFamily="2" charset="-122"/>
                <a:ea typeface="华文中宋" panose="02010600040101010101" pitchFamily="2" charset="-122"/>
              </a:rPr>
              <a:t>，得到</a:t>
            </a:r>
            <a:r>
              <a:rPr lang="en-US" altLang="zh-CN" i="0" dirty="0">
                <a:solidFill>
                  <a:srgbClr val="C00060"/>
                </a:solidFill>
                <a:latin typeface="华文中宋" panose="02010600040101010101" pitchFamily="2" charset="-122"/>
                <a:ea typeface="华文中宋" panose="02010600040101010101" pitchFamily="2" charset="-122"/>
              </a:rPr>
              <a:t>A</a:t>
            </a:r>
            <a:r>
              <a:rPr lang="zh-CN" altLang="en-US" i="0" dirty="0">
                <a:solidFill>
                  <a:srgbClr val="C00060"/>
                </a:solidFill>
                <a:latin typeface="华文中宋" panose="02010600040101010101" pitchFamily="2" charset="-122"/>
                <a:ea typeface="华文中宋" panose="02010600040101010101" pitchFamily="2" charset="-122"/>
              </a:rPr>
              <a:t>点，以此类推，可得到展开图上的所有等分点；</a:t>
            </a:r>
          </a:p>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光滑连接各等分点，即可得到展开图；</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AFEDFE5-4BDC-4678-82CA-70D2CE7D61B0}"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9"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6</a:t>
            </a:fld>
            <a:endParaRPr lang="en-US" altLang="zh-CN" sz="1400" b="0" i="0" dirty="0">
              <a:ea typeface="宋体" panose="02010600030101010101" pitchFamily="2" charset="-122"/>
            </a:endParaRPr>
          </a:p>
        </p:txBody>
      </p:sp>
      <p:sp>
        <p:nvSpPr>
          <p:cNvPr id="10245" name="Rectangle 6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16.2.1 </a:t>
            </a:r>
            <a:r>
              <a:rPr lang="zh-CN" altLang="en-US" i="0" dirty="0">
                <a:solidFill>
                  <a:schemeClr val="tx1"/>
                </a:solidFill>
                <a:latin typeface="Times New Roman" panose="02020603050405020304" pitchFamily="18" charset="0"/>
                <a:ea typeface="宋体" panose="02010600030101010101" pitchFamily="2" charset="-122"/>
              </a:rPr>
              <a:t>圆管制件的表面展开</a:t>
            </a:r>
            <a:r>
              <a:rPr lang="en-US" altLang="zh-CN" i="0" dirty="0">
                <a:solidFill>
                  <a:schemeClr val="hlink"/>
                </a:solidFill>
                <a:latin typeface="Times New Roman" panose="02020603050405020304" pitchFamily="18" charset="0"/>
                <a:ea typeface="宋体" panose="02010600030101010101" pitchFamily="2" charset="-122"/>
              </a:rPr>
              <a:t>-</a:t>
            </a:r>
            <a:r>
              <a:rPr lang="zh-CN" altLang="en-US" i="0" dirty="0">
                <a:solidFill>
                  <a:schemeClr val="hlink"/>
                </a:solidFill>
                <a:latin typeface="Times New Roman" panose="02020603050405020304" pitchFamily="18" charset="0"/>
                <a:ea typeface="宋体" panose="02010600030101010101" pitchFamily="2" charset="-122"/>
              </a:rPr>
              <a:t>异径三通管的展开</a:t>
            </a:r>
            <a:endParaRPr lang="zh-CN" altLang="en-US" i="0" dirty="0">
              <a:solidFill>
                <a:schemeClr val="hlink"/>
              </a:solidFill>
              <a:latin typeface="仿宋_GB2312" pitchFamily="49" charset="-122"/>
              <a:ea typeface="仿宋_GB2312" pitchFamily="49" charset="-122"/>
            </a:endParaRPr>
          </a:p>
        </p:txBody>
      </p:sp>
      <p:pic>
        <p:nvPicPr>
          <p:cNvPr id="10246" name="Picture 67"/>
          <p:cNvPicPr>
            <a:picLocks noChangeAspect="1"/>
          </p:cNvPicPr>
          <p:nvPr/>
        </p:nvPicPr>
        <p:blipFill>
          <a:blip r:embed="rId2"/>
          <a:stretch>
            <a:fillRect/>
          </a:stretch>
        </p:blipFill>
        <p:spPr>
          <a:xfrm>
            <a:off x="261938" y="595313"/>
            <a:ext cx="8580437" cy="5602287"/>
          </a:xfrm>
          <a:prstGeom prst="rect">
            <a:avLst/>
          </a:prstGeom>
          <a:noFill/>
          <a:ln w="4763">
            <a:noFill/>
          </a:ln>
        </p:spPr>
      </p:pic>
      <p:sp>
        <p:nvSpPr>
          <p:cNvPr id="10247" name="Text Box 68"/>
          <p:cNvSpPr txBox="1"/>
          <p:nvPr/>
        </p:nvSpPr>
        <p:spPr>
          <a:xfrm>
            <a:off x="265113" y="3297238"/>
            <a:ext cx="3636962" cy="1187450"/>
          </a:xfrm>
          <a:prstGeom prst="rect">
            <a:avLst/>
          </a:prstGeom>
          <a:noFill/>
          <a:ln w="4763">
            <a:noFill/>
          </a:ln>
        </p:spPr>
        <p:txBody>
          <a:bodyPr>
            <a:spAutoFit/>
          </a:bodyPr>
          <a:lstStyle/>
          <a:p>
            <a:pPr marL="457200" indent="-457200" algn="l"/>
            <a:r>
              <a:rPr lang="en-US" altLang="zh-CN" i="0" dirty="0">
                <a:solidFill>
                  <a:srgbClr val="C00060"/>
                </a:solidFill>
                <a:latin typeface="华文中宋" panose="02010600040101010101" pitchFamily="2" charset="-122"/>
                <a:ea typeface="华文中宋" panose="02010600040101010101" pitchFamily="2" charset="-122"/>
              </a:rPr>
              <a:t>     </a:t>
            </a:r>
            <a:r>
              <a:rPr lang="zh-CN" altLang="en-US" i="0" dirty="0">
                <a:solidFill>
                  <a:srgbClr val="C00060"/>
                </a:solidFill>
                <a:latin typeface="华文中宋" panose="02010600040101010101" pitchFamily="2" charset="-122"/>
                <a:ea typeface="华文中宋" panose="02010600040101010101" pitchFamily="2" charset="-122"/>
              </a:rPr>
              <a:t>先展开小圆管，在展开大圆管，重点找出相贯线的投影。</a:t>
            </a:r>
          </a:p>
        </p:txBody>
      </p:sp>
      <p:sp>
        <p:nvSpPr>
          <p:cNvPr id="10248" name="Rectangle 69"/>
          <p:cNvSpPr/>
          <p:nvPr/>
        </p:nvSpPr>
        <p:spPr>
          <a:xfrm>
            <a:off x="1189038" y="2395538"/>
            <a:ext cx="1716087" cy="457200"/>
          </a:xfrm>
          <a:prstGeom prst="rect">
            <a:avLst/>
          </a:prstGeom>
          <a:noFill/>
          <a:ln w="4763">
            <a:noFill/>
          </a:ln>
        </p:spPr>
        <p:txBody>
          <a:bodyPr wrap="none">
            <a:spAutoFit/>
          </a:bodyPr>
          <a:lstStyle/>
          <a:p>
            <a:r>
              <a:rPr lang="zh-CN" altLang="en-US" i="0" u="sng" dirty="0">
                <a:solidFill>
                  <a:schemeClr val="accent2"/>
                </a:solidFill>
                <a:latin typeface="Times New Roman" panose="02020603050405020304" pitchFamily="18" charset="0"/>
                <a:ea typeface="宋体" panose="02010600030101010101" pitchFamily="2" charset="-122"/>
              </a:rPr>
              <a:t>小圆管展开</a:t>
            </a:r>
          </a:p>
        </p:txBody>
      </p:sp>
      <p:sp>
        <p:nvSpPr>
          <p:cNvPr id="10249" name="Rectangle 70"/>
          <p:cNvSpPr/>
          <p:nvPr/>
        </p:nvSpPr>
        <p:spPr>
          <a:xfrm>
            <a:off x="4589463" y="6069013"/>
            <a:ext cx="1716087" cy="457200"/>
          </a:xfrm>
          <a:prstGeom prst="rect">
            <a:avLst/>
          </a:prstGeom>
          <a:noFill/>
          <a:ln w="4763">
            <a:noFill/>
          </a:ln>
        </p:spPr>
        <p:txBody>
          <a:bodyPr wrap="none">
            <a:spAutoFit/>
          </a:bodyPr>
          <a:lstStyle/>
          <a:p>
            <a:r>
              <a:rPr lang="zh-CN" altLang="en-US" i="0" u="sng" dirty="0">
                <a:solidFill>
                  <a:schemeClr val="accent2"/>
                </a:solidFill>
                <a:latin typeface="Times New Roman" panose="02020603050405020304" pitchFamily="18" charset="0"/>
                <a:ea typeface="宋体" panose="02010600030101010101" pitchFamily="2" charset="-122"/>
              </a:rPr>
              <a:t>大圆管展开</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CD6B1DB-C3F6-4EC7-A102-40998F367531}"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8"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7</a:t>
            </a:fld>
            <a:endParaRPr lang="en-US" altLang="zh-CN" sz="1400" b="0" i="0" dirty="0">
              <a:ea typeface="宋体" panose="02010600030101010101" pitchFamily="2" charset="-122"/>
            </a:endParaRPr>
          </a:p>
        </p:txBody>
      </p:sp>
      <p:sp>
        <p:nvSpPr>
          <p:cNvPr id="11269" name="Rectangle 4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16.2.1 </a:t>
            </a:r>
            <a:r>
              <a:rPr lang="zh-CN" altLang="en-US" i="0" dirty="0">
                <a:solidFill>
                  <a:schemeClr val="tx1"/>
                </a:solidFill>
                <a:latin typeface="Times New Roman" panose="02020603050405020304" pitchFamily="18" charset="0"/>
                <a:ea typeface="宋体" panose="02010600030101010101" pitchFamily="2" charset="-122"/>
              </a:rPr>
              <a:t>圆管制件的表面展开</a:t>
            </a:r>
            <a:r>
              <a:rPr lang="en-US" altLang="zh-CN" i="0" dirty="0">
                <a:solidFill>
                  <a:schemeClr val="hlink"/>
                </a:solidFill>
                <a:latin typeface="Times New Roman" panose="02020603050405020304" pitchFamily="18" charset="0"/>
                <a:ea typeface="宋体" panose="02010600030101010101" pitchFamily="2" charset="-122"/>
              </a:rPr>
              <a:t>-</a:t>
            </a:r>
            <a:r>
              <a:rPr lang="zh-CN" altLang="en-US" i="0" dirty="0">
                <a:solidFill>
                  <a:schemeClr val="hlink"/>
                </a:solidFill>
                <a:latin typeface="Times New Roman" panose="02020603050405020304" pitchFamily="18" charset="0"/>
                <a:ea typeface="宋体" panose="02010600030101010101" pitchFamily="2" charset="-122"/>
              </a:rPr>
              <a:t>等径直角弯头的展开</a:t>
            </a:r>
            <a:endParaRPr lang="zh-CN" altLang="en-US" i="0" dirty="0">
              <a:solidFill>
                <a:schemeClr val="hlink"/>
              </a:solidFill>
              <a:latin typeface="仿宋_GB2312" pitchFamily="49" charset="-122"/>
              <a:ea typeface="仿宋_GB2312" pitchFamily="49" charset="-122"/>
            </a:endParaRPr>
          </a:p>
        </p:txBody>
      </p:sp>
      <p:pic>
        <p:nvPicPr>
          <p:cNvPr id="11270" name="Picture 44"/>
          <p:cNvPicPr>
            <a:picLocks noChangeAspect="1"/>
          </p:cNvPicPr>
          <p:nvPr/>
        </p:nvPicPr>
        <p:blipFill>
          <a:blip r:embed="rId2"/>
          <a:stretch>
            <a:fillRect/>
          </a:stretch>
        </p:blipFill>
        <p:spPr>
          <a:xfrm>
            <a:off x="0" y="3040063"/>
            <a:ext cx="3706813" cy="3357562"/>
          </a:xfrm>
          <a:prstGeom prst="rect">
            <a:avLst/>
          </a:prstGeom>
          <a:noFill/>
          <a:ln w="4763">
            <a:noFill/>
          </a:ln>
        </p:spPr>
      </p:pic>
      <p:pic>
        <p:nvPicPr>
          <p:cNvPr id="11271" name="Picture 45"/>
          <p:cNvPicPr>
            <a:picLocks noChangeAspect="1"/>
          </p:cNvPicPr>
          <p:nvPr/>
        </p:nvPicPr>
        <p:blipFill>
          <a:blip r:embed="rId3">
            <a:clrChange>
              <a:clrFrom>
                <a:srgbClr val="FFFFFF"/>
              </a:clrFrom>
              <a:clrTo>
                <a:srgbClr val="FFFFFF">
                  <a:alpha val="0"/>
                </a:srgbClr>
              </a:clrTo>
            </a:clrChange>
          </a:blip>
          <a:stretch>
            <a:fillRect/>
          </a:stretch>
        </p:blipFill>
        <p:spPr>
          <a:xfrm>
            <a:off x="1889125" y="522288"/>
            <a:ext cx="6938963" cy="3822700"/>
          </a:xfrm>
          <a:prstGeom prst="rect">
            <a:avLst/>
          </a:prstGeom>
          <a:noFill/>
          <a:ln w="4763">
            <a:noFill/>
          </a:ln>
        </p:spPr>
      </p:pic>
      <p:sp>
        <p:nvSpPr>
          <p:cNvPr id="11272" name="Text Box 46"/>
          <p:cNvSpPr txBox="1"/>
          <p:nvPr/>
        </p:nvSpPr>
        <p:spPr>
          <a:xfrm>
            <a:off x="3797300" y="4244975"/>
            <a:ext cx="5176838" cy="1373188"/>
          </a:xfrm>
          <a:prstGeom prst="rect">
            <a:avLst/>
          </a:prstGeom>
          <a:noFill/>
          <a:ln w="4763">
            <a:noFill/>
          </a:ln>
        </p:spPr>
        <p:txBody>
          <a:bodyPr>
            <a:spAutoFit/>
          </a:bodyPr>
          <a:lstStyle/>
          <a:p>
            <a:pPr algn="l"/>
            <a:r>
              <a:rPr lang="en-US" altLang="zh-CN" sz="2800" i="0" dirty="0">
                <a:latin typeface="华文中宋" panose="02010600040101010101" pitchFamily="2" charset="-122"/>
                <a:ea typeface="华文中宋" panose="02010600040101010101" pitchFamily="2" charset="-122"/>
              </a:rPr>
              <a:t>        </a:t>
            </a:r>
            <a:r>
              <a:rPr lang="zh-CN" altLang="en-US" sz="2800" i="0" dirty="0">
                <a:latin typeface="华文中宋" panose="02010600040101010101" pitchFamily="2" charset="-122"/>
                <a:ea typeface="华文中宋" panose="02010600040101010101" pitchFamily="2" charset="-122"/>
              </a:rPr>
              <a:t>将等径直角弯头分解为若干节斜口圆管，然后按照</a:t>
            </a:r>
            <a:r>
              <a:rPr lang="zh-CN" altLang="en-US" sz="2800" i="0" dirty="0">
                <a:solidFill>
                  <a:schemeClr val="hlink"/>
                </a:solidFill>
                <a:latin typeface="华文中宋" panose="02010600040101010101" pitchFamily="2" charset="-122"/>
                <a:ea typeface="华文中宋" panose="02010600040101010101" pitchFamily="2" charset="-122"/>
              </a:rPr>
              <a:t>斜口圆管展开</a:t>
            </a:r>
            <a:r>
              <a:rPr lang="zh-CN" altLang="en-US" sz="2800" i="0" dirty="0">
                <a:latin typeface="华文中宋" panose="02010600040101010101" pitchFamily="2" charset="-122"/>
                <a:ea typeface="华文中宋" panose="02010600040101010101" pitchFamily="2" charset="-122"/>
              </a:rPr>
              <a:t>的方法依次展开即可。</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C4D024C-A48C-4875-B331-21167CE0E48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8</a:t>
            </a:fld>
            <a:endParaRPr lang="en-US" altLang="zh-CN" sz="1400" b="0" i="0" dirty="0">
              <a:ea typeface="宋体" panose="02010600030101010101" pitchFamily="2" charset="-122"/>
            </a:endParaRPr>
          </a:p>
        </p:txBody>
      </p:sp>
      <p:sp>
        <p:nvSpPr>
          <p:cNvPr id="12293" name="Rectangle 8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16.2.2 </a:t>
            </a:r>
            <a:r>
              <a:rPr lang="zh-CN" altLang="en-US" i="0" dirty="0">
                <a:solidFill>
                  <a:schemeClr val="tx1"/>
                </a:solidFill>
                <a:latin typeface="Times New Roman" panose="02020603050405020304" pitchFamily="18" charset="0"/>
                <a:ea typeface="宋体" panose="02010600030101010101" pitchFamily="2" charset="-122"/>
              </a:rPr>
              <a:t>锥管制件的表面展开</a:t>
            </a:r>
            <a:r>
              <a:rPr lang="en-US" altLang="zh-CN" i="0" dirty="0">
                <a:solidFill>
                  <a:schemeClr val="hlink"/>
                </a:solidFill>
                <a:latin typeface="Times New Roman" panose="02020603050405020304" pitchFamily="18" charset="0"/>
                <a:ea typeface="宋体" panose="02010600030101010101" pitchFamily="2" charset="-122"/>
              </a:rPr>
              <a:t>-</a:t>
            </a:r>
            <a:r>
              <a:rPr lang="zh-CN" altLang="en-US" i="0" dirty="0">
                <a:solidFill>
                  <a:schemeClr val="hlink"/>
                </a:solidFill>
                <a:latin typeface="Times New Roman" panose="02020603050405020304" pitchFamily="18" charset="0"/>
                <a:ea typeface="宋体" panose="02010600030101010101" pitchFamily="2" charset="-122"/>
              </a:rPr>
              <a:t>圆锥管的展开</a:t>
            </a:r>
            <a:endParaRPr lang="zh-CN" altLang="en-US" i="0" dirty="0">
              <a:solidFill>
                <a:schemeClr val="hlink"/>
              </a:solidFill>
              <a:latin typeface="仿宋_GB2312" pitchFamily="49" charset="-122"/>
              <a:ea typeface="仿宋_GB2312" pitchFamily="49" charset="-122"/>
            </a:endParaRPr>
          </a:p>
        </p:txBody>
      </p:sp>
      <p:pic>
        <p:nvPicPr>
          <p:cNvPr id="12294" name="Picture 83"/>
          <p:cNvPicPr>
            <a:picLocks noChangeAspect="1"/>
          </p:cNvPicPr>
          <p:nvPr/>
        </p:nvPicPr>
        <p:blipFill>
          <a:blip r:embed="rId2"/>
          <a:stretch>
            <a:fillRect/>
          </a:stretch>
        </p:blipFill>
        <p:spPr>
          <a:xfrm>
            <a:off x="2462213" y="487363"/>
            <a:ext cx="3832225" cy="6057900"/>
          </a:xfrm>
          <a:prstGeom prst="rect">
            <a:avLst/>
          </a:prstGeom>
          <a:noFill/>
          <a:ln w="4763">
            <a:no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5C55C90-E9D6-4504-B944-D68AE47ACEAC}"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17:33:18</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fld id="{9A0DB2DC-4C9A-4742-B13C-FB6460FD3503}" type="slidenum">
              <a:rPr lang="en-US" altLang="zh-CN" sz="1400" b="0" i="0" dirty="0">
                <a:ea typeface="宋体" panose="02010600030101010101" pitchFamily="2" charset="-122"/>
              </a:rPr>
              <a:t>9</a:t>
            </a:fld>
            <a:endParaRPr lang="en-US" altLang="zh-CN" sz="1400" b="0" i="0" dirty="0">
              <a:ea typeface="宋体" panose="02010600030101010101" pitchFamily="2" charset="-122"/>
            </a:endParaRPr>
          </a:p>
        </p:txBody>
      </p:sp>
      <p:sp>
        <p:nvSpPr>
          <p:cNvPr id="13317" name="Rectangle 13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16.2.2 </a:t>
            </a:r>
            <a:r>
              <a:rPr lang="zh-CN" altLang="en-US" i="0" dirty="0">
                <a:solidFill>
                  <a:schemeClr val="tx1"/>
                </a:solidFill>
                <a:latin typeface="Times New Roman" panose="02020603050405020304" pitchFamily="18" charset="0"/>
                <a:ea typeface="宋体" panose="02010600030101010101" pitchFamily="2" charset="-122"/>
              </a:rPr>
              <a:t>锥管制件的表面展开</a:t>
            </a:r>
            <a:r>
              <a:rPr lang="en-US" altLang="zh-CN" i="0" dirty="0">
                <a:solidFill>
                  <a:schemeClr val="hlink"/>
                </a:solidFill>
                <a:latin typeface="Times New Roman" panose="02020603050405020304" pitchFamily="18" charset="0"/>
                <a:ea typeface="宋体" panose="02010600030101010101" pitchFamily="2" charset="-122"/>
              </a:rPr>
              <a:t>-</a:t>
            </a:r>
            <a:r>
              <a:rPr lang="zh-CN" altLang="en-US" i="0" dirty="0">
                <a:solidFill>
                  <a:schemeClr val="hlink"/>
                </a:solidFill>
                <a:latin typeface="Times New Roman" panose="02020603050405020304" pitchFamily="18" charset="0"/>
                <a:ea typeface="宋体" panose="02010600030101010101" pitchFamily="2" charset="-122"/>
              </a:rPr>
              <a:t>斜口锥管的展开</a:t>
            </a:r>
            <a:endParaRPr lang="zh-CN" altLang="en-US" i="0" dirty="0">
              <a:solidFill>
                <a:schemeClr val="hlink"/>
              </a:solidFill>
              <a:latin typeface="仿宋_GB2312" pitchFamily="49" charset="-122"/>
              <a:ea typeface="仿宋_GB2312" pitchFamily="49" charset="-122"/>
            </a:endParaRPr>
          </a:p>
        </p:txBody>
      </p:sp>
      <p:pic>
        <p:nvPicPr>
          <p:cNvPr id="13318" name="Picture 133"/>
          <p:cNvPicPr>
            <a:picLocks noChangeAspect="1"/>
          </p:cNvPicPr>
          <p:nvPr/>
        </p:nvPicPr>
        <p:blipFill>
          <a:blip r:embed="rId2"/>
          <a:stretch>
            <a:fillRect/>
          </a:stretch>
        </p:blipFill>
        <p:spPr>
          <a:xfrm>
            <a:off x="419100" y="501650"/>
            <a:ext cx="4187825" cy="5970588"/>
          </a:xfrm>
          <a:prstGeom prst="rect">
            <a:avLst/>
          </a:prstGeom>
          <a:noFill/>
          <a:ln w="4763">
            <a:noFill/>
          </a:ln>
        </p:spPr>
      </p:pic>
      <p:sp>
        <p:nvSpPr>
          <p:cNvPr id="13319" name="Text Box 134"/>
          <p:cNvSpPr txBox="1"/>
          <p:nvPr/>
        </p:nvSpPr>
        <p:spPr>
          <a:xfrm>
            <a:off x="4670425" y="1100138"/>
            <a:ext cx="4022725" cy="3378200"/>
          </a:xfrm>
          <a:prstGeom prst="rect">
            <a:avLst/>
          </a:prstGeom>
          <a:noFill/>
          <a:ln w="4763">
            <a:noFill/>
          </a:ln>
        </p:spPr>
        <p:txBody>
          <a:bodyPr>
            <a:spAutoFit/>
          </a:bodyPr>
          <a:lstStyle/>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在俯视图上将圆周等分；</a:t>
            </a:r>
          </a:p>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将锥面展开成扇形，利用点分割线段成定比的特性得到斜口锥管上边各点的轨迹点；</a:t>
            </a:r>
            <a:endParaRPr lang="zh-CN" altLang="en-US" dirty="0">
              <a:solidFill>
                <a:srgbClr val="C00060"/>
              </a:solidFill>
              <a:latin typeface="Times New Roman" panose="02020603050405020304" pitchFamily="18" charset="0"/>
              <a:sym typeface="Symbol" panose="05050102010706020507" pitchFamily="18" charset="2"/>
            </a:endParaRPr>
          </a:p>
          <a:p>
            <a:pPr marL="457200" indent="-457200" algn="l">
              <a:buAutoNum type="circleNumDbPlain"/>
            </a:pPr>
            <a:r>
              <a:rPr lang="zh-CN" altLang="en-US" i="0" dirty="0">
                <a:solidFill>
                  <a:srgbClr val="C00060"/>
                </a:solidFill>
                <a:latin typeface="华文中宋" panose="02010600040101010101" pitchFamily="2" charset="-122"/>
                <a:ea typeface="华文中宋" panose="02010600040101010101" pitchFamily="2" charset="-122"/>
              </a:rPr>
              <a:t>过</a:t>
            </a:r>
            <a:r>
              <a:rPr lang="en-US" altLang="zh-CN" i="0" dirty="0">
                <a:solidFill>
                  <a:srgbClr val="C00060"/>
                </a:solidFill>
                <a:latin typeface="华文中宋" panose="02010600040101010101" pitchFamily="2" charset="-122"/>
                <a:ea typeface="华文中宋" panose="02010600040101010101" pitchFamily="2" charset="-122"/>
              </a:rPr>
              <a:t>O</a:t>
            </a:r>
            <a:r>
              <a:rPr lang="zh-CN" altLang="en-US" i="0" dirty="0">
                <a:solidFill>
                  <a:srgbClr val="C00060"/>
                </a:solidFill>
                <a:latin typeface="华文中宋" panose="02010600040101010101" pitchFamily="2" charset="-122"/>
                <a:ea typeface="华文中宋" panose="02010600040101010101" pitchFamily="2" charset="-122"/>
              </a:rPr>
              <a:t>点将</a:t>
            </a:r>
            <a:r>
              <a:rPr lang="en-US" altLang="zh-CN" i="0" dirty="0">
                <a:solidFill>
                  <a:srgbClr val="C00060"/>
                </a:solidFill>
                <a:latin typeface="华文中宋" panose="02010600040101010101" pitchFamily="2" charset="-122"/>
                <a:ea typeface="华文中宋" panose="02010600040101010101" pitchFamily="2" charset="-122"/>
              </a:rPr>
              <a:t>OA</a:t>
            </a:r>
            <a:r>
              <a:rPr lang="zh-CN" altLang="en-US" i="0" dirty="0">
                <a:solidFill>
                  <a:srgbClr val="C00060"/>
                </a:solidFill>
                <a:latin typeface="华文中宋" panose="02010600040101010101" pitchFamily="2" charset="-122"/>
                <a:ea typeface="华文中宋" panose="02010600040101010101" pitchFamily="2" charset="-122"/>
              </a:rPr>
              <a:t>实长量到展开图相应的素线上，即可得展开图上的</a:t>
            </a:r>
            <a:r>
              <a:rPr lang="en-US" altLang="zh-CN" i="0" dirty="0">
                <a:solidFill>
                  <a:srgbClr val="C00060"/>
                </a:solidFill>
                <a:latin typeface="华文中宋" panose="02010600040101010101" pitchFamily="2" charset="-122"/>
                <a:ea typeface="华文中宋" panose="02010600040101010101" pitchFamily="2" charset="-122"/>
              </a:rPr>
              <a:t>A</a:t>
            </a:r>
            <a:r>
              <a:rPr lang="zh-CN" altLang="en-US" i="0" dirty="0">
                <a:solidFill>
                  <a:srgbClr val="C00060"/>
                </a:solidFill>
                <a:latin typeface="华文中宋" panose="02010600040101010101" pitchFamily="2" charset="-122"/>
                <a:ea typeface="华文中宋" panose="02010600040101010101" pitchFamily="2" charset="-122"/>
              </a:rPr>
              <a:t>点，依此类推，即可得到展开图；</a:t>
            </a:r>
          </a:p>
        </p:txBody>
      </p:sp>
    </p:spTree>
  </p:cSld>
  <p:clrMapOvr>
    <a:masterClrMapping/>
  </p:clrMapOvr>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CC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spDef>
    <a:ln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0</TotalTime>
  <Words>552</Words>
  <Application>Microsoft Office PowerPoint</Application>
  <PresentationFormat>全屏显示(4:3)</PresentationFormat>
  <Paragraphs>64</Paragraphs>
  <Slides>13</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13</vt:i4>
      </vt:variant>
    </vt:vector>
  </HeadingPairs>
  <TitlesOfParts>
    <vt:vector size="23" baseType="lpstr">
      <vt:lpstr>Dotum</vt:lpstr>
      <vt:lpstr>仿宋_GB2312</vt:lpstr>
      <vt:lpstr>华文行楷</vt:lpstr>
      <vt:lpstr>华文中宋</vt:lpstr>
      <vt:lpstr>宋体</vt:lpstr>
      <vt:lpstr>Symbol</vt:lpstr>
      <vt:lpstr>Times New Roman</vt:lpstr>
      <vt:lpstr>Verdana</vt:lpstr>
      <vt:lpstr>Wingdings</vt:lpstr>
      <vt:lpstr>默认设计模板</vt:lpstr>
      <vt:lpstr>第16章  展开图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555</cp:revision>
  <dcterms:created xsi:type="dcterms:W3CDTF">1999-08-24T10:29:00Z</dcterms:created>
  <dcterms:modified xsi:type="dcterms:W3CDTF">2026-06-28T09:33:44Z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ACCEE22E4B8A470CA129E2895680B9AC_13</vt:lpwstr>
  </property>
</Properties>
</file>