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3"/>
  </p:notesMasterIdLst>
  <p:handoutMasterIdLst>
    <p:handoutMasterId r:id="rId24"/>
  </p:handoutMasterIdLst>
  <p:sldIdLst>
    <p:sldId id="427" r:id="rId2"/>
    <p:sldId id="609" r:id="rId3"/>
    <p:sldId id="610" r:id="rId4"/>
    <p:sldId id="611" r:id="rId5"/>
    <p:sldId id="631" r:id="rId6"/>
    <p:sldId id="632" r:id="rId7"/>
    <p:sldId id="612" r:id="rId8"/>
    <p:sldId id="613" r:id="rId9"/>
    <p:sldId id="614" r:id="rId10"/>
    <p:sldId id="615" r:id="rId11"/>
    <p:sldId id="616" r:id="rId12"/>
    <p:sldId id="617" r:id="rId13"/>
    <p:sldId id="618" r:id="rId14"/>
    <p:sldId id="619" r:id="rId15"/>
    <p:sldId id="620" r:id="rId16"/>
    <p:sldId id="621" r:id="rId17"/>
    <p:sldId id="622" r:id="rId18"/>
    <p:sldId id="623" r:id="rId19"/>
    <p:sldId id="624" r:id="rId20"/>
    <p:sldId id="625" r:id="rId21"/>
    <p:sldId id="626" r:id="rId22"/>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9pPr>
  </p:defaultTextStyle>
  <p:extLst>
    <p:ext uri="{EFAFB233-063F-42B5-8137-9DF3F51BA10A}">
      <p15:sldGuideLst xmlns:p15="http://schemas.microsoft.com/office/powerpoint/2012/main">
        <p15:guide id="1" orient="horz" pos="2164" userDrawn="1">
          <p15:clr>
            <a:srgbClr val="A4A3A4"/>
          </p15:clr>
        </p15:guide>
        <p15:guide id="2" pos="28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FFCC00"/>
    <a:srgbClr val="FFFF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835"/>
    <p:restoredTop sz="94616"/>
  </p:normalViewPr>
  <p:slideViewPr>
    <p:cSldViewPr snapToGrid="0" showGuides="1">
      <p:cViewPr varScale="1">
        <p:scale>
          <a:sx n="60" d="100"/>
          <a:sy n="60" d="100"/>
        </p:scale>
        <p:origin x="1456" y="48"/>
      </p:cViewPr>
      <p:guideLst>
        <p:guide orient="horz" pos="2164"/>
        <p:guide pos="2885"/>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1180"/>
    </p:cViewPr>
  </p:sorterViewPr>
  <p:gridSpacing cx="45005" cy="45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2026/6/28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a:effectLs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a:effectLst/>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24"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a:effectLs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200" b="0" dirty="0">
                <a:ea typeface="宋体" panose="02010600030101010101" pitchFamily="2" charset="-122"/>
              </a:rPr>
              <a:t>‹#›</a:t>
            </a:fld>
            <a:endParaRPr lang="en-US" altLang="zh-CN" sz="1200" b="0" dirty="0">
              <a:ea typeface="宋体"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1" name="Rectangle 26"/>
          <p:cNvSpPr>
            <a:spLocks noChangeArrowheads="1"/>
          </p:cNvSpPr>
          <p:nvPr/>
        </p:nvSpPr>
        <p:spPr bwMode="auto">
          <a:xfrm>
            <a:off x="1201738" y="2897188"/>
            <a:ext cx="2198688" cy="0"/>
          </a:xfrm>
          <a:prstGeom prst="rect">
            <a:avLst/>
          </a:prstGeom>
          <a:noFill/>
          <a:ln w="4763">
            <a:noFill/>
            <a:miter lim="800000"/>
          </a:ln>
          <a:effectLst/>
        </p:spPr>
        <p:txBody>
          <a:bodyPr wrap="none" anchor="b">
            <a:spAutoFit/>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3" name="Rectangle 4"/>
          <p:cNvSpPr>
            <a:spLocks noGrp="1" noChangeArrowheads="1"/>
          </p:cNvSpPr>
          <p:nvPr>
            <p:ph type="dt" sz="half" idx="2"/>
          </p:nvPr>
        </p:nvSpPr>
        <p:spPr bwMode="auto">
          <a:xfrm>
            <a:off x="0" y="6615113"/>
            <a:ext cx="2133600" cy="242888"/>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BCEE2D65-D256-4BB1-9D13-5AD0C9EB4B94}"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25" name="Rectangle 6"/>
          <p:cNvSpPr>
            <a:spLocks noGrp="1" noChangeArrowheads="1"/>
          </p:cNvSpPr>
          <p:nvPr>
            <p:ph type="sldNum" sz="quarter" idx="4"/>
          </p:nvPr>
        </p:nvSpPr>
        <p:spPr bwMode="auto">
          <a:xfrm>
            <a:off x="7010400" y="6599238"/>
            <a:ext cx="2133600" cy="258763"/>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dirty="0">
                <a:ea typeface="宋体" panose="02010600030101010101" pitchFamily="2" charset="-122"/>
              </a:rPr>
              <a:t>‹#›</a:t>
            </a:fld>
            <a:endParaRPr lang="en-US" altLang="zh-CN" dirty="0">
              <a:ea typeface="宋体" panose="02010600030101010101" pitchFamily="2" charset="-122"/>
            </a:endParaRPr>
          </a:p>
        </p:txBody>
      </p:sp>
    </p:spTree>
  </p:cSld>
  <p:clrMapOvr>
    <a:masterClrMapping/>
  </p:clrMapOvr>
  <p:transition spd="med"/>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a:effectLst/>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FE749F9-B08B-4F42-A0FE-0D0E9C6378D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15:46:39</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030" name="Rectangle 6"/>
          <p:cNvSpPr>
            <a:spLocks noGrp="1" noChangeArrowheads="1"/>
          </p:cNvSpPr>
          <p:nvPr>
            <p:ph type="sldNum" sz="quarter" idx="4"/>
          </p:nvPr>
        </p:nvSpPr>
        <p:spPr bwMode="auto">
          <a:xfrm>
            <a:off x="7594600"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a:ea typeface="宋体" panose="02010600030101010101" pitchFamily="2" charset="-122"/>
              </a:defRPr>
            </a:lvl1pPr>
          </a:lstStyle>
          <a:p>
            <a:pPr lvl="0" eaLnBrk="1" hangingPunct="1"/>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
        <p:nvSpPr>
          <p:cNvPr id="1031" name="Rectangle 7"/>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4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iming>
    <p:tnLst>
      <p:par>
        <p:cTn id="1" dur="indefinite" restart="never" nodeType="tmRoot"/>
      </p:par>
    </p:tnLst>
  </p:timing>
  <p:hf sldNum="0" hdr="0" ftr="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2"/>
          <p:cNvSpPr>
            <a:spLocks noGrp="1" noChangeArrowheads="1"/>
          </p:cNvSpPr>
          <p:nvPr>
            <p:ph type="ctrTitle"/>
          </p:nvPr>
        </p:nvSpPr>
        <p:spPr>
          <a:xfrm>
            <a:off x="576263" y="392113"/>
            <a:ext cx="777240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5</a:t>
            </a:r>
            <a:r>
              <a:rPr kumimoji="1" lang="zh-CN" altLang="en-US" sz="5400" b="1" i="0" u="none" strike="noStrike" kern="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常用曲线与曲面</a:t>
            </a:r>
          </a:p>
        </p:txBody>
      </p:sp>
      <p:sp>
        <p:nvSpPr>
          <p:cNvPr id="226307" name="Rectangle 3"/>
          <p:cNvSpPr>
            <a:spLocks noGrp="1" noChangeArrowheads="1"/>
          </p:cNvSpPr>
          <p:nvPr>
            <p:ph type="subTitle" idx="1"/>
          </p:nvPr>
        </p:nvSpPr>
        <p:spPr>
          <a:xfrm>
            <a:off x="2325688" y="2625725"/>
            <a:ext cx="4443413" cy="2727325"/>
          </a:xfrm>
        </p:spPr>
        <p:txBody>
          <a:bodyPr vert="horz" wrap="square" lIns="91440" tIns="45720" rIns="91440" bIns="45720" numCol="1" anchor="t" anchorCtr="0" compatLnSpc="1"/>
          <a:lstStyle/>
          <a:p>
            <a:pPr marL="0" marR="0" lvl="0" indent="0" algn="l" defTabSz="914400" rtl="0" eaLnBrk="1" fontAlgn="base" latinLnBrk="0" hangingPunct="1">
              <a:lnSpc>
                <a:spcPct val="80000"/>
              </a:lnSpc>
              <a:spcBef>
                <a:spcPct val="70000"/>
              </a:spcBef>
              <a:spcAft>
                <a:spcPct val="0"/>
              </a:spcAft>
              <a:buClr>
                <a:schemeClr val="tx1"/>
              </a:buClr>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§5.1</a:t>
            </a:r>
            <a:r>
              <a:rPr kumimoji="1" lang="en-US" altLang="zh-CN"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 </a:t>
            </a:r>
            <a:r>
              <a:rPr kumimoji="1"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hlinkClick r:id="" action="ppaction://noaction"/>
              </a:rPr>
              <a:t>圆的投影</a:t>
            </a:r>
            <a:endParaRPr kumimoji="1"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endParaRPr>
          </a:p>
          <a:p>
            <a:pPr marL="0" marR="0" lvl="0" indent="0" algn="l" defTabSz="914400" rtl="0" eaLnBrk="1" fontAlgn="base" latinLnBrk="0" hangingPunct="1">
              <a:lnSpc>
                <a:spcPct val="80000"/>
              </a:lnSpc>
              <a:spcBef>
                <a:spcPct val="70000"/>
              </a:spcBef>
              <a:spcAft>
                <a:spcPct val="0"/>
              </a:spcAft>
              <a:buClr>
                <a:schemeClr val="tx1"/>
              </a:buClr>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§5.2 </a:t>
            </a:r>
            <a:r>
              <a:rPr kumimoji="1"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柱面与锥面</a:t>
            </a:r>
          </a:p>
          <a:p>
            <a:pPr marL="0" marR="0" lvl="0" indent="0" algn="l" defTabSz="914400" rtl="0" eaLnBrk="1" fontAlgn="base" latinLnBrk="0" hangingPunct="1">
              <a:lnSpc>
                <a:spcPct val="80000"/>
              </a:lnSpc>
              <a:spcBef>
                <a:spcPct val="70000"/>
              </a:spcBef>
              <a:spcAft>
                <a:spcPct val="0"/>
              </a:spcAft>
              <a:buClr>
                <a:schemeClr val="tx1"/>
              </a:buClr>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§5.3 </a:t>
            </a:r>
            <a:r>
              <a:rPr lang="zh-CN" altLang="en-US" b="1" dirty="0">
                <a:effectLst>
                  <a:outerShdw blurRad="38100" dist="38100" dir="2700000" algn="tl">
                    <a:srgbClr val="C0C0C0"/>
                  </a:outerShdw>
                </a:effectLst>
              </a:rPr>
              <a:t>回转面</a:t>
            </a:r>
          </a:p>
          <a:p>
            <a:pPr marL="0" marR="0" lvl="0" indent="0" algn="l" defTabSz="914400" rtl="0" eaLnBrk="1" fontAlgn="base" latinLnBrk="0" hangingPunct="1">
              <a:lnSpc>
                <a:spcPct val="80000"/>
              </a:lnSpc>
              <a:spcBef>
                <a:spcPct val="70000"/>
              </a:spcBef>
              <a:spcAft>
                <a:spcPct val="0"/>
              </a:spcAft>
              <a:buClr>
                <a:schemeClr val="tx1"/>
              </a:buClr>
              <a:buSzTx/>
              <a:buFont typeface="Wingdings" panose="05000000000000000000" pitchFamily="2" charset="2"/>
              <a:buNone/>
              <a:defRPr/>
            </a:pPr>
            <a:r>
              <a:rPr kumimoji="1" lang="en-US" altLang="zh-CN" sz="3200" b="1" i="0" u="none" strike="noStrike" kern="0" cap="none" spc="0" normalizeH="0" baseline="0" noProof="0" dirty="0" smtClean="0">
                <a:ln>
                  <a:noFill/>
                </a:ln>
                <a:solidFill>
                  <a:schemeClr val="tx1"/>
                </a:solidFill>
                <a:effectLst/>
                <a:uLnTx/>
                <a:uFillTx/>
                <a:latin typeface="+mn-lt"/>
                <a:ea typeface="+mn-ea"/>
                <a:cs typeface="+mn-cs"/>
              </a:rPr>
              <a:t>§5.4 </a:t>
            </a:r>
            <a:r>
              <a:rPr kumimoji="1" lang="zh-CN" altLang="en-US" sz="3200" b="1" i="0" u="none" strike="noStrike" kern="0" cap="none" spc="0" normalizeH="0" baseline="0" noProof="0" dirty="0" smtClean="0">
                <a:ln>
                  <a:noFill/>
                </a:ln>
                <a:solidFill>
                  <a:schemeClr val="tx1"/>
                </a:solidFill>
                <a:effectLst>
                  <a:outerShdw blurRad="38100" dist="38100" dir="2700000" algn="tl">
                    <a:srgbClr val="C0C0C0"/>
                  </a:outerShdw>
                </a:effectLst>
                <a:uLnTx/>
                <a:uFillTx/>
                <a:latin typeface="+mn-lt"/>
                <a:ea typeface="+mn-ea"/>
                <a:cs typeface="+mn-cs"/>
              </a:rPr>
              <a:t>螺旋线与螺旋面</a:t>
            </a:r>
          </a:p>
        </p:txBody>
      </p:sp>
      <p:sp>
        <p:nvSpPr>
          <p:cNvPr id="226308" name="Rectangle 4"/>
          <p:cNvSpPr>
            <a:spLocks noChangeArrowheads="1"/>
          </p:cNvSpPr>
          <p:nvPr/>
        </p:nvSpPr>
        <p:spPr bwMode="auto">
          <a:xfrm>
            <a:off x="685800" y="609600"/>
            <a:ext cx="77724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zh-CN" sz="60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n-cs"/>
            </a:endParaRPr>
          </a:p>
        </p:txBody>
      </p:sp>
      <p:pic>
        <p:nvPicPr>
          <p:cNvPr id="4101" name="Picture 6" descr="j0088542"/>
          <p:cNvPicPr>
            <a:picLocks noChangeAspect="1"/>
          </p:cNvPicPr>
          <p:nvPr/>
        </p:nvPicPr>
        <p:blipFill>
          <a:blip r:embed="rId2"/>
          <a:stretch>
            <a:fillRect/>
          </a:stretch>
        </p:blipFill>
        <p:spPr>
          <a:xfrm>
            <a:off x="0" y="1387475"/>
            <a:ext cx="9144000" cy="344488"/>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6B8785F-BEDB-4A4C-8AE8-AE1A2E3282A6}"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10</a:t>
            </a:fld>
            <a:endParaRPr lang="en-US" altLang="zh-CN" sz="1400" b="0" dirty="0">
              <a:ea typeface="宋体" panose="02010600030101010101" pitchFamily="2" charset="-122"/>
            </a:endParaRPr>
          </a:p>
        </p:txBody>
      </p:sp>
      <p:pic>
        <p:nvPicPr>
          <p:cNvPr id="14341" name="Picture 2" descr="File0273"/>
          <p:cNvPicPr>
            <a:picLocks noChangeAspect="1"/>
          </p:cNvPicPr>
          <p:nvPr/>
        </p:nvPicPr>
        <p:blipFill>
          <a:blip r:embed="rId2">
            <a:clrChange>
              <a:clrFrom>
                <a:srgbClr val="FFFFFF"/>
              </a:clrFrom>
              <a:clrTo>
                <a:srgbClr val="FFFFFF">
                  <a:alpha val="0"/>
                </a:srgbClr>
              </a:clrTo>
            </a:clrChange>
          </a:blip>
          <a:srcRect l="7217" t="4025" r="4987"/>
          <a:stretch>
            <a:fillRect/>
          </a:stretch>
        </p:blipFill>
        <p:spPr>
          <a:xfrm>
            <a:off x="560388" y="296863"/>
            <a:ext cx="5894387" cy="5976937"/>
          </a:xfrm>
          <a:prstGeom prst="rect">
            <a:avLst/>
          </a:prstGeom>
          <a:noFill/>
          <a:ln w="9525">
            <a:noFill/>
          </a:ln>
        </p:spPr>
      </p:pic>
      <p:sp>
        <p:nvSpPr>
          <p:cNvPr id="14342" name="Rectangle 8"/>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5.2.2 </a:t>
            </a:r>
            <a:r>
              <a:rPr lang="zh-CN" altLang="en-US" dirty="0">
                <a:solidFill>
                  <a:srgbClr val="000066"/>
                </a:solidFill>
                <a:latin typeface="仿宋_GB2312" pitchFamily="49" charset="-122"/>
                <a:ea typeface="仿宋_GB2312" pitchFamily="49" charset="-122"/>
              </a:rPr>
              <a:t>锥面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锥面的表示法</a:t>
            </a:r>
          </a:p>
        </p:txBody>
      </p:sp>
      <p:sp>
        <p:nvSpPr>
          <p:cNvPr id="494601" name="Text Box 9"/>
          <p:cNvSpPr txBox="1">
            <a:spLocks noChangeArrowheads="1"/>
          </p:cNvSpPr>
          <p:nvPr/>
        </p:nvSpPr>
        <p:spPr bwMode="auto">
          <a:xfrm>
            <a:off x="4589463" y="5178425"/>
            <a:ext cx="4503738" cy="1296988"/>
          </a:xfrm>
          <a:prstGeom prst="rect">
            <a:avLst/>
          </a:prstGeom>
          <a:noFill/>
          <a:ln w="4763">
            <a:noFill/>
            <a:miter lim="800000"/>
          </a:ln>
          <a:effectLst/>
        </p:spPr>
        <p:txBody>
          <a:bodyPr>
            <a:spAutoFit/>
          </a:bodyPr>
          <a:lstStyle/>
          <a:p>
            <a:pPr marR="0" algn="l" defTabSz="914400">
              <a:lnSpc>
                <a:spcPct val="110000"/>
              </a:lnSpc>
              <a:buClrTx/>
              <a:buSzTx/>
              <a:buFontTx/>
              <a:buNone/>
              <a:defRPr/>
            </a:pPr>
            <a:r>
              <a:rPr kumimoji="1" lang="en-US" altLang="zh-CN" kern="1200" cap="none" spc="0" normalizeH="0" baseline="0" noProof="0" smtClean="0">
                <a:solidFill>
                  <a:srgbClr val="FF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kern="1200" cap="none" spc="0" normalizeH="0" baseline="0" noProof="0" smtClean="0">
                <a:solidFill>
                  <a:srgbClr val="FF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表达锥面一般只要画出导点（锥顶）及曲面的外形轮廓线，必要时还要画出若干素线。</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94601"/>
                                        </p:tgtEl>
                                        <p:attrNameLst>
                                          <p:attrName>style.visibility</p:attrName>
                                        </p:attrNameLst>
                                      </p:cBhvr>
                                      <p:to>
                                        <p:strVal val="visible"/>
                                      </p:to>
                                    </p:set>
                                    <p:animEffect transition="in" filter="wipe(left)">
                                      <p:cBhvr>
                                        <p:cTn id="7" dur="500"/>
                                        <p:tgtEl>
                                          <p:spTgt spid="494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60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1EC2496-BE5E-4523-AD1B-98066A5B6ECE}"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41"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11</a:t>
            </a:fld>
            <a:endParaRPr lang="en-US" altLang="zh-CN" sz="1400" b="0" dirty="0">
              <a:ea typeface="宋体" panose="02010600030101010101" pitchFamily="2" charset="-122"/>
            </a:endParaRPr>
          </a:p>
        </p:txBody>
      </p:sp>
      <p:grpSp>
        <p:nvGrpSpPr>
          <p:cNvPr id="16389" name="Group 2"/>
          <p:cNvGrpSpPr/>
          <p:nvPr/>
        </p:nvGrpSpPr>
        <p:grpSpPr>
          <a:xfrm>
            <a:off x="2798763" y="2322513"/>
            <a:ext cx="2646362" cy="3600450"/>
            <a:chOff x="2743" y="1615"/>
            <a:chExt cx="1667" cy="2268"/>
          </a:xfrm>
        </p:grpSpPr>
        <p:pic>
          <p:nvPicPr>
            <p:cNvPr id="16422" name="Picture 3"/>
            <p:cNvPicPr>
              <a:picLocks noChangeAspect="1"/>
            </p:cNvPicPr>
            <p:nvPr/>
          </p:nvPicPr>
          <p:blipFill>
            <a:blip r:embed="rId2">
              <a:clrChange>
                <a:clrFrom>
                  <a:srgbClr val="FFFFFF"/>
                </a:clrFrom>
                <a:clrTo>
                  <a:srgbClr val="FFFFFF">
                    <a:alpha val="0"/>
                  </a:srgbClr>
                </a:clrTo>
              </a:clrChange>
            </a:blip>
            <a:srcRect l="40593" t="24023" r="25439" b="14345"/>
            <a:stretch>
              <a:fillRect/>
            </a:stretch>
          </p:blipFill>
          <p:spPr>
            <a:xfrm>
              <a:off x="2743" y="1615"/>
              <a:ext cx="1667" cy="2268"/>
            </a:xfrm>
            <a:prstGeom prst="rect">
              <a:avLst/>
            </a:prstGeom>
            <a:noFill/>
            <a:ln w="9525">
              <a:noFill/>
            </a:ln>
          </p:spPr>
        </p:pic>
        <p:sp>
          <p:nvSpPr>
            <p:cNvPr id="495620" name="Oval 4"/>
            <p:cNvSpPr>
              <a:spLocks noChangeArrowheads="1"/>
            </p:cNvSpPr>
            <p:nvPr/>
          </p:nvSpPr>
          <p:spPr bwMode="auto">
            <a:xfrm>
              <a:off x="3227" y="1706"/>
              <a:ext cx="782" cy="227"/>
            </a:xfrm>
            <a:prstGeom prst="ellipse">
              <a:avLst/>
            </a:prstGeom>
            <a:noFill/>
            <a:ln w="5715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21" name="Oval 5"/>
            <p:cNvSpPr>
              <a:spLocks noChangeArrowheads="1"/>
            </p:cNvSpPr>
            <p:nvPr/>
          </p:nvSpPr>
          <p:spPr bwMode="auto">
            <a:xfrm>
              <a:off x="3082" y="3339"/>
              <a:ext cx="1043" cy="408"/>
            </a:xfrm>
            <a:prstGeom prst="ellipse">
              <a:avLst/>
            </a:prstGeom>
            <a:noFill/>
            <a:ln w="28575">
              <a:solidFill>
                <a:schemeClr val="tx1"/>
              </a:solidFill>
              <a:prstDash val="dash"/>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22" name="Freeform 6"/>
            <p:cNvSpPr/>
            <p:nvPr/>
          </p:nvSpPr>
          <p:spPr bwMode="auto">
            <a:xfrm>
              <a:off x="3146" y="3657"/>
              <a:ext cx="907" cy="90"/>
            </a:xfrm>
            <a:custGeom>
              <a:avLst/>
              <a:gdLst/>
              <a:ahLst/>
              <a:cxnLst>
                <a:cxn ang="0">
                  <a:pos x="0" y="0"/>
                </a:cxn>
                <a:cxn ang="0">
                  <a:pos x="137" y="138"/>
                </a:cxn>
                <a:cxn ang="0">
                  <a:pos x="379" y="240"/>
                </a:cxn>
                <a:cxn ang="0">
                  <a:pos x="731" y="247"/>
                </a:cxn>
                <a:cxn ang="0">
                  <a:pos x="1006" y="165"/>
                </a:cxn>
                <a:cxn ang="0">
                  <a:pos x="1216" y="10"/>
                </a:cxn>
              </a:cxnLst>
              <a:rect l="0" t="0" r="r" b="b"/>
              <a:pathLst>
                <a:path w="1216" h="259">
                  <a:moveTo>
                    <a:pt x="0" y="0"/>
                  </a:moveTo>
                  <a:cubicBezTo>
                    <a:pt x="23" y="23"/>
                    <a:pt x="74" y="98"/>
                    <a:pt x="137" y="138"/>
                  </a:cubicBezTo>
                  <a:cubicBezTo>
                    <a:pt x="200" y="178"/>
                    <a:pt x="280" y="222"/>
                    <a:pt x="379" y="240"/>
                  </a:cubicBezTo>
                  <a:cubicBezTo>
                    <a:pt x="478" y="258"/>
                    <a:pt x="627" y="259"/>
                    <a:pt x="731" y="247"/>
                  </a:cubicBezTo>
                  <a:cubicBezTo>
                    <a:pt x="835" y="235"/>
                    <a:pt x="925" y="205"/>
                    <a:pt x="1006" y="165"/>
                  </a:cubicBezTo>
                  <a:cubicBezTo>
                    <a:pt x="1087" y="125"/>
                    <a:pt x="1172" y="42"/>
                    <a:pt x="1216" y="10"/>
                  </a:cubicBezTo>
                </a:path>
              </a:pathLst>
            </a:custGeom>
            <a:noFill/>
            <a:ln w="76200" cmpd="sng">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3" name="Group 7"/>
          <p:cNvGrpSpPr/>
          <p:nvPr/>
        </p:nvGrpSpPr>
        <p:grpSpPr>
          <a:xfrm>
            <a:off x="2293938" y="2538413"/>
            <a:ext cx="1439862" cy="1439862"/>
            <a:chOff x="249" y="1344"/>
            <a:chExt cx="907" cy="907"/>
          </a:xfrm>
        </p:grpSpPr>
        <p:sp>
          <p:nvSpPr>
            <p:cNvPr id="495624" name="Line 8"/>
            <p:cNvSpPr>
              <a:spLocks noChangeShapeType="1"/>
            </p:cNvSpPr>
            <p:nvPr/>
          </p:nvSpPr>
          <p:spPr bwMode="auto">
            <a:xfrm flipH="1" flipV="1">
              <a:off x="793" y="1661"/>
              <a:ext cx="363" cy="59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25" name="Line 9"/>
            <p:cNvSpPr>
              <a:spLocks noChangeShapeType="1"/>
            </p:cNvSpPr>
            <p:nvPr/>
          </p:nvSpPr>
          <p:spPr bwMode="auto">
            <a:xfrm flipH="1">
              <a:off x="249" y="1661"/>
              <a:ext cx="544"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6421" name="Text Box 10"/>
            <p:cNvSpPr txBox="1"/>
            <p:nvPr/>
          </p:nvSpPr>
          <p:spPr>
            <a:xfrm>
              <a:off x="249" y="1344"/>
              <a:ext cx="502" cy="288"/>
            </a:xfrm>
            <a:prstGeom prst="rect">
              <a:avLst/>
            </a:prstGeom>
            <a:noFill/>
            <a:ln w="9525">
              <a:noFill/>
            </a:ln>
          </p:spPr>
          <p:txBody>
            <a:bodyPr wrap="none">
              <a:spAutoFit/>
            </a:bodyPr>
            <a:lstStyle/>
            <a:p>
              <a:pPr algn="l"/>
              <a:r>
                <a:rPr lang="zh-CN" altLang="en-US" dirty="0">
                  <a:solidFill>
                    <a:schemeClr val="tx2"/>
                  </a:solidFill>
                  <a:latin typeface="Arial" panose="020B0604020202020204" pitchFamily="34" charset="0"/>
                  <a:ea typeface="宋体" panose="02010600030101010101" pitchFamily="2" charset="-122"/>
                </a:rPr>
                <a:t>母线</a:t>
              </a:r>
            </a:p>
          </p:txBody>
        </p:sp>
      </p:grpSp>
      <p:sp>
        <p:nvSpPr>
          <p:cNvPr id="495627" name="Line 11"/>
          <p:cNvSpPr>
            <a:spLocks noChangeShapeType="1"/>
          </p:cNvSpPr>
          <p:nvPr/>
        </p:nvSpPr>
        <p:spPr bwMode="auto">
          <a:xfrm>
            <a:off x="4179888" y="2178050"/>
            <a:ext cx="0" cy="3671888"/>
          </a:xfrm>
          <a:prstGeom prst="line">
            <a:avLst/>
          </a:prstGeom>
          <a:noFill/>
          <a:ln w="28575">
            <a:solidFill>
              <a:srgbClr val="FF33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4" name="Group 12"/>
          <p:cNvGrpSpPr/>
          <p:nvPr/>
        </p:nvGrpSpPr>
        <p:grpSpPr>
          <a:xfrm>
            <a:off x="4238625" y="5707063"/>
            <a:ext cx="1368425" cy="457200"/>
            <a:chOff x="1837" y="3294"/>
            <a:chExt cx="862" cy="288"/>
          </a:xfrm>
        </p:grpSpPr>
        <p:grpSp>
          <p:nvGrpSpPr>
            <p:cNvPr id="16415" name="Group 13"/>
            <p:cNvGrpSpPr/>
            <p:nvPr/>
          </p:nvGrpSpPr>
          <p:grpSpPr>
            <a:xfrm>
              <a:off x="1837" y="3294"/>
              <a:ext cx="862" cy="272"/>
              <a:chOff x="1837" y="3294"/>
              <a:chExt cx="862" cy="272"/>
            </a:xfrm>
          </p:grpSpPr>
          <p:sp>
            <p:nvSpPr>
              <p:cNvPr id="495630" name="Line 14"/>
              <p:cNvSpPr>
                <a:spLocks noChangeShapeType="1"/>
              </p:cNvSpPr>
              <p:nvPr/>
            </p:nvSpPr>
            <p:spPr bwMode="auto">
              <a:xfrm>
                <a:off x="1837" y="3294"/>
                <a:ext cx="317" cy="27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31" name="Line 15"/>
              <p:cNvSpPr>
                <a:spLocks noChangeShapeType="1"/>
              </p:cNvSpPr>
              <p:nvPr/>
            </p:nvSpPr>
            <p:spPr bwMode="auto">
              <a:xfrm>
                <a:off x="2154" y="356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6416" name="Text Box 16"/>
            <p:cNvSpPr txBox="1"/>
            <p:nvPr/>
          </p:nvSpPr>
          <p:spPr>
            <a:xfrm>
              <a:off x="2154" y="3294"/>
              <a:ext cx="502" cy="288"/>
            </a:xfrm>
            <a:prstGeom prst="rect">
              <a:avLst/>
            </a:prstGeom>
            <a:noFill/>
            <a:ln w="9525">
              <a:noFill/>
            </a:ln>
          </p:spPr>
          <p:txBody>
            <a:bodyPr wrap="none">
              <a:spAutoFit/>
            </a:bodyPr>
            <a:lstStyle/>
            <a:p>
              <a:pPr algn="l"/>
              <a:r>
                <a:rPr lang="zh-CN" altLang="en-US" dirty="0">
                  <a:latin typeface="Arial" panose="020B0604020202020204" pitchFamily="34" charset="0"/>
                  <a:ea typeface="宋体" panose="02010600030101010101" pitchFamily="2" charset="-122"/>
                </a:rPr>
                <a:t>底圆</a:t>
              </a:r>
            </a:p>
          </p:txBody>
        </p:sp>
      </p:grpSp>
      <p:grpSp>
        <p:nvGrpSpPr>
          <p:cNvPr id="6" name="Group 17"/>
          <p:cNvGrpSpPr/>
          <p:nvPr/>
        </p:nvGrpSpPr>
        <p:grpSpPr>
          <a:xfrm>
            <a:off x="3695700" y="2984500"/>
            <a:ext cx="2744788" cy="1095375"/>
            <a:chOff x="3309" y="2033"/>
            <a:chExt cx="1729" cy="690"/>
          </a:xfrm>
        </p:grpSpPr>
        <p:sp>
          <p:nvSpPr>
            <p:cNvPr id="495634" name="Oval 18"/>
            <p:cNvSpPr>
              <a:spLocks noChangeArrowheads="1"/>
            </p:cNvSpPr>
            <p:nvPr/>
          </p:nvSpPr>
          <p:spPr bwMode="auto">
            <a:xfrm>
              <a:off x="3309" y="2033"/>
              <a:ext cx="590" cy="272"/>
            </a:xfrm>
            <a:prstGeom prst="ellipse">
              <a:avLst/>
            </a:prstGeom>
            <a:noFill/>
            <a:ln w="38100">
              <a:solidFill>
                <a:srgbClr val="FFFF99"/>
              </a:solidFill>
              <a:prstDash val="lgDashDotDot"/>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6410" name="Group 19"/>
            <p:cNvGrpSpPr/>
            <p:nvPr/>
          </p:nvGrpSpPr>
          <p:grpSpPr>
            <a:xfrm>
              <a:off x="3787" y="2205"/>
              <a:ext cx="1251" cy="518"/>
              <a:chOff x="4014" y="2024"/>
              <a:chExt cx="1251" cy="518"/>
            </a:xfrm>
          </p:grpSpPr>
          <p:grpSp>
            <p:nvGrpSpPr>
              <p:cNvPr id="16411" name="Group 20"/>
              <p:cNvGrpSpPr/>
              <p:nvPr/>
            </p:nvGrpSpPr>
            <p:grpSpPr>
              <a:xfrm>
                <a:off x="4014" y="2115"/>
                <a:ext cx="1043" cy="182"/>
                <a:chOff x="1610" y="1933"/>
                <a:chExt cx="1043" cy="182"/>
              </a:xfrm>
            </p:grpSpPr>
            <p:sp>
              <p:nvSpPr>
                <p:cNvPr id="495637" name="Line 21"/>
                <p:cNvSpPr>
                  <a:spLocks noChangeShapeType="1"/>
                </p:cNvSpPr>
                <p:nvPr/>
              </p:nvSpPr>
              <p:spPr bwMode="auto">
                <a:xfrm>
                  <a:off x="1610" y="1933"/>
                  <a:ext cx="454" cy="18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38" name="Line 22"/>
                <p:cNvSpPr>
                  <a:spLocks noChangeShapeType="1"/>
                </p:cNvSpPr>
                <p:nvPr/>
              </p:nvSpPr>
              <p:spPr bwMode="auto">
                <a:xfrm>
                  <a:off x="2064" y="2115"/>
                  <a:ext cx="589"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6412" name="Text Box 23"/>
              <p:cNvSpPr txBox="1"/>
              <p:nvPr/>
            </p:nvSpPr>
            <p:spPr>
              <a:xfrm>
                <a:off x="4377" y="2024"/>
                <a:ext cx="888" cy="518"/>
              </a:xfrm>
              <a:prstGeom prst="rect">
                <a:avLst/>
              </a:prstGeom>
              <a:noFill/>
              <a:ln w="9525">
                <a:noFill/>
              </a:ln>
            </p:spPr>
            <p:txBody>
              <a:bodyPr wrap="none">
                <a:spAutoFit/>
              </a:bodyPr>
              <a:lstStyle/>
              <a:p>
                <a:pPr algn="l"/>
                <a:r>
                  <a:rPr lang="en-US" altLang="zh-CN" dirty="0">
                    <a:solidFill>
                      <a:srgbClr val="FF0000"/>
                    </a:solidFill>
                    <a:latin typeface="Arial" panose="020B0604020202020204" pitchFamily="34" charset="0"/>
                    <a:ea typeface="宋体" panose="02010600030101010101" pitchFamily="2" charset="-122"/>
                  </a:rPr>
                  <a:t> </a:t>
                </a:r>
                <a:r>
                  <a:rPr lang="zh-CN" altLang="en-US" dirty="0">
                    <a:solidFill>
                      <a:schemeClr val="tx2"/>
                    </a:solidFill>
                    <a:latin typeface="Arial" panose="020B0604020202020204" pitchFamily="34" charset="0"/>
                    <a:ea typeface="宋体" panose="02010600030101010101" pitchFamily="2" charset="-122"/>
                  </a:rPr>
                  <a:t>最小圆</a:t>
                </a:r>
              </a:p>
              <a:p>
                <a:pPr algn="l"/>
                <a:r>
                  <a:rPr lang="zh-CN" altLang="en-US" dirty="0">
                    <a:solidFill>
                      <a:schemeClr val="tx2"/>
                    </a:solidFill>
                    <a:latin typeface="Arial" panose="020B0604020202020204" pitchFamily="34" charset="0"/>
                    <a:ea typeface="宋体" panose="02010600030101010101" pitchFamily="2" charset="-122"/>
                  </a:rPr>
                  <a:t>（喉圆）</a:t>
                </a:r>
              </a:p>
            </p:txBody>
          </p:sp>
        </p:grpSp>
      </p:grpSp>
      <p:grpSp>
        <p:nvGrpSpPr>
          <p:cNvPr id="9" name="Group 24"/>
          <p:cNvGrpSpPr/>
          <p:nvPr/>
        </p:nvGrpSpPr>
        <p:grpSpPr>
          <a:xfrm>
            <a:off x="4814888" y="1530350"/>
            <a:ext cx="1368425" cy="1008063"/>
            <a:chOff x="1655" y="709"/>
            <a:chExt cx="817" cy="635"/>
          </a:xfrm>
        </p:grpSpPr>
        <p:grpSp>
          <p:nvGrpSpPr>
            <p:cNvPr id="16405" name="Group 25"/>
            <p:cNvGrpSpPr/>
            <p:nvPr/>
          </p:nvGrpSpPr>
          <p:grpSpPr>
            <a:xfrm>
              <a:off x="1655" y="1026"/>
              <a:ext cx="817" cy="318"/>
              <a:chOff x="1655" y="1026"/>
              <a:chExt cx="817" cy="318"/>
            </a:xfrm>
          </p:grpSpPr>
          <p:sp>
            <p:nvSpPr>
              <p:cNvPr id="495642" name="Line 26"/>
              <p:cNvSpPr>
                <a:spLocks noChangeShapeType="1"/>
              </p:cNvSpPr>
              <p:nvPr/>
            </p:nvSpPr>
            <p:spPr bwMode="auto">
              <a:xfrm flipV="1">
                <a:off x="1655" y="1026"/>
                <a:ext cx="272" cy="3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43" name="Line 27"/>
              <p:cNvSpPr>
                <a:spLocks noChangeShapeType="1"/>
              </p:cNvSpPr>
              <p:nvPr/>
            </p:nvSpPr>
            <p:spPr bwMode="auto">
              <a:xfrm>
                <a:off x="1927" y="102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6406" name="Text Box 28"/>
            <p:cNvSpPr txBox="1"/>
            <p:nvPr/>
          </p:nvSpPr>
          <p:spPr>
            <a:xfrm>
              <a:off x="1882" y="709"/>
              <a:ext cx="502"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顶圆</a:t>
              </a:r>
            </a:p>
          </p:txBody>
        </p:sp>
      </p:grpSp>
      <p:sp>
        <p:nvSpPr>
          <p:cNvPr id="495647" name="Text Box 31"/>
          <p:cNvSpPr txBox="1"/>
          <p:nvPr/>
        </p:nvSpPr>
        <p:spPr>
          <a:xfrm>
            <a:off x="611188" y="785813"/>
            <a:ext cx="7786687" cy="519112"/>
          </a:xfrm>
          <a:prstGeom prst="rect">
            <a:avLst/>
          </a:prstGeom>
          <a:noFill/>
          <a:ln w="9525">
            <a:noFill/>
          </a:ln>
        </p:spPr>
        <p:txBody>
          <a:bodyPr>
            <a:spAutoFit/>
          </a:bodyPr>
          <a:lstStyle/>
          <a:p>
            <a:pPr algn="l"/>
            <a:r>
              <a:rPr lang="zh-CN" altLang="en-US" sz="2800" dirty="0">
                <a:latin typeface="宋体" panose="02010600030101010101" pitchFamily="2" charset="-122"/>
                <a:ea typeface="宋体" panose="02010600030101010101" pitchFamily="2" charset="-122"/>
              </a:rPr>
              <a:t>直线或曲线绕轴线回转形成的曲面称为回转面。</a:t>
            </a:r>
          </a:p>
        </p:txBody>
      </p:sp>
      <p:sp>
        <p:nvSpPr>
          <p:cNvPr id="495648" name="Freeform 32"/>
          <p:cNvSpPr/>
          <p:nvPr/>
        </p:nvSpPr>
        <p:spPr bwMode="auto">
          <a:xfrm>
            <a:off x="3375025" y="2754313"/>
            <a:ext cx="504825" cy="2808288"/>
          </a:xfrm>
          <a:custGeom>
            <a:avLst/>
            <a:gdLst/>
            <a:ahLst/>
            <a:cxnLst>
              <a:cxn ang="0">
                <a:pos x="116" y="1675"/>
              </a:cxn>
              <a:cxn ang="0">
                <a:pos x="36" y="1572"/>
              </a:cxn>
              <a:cxn ang="0">
                <a:pos x="0" y="1398"/>
              </a:cxn>
              <a:cxn ang="0">
                <a:pos x="36" y="1161"/>
              </a:cxn>
              <a:cxn ang="0">
                <a:pos x="128" y="950"/>
              </a:cxn>
              <a:cxn ang="0">
                <a:pos x="256" y="740"/>
              </a:cxn>
              <a:cxn ang="0">
                <a:pos x="329" y="566"/>
              </a:cxn>
              <a:cxn ang="0">
                <a:pos x="347" y="283"/>
              </a:cxn>
              <a:cxn ang="0">
                <a:pos x="228" y="0"/>
              </a:cxn>
            </a:cxnLst>
            <a:rect l="0" t="0" r="r" b="b"/>
            <a:pathLst>
              <a:path w="364" h="1675">
                <a:moveTo>
                  <a:pt x="116" y="1675"/>
                </a:moveTo>
                <a:cubicBezTo>
                  <a:pt x="103" y="1658"/>
                  <a:pt x="55" y="1618"/>
                  <a:pt x="36" y="1572"/>
                </a:cubicBezTo>
                <a:cubicBezTo>
                  <a:pt x="17" y="1526"/>
                  <a:pt x="0" y="1466"/>
                  <a:pt x="0" y="1398"/>
                </a:cubicBezTo>
                <a:cubicBezTo>
                  <a:pt x="0" y="1330"/>
                  <a:pt x="15" y="1236"/>
                  <a:pt x="36" y="1161"/>
                </a:cubicBezTo>
                <a:cubicBezTo>
                  <a:pt x="57" y="1086"/>
                  <a:pt x="91" y="1020"/>
                  <a:pt x="128" y="950"/>
                </a:cubicBezTo>
                <a:cubicBezTo>
                  <a:pt x="165" y="880"/>
                  <a:pt x="223" y="804"/>
                  <a:pt x="256" y="740"/>
                </a:cubicBezTo>
                <a:cubicBezTo>
                  <a:pt x="289" y="676"/>
                  <a:pt x="314" y="642"/>
                  <a:pt x="329" y="566"/>
                </a:cubicBezTo>
                <a:cubicBezTo>
                  <a:pt x="344" y="490"/>
                  <a:pt x="364" y="377"/>
                  <a:pt x="347" y="283"/>
                </a:cubicBezTo>
                <a:cubicBezTo>
                  <a:pt x="330" y="189"/>
                  <a:pt x="253" y="59"/>
                  <a:pt x="228" y="0"/>
                </a:cubicBezTo>
              </a:path>
            </a:pathLst>
          </a:custGeom>
          <a:noFill/>
          <a:ln w="57150" cmpd="sng">
            <a:solidFill>
              <a:srgbClr val="FF66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1" name="Group 33"/>
          <p:cNvGrpSpPr/>
          <p:nvPr/>
        </p:nvGrpSpPr>
        <p:grpSpPr>
          <a:xfrm>
            <a:off x="3076575" y="4135438"/>
            <a:ext cx="3959225" cy="1457325"/>
            <a:chOff x="2919" y="2758"/>
            <a:chExt cx="2494" cy="918"/>
          </a:xfrm>
        </p:grpSpPr>
        <p:sp>
          <p:nvSpPr>
            <p:cNvPr id="495650" name="Oval 34"/>
            <p:cNvSpPr>
              <a:spLocks noChangeArrowheads="1"/>
            </p:cNvSpPr>
            <p:nvPr/>
          </p:nvSpPr>
          <p:spPr bwMode="auto">
            <a:xfrm>
              <a:off x="2919" y="2758"/>
              <a:ext cx="1361" cy="499"/>
            </a:xfrm>
            <a:prstGeom prst="ellipse">
              <a:avLst/>
            </a:prstGeom>
            <a:noFill/>
            <a:ln w="38100">
              <a:solidFill>
                <a:srgbClr val="FFFF99"/>
              </a:solidFill>
              <a:prstDash val="lgDashDotDot"/>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6400" name="Group 35"/>
            <p:cNvGrpSpPr/>
            <p:nvPr/>
          </p:nvGrpSpPr>
          <p:grpSpPr>
            <a:xfrm>
              <a:off x="4105" y="3158"/>
              <a:ext cx="1308" cy="518"/>
              <a:chOff x="4105" y="3158"/>
              <a:chExt cx="1308" cy="518"/>
            </a:xfrm>
          </p:grpSpPr>
          <p:grpSp>
            <p:nvGrpSpPr>
              <p:cNvPr id="16401" name="Group 36"/>
              <p:cNvGrpSpPr/>
              <p:nvPr/>
            </p:nvGrpSpPr>
            <p:grpSpPr>
              <a:xfrm>
                <a:off x="4105" y="3158"/>
                <a:ext cx="1043" cy="272"/>
                <a:chOff x="1973" y="2795"/>
                <a:chExt cx="1043" cy="272"/>
              </a:xfrm>
            </p:grpSpPr>
            <p:sp>
              <p:nvSpPr>
                <p:cNvPr id="495653" name="Line 37"/>
                <p:cNvSpPr>
                  <a:spLocks noChangeShapeType="1"/>
                </p:cNvSpPr>
                <p:nvPr/>
              </p:nvSpPr>
              <p:spPr bwMode="auto">
                <a:xfrm>
                  <a:off x="1973" y="2795"/>
                  <a:ext cx="363" cy="27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5654" name="Line 38"/>
                <p:cNvSpPr>
                  <a:spLocks noChangeShapeType="1"/>
                </p:cNvSpPr>
                <p:nvPr/>
              </p:nvSpPr>
              <p:spPr bwMode="auto">
                <a:xfrm>
                  <a:off x="2336" y="3067"/>
                  <a:ext cx="680"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6402" name="Text Box 39"/>
              <p:cNvSpPr txBox="1"/>
              <p:nvPr/>
            </p:nvSpPr>
            <p:spPr>
              <a:xfrm>
                <a:off x="4332" y="3158"/>
                <a:ext cx="1081" cy="518"/>
              </a:xfrm>
              <a:prstGeom prst="rect">
                <a:avLst/>
              </a:prstGeom>
              <a:noFill/>
              <a:ln w="9525">
                <a:noFill/>
              </a:ln>
            </p:spPr>
            <p:txBody>
              <a:bodyPr wrap="none">
                <a:spAutoFit/>
              </a:bodyPr>
              <a:lstStyle/>
              <a:p>
                <a:pPr algn="l"/>
                <a:r>
                  <a:rPr lang="en-US" altLang="zh-CN" dirty="0">
                    <a:solidFill>
                      <a:srgbClr val="FF0000"/>
                    </a:solidFill>
                    <a:latin typeface="Arial" panose="020B0604020202020204" pitchFamily="34" charset="0"/>
                    <a:ea typeface="宋体" panose="02010600030101010101" pitchFamily="2" charset="-122"/>
                  </a:rPr>
                  <a:t>  </a:t>
                </a:r>
                <a:r>
                  <a:rPr lang="zh-CN" altLang="en-US" dirty="0">
                    <a:solidFill>
                      <a:schemeClr val="tx2"/>
                    </a:solidFill>
                    <a:latin typeface="Arial" panose="020B0604020202020204" pitchFamily="34" charset="0"/>
                    <a:ea typeface="宋体" panose="02010600030101010101" pitchFamily="2" charset="-122"/>
                  </a:rPr>
                  <a:t>最大圆</a:t>
                </a:r>
              </a:p>
              <a:p>
                <a:pPr algn="l"/>
                <a:r>
                  <a:rPr lang="zh-CN" altLang="en-US" dirty="0">
                    <a:solidFill>
                      <a:schemeClr val="tx2"/>
                    </a:solidFill>
                    <a:latin typeface="Arial" panose="020B0604020202020204" pitchFamily="34" charset="0"/>
                    <a:ea typeface="宋体" panose="02010600030101010101" pitchFamily="2" charset="-122"/>
                  </a:rPr>
                  <a:t>（赤道圆）</a:t>
                </a:r>
              </a:p>
            </p:txBody>
          </p:sp>
        </p:grpSp>
      </p:grpSp>
      <p:sp>
        <p:nvSpPr>
          <p:cNvPr id="16398" name="Rectangle 44"/>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5.3.1 </a:t>
            </a:r>
            <a:r>
              <a:rPr lang="zh-CN" altLang="en-US" dirty="0">
                <a:solidFill>
                  <a:srgbClr val="000066"/>
                </a:solidFill>
                <a:latin typeface="仿宋_GB2312" pitchFamily="49" charset="-122"/>
                <a:ea typeface="仿宋_GB2312" pitchFamily="49" charset="-122"/>
              </a:rPr>
              <a:t>回转面的形成</a:t>
            </a:r>
            <a:endParaRPr lang="zh-CN" altLang="en-US" dirty="0">
              <a:solidFill>
                <a:srgbClr val="FF3300"/>
              </a:solidFill>
              <a:latin typeface="仿宋_GB2312" pitchFamily="49" charset="-122"/>
              <a:ea typeface="仿宋_GB2312"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95647"/>
                                        </p:tgtEl>
                                        <p:attrNameLst>
                                          <p:attrName>style.visibility</p:attrName>
                                        </p:attrNameLst>
                                      </p:cBhvr>
                                      <p:to>
                                        <p:strVal val="visible"/>
                                      </p:to>
                                    </p:set>
                                    <p:animEffect transition="in" filter="checkerboard(across)">
                                      <p:cBhvr>
                                        <p:cTn id="7" dur="1000"/>
                                        <p:tgtEl>
                                          <p:spTgt spid="4956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mph" presetSubtype="0" fill="hold" grpId="0" nodeType="clickEffect">
                                  <p:stCondLst>
                                    <p:cond delay="0"/>
                                  </p:stCondLst>
                                  <p:childTnLst>
                                    <p:animClr clrSpc="hsl" dir="cw">
                                      <p:cBhvr override="childStyle">
                                        <p:cTn id="11" dur="1000" fill="hold"/>
                                        <p:tgtEl>
                                          <p:spTgt spid="495648"/>
                                        </p:tgtEl>
                                        <p:attrNameLst>
                                          <p:attrName>style.color</p:attrName>
                                        </p:attrNameLst>
                                      </p:cBhvr>
                                      <p:by>
                                        <p:hsl h="-7200000" s="0" l="0"/>
                                      </p:by>
                                    </p:animClr>
                                    <p:animClr clrSpc="hsl" dir="cw">
                                      <p:cBhvr>
                                        <p:cTn id="12" dur="1000" fill="hold"/>
                                        <p:tgtEl>
                                          <p:spTgt spid="495648"/>
                                        </p:tgtEl>
                                        <p:attrNameLst>
                                          <p:attrName>fillcolor</p:attrName>
                                        </p:attrNameLst>
                                      </p:cBhvr>
                                      <p:by>
                                        <p:hsl h="-7200000" s="0" l="0"/>
                                      </p:by>
                                    </p:animClr>
                                    <p:animClr clrSpc="hsl" dir="cw">
                                      <p:cBhvr>
                                        <p:cTn id="13" dur="1000" fill="hold"/>
                                        <p:tgtEl>
                                          <p:spTgt spid="495648"/>
                                        </p:tgtEl>
                                        <p:attrNameLst>
                                          <p:attrName>stroke.color</p:attrName>
                                        </p:attrNameLst>
                                      </p:cBhvr>
                                      <p:by>
                                        <p:hsl h="-7200000" s="0" l="0"/>
                                      </p:by>
                                    </p:animClr>
                                    <p:set>
                                      <p:cBhvr>
                                        <p:cTn id="14" dur="1000" fill="hold"/>
                                        <p:tgtEl>
                                          <p:spTgt spid="495648"/>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9"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strips(upLeft)">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8" presetClass="entr" presetSubtype="12"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Left)">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0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9"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trips(upLeft)">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647" grpId="0"/>
      <p:bldP spid="4956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40F21DF-9D69-418F-919A-07CA48F36F3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8"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12</a:t>
            </a:fld>
            <a:endParaRPr lang="en-US" altLang="zh-CN" sz="1400" b="0" dirty="0">
              <a:ea typeface="宋体" panose="02010600030101010101" pitchFamily="2" charset="-122"/>
            </a:endParaRPr>
          </a:p>
        </p:txBody>
      </p:sp>
      <p:sp>
        <p:nvSpPr>
          <p:cNvPr id="496644" name="Line 4"/>
          <p:cNvSpPr>
            <a:spLocks noChangeShapeType="1"/>
          </p:cNvSpPr>
          <p:nvPr/>
        </p:nvSpPr>
        <p:spPr bwMode="auto">
          <a:xfrm>
            <a:off x="2441575" y="5051425"/>
            <a:ext cx="2663825" cy="0"/>
          </a:xfrm>
          <a:prstGeom prst="line">
            <a:avLst/>
          </a:prstGeom>
          <a:noFill/>
          <a:ln w="19050">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46" name="Line 6"/>
          <p:cNvSpPr>
            <a:spLocks noChangeShapeType="1"/>
          </p:cNvSpPr>
          <p:nvPr/>
        </p:nvSpPr>
        <p:spPr bwMode="auto">
          <a:xfrm>
            <a:off x="3811588" y="803275"/>
            <a:ext cx="0" cy="5616575"/>
          </a:xfrm>
          <a:prstGeom prst="line">
            <a:avLst/>
          </a:prstGeom>
          <a:noFill/>
          <a:ln w="19050">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47" name="Oval 7"/>
          <p:cNvSpPr>
            <a:spLocks noChangeArrowheads="1"/>
          </p:cNvSpPr>
          <p:nvPr/>
        </p:nvSpPr>
        <p:spPr bwMode="auto">
          <a:xfrm>
            <a:off x="2713038" y="3938588"/>
            <a:ext cx="2190750" cy="2220913"/>
          </a:xfrm>
          <a:prstGeom prst="ellipse">
            <a:avLst/>
          </a:prstGeom>
          <a:noFill/>
          <a:ln w="762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7416" name="Oval 8"/>
          <p:cNvSpPr/>
          <p:nvPr/>
        </p:nvSpPr>
        <p:spPr>
          <a:xfrm>
            <a:off x="2874963" y="4114800"/>
            <a:ext cx="1870075" cy="1870075"/>
          </a:xfrm>
          <a:prstGeom prst="ellipse">
            <a:avLst/>
          </a:prstGeom>
          <a:noFill/>
          <a:ln w="28575" cap="flat" cmpd="sng">
            <a:solidFill>
              <a:schemeClr val="accent2"/>
            </a:solidFill>
            <a:prstDash val="dash"/>
            <a:headEnd type="none" w="med" len="med"/>
            <a:tailEnd type="none" w="med" len="med"/>
          </a:ln>
        </p:spPr>
        <p:txBody>
          <a:bodyPr wrap="none" anchor="ctr" anchorCtr="0"/>
          <a:lstStyle/>
          <a:p>
            <a:endParaRPr lang="zh-CN" altLang="zh-CN" sz="1800" b="0" dirty="0">
              <a:latin typeface="Arial" panose="020B0604020202020204" pitchFamily="34" charset="0"/>
              <a:ea typeface="宋体" panose="02010600030101010101" pitchFamily="2" charset="-122"/>
            </a:endParaRPr>
          </a:p>
        </p:txBody>
      </p:sp>
      <p:sp>
        <p:nvSpPr>
          <p:cNvPr id="496649" name="Oval 9"/>
          <p:cNvSpPr>
            <a:spLocks noChangeArrowheads="1"/>
          </p:cNvSpPr>
          <p:nvPr/>
        </p:nvSpPr>
        <p:spPr bwMode="auto">
          <a:xfrm>
            <a:off x="3243263" y="4487863"/>
            <a:ext cx="1143000" cy="1139825"/>
          </a:xfrm>
          <a:prstGeom prst="ellipse">
            <a:avLst/>
          </a:prstGeom>
          <a:noFill/>
          <a:ln w="5715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0" name="Oval 10"/>
          <p:cNvSpPr>
            <a:spLocks noChangeArrowheads="1"/>
          </p:cNvSpPr>
          <p:nvPr/>
        </p:nvSpPr>
        <p:spPr bwMode="auto">
          <a:xfrm>
            <a:off x="3362325" y="4603750"/>
            <a:ext cx="908050" cy="908050"/>
          </a:xfrm>
          <a:prstGeom prst="ellipse">
            <a:avLst/>
          </a:prstGeom>
          <a:noFill/>
          <a:ln w="5715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2" name="Freeform 12"/>
          <p:cNvSpPr/>
          <p:nvPr/>
        </p:nvSpPr>
        <p:spPr bwMode="auto">
          <a:xfrm>
            <a:off x="2730500" y="1019175"/>
            <a:ext cx="649288" cy="2519363"/>
          </a:xfrm>
          <a:custGeom>
            <a:avLst/>
            <a:gdLst/>
            <a:ahLst/>
            <a:cxnLst>
              <a:cxn ang="0">
                <a:pos x="83" y="1587"/>
              </a:cxn>
              <a:cxn ang="0">
                <a:pos x="52" y="1508"/>
              </a:cxn>
              <a:cxn ang="0">
                <a:pos x="5" y="1295"/>
              </a:cxn>
              <a:cxn ang="0">
                <a:pos x="20" y="1095"/>
              </a:cxn>
              <a:cxn ang="0">
                <a:pos x="122" y="886"/>
              </a:cxn>
              <a:cxn ang="0">
                <a:pos x="260" y="679"/>
              </a:cxn>
              <a:cxn ang="0">
                <a:pos x="351" y="523"/>
              </a:cxn>
              <a:cxn ang="0">
                <a:pos x="405" y="221"/>
              </a:cxn>
              <a:cxn ang="0">
                <a:pos x="327" y="0"/>
              </a:cxn>
            </a:cxnLst>
            <a:rect l="0" t="0" r="r" b="b"/>
            <a:pathLst>
              <a:path w="409" h="1587">
                <a:moveTo>
                  <a:pt x="83" y="1587"/>
                </a:moveTo>
                <a:cubicBezTo>
                  <a:pt x="76" y="1573"/>
                  <a:pt x="65" y="1556"/>
                  <a:pt x="52" y="1508"/>
                </a:cubicBezTo>
                <a:cubicBezTo>
                  <a:pt x="39" y="1459"/>
                  <a:pt x="11" y="1363"/>
                  <a:pt x="5" y="1295"/>
                </a:cubicBezTo>
                <a:cubicBezTo>
                  <a:pt x="0" y="1226"/>
                  <a:pt x="1" y="1162"/>
                  <a:pt x="20" y="1095"/>
                </a:cubicBezTo>
                <a:cubicBezTo>
                  <a:pt x="39" y="1027"/>
                  <a:pt x="82" y="956"/>
                  <a:pt x="122" y="886"/>
                </a:cubicBezTo>
                <a:cubicBezTo>
                  <a:pt x="161" y="817"/>
                  <a:pt x="222" y="740"/>
                  <a:pt x="260" y="679"/>
                </a:cubicBezTo>
                <a:cubicBezTo>
                  <a:pt x="298" y="618"/>
                  <a:pt x="327" y="599"/>
                  <a:pt x="351" y="523"/>
                </a:cubicBezTo>
                <a:cubicBezTo>
                  <a:pt x="375" y="447"/>
                  <a:pt x="409" y="308"/>
                  <a:pt x="405" y="221"/>
                </a:cubicBezTo>
                <a:cubicBezTo>
                  <a:pt x="401" y="134"/>
                  <a:pt x="343" y="46"/>
                  <a:pt x="327" y="0"/>
                </a:cubicBezTo>
              </a:path>
            </a:pathLst>
          </a:custGeom>
          <a:noFill/>
          <a:ln w="57150" cmpd="sng">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3" name="Line 13"/>
          <p:cNvSpPr>
            <a:spLocks noChangeShapeType="1"/>
          </p:cNvSpPr>
          <p:nvPr/>
        </p:nvSpPr>
        <p:spPr bwMode="auto">
          <a:xfrm>
            <a:off x="2847975" y="3538538"/>
            <a:ext cx="1938338" cy="0"/>
          </a:xfrm>
          <a:prstGeom prst="line">
            <a:avLst/>
          </a:prstGeom>
          <a:noFill/>
          <a:ln w="57150">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4" name="Freeform 14"/>
          <p:cNvSpPr/>
          <p:nvPr/>
        </p:nvSpPr>
        <p:spPr bwMode="auto">
          <a:xfrm flipH="1">
            <a:off x="4257675" y="1019175"/>
            <a:ext cx="649288" cy="2519363"/>
          </a:xfrm>
          <a:custGeom>
            <a:avLst/>
            <a:gdLst/>
            <a:ahLst/>
            <a:cxnLst>
              <a:cxn ang="0">
                <a:pos x="83" y="1587"/>
              </a:cxn>
              <a:cxn ang="0">
                <a:pos x="52" y="1508"/>
              </a:cxn>
              <a:cxn ang="0">
                <a:pos x="5" y="1295"/>
              </a:cxn>
              <a:cxn ang="0">
                <a:pos x="20" y="1095"/>
              </a:cxn>
              <a:cxn ang="0">
                <a:pos x="122" y="886"/>
              </a:cxn>
              <a:cxn ang="0">
                <a:pos x="260" y="679"/>
              </a:cxn>
              <a:cxn ang="0">
                <a:pos x="351" y="523"/>
              </a:cxn>
              <a:cxn ang="0">
                <a:pos x="405" y="221"/>
              </a:cxn>
              <a:cxn ang="0">
                <a:pos x="327" y="0"/>
              </a:cxn>
            </a:cxnLst>
            <a:rect l="0" t="0" r="r" b="b"/>
            <a:pathLst>
              <a:path w="409" h="1587">
                <a:moveTo>
                  <a:pt x="83" y="1587"/>
                </a:moveTo>
                <a:cubicBezTo>
                  <a:pt x="76" y="1573"/>
                  <a:pt x="65" y="1556"/>
                  <a:pt x="52" y="1508"/>
                </a:cubicBezTo>
                <a:cubicBezTo>
                  <a:pt x="39" y="1459"/>
                  <a:pt x="11" y="1363"/>
                  <a:pt x="5" y="1295"/>
                </a:cubicBezTo>
                <a:cubicBezTo>
                  <a:pt x="0" y="1226"/>
                  <a:pt x="1" y="1162"/>
                  <a:pt x="20" y="1095"/>
                </a:cubicBezTo>
                <a:cubicBezTo>
                  <a:pt x="39" y="1027"/>
                  <a:pt x="82" y="956"/>
                  <a:pt x="122" y="886"/>
                </a:cubicBezTo>
                <a:cubicBezTo>
                  <a:pt x="161" y="817"/>
                  <a:pt x="222" y="740"/>
                  <a:pt x="260" y="679"/>
                </a:cubicBezTo>
                <a:cubicBezTo>
                  <a:pt x="298" y="618"/>
                  <a:pt x="327" y="599"/>
                  <a:pt x="351" y="523"/>
                </a:cubicBezTo>
                <a:cubicBezTo>
                  <a:pt x="375" y="447"/>
                  <a:pt x="409" y="308"/>
                  <a:pt x="405" y="221"/>
                </a:cubicBezTo>
                <a:cubicBezTo>
                  <a:pt x="401" y="134"/>
                  <a:pt x="343" y="46"/>
                  <a:pt x="327" y="0"/>
                </a:cubicBezTo>
              </a:path>
            </a:pathLst>
          </a:custGeom>
          <a:noFill/>
          <a:ln w="57150" cmpd="sng">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5" name="Line 15"/>
          <p:cNvSpPr>
            <a:spLocks noChangeShapeType="1"/>
          </p:cNvSpPr>
          <p:nvPr/>
        </p:nvSpPr>
        <p:spPr bwMode="auto">
          <a:xfrm>
            <a:off x="3233738" y="1031875"/>
            <a:ext cx="1152525" cy="0"/>
          </a:xfrm>
          <a:prstGeom prst="line">
            <a:avLst/>
          </a:prstGeom>
          <a:noFill/>
          <a:ln w="57150">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6" name="Line 16"/>
          <p:cNvSpPr>
            <a:spLocks noChangeShapeType="1"/>
          </p:cNvSpPr>
          <p:nvPr/>
        </p:nvSpPr>
        <p:spPr bwMode="auto">
          <a:xfrm>
            <a:off x="3392488" y="1450975"/>
            <a:ext cx="863600" cy="0"/>
          </a:xfrm>
          <a:prstGeom prst="line">
            <a:avLst/>
          </a:prstGeom>
          <a:noFill/>
          <a:ln w="28575">
            <a:solidFill>
              <a:srgbClr val="FF0000"/>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6657" name="Line 17"/>
          <p:cNvSpPr>
            <a:spLocks noChangeShapeType="1"/>
          </p:cNvSpPr>
          <p:nvPr/>
        </p:nvSpPr>
        <p:spPr bwMode="auto">
          <a:xfrm>
            <a:off x="2730500" y="2890838"/>
            <a:ext cx="2159000" cy="0"/>
          </a:xfrm>
          <a:prstGeom prst="line">
            <a:avLst/>
          </a:prstGeom>
          <a:noFill/>
          <a:ln w="28575">
            <a:solidFill>
              <a:schemeClr val="accent2"/>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7425" name="Rectangle 23"/>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5.3.2 </a:t>
            </a:r>
            <a:r>
              <a:rPr lang="zh-CN" altLang="en-US" dirty="0">
                <a:solidFill>
                  <a:srgbClr val="000066"/>
                </a:solidFill>
                <a:latin typeface="仿宋_GB2312" pitchFamily="49" charset="-122"/>
                <a:ea typeface="仿宋_GB2312" pitchFamily="49" charset="-122"/>
              </a:rPr>
              <a:t>回转面的表示法</a:t>
            </a:r>
            <a:endParaRPr lang="zh-CN" altLang="en-US" dirty="0">
              <a:solidFill>
                <a:srgbClr val="FF3300"/>
              </a:solidFill>
              <a:latin typeface="仿宋_GB2312" pitchFamily="49" charset="-122"/>
              <a:ea typeface="仿宋_GB2312" pitchFamily="49" charset="-122"/>
            </a:endParaRPr>
          </a:p>
        </p:txBody>
      </p:sp>
      <p:sp>
        <p:nvSpPr>
          <p:cNvPr id="496664" name="Text Box 24"/>
          <p:cNvSpPr txBox="1">
            <a:spLocks noChangeArrowheads="1"/>
          </p:cNvSpPr>
          <p:nvPr/>
        </p:nvSpPr>
        <p:spPr bwMode="auto">
          <a:xfrm>
            <a:off x="5505450" y="2024063"/>
            <a:ext cx="3159125" cy="3084513"/>
          </a:xfrm>
          <a:prstGeom prst="rect">
            <a:avLst/>
          </a:prstGeom>
          <a:noFill/>
          <a:ln w="4763">
            <a:noFill/>
            <a:miter lim="800000"/>
          </a:ln>
          <a:effectLst/>
        </p:spPr>
        <p:txBody>
          <a:bodyPr>
            <a:spAutoFit/>
          </a:bodyPr>
          <a:lstStyle/>
          <a:p>
            <a:pPr marR="0" algn="l" defTabSz="914400">
              <a:lnSpc>
                <a:spcPct val="140000"/>
              </a:lnSpc>
              <a:buClrTx/>
              <a:buSzTx/>
              <a:buFontTx/>
              <a:buNone/>
              <a:defRPr/>
            </a:pPr>
            <a:r>
              <a:rPr kumimoji="1" lang="en-US" altLang="zh-CN"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表达回转面通常要画出其轴线、顶圆、底圆、最小圆和最大圆的投影及其外形轮廓线。</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96664"/>
                                        </p:tgtEl>
                                        <p:attrNameLst>
                                          <p:attrName>style.visibility</p:attrName>
                                        </p:attrNameLst>
                                      </p:cBhvr>
                                      <p:to>
                                        <p:strVal val="visible"/>
                                      </p:to>
                                    </p:set>
                                    <p:animEffect transition="in" filter="wipe(left)">
                                      <p:cBhvr>
                                        <p:cTn id="7" dur="500"/>
                                        <p:tgtEl>
                                          <p:spTgt spid="496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66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DE3E82F-B028-4844-B74E-10AD137328F7}"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21"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13</a:t>
            </a:fld>
            <a:endParaRPr lang="en-US" altLang="zh-CN" sz="1400" b="0" dirty="0">
              <a:ea typeface="宋体" panose="02010600030101010101" pitchFamily="2" charset="-122"/>
            </a:endParaRPr>
          </a:p>
        </p:txBody>
      </p:sp>
      <p:grpSp>
        <p:nvGrpSpPr>
          <p:cNvPr id="19461" name="Group 2"/>
          <p:cNvGrpSpPr/>
          <p:nvPr/>
        </p:nvGrpSpPr>
        <p:grpSpPr>
          <a:xfrm>
            <a:off x="3213100" y="2536825"/>
            <a:ext cx="2154238" cy="3544888"/>
            <a:chOff x="2064" y="1207"/>
            <a:chExt cx="997" cy="1549"/>
          </a:xfrm>
        </p:grpSpPr>
        <p:grpSp>
          <p:nvGrpSpPr>
            <p:cNvPr id="19470" name="Group 3"/>
            <p:cNvGrpSpPr/>
            <p:nvPr/>
          </p:nvGrpSpPr>
          <p:grpSpPr>
            <a:xfrm>
              <a:off x="2064" y="1207"/>
              <a:ext cx="997" cy="1549"/>
              <a:chOff x="2064" y="1207"/>
              <a:chExt cx="997" cy="1549"/>
            </a:xfrm>
          </p:grpSpPr>
          <p:sp>
            <p:nvSpPr>
              <p:cNvPr id="497668" name="AutoShape 4"/>
              <p:cNvSpPr>
                <a:spLocks noChangeArrowheads="1"/>
              </p:cNvSpPr>
              <p:nvPr/>
            </p:nvSpPr>
            <p:spPr bwMode="auto">
              <a:xfrm>
                <a:off x="2064" y="1207"/>
                <a:ext cx="997" cy="1407"/>
              </a:xfrm>
              <a:prstGeom prst="can">
                <a:avLst>
                  <a:gd name="adj" fmla="val 35281"/>
                </a:avLst>
              </a:prstGeom>
              <a:solidFill>
                <a:srgbClr val="CCFFCC">
                  <a:alpha val="58000"/>
                </a:srgbClr>
              </a:solidFill>
              <a:ln w="57150">
                <a:solidFill>
                  <a:srgbClr val="008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69" name="Oval 5"/>
              <p:cNvSpPr>
                <a:spLocks noChangeArrowheads="1"/>
              </p:cNvSpPr>
              <p:nvPr/>
            </p:nvSpPr>
            <p:spPr bwMode="auto">
              <a:xfrm>
                <a:off x="2064" y="2211"/>
                <a:ext cx="997" cy="403"/>
              </a:xfrm>
              <a:prstGeom prst="ellipse">
                <a:avLst/>
              </a:prstGeom>
              <a:solidFill>
                <a:srgbClr val="CCFFCC">
                  <a:alpha val="66000"/>
                </a:srgbClr>
              </a:solidFill>
              <a:ln w="19050">
                <a:solidFill>
                  <a:srgbClr val="008000"/>
                </a:solidFill>
                <a:prstDash val="dash"/>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70" name="Line 6"/>
              <p:cNvSpPr>
                <a:spLocks noChangeShapeType="1"/>
              </p:cNvSpPr>
              <p:nvPr/>
            </p:nvSpPr>
            <p:spPr bwMode="auto">
              <a:xfrm>
                <a:off x="2559" y="1350"/>
                <a:ext cx="0" cy="1406"/>
              </a:xfrm>
              <a:prstGeom prst="line">
                <a:avLst/>
              </a:prstGeom>
              <a:noFill/>
              <a:ln w="9525">
                <a:solidFill>
                  <a:srgbClr val="008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71" name="Line 7"/>
              <p:cNvSpPr>
                <a:spLocks noChangeShapeType="1"/>
              </p:cNvSpPr>
              <p:nvPr/>
            </p:nvSpPr>
            <p:spPr bwMode="auto">
              <a:xfrm flipV="1">
                <a:off x="2064" y="1241"/>
                <a:ext cx="907" cy="274"/>
              </a:xfrm>
              <a:prstGeom prst="line">
                <a:avLst/>
              </a:prstGeom>
              <a:noFill/>
              <a:ln w="9525">
                <a:solidFill>
                  <a:srgbClr val="008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72" name="Line 8"/>
              <p:cNvSpPr>
                <a:spLocks noChangeShapeType="1"/>
              </p:cNvSpPr>
              <p:nvPr/>
            </p:nvSpPr>
            <p:spPr bwMode="auto">
              <a:xfrm flipH="1" flipV="1">
                <a:off x="2148" y="1207"/>
                <a:ext cx="868" cy="328"/>
              </a:xfrm>
              <a:prstGeom prst="line">
                <a:avLst/>
              </a:prstGeom>
              <a:noFill/>
              <a:ln w="9525">
                <a:solidFill>
                  <a:srgbClr val="008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7673" name="Line 9"/>
            <p:cNvSpPr>
              <a:spLocks noChangeShapeType="1"/>
            </p:cNvSpPr>
            <p:nvPr/>
          </p:nvSpPr>
          <p:spPr bwMode="auto">
            <a:xfrm flipV="1">
              <a:off x="2070" y="2285"/>
              <a:ext cx="907" cy="274"/>
            </a:xfrm>
            <a:prstGeom prst="line">
              <a:avLst/>
            </a:prstGeom>
            <a:noFill/>
            <a:ln w="9525">
              <a:solidFill>
                <a:srgbClr val="008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74" name="Line 10"/>
            <p:cNvSpPr>
              <a:spLocks noChangeShapeType="1"/>
            </p:cNvSpPr>
            <p:nvPr/>
          </p:nvSpPr>
          <p:spPr bwMode="auto">
            <a:xfrm flipH="1" flipV="1">
              <a:off x="2154" y="2251"/>
              <a:ext cx="868" cy="328"/>
            </a:xfrm>
            <a:prstGeom prst="line">
              <a:avLst/>
            </a:prstGeom>
            <a:noFill/>
            <a:ln w="9525">
              <a:solidFill>
                <a:srgbClr val="008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4" name="Group 11"/>
          <p:cNvGrpSpPr/>
          <p:nvPr/>
        </p:nvGrpSpPr>
        <p:grpSpPr>
          <a:xfrm>
            <a:off x="3198813" y="3251200"/>
            <a:ext cx="2171700" cy="2387600"/>
            <a:chOff x="2148" y="2115"/>
            <a:chExt cx="1005" cy="1043"/>
          </a:xfrm>
        </p:grpSpPr>
        <p:grpSp>
          <p:nvGrpSpPr>
            <p:cNvPr id="19466" name="Group 12"/>
            <p:cNvGrpSpPr/>
            <p:nvPr/>
          </p:nvGrpSpPr>
          <p:grpSpPr>
            <a:xfrm>
              <a:off x="2199" y="2334"/>
              <a:ext cx="954" cy="824"/>
              <a:chOff x="2199" y="2334"/>
              <a:chExt cx="954" cy="824"/>
            </a:xfrm>
          </p:grpSpPr>
          <p:sp>
            <p:nvSpPr>
              <p:cNvPr id="497677" name="Freeform 13"/>
              <p:cNvSpPr/>
              <p:nvPr/>
            </p:nvSpPr>
            <p:spPr bwMode="auto">
              <a:xfrm>
                <a:off x="2335" y="2795"/>
                <a:ext cx="816" cy="363"/>
              </a:xfrm>
              <a:custGeom>
                <a:avLst/>
                <a:gdLst/>
                <a:ahLst/>
                <a:cxnLst>
                  <a:cxn ang="0">
                    <a:pos x="0" y="363"/>
                  </a:cxn>
                  <a:cxn ang="0">
                    <a:pos x="272" y="318"/>
                  </a:cxn>
                  <a:cxn ang="0">
                    <a:pos x="544" y="227"/>
                  </a:cxn>
                  <a:cxn ang="0">
                    <a:pos x="771" y="91"/>
                  </a:cxn>
                  <a:cxn ang="0">
                    <a:pos x="816" y="0"/>
                  </a:cxn>
                </a:cxnLst>
                <a:rect l="0" t="0" r="r" b="b"/>
                <a:pathLst>
                  <a:path w="816" h="363">
                    <a:moveTo>
                      <a:pt x="0" y="363"/>
                    </a:moveTo>
                    <a:cubicBezTo>
                      <a:pt x="90" y="352"/>
                      <a:pt x="181" y="341"/>
                      <a:pt x="272" y="318"/>
                    </a:cubicBezTo>
                    <a:cubicBezTo>
                      <a:pt x="363" y="295"/>
                      <a:pt x="461" y="265"/>
                      <a:pt x="544" y="227"/>
                    </a:cubicBezTo>
                    <a:cubicBezTo>
                      <a:pt x="627" y="189"/>
                      <a:pt x="726" y="129"/>
                      <a:pt x="771" y="91"/>
                    </a:cubicBezTo>
                    <a:cubicBezTo>
                      <a:pt x="816" y="53"/>
                      <a:pt x="816" y="26"/>
                      <a:pt x="816" y="0"/>
                    </a:cubicBezTo>
                  </a:path>
                </a:pathLst>
              </a:custGeom>
              <a:noFill/>
              <a:ln w="57150" cmpd="sng">
                <a:solidFill>
                  <a:srgbClr val="CC66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78" name="Freeform 14"/>
              <p:cNvSpPr/>
              <p:nvPr/>
            </p:nvSpPr>
            <p:spPr bwMode="auto">
              <a:xfrm>
                <a:off x="2199" y="2334"/>
                <a:ext cx="954" cy="464"/>
              </a:xfrm>
              <a:custGeom>
                <a:avLst/>
                <a:gdLst/>
                <a:ahLst/>
                <a:cxnLst>
                  <a:cxn ang="0">
                    <a:pos x="951" y="464"/>
                  </a:cxn>
                  <a:cxn ang="0">
                    <a:pos x="937" y="371"/>
                  </a:cxn>
                  <a:cxn ang="0">
                    <a:pos x="849" y="235"/>
                  </a:cxn>
                  <a:cxn ang="0">
                    <a:pos x="715" y="144"/>
                  </a:cxn>
                  <a:cxn ang="0">
                    <a:pos x="536" y="53"/>
                  </a:cxn>
                  <a:cxn ang="0">
                    <a:pos x="312" y="8"/>
                  </a:cxn>
                  <a:cxn ang="0">
                    <a:pos x="134" y="8"/>
                  </a:cxn>
                  <a:cxn ang="0">
                    <a:pos x="0" y="53"/>
                  </a:cxn>
                </a:cxnLst>
                <a:rect l="0" t="0" r="r" b="b"/>
                <a:pathLst>
                  <a:path w="954" h="464">
                    <a:moveTo>
                      <a:pt x="951" y="464"/>
                    </a:moveTo>
                    <a:cubicBezTo>
                      <a:pt x="950" y="449"/>
                      <a:pt x="954" y="409"/>
                      <a:pt x="937" y="371"/>
                    </a:cubicBezTo>
                    <a:cubicBezTo>
                      <a:pt x="920" y="333"/>
                      <a:pt x="886" y="273"/>
                      <a:pt x="849" y="235"/>
                    </a:cubicBezTo>
                    <a:cubicBezTo>
                      <a:pt x="811" y="197"/>
                      <a:pt x="767" y="174"/>
                      <a:pt x="715" y="144"/>
                    </a:cubicBezTo>
                    <a:cubicBezTo>
                      <a:pt x="663" y="114"/>
                      <a:pt x="603" y="76"/>
                      <a:pt x="536" y="53"/>
                    </a:cubicBezTo>
                    <a:cubicBezTo>
                      <a:pt x="469" y="30"/>
                      <a:pt x="379" y="16"/>
                      <a:pt x="312" y="8"/>
                    </a:cubicBezTo>
                    <a:cubicBezTo>
                      <a:pt x="245" y="0"/>
                      <a:pt x="186" y="1"/>
                      <a:pt x="134" y="8"/>
                    </a:cubicBezTo>
                    <a:cubicBezTo>
                      <a:pt x="82" y="15"/>
                      <a:pt x="40" y="34"/>
                      <a:pt x="0" y="53"/>
                    </a:cubicBezTo>
                  </a:path>
                </a:pathLst>
              </a:custGeom>
              <a:noFill/>
              <a:ln w="28575" cap="flat" cmpd="sng">
                <a:solidFill>
                  <a:srgbClr val="CC6600"/>
                </a:solidFill>
                <a:prstDash val="dash"/>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7679" name="Freeform 15"/>
            <p:cNvSpPr/>
            <p:nvPr/>
          </p:nvSpPr>
          <p:spPr bwMode="auto">
            <a:xfrm>
              <a:off x="2148" y="2115"/>
              <a:ext cx="1003" cy="458"/>
            </a:xfrm>
            <a:custGeom>
              <a:avLst/>
              <a:gdLst/>
              <a:ahLst/>
              <a:cxnLst>
                <a:cxn ang="0">
                  <a:pos x="51" y="272"/>
                </a:cxn>
                <a:cxn ang="0">
                  <a:pos x="30" y="383"/>
                </a:cxn>
                <a:cxn ang="0">
                  <a:pos x="232" y="454"/>
                </a:cxn>
                <a:cxn ang="0">
                  <a:pos x="550" y="408"/>
                </a:cxn>
                <a:cxn ang="0">
                  <a:pos x="777" y="272"/>
                </a:cxn>
                <a:cxn ang="0">
                  <a:pos x="913" y="136"/>
                </a:cxn>
                <a:cxn ang="0">
                  <a:pos x="1003" y="0"/>
                </a:cxn>
              </a:cxnLst>
              <a:rect l="0" t="0" r="r" b="b"/>
              <a:pathLst>
                <a:path w="1003" h="458">
                  <a:moveTo>
                    <a:pt x="51" y="272"/>
                  </a:moveTo>
                  <a:cubicBezTo>
                    <a:pt x="48" y="290"/>
                    <a:pt x="0" y="353"/>
                    <a:pt x="30" y="383"/>
                  </a:cubicBezTo>
                  <a:cubicBezTo>
                    <a:pt x="60" y="413"/>
                    <a:pt x="145" y="450"/>
                    <a:pt x="232" y="454"/>
                  </a:cubicBezTo>
                  <a:cubicBezTo>
                    <a:pt x="319" y="458"/>
                    <a:pt x="459" y="438"/>
                    <a:pt x="550" y="408"/>
                  </a:cubicBezTo>
                  <a:cubicBezTo>
                    <a:pt x="641" y="378"/>
                    <a:pt x="717" y="317"/>
                    <a:pt x="777" y="272"/>
                  </a:cubicBezTo>
                  <a:cubicBezTo>
                    <a:pt x="837" y="227"/>
                    <a:pt x="875" y="181"/>
                    <a:pt x="913" y="136"/>
                  </a:cubicBezTo>
                  <a:cubicBezTo>
                    <a:pt x="951" y="91"/>
                    <a:pt x="988" y="30"/>
                    <a:pt x="1003" y="0"/>
                  </a:cubicBezTo>
                </a:path>
              </a:pathLst>
            </a:custGeom>
            <a:noFill/>
            <a:ln w="57150" cmpd="sng">
              <a:solidFill>
                <a:srgbClr val="CC66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7682" name="Oval 18"/>
          <p:cNvSpPr>
            <a:spLocks noChangeArrowheads="1"/>
          </p:cNvSpPr>
          <p:nvPr/>
        </p:nvSpPr>
        <p:spPr bwMode="auto">
          <a:xfrm>
            <a:off x="3508375" y="5468938"/>
            <a:ext cx="293688" cy="312738"/>
          </a:xfrm>
          <a:prstGeom prst="ellipse">
            <a:avLst/>
          </a:prstGeom>
          <a:gradFill rotWithShape="1">
            <a:gsLst>
              <a:gs pos="0">
                <a:srgbClr val="FFCC66"/>
              </a:gs>
              <a:gs pos="100000">
                <a:srgbClr val="FF0000"/>
              </a:gs>
            </a:gsLst>
            <a:path path="shape">
              <a:fillToRect l="50000" t="50000" r="50000" b="50000"/>
            </a:path>
          </a:gradFill>
          <a:ln w="9525">
            <a:no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7683" name="Text Box 19"/>
          <p:cNvSpPr txBox="1"/>
          <p:nvPr/>
        </p:nvSpPr>
        <p:spPr>
          <a:xfrm>
            <a:off x="414338" y="712788"/>
            <a:ext cx="8432800" cy="1373187"/>
          </a:xfrm>
          <a:prstGeom prst="rect">
            <a:avLst/>
          </a:prstGeom>
          <a:noFill/>
          <a:ln w="9525">
            <a:noFill/>
          </a:ln>
        </p:spPr>
        <p:txBody>
          <a:bodyPr>
            <a:spAutoFit/>
          </a:bodyPr>
          <a:lstStyle/>
          <a:p>
            <a:pPr algn="l"/>
            <a:r>
              <a:rPr lang="en-US" altLang="zh-CN"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动点在正圆柱表面上绕其轴线作</a:t>
            </a:r>
            <a:r>
              <a:rPr lang="zh-CN" altLang="en-US" sz="2800" dirty="0">
                <a:solidFill>
                  <a:srgbClr val="FF0000"/>
                </a:solidFill>
                <a:latin typeface="宋体" panose="02010600030101010101" pitchFamily="2" charset="-122"/>
                <a:ea typeface="宋体" panose="02010600030101010101" pitchFamily="2" charset="-122"/>
              </a:rPr>
              <a:t>等速回转运动</a:t>
            </a:r>
            <a:r>
              <a:rPr lang="zh-CN" altLang="en-US" sz="2800" dirty="0">
                <a:latin typeface="宋体" panose="02010600030101010101" pitchFamily="2" charset="-122"/>
                <a:ea typeface="宋体" panose="02010600030101010101" pitchFamily="2" charset="-122"/>
              </a:rPr>
              <a:t>，同时沿圆柱的轴线方向作</a:t>
            </a:r>
            <a:r>
              <a:rPr lang="zh-CN" altLang="en-US" sz="2800" dirty="0">
                <a:solidFill>
                  <a:srgbClr val="FF0000"/>
                </a:solidFill>
                <a:latin typeface="宋体" panose="02010600030101010101" pitchFamily="2" charset="-122"/>
                <a:ea typeface="宋体" panose="02010600030101010101" pitchFamily="2" charset="-122"/>
              </a:rPr>
              <a:t>等速直线运动</a:t>
            </a:r>
            <a:r>
              <a:rPr lang="zh-CN" altLang="en-US" sz="2800" dirty="0">
                <a:latin typeface="宋体" panose="02010600030101010101" pitchFamily="2" charset="-122"/>
                <a:ea typeface="宋体" panose="02010600030101010101" pitchFamily="2" charset="-122"/>
              </a:rPr>
              <a:t>，则动点的轨迹称为</a:t>
            </a:r>
            <a:r>
              <a:rPr lang="zh-CN" altLang="en-US" sz="2800" dirty="0">
                <a:solidFill>
                  <a:srgbClr val="FF0000"/>
                </a:solidFill>
                <a:latin typeface="宋体" panose="02010600030101010101" pitchFamily="2" charset="-122"/>
                <a:ea typeface="宋体" panose="02010600030101010101" pitchFamily="2" charset="-122"/>
              </a:rPr>
              <a:t>圆柱螺旋线</a:t>
            </a:r>
            <a:r>
              <a:rPr lang="zh-CN" altLang="en-US" sz="2800" dirty="0">
                <a:latin typeface="宋体" panose="02010600030101010101" pitchFamily="2" charset="-122"/>
                <a:ea typeface="宋体" panose="02010600030101010101" pitchFamily="2" charset="-122"/>
              </a:rPr>
              <a:t>。</a:t>
            </a:r>
          </a:p>
        </p:txBody>
      </p:sp>
      <p:sp>
        <p:nvSpPr>
          <p:cNvPr id="19465" name="Rectangle 25"/>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5.4.1 </a:t>
            </a:r>
            <a:r>
              <a:rPr lang="zh-CN" altLang="en-US" dirty="0">
                <a:solidFill>
                  <a:srgbClr val="000066"/>
                </a:solidFill>
                <a:latin typeface="仿宋_GB2312" pitchFamily="49" charset="-122"/>
                <a:ea typeface="仿宋_GB2312" pitchFamily="49" charset="-122"/>
              </a:rPr>
              <a:t>圆柱螺旋线</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圆柱螺旋线的形成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97683"/>
                                        </p:tgtEl>
                                        <p:attrNameLst>
                                          <p:attrName>style.visibility</p:attrName>
                                        </p:attrNameLst>
                                      </p:cBhvr>
                                      <p:to>
                                        <p:strVal val="visible"/>
                                      </p:to>
                                    </p:set>
                                    <p:animEffect transition="in" filter="wipe(left)">
                                      <p:cBhvr>
                                        <p:cTn id="7" dur="500"/>
                                        <p:tgtEl>
                                          <p:spTgt spid="497683"/>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0.00312 -1.48148E-6 C 0.02778 -0.00648 0.05243 -0.01273 0.07847 -0.0243 C 0.10399 -0.03588 0.13958 -0.05393 0.15781 -0.06944 C 0.17604 -0.08518 0.18732 -0.09861 0.18871 -0.11782 C 0.18976 -0.13704 0.17726 -0.16389 0.16458 -0.18426 C 0.15208 -0.20486 0.13403 -0.22754 0.11354 -0.2419 C 0.09323 -0.25602 0.06632 -0.26504 0.04305 -0.26898 C 0.01996 -0.27292 -0.01215 -0.26829 -0.0257 -0.26597 C -0.03924 -0.26366 -0.03438 -0.25995 -0.03854 -0.25417 C -0.04271 -0.24815 -0.05278 -0.23889 -0.04948 -0.22986 C -0.04618 -0.22106 -0.03524 -0.20417 -0.01875 -0.19954 C -0.00243 -0.19491 0.02535 -0.19491 0.04965 -0.20254 C 0.07361 -0.21018 0.1033 -0.22106 0.12673 -0.24491 C 0.15035 -0.26852 0.17066 -0.30671 0.19114 -0.34491 " pathEditMode="relative" rAng="0" ptsTypes="aaaaaaaaaaaaaA">
                                      <p:cBhvr>
                                        <p:cTn id="11" dur="2000" fill="hold"/>
                                        <p:tgtEl>
                                          <p:spTgt spid="497682"/>
                                        </p:tgtEl>
                                        <p:attrNameLst>
                                          <p:attrName>ppt_x</p:attrName>
                                          <p:attrName>ppt_y</p:attrName>
                                        </p:attrNameLst>
                                      </p:cBhvr>
                                      <p:rCtr x="6600" y="-17200"/>
                                    </p:animMotion>
                                  </p:childTnLst>
                                </p:cTn>
                              </p:par>
                              <p:par>
                                <p:cTn id="12" presetID="22" presetClass="entr" presetSubtype="4"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7682" grpId="0" animBg="1"/>
      <p:bldP spid="4976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619394C-A829-45D1-AB7A-B131F0FBC0FB}"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83"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14</a:t>
            </a:fld>
            <a:endParaRPr lang="en-US" altLang="zh-CN" sz="1400" b="0" dirty="0">
              <a:ea typeface="宋体" panose="02010600030101010101" pitchFamily="2" charset="-122"/>
            </a:endParaRPr>
          </a:p>
        </p:txBody>
      </p:sp>
      <p:grpSp>
        <p:nvGrpSpPr>
          <p:cNvPr id="2" name="Group 2"/>
          <p:cNvGrpSpPr/>
          <p:nvPr/>
        </p:nvGrpSpPr>
        <p:grpSpPr>
          <a:xfrm>
            <a:off x="1014413" y="776288"/>
            <a:ext cx="2808287" cy="2625725"/>
            <a:chOff x="3334" y="1706"/>
            <a:chExt cx="1769" cy="1654"/>
          </a:xfrm>
        </p:grpSpPr>
        <p:grpSp>
          <p:nvGrpSpPr>
            <p:cNvPr id="20660" name="Group 3"/>
            <p:cNvGrpSpPr/>
            <p:nvPr/>
          </p:nvGrpSpPr>
          <p:grpSpPr>
            <a:xfrm>
              <a:off x="3334" y="1706"/>
              <a:ext cx="1769" cy="1654"/>
              <a:chOff x="3334" y="1706"/>
              <a:chExt cx="1769" cy="1654"/>
            </a:xfrm>
          </p:grpSpPr>
          <p:sp>
            <p:nvSpPr>
              <p:cNvPr id="498692" name="Freeform 4"/>
              <p:cNvSpPr/>
              <p:nvPr/>
            </p:nvSpPr>
            <p:spPr bwMode="auto">
              <a:xfrm flipH="1">
                <a:off x="3470" y="1933"/>
                <a:ext cx="1545" cy="1427"/>
              </a:xfrm>
              <a:custGeom>
                <a:avLst/>
                <a:gdLst/>
                <a:ahLst/>
                <a:cxnLst>
                  <a:cxn ang="0">
                    <a:pos x="8904" y="8225"/>
                  </a:cxn>
                  <a:cxn ang="0">
                    <a:pos x="8511" y="7732"/>
                  </a:cxn>
                  <a:cxn ang="0">
                    <a:pos x="8284" y="7521"/>
                  </a:cxn>
                  <a:cxn ang="0">
                    <a:pos x="8029" y="7348"/>
                  </a:cxn>
                  <a:cxn ang="0">
                    <a:pos x="7753" y="7207"/>
                  </a:cxn>
                  <a:cxn ang="0">
                    <a:pos x="7459" y="7090"/>
                  </a:cxn>
                  <a:cxn ang="0">
                    <a:pos x="6848" y="6902"/>
                  </a:cxn>
                  <a:cxn ang="0">
                    <a:pos x="5640" y="6544"/>
                  </a:cxn>
                  <a:cxn ang="0">
                    <a:pos x="4451" y="6169"/>
                  </a:cxn>
                  <a:cxn ang="0">
                    <a:pos x="3245" y="5793"/>
                  </a:cxn>
                  <a:cxn ang="0">
                    <a:pos x="2066" y="5436"/>
                  </a:cxn>
                  <a:cxn ang="0">
                    <a:pos x="1497" y="5248"/>
                  </a:cxn>
                  <a:cxn ang="0">
                    <a:pos x="922" y="4990"/>
                  </a:cxn>
                  <a:cxn ang="0">
                    <a:pos x="625" y="4817"/>
                  </a:cxn>
                  <a:cxn ang="0">
                    <a:pos x="330" y="4606"/>
                  </a:cxn>
                  <a:cxn ang="0">
                    <a:pos x="96" y="4367"/>
                  </a:cxn>
                  <a:cxn ang="0">
                    <a:pos x="25" y="4241"/>
                  </a:cxn>
                  <a:cxn ang="0">
                    <a:pos x="0" y="4113"/>
                  </a:cxn>
                  <a:cxn ang="0">
                    <a:pos x="25" y="3985"/>
                  </a:cxn>
                  <a:cxn ang="0">
                    <a:pos x="96" y="3860"/>
                  </a:cxn>
                  <a:cxn ang="0">
                    <a:pos x="330" y="3619"/>
                  </a:cxn>
                  <a:cxn ang="0">
                    <a:pos x="625" y="3409"/>
                  </a:cxn>
                  <a:cxn ang="0">
                    <a:pos x="922" y="3235"/>
                  </a:cxn>
                  <a:cxn ang="0">
                    <a:pos x="1498" y="2978"/>
                  </a:cxn>
                  <a:cxn ang="0">
                    <a:pos x="2067" y="2791"/>
                  </a:cxn>
                  <a:cxn ang="0">
                    <a:pos x="3240" y="2430"/>
                  </a:cxn>
                  <a:cxn ang="0">
                    <a:pos x="4451" y="2057"/>
                  </a:cxn>
                  <a:cxn ang="0">
                    <a:pos x="5664" y="1689"/>
                  </a:cxn>
                  <a:cxn ang="0">
                    <a:pos x="6836" y="1320"/>
                  </a:cxn>
                  <a:cxn ang="0">
                    <a:pos x="7402" y="1119"/>
                  </a:cxn>
                  <a:cxn ang="0">
                    <a:pos x="7979" y="863"/>
                  </a:cxn>
                  <a:cxn ang="0">
                    <a:pos x="8277" y="703"/>
                  </a:cxn>
                  <a:cxn ang="0">
                    <a:pos x="8577" y="513"/>
                  </a:cxn>
                  <a:cxn ang="0">
                    <a:pos x="8708" y="404"/>
                  </a:cxn>
                  <a:cxn ang="0">
                    <a:pos x="8813" y="284"/>
                  </a:cxn>
                  <a:cxn ang="0">
                    <a:pos x="8881" y="149"/>
                  </a:cxn>
                  <a:cxn ang="0">
                    <a:pos x="8904" y="0"/>
                  </a:cxn>
                  <a:cxn ang="0">
                    <a:pos x="8905" y="0"/>
                  </a:cxn>
                </a:cxnLst>
                <a:rect l="0" t="0" r="r" b="b"/>
                <a:pathLst>
                  <a:path w="8905" h="8225">
                    <a:moveTo>
                      <a:pt x="8904" y="8225"/>
                    </a:moveTo>
                    <a:lnTo>
                      <a:pt x="8511" y="7732"/>
                    </a:lnTo>
                    <a:lnTo>
                      <a:pt x="8284" y="7521"/>
                    </a:lnTo>
                    <a:lnTo>
                      <a:pt x="8029" y="7348"/>
                    </a:lnTo>
                    <a:lnTo>
                      <a:pt x="7753" y="7207"/>
                    </a:lnTo>
                    <a:lnTo>
                      <a:pt x="7459" y="7090"/>
                    </a:lnTo>
                    <a:lnTo>
                      <a:pt x="6848" y="6902"/>
                    </a:lnTo>
                    <a:lnTo>
                      <a:pt x="5640" y="6544"/>
                    </a:lnTo>
                    <a:lnTo>
                      <a:pt x="4451" y="6169"/>
                    </a:lnTo>
                    <a:lnTo>
                      <a:pt x="3245" y="5793"/>
                    </a:lnTo>
                    <a:lnTo>
                      <a:pt x="2066" y="5436"/>
                    </a:lnTo>
                    <a:lnTo>
                      <a:pt x="1497" y="5248"/>
                    </a:lnTo>
                    <a:lnTo>
                      <a:pt x="922" y="4990"/>
                    </a:lnTo>
                    <a:lnTo>
                      <a:pt x="625" y="4817"/>
                    </a:lnTo>
                    <a:lnTo>
                      <a:pt x="330" y="4606"/>
                    </a:lnTo>
                    <a:lnTo>
                      <a:pt x="96" y="4367"/>
                    </a:lnTo>
                    <a:lnTo>
                      <a:pt x="25" y="4241"/>
                    </a:lnTo>
                    <a:lnTo>
                      <a:pt x="0" y="4113"/>
                    </a:lnTo>
                    <a:lnTo>
                      <a:pt x="25" y="3985"/>
                    </a:lnTo>
                    <a:lnTo>
                      <a:pt x="96" y="3860"/>
                    </a:lnTo>
                    <a:lnTo>
                      <a:pt x="330" y="3619"/>
                    </a:lnTo>
                    <a:lnTo>
                      <a:pt x="625" y="3409"/>
                    </a:lnTo>
                    <a:lnTo>
                      <a:pt x="922" y="3235"/>
                    </a:lnTo>
                    <a:lnTo>
                      <a:pt x="1498" y="2978"/>
                    </a:lnTo>
                    <a:lnTo>
                      <a:pt x="2067" y="2791"/>
                    </a:lnTo>
                    <a:lnTo>
                      <a:pt x="3240" y="2430"/>
                    </a:lnTo>
                    <a:lnTo>
                      <a:pt x="4451" y="2057"/>
                    </a:lnTo>
                    <a:lnTo>
                      <a:pt x="5664" y="1689"/>
                    </a:lnTo>
                    <a:lnTo>
                      <a:pt x="6836" y="1320"/>
                    </a:lnTo>
                    <a:lnTo>
                      <a:pt x="7402" y="1119"/>
                    </a:lnTo>
                    <a:lnTo>
                      <a:pt x="7979" y="863"/>
                    </a:lnTo>
                    <a:lnTo>
                      <a:pt x="8277" y="703"/>
                    </a:lnTo>
                    <a:lnTo>
                      <a:pt x="8577" y="513"/>
                    </a:lnTo>
                    <a:lnTo>
                      <a:pt x="8708" y="404"/>
                    </a:lnTo>
                    <a:lnTo>
                      <a:pt x="8813" y="284"/>
                    </a:lnTo>
                    <a:lnTo>
                      <a:pt x="8881" y="149"/>
                    </a:lnTo>
                    <a:lnTo>
                      <a:pt x="8904" y="0"/>
                    </a:lnTo>
                    <a:lnTo>
                      <a:pt x="8905" y="0"/>
                    </a:lnTo>
                  </a:path>
                </a:pathLst>
              </a:custGeom>
              <a:noFill/>
              <a:ln w="381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693" name="Rectangle 5"/>
              <p:cNvSpPr>
                <a:spLocks noChangeArrowheads="1"/>
              </p:cNvSpPr>
              <p:nvPr/>
            </p:nvSpPr>
            <p:spPr bwMode="auto">
              <a:xfrm>
                <a:off x="3334" y="1706"/>
                <a:ext cx="1769" cy="953"/>
              </a:xfrm>
              <a:prstGeom prst="rect">
                <a:avLst/>
              </a:prstGeom>
              <a:solidFill>
                <a:schemeClr val="bg1"/>
              </a:soli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8694" name="Freeform 6"/>
            <p:cNvSpPr/>
            <p:nvPr/>
          </p:nvSpPr>
          <p:spPr bwMode="auto">
            <a:xfrm flipH="1">
              <a:off x="3470" y="1933"/>
              <a:ext cx="1545" cy="1427"/>
            </a:xfrm>
            <a:custGeom>
              <a:avLst/>
              <a:gdLst/>
              <a:ahLst/>
              <a:cxnLst>
                <a:cxn ang="0">
                  <a:pos x="8904" y="8225"/>
                </a:cxn>
                <a:cxn ang="0">
                  <a:pos x="8511" y="7732"/>
                </a:cxn>
                <a:cxn ang="0">
                  <a:pos x="8284" y="7521"/>
                </a:cxn>
                <a:cxn ang="0">
                  <a:pos x="8029" y="7348"/>
                </a:cxn>
                <a:cxn ang="0">
                  <a:pos x="7753" y="7207"/>
                </a:cxn>
                <a:cxn ang="0">
                  <a:pos x="7459" y="7090"/>
                </a:cxn>
                <a:cxn ang="0">
                  <a:pos x="6848" y="6902"/>
                </a:cxn>
                <a:cxn ang="0">
                  <a:pos x="5640" y="6544"/>
                </a:cxn>
                <a:cxn ang="0">
                  <a:pos x="4451" y="6169"/>
                </a:cxn>
                <a:cxn ang="0">
                  <a:pos x="3245" y="5793"/>
                </a:cxn>
                <a:cxn ang="0">
                  <a:pos x="2066" y="5436"/>
                </a:cxn>
                <a:cxn ang="0">
                  <a:pos x="1497" y="5248"/>
                </a:cxn>
                <a:cxn ang="0">
                  <a:pos x="922" y="4990"/>
                </a:cxn>
                <a:cxn ang="0">
                  <a:pos x="625" y="4817"/>
                </a:cxn>
                <a:cxn ang="0">
                  <a:pos x="330" y="4606"/>
                </a:cxn>
                <a:cxn ang="0">
                  <a:pos x="96" y="4367"/>
                </a:cxn>
                <a:cxn ang="0">
                  <a:pos x="25" y="4241"/>
                </a:cxn>
                <a:cxn ang="0">
                  <a:pos x="0" y="4113"/>
                </a:cxn>
                <a:cxn ang="0">
                  <a:pos x="25" y="3985"/>
                </a:cxn>
                <a:cxn ang="0">
                  <a:pos x="96" y="3860"/>
                </a:cxn>
                <a:cxn ang="0">
                  <a:pos x="330" y="3619"/>
                </a:cxn>
                <a:cxn ang="0">
                  <a:pos x="625" y="3409"/>
                </a:cxn>
                <a:cxn ang="0">
                  <a:pos x="922" y="3235"/>
                </a:cxn>
                <a:cxn ang="0">
                  <a:pos x="1498" y="2978"/>
                </a:cxn>
                <a:cxn ang="0">
                  <a:pos x="2067" y="2791"/>
                </a:cxn>
                <a:cxn ang="0">
                  <a:pos x="3240" y="2430"/>
                </a:cxn>
                <a:cxn ang="0">
                  <a:pos x="4451" y="2057"/>
                </a:cxn>
                <a:cxn ang="0">
                  <a:pos x="5664" y="1689"/>
                </a:cxn>
                <a:cxn ang="0">
                  <a:pos x="6836" y="1320"/>
                </a:cxn>
                <a:cxn ang="0">
                  <a:pos x="7402" y="1119"/>
                </a:cxn>
                <a:cxn ang="0">
                  <a:pos x="7979" y="863"/>
                </a:cxn>
                <a:cxn ang="0">
                  <a:pos x="8277" y="703"/>
                </a:cxn>
                <a:cxn ang="0">
                  <a:pos x="8577" y="513"/>
                </a:cxn>
                <a:cxn ang="0">
                  <a:pos x="8708" y="404"/>
                </a:cxn>
                <a:cxn ang="0">
                  <a:pos x="8813" y="284"/>
                </a:cxn>
                <a:cxn ang="0">
                  <a:pos x="8881" y="149"/>
                </a:cxn>
                <a:cxn ang="0">
                  <a:pos x="8904" y="0"/>
                </a:cxn>
                <a:cxn ang="0">
                  <a:pos x="8905" y="0"/>
                </a:cxn>
              </a:cxnLst>
              <a:rect l="0" t="0" r="r" b="b"/>
              <a:pathLst>
                <a:path w="8905" h="8225">
                  <a:moveTo>
                    <a:pt x="8904" y="8225"/>
                  </a:moveTo>
                  <a:lnTo>
                    <a:pt x="8511" y="7732"/>
                  </a:lnTo>
                  <a:lnTo>
                    <a:pt x="8284" y="7521"/>
                  </a:lnTo>
                  <a:lnTo>
                    <a:pt x="8029" y="7348"/>
                  </a:lnTo>
                  <a:lnTo>
                    <a:pt x="7753" y="7207"/>
                  </a:lnTo>
                  <a:lnTo>
                    <a:pt x="7459" y="7090"/>
                  </a:lnTo>
                  <a:lnTo>
                    <a:pt x="6848" y="6902"/>
                  </a:lnTo>
                  <a:lnTo>
                    <a:pt x="5640" y="6544"/>
                  </a:lnTo>
                  <a:lnTo>
                    <a:pt x="4451" y="6169"/>
                  </a:lnTo>
                  <a:lnTo>
                    <a:pt x="3245" y="5793"/>
                  </a:lnTo>
                  <a:lnTo>
                    <a:pt x="2066" y="5436"/>
                  </a:lnTo>
                  <a:lnTo>
                    <a:pt x="1497" y="5248"/>
                  </a:lnTo>
                  <a:lnTo>
                    <a:pt x="922" y="4990"/>
                  </a:lnTo>
                  <a:lnTo>
                    <a:pt x="625" y="4817"/>
                  </a:lnTo>
                  <a:lnTo>
                    <a:pt x="330" y="4606"/>
                  </a:lnTo>
                  <a:lnTo>
                    <a:pt x="96" y="4367"/>
                  </a:lnTo>
                  <a:lnTo>
                    <a:pt x="25" y="4241"/>
                  </a:lnTo>
                  <a:lnTo>
                    <a:pt x="0" y="4113"/>
                  </a:lnTo>
                  <a:lnTo>
                    <a:pt x="25" y="3985"/>
                  </a:lnTo>
                  <a:lnTo>
                    <a:pt x="96" y="3860"/>
                  </a:lnTo>
                  <a:lnTo>
                    <a:pt x="330" y="3619"/>
                  </a:lnTo>
                  <a:lnTo>
                    <a:pt x="625" y="3409"/>
                  </a:lnTo>
                  <a:lnTo>
                    <a:pt x="922" y="3235"/>
                  </a:lnTo>
                  <a:lnTo>
                    <a:pt x="1498" y="2978"/>
                  </a:lnTo>
                  <a:lnTo>
                    <a:pt x="2067" y="2791"/>
                  </a:lnTo>
                  <a:lnTo>
                    <a:pt x="3240" y="2430"/>
                  </a:lnTo>
                  <a:lnTo>
                    <a:pt x="4451" y="2057"/>
                  </a:lnTo>
                  <a:lnTo>
                    <a:pt x="5664" y="1689"/>
                  </a:lnTo>
                  <a:lnTo>
                    <a:pt x="6836" y="1320"/>
                  </a:lnTo>
                  <a:lnTo>
                    <a:pt x="7402" y="1119"/>
                  </a:lnTo>
                  <a:lnTo>
                    <a:pt x="7979" y="863"/>
                  </a:lnTo>
                  <a:lnTo>
                    <a:pt x="8277" y="703"/>
                  </a:lnTo>
                  <a:lnTo>
                    <a:pt x="8577" y="513"/>
                  </a:lnTo>
                  <a:lnTo>
                    <a:pt x="8708" y="404"/>
                  </a:lnTo>
                  <a:lnTo>
                    <a:pt x="8813" y="284"/>
                  </a:lnTo>
                  <a:lnTo>
                    <a:pt x="8881" y="149"/>
                  </a:lnTo>
                  <a:lnTo>
                    <a:pt x="8904" y="0"/>
                  </a:lnTo>
                  <a:lnTo>
                    <a:pt x="8905" y="0"/>
                  </a:lnTo>
                </a:path>
              </a:pathLst>
            </a:custGeom>
            <a:noFill/>
            <a:ln w="19050" cap="flat" cmpd="sng">
              <a:solidFill>
                <a:srgbClr val="FF0000"/>
              </a:solidFill>
              <a:prstDash val="dash"/>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8695" name="Freeform 7"/>
          <p:cNvSpPr/>
          <p:nvPr/>
        </p:nvSpPr>
        <p:spPr bwMode="auto">
          <a:xfrm>
            <a:off x="1246188" y="3960813"/>
            <a:ext cx="2452688" cy="2454275"/>
          </a:xfrm>
          <a:custGeom>
            <a:avLst/>
            <a:gdLst/>
            <a:ahLst/>
            <a:cxnLst>
              <a:cxn ang="0">
                <a:pos x="8904" y="4454"/>
              </a:cxn>
              <a:cxn ang="0">
                <a:pos x="8848" y="3758"/>
              </a:cxn>
              <a:cxn ang="0">
                <a:pos x="8685" y="3078"/>
              </a:cxn>
              <a:cxn ang="0">
                <a:pos x="8418" y="2432"/>
              </a:cxn>
              <a:cxn ang="0">
                <a:pos x="8053" y="1836"/>
              </a:cxn>
              <a:cxn ang="0">
                <a:pos x="7599" y="1304"/>
              </a:cxn>
              <a:cxn ang="0">
                <a:pos x="7068" y="850"/>
              </a:cxn>
              <a:cxn ang="0">
                <a:pos x="6473" y="486"/>
              </a:cxn>
              <a:cxn ang="0">
                <a:pos x="5827" y="218"/>
              </a:cxn>
              <a:cxn ang="0">
                <a:pos x="5148" y="55"/>
              </a:cxn>
              <a:cxn ang="0">
                <a:pos x="4451" y="0"/>
              </a:cxn>
              <a:cxn ang="0">
                <a:pos x="3756" y="55"/>
              </a:cxn>
              <a:cxn ang="0">
                <a:pos x="3076" y="218"/>
              </a:cxn>
              <a:cxn ang="0">
                <a:pos x="2431" y="486"/>
              </a:cxn>
              <a:cxn ang="0">
                <a:pos x="1835" y="850"/>
              </a:cxn>
              <a:cxn ang="0">
                <a:pos x="1304" y="1304"/>
              </a:cxn>
              <a:cxn ang="0">
                <a:pos x="850" y="1836"/>
              </a:cxn>
              <a:cxn ang="0">
                <a:pos x="485" y="2432"/>
              </a:cxn>
              <a:cxn ang="0">
                <a:pos x="218" y="3078"/>
              </a:cxn>
              <a:cxn ang="0">
                <a:pos x="55" y="3758"/>
              </a:cxn>
              <a:cxn ang="0">
                <a:pos x="0" y="4454"/>
              </a:cxn>
              <a:cxn ang="0">
                <a:pos x="55" y="5152"/>
              </a:cxn>
              <a:cxn ang="0">
                <a:pos x="218" y="5830"/>
              </a:cxn>
              <a:cxn ang="0">
                <a:pos x="485" y="6476"/>
              </a:cxn>
              <a:cxn ang="0">
                <a:pos x="850" y="7072"/>
              </a:cxn>
              <a:cxn ang="0">
                <a:pos x="1304" y="7605"/>
              </a:cxn>
              <a:cxn ang="0">
                <a:pos x="1835" y="8059"/>
              </a:cxn>
              <a:cxn ang="0">
                <a:pos x="2431" y="8424"/>
              </a:cxn>
              <a:cxn ang="0">
                <a:pos x="3076" y="8691"/>
              </a:cxn>
              <a:cxn ang="0">
                <a:pos x="3756" y="8854"/>
              </a:cxn>
              <a:cxn ang="0">
                <a:pos x="4451" y="8910"/>
              </a:cxn>
              <a:cxn ang="0">
                <a:pos x="5148" y="8854"/>
              </a:cxn>
              <a:cxn ang="0">
                <a:pos x="5827" y="8691"/>
              </a:cxn>
              <a:cxn ang="0">
                <a:pos x="6473" y="8424"/>
              </a:cxn>
              <a:cxn ang="0">
                <a:pos x="7068" y="8059"/>
              </a:cxn>
              <a:cxn ang="0">
                <a:pos x="7599" y="7605"/>
              </a:cxn>
              <a:cxn ang="0">
                <a:pos x="8053" y="7072"/>
              </a:cxn>
              <a:cxn ang="0">
                <a:pos x="8418" y="6476"/>
              </a:cxn>
              <a:cxn ang="0">
                <a:pos x="8685" y="5830"/>
              </a:cxn>
              <a:cxn ang="0">
                <a:pos x="8848" y="5152"/>
              </a:cxn>
              <a:cxn ang="0">
                <a:pos x="8904" y="4454"/>
              </a:cxn>
              <a:cxn ang="0">
                <a:pos x="8905" y="4454"/>
              </a:cxn>
            </a:cxnLst>
            <a:rect l="0" t="0" r="r" b="b"/>
            <a:pathLst>
              <a:path w="8905" h="8910">
                <a:moveTo>
                  <a:pt x="8904" y="4454"/>
                </a:moveTo>
                <a:lnTo>
                  <a:pt x="8848" y="3758"/>
                </a:lnTo>
                <a:lnTo>
                  <a:pt x="8685" y="3078"/>
                </a:lnTo>
                <a:lnTo>
                  <a:pt x="8418" y="2432"/>
                </a:lnTo>
                <a:lnTo>
                  <a:pt x="8053" y="1836"/>
                </a:lnTo>
                <a:lnTo>
                  <a:pt x="7599" y="1304"/>
                </a:lnTo>
                <a:lnTo>
                  <a:pt x="7068" y="850"/>
                </a:lnTo>
                <a:lnTo>
                  <a:pt x="6473" y="486"/>
                </a:lnTo>
                <a:lnTo>
                  <a:pt x="5827" y="218"/>
                </a:lnTo>
                <a:lnTo>
                  <a:pt x="5148" y="55"/>
                </a:lnTo>
                <a:lnTo>
                  <a:pt x="4451" y="0"/>
                </a:lnTo>
                <a:lnTo>
                  <a:pt x="3756" y="55"/>
                </a:lnTo>
                <a:lnTo>
                  <a:pt x="3076" y="218"/>
                </a:lnTo>
                <a:lnTo>
                  <a:pt x="2431" y="486"/>
                </a:lnTo>
                <a:lnTo>
                  <a:pt x="1835" y="850"/>
                </a:lnTo>
                <a:lnTo>
                  <a:pt x="1304" y="1304"/>
                </a:lnTo>
                <a:lnTo>
                  <a:pt x="850" y="1836"/>
                </a:lnTo>
                <a:lnTo>
                  <a:pt x="485" y="2432"/>
                </a:lnTo>
                <a:lnTo>
                  <a:pt x="218" y="3078"/>
                </a:lnTo>
                <a:lnTo>
                  <a:pt x="55" y="3758"/>
                </a:lnTo>
                <a:lnTo>
                  <a:pt x="0" y="4454"/>
                </a:lnTo>
                <a:lnTo>
                  <a:pt x="55" y="5152"/>
                </a:lnTo>
                <a:lnTo>
                  <a:pt x="218" y="5830"/>
                </a:lnTo>
                <a:lnTo>
                  <a:pt x="485" y="6476"/>
                </a:lnTo>
                <a:lnTo>
                  <a:pt x="850" y="7072"/>
                </a:lnTo>
                <a:lnTo>
                  <a:pt x="1304" y="7605"/>
                </a:lnTo>
                <a:lnTo>
                  <a:pt x="1835" y="8059"/>
                </a:lnTo>
                <a:lnTo>
                  <a:pt x="2431" y="8424"/>
                </a:lnTo>
                <a:lnTo>
                  <a:pt x="3076" y="8691"/>
                </a:lnTo>
                <a:lnTo>
                  <a:pt x="3756" y="8854"/>
                </a:lnTo>
                <a:lnTo>
                  <a:pt x="4451" y="8910"/>
                </a:lnTo>
                <a:lnTo>
                  <a:pt x="5148" y="8854"/>
                </a:lnTo>
                <a:lnTo>
                  <a:pt x="5827" y="8691"/>
                </a:lnTo>
                <a:lnTo>
                  <a:pt x="6473" y="8424"/>
                </a:lnTo>
                <a:lnTo>
                  <a:pt x="7068" y="8059"/>
                </a:lnTo>
                <a:lnTo>
                  <a:pt x="7599" y="7605"/>
                </a:lnTo>
                <a:lnTo>
                  <a:pt x="8053" y="7072"/>
                </a:lnTo>
                <a:lnTo>
                  <a:pt x="8418" y="6476"/>
                </a:lnTo>
                <a:lnTo>
                  <a:pt x="8685" y="5830"/>
                </a:lnTo>
                <a:lnTo>
                  <a:pt x="8848" y="5152"/>
                </a:lnTo>
                <a:lnTo>
                  <a:pt x="8904" y="4454"/>
                </a:lnTo>
                <a:lnTo>
                  <a:pt x="8905" y="4454"/>
                </a:lnTo>
              </a:path>
            </a:pathLst>
          </a:custGeom>
          <a:noFill/>
          <a:ln w="38100" cmpd="sng">
            <a:solidFill>
              <a:schemeClr val="tx1"/>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4" name="Group 8"/>
          <p:cNvGrpSpPr/>
          <p:nvPr/>
        </p:nvGrpSpPr>
        <p:grpSpPr>
          <a:xfrm>
            <a:off x="1254125" y="1111250"/>
            <a:ext cx="2452688" cy="2268538"/>
            <a:chOff x="2169" y="1067"/>
            <a:chExt cx="989" cy="915"/>
          </a:xfrm>
        </p:grpSpPr>
        <p:sp>
          <p:nvSpPr>
            <p:cNvPr id="498697" name="Freeform 9"/>
            <p:cNvSpPr/>
            <p:nvPr/>
          </p:nvSpPr>
          <p:spPr bwMode="auto">
            <a:xfrm>
              <a:off x="2663" y="1067"/>
              <a:ext cx="1" cy="914"/>
            </a:xfrm>
            <a:custGeom>
              <a:avLst/>
              <a:gdLst/>
              <a:ahLst/>
              <a:cxnLst>
                <a:cxn ang="0">
                  <a:pos x="0" y="8225"/>
                </a:cxn>
                <a:cxn ang="0">
                  <a:pos x="0" y="0"/>
                </a:cxn>
                <a:cxn ang="0">
                  <a:pos x="1" y="0"/>
                </a:cxn>
              </a:cxnLst>
              <a:rect l="0" t="0" r="r" b="b"/>
              <a:pathLst>
                <a:path w="1" h="8225">
                  <a:moveTo>
                    <a:pt x="0" y="8225"/>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698" name="Freeform 10"/>
            <p:cNvSpPr/>
            <p:nvPr/>
          </p:nvSpPr>
          <p:spPr bwMode="auto">
            <a:xfrm>
              <a:off x="2169" y="1981"/>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699" name="Freeform 11"/>
            <p:cNvSpPr/>
            <p:nvPr/>
          </p:nvSpPr>
          <p:spPr bwMode="auto">
            <a:xfrm>
              <a:off x="2654" y="1896"/>
              <a:ext cx="19" cy="18"/>
            </a:xfrm>
            <a:custGeom>
              <a:avLst/>
              <a:gdLst/>
              <a:ahLst/>
              <a:cxnLst>
                <a:cxn ang="0">
                  <a:pos x="169" y="83"/>
                </a:cxn>
                <a:cxn ang="0">
                  <a:pos x="144" y="24"/>
                </a:cxn>
                <a:cxn ang="0">
                  <a:pos x="84" y="0"/>
                </a:cxn>
                <a:cxn ang="0">
                  <a:pos x="25" y="24"/>
                </a:cxn>
                <a:cxn ang="0">
                  <a:pos x="0" y="83"/>
                </a:cxn>
                <a:cxn ang="0">
                  <a:pos x="25" y="143"/>
                </a:cxn>
                <a:cxn ang="0">
                  <a:pos x="84" y="168"/>
                </a:cxn>
                <a:cxn ang="0">
                  <a:pos x="144" y="143"/>
                </a:cxn>
                <a:cxn ang="0">
                  <a:pos x="169" y="83"/>
                </a:cxn>
                <a:cxn ang="0">
                  <a:pos x="170" y="83"/>
                </a:cxn>
              </a:cxnLst>
              <a:rect l="0" t="0" r="r" b="b"/>
              <a:pathLst>
                <a:path w="170" h="168">
                  <a:moveTo>
                    <a:pt x="169" y="83"/>
                  </a:moveTo>
                  <a:lnTo>
                    <a:pt x="144" y="24"/>
                  </a:lnTo>
                  <a:lnTo>
                    <a:pt x="84" y="0"/>
                  </a:lnTo>
                  <a:lnTo>
                    <a:pt x="25" y="24"/>
                  </a:lnTo>
                  <a:lnTo>
                    <a:pt x="0" y="83"/>
                  </a:lnTo>
                  <a:lnTo>
                    <a:pt x="25" y="143"/>
                  </a:lnTo>
                  <a:lnTo>
                    <a:pt x="84" y="168"/>
                  </a:lnTo>
                  <a:lnTo>
                    <a:pt x="144" y="143"/>
                  </a:lnTo>
                  <a:lnTo>
                    <a:pt x="169" y="83"/>
                  </a:lnTo>
                  <a:lnTo>
                    <a:pt x="170" y="83"/>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0" name="Line 12"/>
            <p:cNvSpPr>
              <a:spLocks noChangeShapeType="1"/>
            </p:cNvSpPr>
            <p:nvPr/>
          </p:nvSpPr>
          <p:spPr bwMode="auto">
            <a:xfrm>
              <a:off x="2663" y="1905"/>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1" name="Freeform 13"/>
            <p:cNvSpPr/>
            <p:nvPr/>
          </p:nvSpPr>
          <p:spPr bwMode="auto">
            <a:xfrm>
              <a:off x="2654" y="1819"/>
              <a:ext cx="19" cy="19"/>
            </a:xfrm>
            <a:custGeom>
              <a:avLst/>
              <a:gdLst/>
              <a:ahLst/>
              <a:cxnLst>
                <a:cxn ang="0">
                  <a:pos x="169" y="84"/>
                </a:cxn>
                <a:cxn ang="0">
                  <a:pos x="144" y="24"/>
                </a:cxn>
                <a:cxn ang="0">
                  <a:pos x="84" y="0"/>
                </a:cxn>
                <a:cxn ang="0">
                  <a:pos x="25" y="24"/>
                </a:cxn>
                <a:cxn ang="0">
                  <a:pos x="0" y="84"/>
                </a:cxn>
                <a:cxn ang="0">
                  <a:pos x="25" y="143"/>
                </a:cxn>
                <a:cxn ang="0">
                  <a:pos x="84" y="169"/>
                </a:cxn>
                <a:cxn ang="0">
                  <a:pos x="144" y="143"/>
                </a:cxn>
                <a:cxn ang="0">
                  <a:pos x="169" y="84"/>
                </a:cxn>
                <a:cxn ang="0">
                  <a:pos x="170" y="84"/>
                </a:cxn>
              </a:cxnLst>
              <a:rect l="0" t="0" r="r" b="b"/>
              <a:pathLst>
                <a:path w="170" h="169">
                  <a:moveTo>
                    <a:pt x="169" y="84"/>
                  </a:moveTo>
                  <a:lnTo>
                    <a:pt x="144" y="24"/>
                  </a:lnTo>
                  <a:lnTo>
                    <a:pt x="84" y="0"/>
                  </a:lnTo>
                  <a:lnTo>
                    <a:pt x="25" y="24"/>
                  </a:lnTo>
                  <a:lnTo>
                    <a:pt x="0" y="84"/>
                  </a:lnTo>
                  <a:lnTo>
                    <a:pt x="25" y="143"/>
                  </a:lnTo>
                  <a:lnTo>
                    <a:pt x="84" y="169"/>
                  </a:lnTo>
                  <a:lnTo>
                    <a:pt x="144" y="143"/>
                  </a:lnTo>
                  <a:lnTo>
                    <a:pt x="169" y="84"/>
                  </a:lnTo>
                  <a:lnTo>
                    <a:pt x="170" y="84"/>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2" name="Line 14"/>
            <p:cNvSpPr>
              <a:spLocks noChangeShapeType="1"/>
            </p:cNvSpPr>
            <p:nvPr/>
          </p:nvSpPr>
          <p:spPr bwMode="auto">
            <a:xfrm>
              <a:off x="2663" y="1829"/>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3" name="Freeform 15"/>
            <p:cNvSpPr/>
            <p:nvPr/>
          </p:nvSpPr>
          <p:spPr bwMode="auto">
            <a:xfrm>
              <a:off x="2654" y="1743"/>
              <a:ext cx="19" cy="19"/>
            </a:xfrm>
            <a:custGeom>
              <a:avLst/>
              <a:gdLst/>
              <a:ahLst/>
              <a:cxnLst>
                <a:cxn ang="0">
                  <a:pos x="169" y="84"/>
                </a:cxn>
                <a:cxn ang="0">
                  <a:pos x="144" y="24"/>
                </a:cxn>
                <a:cxn ang="0">
                  <a:pos x="84" y="0"/>
                </a:cxn>
                <a:cxn ang="0">
                  <a:pos x="25" y="24"/>
                </a:cxn>
                <a:cxn ang="0">
                  <a:pos x="0" y="84"/>
                </a:cxn>
                <a:cxn ang="0">
                  <a:pos x="25" y="144"/>
                </a:cxn>
                <a:cxn ang="0">
                  <a:pos x="84" y="168"/>
                </a:cxn>
                <a:cxn ang="0">
                  <a:pos x="144" y="144"/>
                </a:cxn>
                <a:cxn ang="0">
                  <a:pos x="169" y="84"/>
                </a:cxn>
                <a:cxn ang="0">
                  <a:pos x="170" y="84"/>
                </a:cxn>
              </a:cxnLst>
              <a:rect l="0" t="0" r="r" b="b"/>
              <a:pathLst>
                <a:path w="170" h="168">
                  <a:moveTo>
                    <a:pt x="169" y="84"/>
                  </a:moveTo>
                  <a:lnTo>
                    <a:pt x="144" y="24"/>
                  </a:lnTo>
                  <a:lnTo>
                    <a:pt x="84" y="0"/>
                  </a:lnTo>
                  <a:lnTo>
                    <a:pt x="25" y="24"/>
                  </a:lnTo>
                  <a:lnTo>
                    <a:pt x="0" y="84"/>
                  </a:lnTo>
                  <a:lnTo>
                    <a:pt x="25" y="144"/>
                  </a:lnTo>
                  <a:lnTo>
                    <a:pt x="84" y="168"/>
                  </a:lnTo>
                  <a:lnTo>
                    <a:pt x="144" y="144"/>
                  </a:lnTo>
                  <a:lnTo>
                    <a:pt x="169" y="84"/>
                  </a:lnTo>
                  <a:lnTo>
                    <a:pt x="170" y="84"/>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4" name="Line 16"/>
            <p:cNvSpPr>
              <a:spLocks noChangeShapeType="1"/>
            </p:cNvSpPr>
            <p:nvPr/>
          </p:nvSpPr>
          <p:spPr bwMode="auto">
            <a:xfrm>
              <a:off x="2663" y="1753"/>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5" name="Freeform 17"/>
            <p:cNvSpPr/>
            <p:nvPr/>
          </p:nvSpPr>
          <p:spPr bwMode="auto">
            <a:xfrm>
              <a:off x="2654" y="1667"/>
              <a:ext cx="19" cy="19"/>
            </a:xfrm>
            <a:custGeom>
              <a:avLst/>
              <a:gdLst/>
              <a:ahLst/>
              <a:cxnLst>
                <a:cxn ang="0">
                  <a:pos x="169" y="85"/>
                </a:cxn>
                <a:cxn ang="0">
                  <a:pos x="144" y="25"/>
                </a:cxn>
                <a:cxn ang="0">
                  <a:pos x="84" y="0"/>
                </a:cxn>
                <a:cxn ang="0">
                  <a:pos x="25" y="25"/>
                </a:cxn>
                <a:cxn ang="0">
                  <a:pos x="0" y="85"/>
                </a:cxn>
                <a:cxn ang="0">
                  <a:pos x="25" y="145"/>
                </a:cxn>
                <a:cxn ang="0">
                  <a:pos x="84" y="169"/>
                </a:cxn>
                <a:cxn ang="0">
                  <a:pos x="144" y="145"/>
                </a:cxn>
                <a:cxn ang="0">
                  <a:pos x="169" y="85"/>
                </a:cxn>
                <a:cxn ang="0">
                  <a:pos x="170" y="85"/>
                </a:cxn>
              </a:cxnLst>
              <a:rect l="0" t="0" r="r" b="b"/>
              <a:pathLst>
                <a:path w="170" h="169">
                  <a:moveTo>
                    <a:pt x="169" y="85"/>
                  </a:moveTo>
                  <a:lnTo>
                    <a:pt x="144" y="25"/>
                  </a:lnTo>
                  <a:lnTo>
                    <a:pt x="84" y="0"/>
                  </a:lnTo>
                  <a:lnTo>
                    <a:pt x="25" y="25"/>
                  </a:lnTo>
                  <a:lnTo>
                    <a:pt x="0" y="85"/>
                  </a:lnTo>
                  <a:lnTo>
                    <a:pt x="25" y="145"/>
                  </a:lnTo>
                  <a:lnTo>
                    <a:pt x="84" y="169"/>
                  </a:lnTo>
                  <a:lnTo>
                    <a:pt x="144" y="145"/>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6" name="Line 18"/>
            <p:cNvSpPr>
              <a:spLocks noChangeShapeType="1"/>
            </p:cNvSpPr>
            <p:nvPr/>
          </p:nvSpPr>
          <p:spPr bwMode="auto">
            <a:xfrm>
              <a:off x="2663" y="1677"/>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7" name="Freeform 19"/>
            <p:cNvSpPr/>
            <p:nvPr/>
          </p:nvSpPr>
          <p:spPr bwMode="auto">
            <a:xfrm>
              <a:off x="2654" y="1591"/>
              <a:ext cx="19" cy="19"/>
            </a:xfrm>
            <a:custGeom>
              <a:avLst/>
              <a:gdLst/>
              <a:ahLst/>
              <a:cxnLst>
                <a:cxn ang="0">
                  <a:pos x="169" y="85"/>
                </a:cxn>
                <a:cxn ang="0">
                  <a:pos x="144" y="24"/>
                </a:cxn>
                <a:cxn ang="0">
                  <a:pos x="84" y="0"/>
                </a:cxn>
                <a:cxn ang="0">
                  <a:pos x="25" y="24"/>
                </a:cxn>
                <a:cxn ang="0">
                  <a:pos x="0" y="85"/>
                </a:cxn>
                <a:cxn ang="0">
                  <a:pos x="25" y="144"/>
                </a:cxn>
                <a:cxn ang="0">
                  <a:pos x="84" y="168"/>
                </a:cxn>
                <a:cxn ang="0">
                  <a:pos x="144" y="144"/>
                </a:cxn>
                <a:cxn ang="0">
                  <a:pos x="169" y="85"/>
                </a:cxn>
                <a:cxn ang="0">
                  <a:pos x="170" y="85"/>
                </a:cxn>
              </a:cxnLst>
              <a:rect l="0" t="0" r="r" b="b"/>
              <a:pathLst>
                <a:path w="170" h="168">
                  <a:moveTo>
                    <a:pt x="169" y="85"/>
                  </a:moveTo>
                  <a:lnTo>
                    <a:pt x="144" y="24"/>
                  </a:lnTo>
                  <a:lnTo>
                    <a:pt x="84" y="0"/>
                  </a:lnTo>
                  <a:lnTo>
                    <a:pt x="25" y="24"/>
                  </a:lnTo>
                  <a:lnTo>
                    <a:pt x="0" y="85"/>
                  </a:lnTo>
                  <a:lnTo>
                    <a:pt x="25" y="144"/>
                  </a:lnTo>
                  <a:lnTo>
                    <a:pt x="84" y="168"/>
                  </a:lnTo>
                  <a:lnTo>
                    <a:pt x="144" y="144"/>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8" name="Line 20"/>
            <p:cNvSpPr>
              <a:spLocks noChangeShapeType="1"/>
            </p:cNvSpPr>
            <p:nvPr/>
          </p:nvSpPr>
          <p:spPr bwMode="auto">
            <a:xfrm>
              <a:off x="2663" y="1600"/>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09" name="Freeform 21"/>
            <p:cNvSpPr/>
            <p:nvPr/>
          </p:nvSpPr>
          <p:spPr bwMode="auto">
            <a:xfrm>
              <a:off x="2654" y="1515"/>
              <a:ext cx="19" cy="19"/>
            </a:xfrm>
            <a:custGeom>
              <a:avLst/>
              <a:gdLst/>
              <a:ahLst/>
              <a:cxnLst>
                <a:cxn ang="0">
                  <a:pos x="169" y="85"/>
                </a:cxn>
                <a:cxn ang="0">
                  <a:pos x="144" y="26"/>
                </a:cxn>
                <a:cxn ang="0">
                  <a:pos x="84" y="0"/>
                </a:cxn>
                <a:cxn ang="0">
                  <a:pos x="25" y="26"/>
                </a:cxn>
                <a:cxn ang="0">
                  <a:pos x="0" y="85"/>
                </a:cxn>
                <a:cxn ang="0">
                  <a:pos x="25" y="145"/>
                </a:cxn>
                <a:cxn ang="0">
                  <a:pos x="84" y="169"/>
                </a:cxn>
                <a:cxn ang="0">
                  <a:pos x="144" y="145"/>
                </a:cxn>
                <a:cxn ang="0">
                  <a:pos x="169" y="85"/>
                </a:cxn>
                <a:cxn ang="0">
                  <a:pos x="170" y="85"/>
                </a:cxn>
              </a:cxnLst>
              <a:rect l="0" t="0" r="r" b="b"/>
              <a:pathLst>
                <a:path w="170" h="169">
                  <a:moveTo>
                    <a:pt x="169" y="85"/>
                  </a:moveTo>
                  <a:lnTo>
                    <a:pt x="144" y="26"/>
                  </a:lnTo>
                  <a:lnTo>
                    <a:pt x="84" y="0"/>
                  </a:lnTo>
                  <a:lnTo>
                    <a:pt x="25" y="26"/>
                  </a:lnTo>
                  <a:lnTo>
                    <a:pt x="0" y="85"/>
                  </a:lnTo>
                  <a:lnTo>
                    <a:pt x="25" y="145"/>
                  </a:lnTo>
                  <a:lnTo>
                    <a:pt x="84" y="169"/>
                  </a:lnTo>
                  <a:lnTo>
                    <a:pt x="144" y="145"/>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0" name="Line 22"/>
            <p:cNvSpPr>
              <a:spLocks noChangeShapeType="1"/>
            </p:cNvSpPr>
            <p:nvPr/>
          </p:nvSpPr>
          <p:spPr bwMode="auto">
            <a:xfrm>
              <a:off x="2663" y="1524"/>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1" name="Freeform 23"/>
            <p:cNvSpPr/>
            <p:nvPr/>
          </p:nvSpPr>
          <p:spPr bwMode="auto">
            <a:xfrm>
              <a:off x="2654" y="1439"/>
              <a:ext cx="19" cy="18"/>
            </a:xfrm>
            <a:custGeom>
              <a:avLst/>
              <a:gdLst/>
              <a:ahLst/>
              <a:cxnLst>
                <a:cxn ang="0">
                  <a:pos x="169" y="85"/>
                </a:cxn>
                <a:cxn ang="0">
                  <a:pos x="144" y="25"/>
                </a:cxn>
                <a:cxn ang="0">
                  <a:pos x="84" y="0"/>
                </a:cxn>
                <a:cxn ang="0">
                  <a:pos x="25" y="25"/>
                </a:cxn>
                <a:cxn ang="0">
                  <a:pos x="0" y="85"/>
                </a:cxn>
                <a:cxn ang="0">
                  <a:pos x="25" y="144"/>
                </a:cxn>
                <a:cxn ang="0">
                  <a:pos x="84" y="168"/>
                </a:cxn>
                <a:cxn ang="0">
                  <a:pos x="144" y="144"/>
                </a:cxn>
                <a:cxn ang="0">
                  <a:pos x="169" y="85"/>
                </a:cxn>
                <a:cxn ang="0">
                  <a:pos x="170" y="85"/>
                </a:cxn>
              </a:cxnLst>
              <a:rect l="0" t="0" r="r" b="b"/>
              <a:pathLst>
                <a:path w="170" h="168">
                  <a:moveTo>
                    <a:pt x="169" y="85"/>
                  </a:moveTo>
                  <a:lnTo>
                    <a:pt x="144" y="25"/>
                  </a:lnTo>
                  <a:lnTo>
                    <a:pt x="84" y="0"/>
                  </a:lnTo>
                  <a:lnTo>
                    <a:pt x="25" y="25"/>
                  </a:lnTo>
                  <a:lnTo>
                    <a:pt x="0" y="85"/>
                  </a:lnTo>
                  <a:lnTo>
                    <a:pt x="25" y="144"/>
                  </a:lnTo>
                  <a:lnTo>
                    <a:pt x="84" y="168"/>
                  </a:lnTo>
                  <a:lnTo>
                    <a:pt x="144" y="144"/>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2" name="Line 24"/>
            <p:cNvSpPr>
              <a:spLocks noChangeShapeType="1"/>
            </p:cNvSpPr>
            <p:nvPr/>
          </p:nvSpPr>
          <p:spPr bwMode="auto">
            <a:xfrm>
              <a:off x="2663" y="1448"/>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3" name="Freeform 25"/>
            <p:cNvSpPr/>
            <p:nvPr/>
          </p:nvSpPr>
          <p:spPr bwMode="auto">
            <a:xfrm>
              <a:off x="2654" y="1362"/>
              <a:ext cx="19" cy="19"/>
            </a:xfrm>
            <a:custGeom>
              <a:avLst/>
              <a:gdLst/>
              <a:ahLst/>
              <a:cxnLst>
                <a:cxn ang="0">
                  <a:pos x="169" y="85"/>
                </a:cxn>
                <a:cxn ang="0">
                  <a:pos x="144" y="26"/>
                </a:cxn>
                <a:cxn ang="0">
                  <a:pos x="84" y="0"/>
                </a:cxn>
                <a:cxn ang="0">
                  <a:pos x="25" y="26"/>
                </a:cxn>
                <a:cxn ang="0">
                  <a:pos x="0" y="85"/>
                </a:cxn>
                <a:cxn ang="0">
                  <a:pos x="25" y="145"/>
                </a:cxn>
                <a:cxn ang="0">
                  <a:pos x="84" y="170"/>
                </a:cxn>
                <a:cxn ang="0">
                  <a:pos x="144" y="145"/>
                </a:cxn>
                <a:cxn ang="0">
                  <a:pos x="169" y="85"/>
                </a:cxn>
                <a:cxn ang="0">
                  <a:pos x="170" y="85"/>
                </a:cxn>
              </a:cxnLst>
              <a:rect l="0" t="0" r="r" b="b"/>
              <a:pathLst>
                <a:path w="170" h="170">
                  <a:moveTo>
                    <a:pt x="169" y="85"/>
                  </a:moveTo>
                  <a:lnTo>
                    <a:pt x="144" y="26"/>
                  </a:lnTo>
                  <a:lnTo>
                    <a:pt x="84" y="0"/>
                  </a:lnTo>
                  <a:lnTo>
                    <a:pt x="25" y="26"/>
                  </a:lnTo>
                  <a:lnTo>
                    <a:pt x="0" y="85"/>
                  </a:lnTo>
                  <a:lnTo>
                    <a:pt x="25" y="145"/>
                  </a:lnTo>
                  <a:lnTo>
                    <a:pt x="84" y="170"/>
                  </a:lnTo>
                  <a:lnTo>
                    <a:pt x="144" y="145"/>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4" name="Line 26"/>
            <p:cNvSpPr>
              <a:spLocks noChangeShapeType="1"/>
            </p:cNvSpPr>
            <p:nvPr/>
          </p:nvSpPr>
          <p:spPr bwMode="auto">
            <a:xfrm>
              <a:off x="2663" y="1372"/>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5" name="Freeform 27"/>
            <p:cNvSpPr/>
            <p:nvPr/>
          </p:nvSpPr>
          <p:spPr bwMode="auto">
            <a:xfrm>
              <a:off x="2654" y="1286"/>
              <a:ext cx="19" cy="19"/>
            </a:xfrm>
            <a:custGeom>
              <a:avLst/>
              <a:gdLst/>
              <a:ahLst/>
              <a:cxnLst>
                <a:cxn ang="0">
                  <a:pos x="169" y="85"/>
                </a:cxn>
                <a:cxn ang="0">
                  <a:pos x="144" y="25"/>
                </a:cxn>
                <a:cxn ang="0">
                  <a:pos x="84" y="0"/>
                </a:cxn>
                <a:cxn ang="0">
                  <a:pos x="25" y="25"/>
                </a:cxn>
                <a:cxn ang="0">
                  <a:pos x="0" y="85"/>
                </a:cxn>
                <a:cxn ang="0">
                  <a:pos x="25" y="144"/>
                </a:cxn>
                <a:cxn ang="0">
                  <a:pos x="84" y="170"/>
                </a:cxn>
                <a:cxn ang="0">
                  <a:pos x="144" y="144"/>
                </a:cxn>
                <a:cxn ang="0">
                  <a:pos x="169" y="85"/>
                </a:cxn>
                <a:cxn ang="0">
                  <a:pos x="170" y="85"/>
                </a:cxn>
              </a:cxnLst>
              <a:rect l="0" t="0" r="r" b="b"/>
              <a:pathLst>
                <a:path w="170" h="170">
                  <a:moveTo>
                    <a:pt x="169" y="85"/>
                  </a:moveTo>
                  <a:lnTo>
                    <a:pt x="144" y="25"/>
                  </a:lnTo>
                  <a:lnTo>
                    <a:pt x="84" y="0"/>
                  </a:lnTo>
                  <a:lnTo>
                    <a:pt x="25" y="25"/>
                  </a:lnTo>
                  <a:lnTo>
                    <a:pt x="0" y="85"/>
                  </a:lnTo>
                  <a:lnTo>
                    <a:pt x="25" y="144"/>
                  </a:lnTo>
                  <a:lnTo>
                    <a:pt x="84" y="170"/>
                  </a:lnTo>
                  <a:lnTo>
                    <a:pt x="144" y="144"/>
                  </a:lnTo>
                  <a:lnTo>
                    <a:pt x="169" y="85"/>
                  </a:lnTo>
                  <a:lnTo>
                    <a:pt x="170" y="85"/>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6" name="Line 28"/>
            <p:cNvSpPr>
              <a:spLocks noChangeShapeType="1"/>
            </p:cNvSpPr>
            <p:nvPr/>
          </p:nvSpPr>
          <p:spPr bwMode="auto">
            <a:xfrm>
              <a:off x="2663" y="1296"/>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7" name="Freeform 29"/>
            <p:cNvSpPr/>
            <p:nvPr/>
          </p:nvSpPr>
          <p:spPr bwMode="auto">
            <a:xfrm>
              <a:off x="2654" y="1210"/>
              <a:ext cx="19" cy="19"/>
            </a:xfrm>
            <a:custGeom>
              <a:avLst/>
              <a:gdLst/>
              <a:ahLst/>
              <a:cxnLst>
                <a:cxn ang="0">
                  <a:pos x="169" y="83"/>
                </a:cxn>
                <a:cxn ang="0">
                  <a:pos x="144" y="24"/>
                </a:cxn>
                <a:cxn ang="0">
                  <a:pos x="84" y="0"/>
                </a:cxn>
                <a:cxn ang="0">
                  <a:pos x="25" y="24"/>
                </a:cxn>
                <a:cxn ang="0">
                  <a:pos x="0" y="83"/>
                </a:cxn>
                <a:cxn ang="0">
                  <a:pos x="25" y="143"/>
                </a:cxn>
                <a:cxn ang="0">
                  <a:pos x="84" y="168"/>
                </a:cxn>
                <a:cxn ang="0">
                  <a:pos x="144" y="143"/>
                </a:cxn>
                <a:cxn ang="0">
                  <a:pos x="169" y="83"/>
                </a:cxn>
                <a:cxn ang="0">
                  <a:pos x="170" y="83"/>
                </a:cxn>
              </a:cxnLst>
              <a:rect l="0" t="0" r="r" b="b"/>
              <a:pathLst>
                <a:path w="170" h="168">
                  <a:moveTo>
                    <a:pt x="169" y="83"/>
                  </a:moveTo>
                  <a:lnTo>
                    <a:pt x="144" y="24"/>
                  </a:lnTo>
                  <a:lnTo>
                    <a:pt x="84" y="0"/>
                  </a:lnTo>
                  <a:lnTo>
                    <a:pt x="25" y="24"/>
                  </a:lnTo>
                  <a:lnTo>
                    <a:pt x="0" y="83"/>
                  </a:lnTo>
                  <a:lnTo>
                    <a:pt x="25" y="143"/>
                  </a:lnTo>
                  <a:lnTo>
                    <a:pt x="84" y="168"/>
                  </a:lnTo>
                  <a:lnTo>
                    <a:pt x="144" y="143"/>
                  </a:lnTo>
                  <a:lnTo>
                    <a:pt x="169" y="83"/>
                  </a:lnTo>
                  <a:lnTo>
                    <a:pt x="170" y="83"/>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8" name="Line 30"/>
            <p:cNvSpPr>
              <a:spLocks noChangeShapeType="1"/>
            </p:cNvSpPr>
            <p:nvPr/>
          </p:nvSpPr>
          <p:spPr bwMode="auto">
            <a:xfrm>
              <a:off x="2663" y="1220"/>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19" name="Freeform 31"/>
            <p:cNvSpPr/>
            <p:nvPr/>
          </p:nvSpPr>
          <p:spPr bwMode="auto">
            <a:xfrm>
              <a:off x="2654" y="1134"/>
              <a:ext cx="19" cy="19"/>
            </a:xfrm>
            <a:custGeom>
              <a:avLst/>
              <a:gdLst/>
              <a:ahLst/>
              <a:cxnLst>
                <a:cxn ang="0">
                  <a:pos x="169" y="84"/>
                </a:cxn>
                <a:cxn ang="0">
                  <a:pos x="144" y="24"/>
                </a:cxn>
                <a:cxn ang="0">
                  <a:pos x="84" y="0"/>
                </a:cxn>
                <a:cxn ang="0">
                  <a:pos x="25" y="24"/>
                </a:cxn>
                <a:cxn ang="0">
                  <a:pos x="0" y="84"/>
                </a:cxn>
                <a:cxn ang="0">
                  <a:pos x="25" y="143"/>
                </a:cxn>
                <a:cxn ang="0">
                  <a:pos x="84" y="169"/>
                </a:cxn>
                <a:cxn ang="0">
                  <a:pos x="144" y="143"/>
                </a:cxn>
                <a:cxn ang="0">
                  <a:pos x="169" y="84"/>
                </a:cxn>
                <a:cxn ang="0">
                  <a:pos x="170" y="84"/>
                </a:cxn>
              </a:cxnLst>
              <a:rect l="0" t="0" r="r" b="b"/>
              <a:pathLst>
                <a:path w="170" h="169">
                  <a:moveTo>
                    <a:pt x="169" y="84"/>
                  </a:moveTo>
                  <a:lnTo>
                    <a:pt x="144" y="24"/>
                  </a:lnTo>
                  <a:lnTo>
                    <a:pt x="84" y="0"/>
                  </a:lnTo>
                  <a:lnTo>
                    <a:pt x="25" y="24"/>
                  </a:lnTo>
                  <a:lnTo>
                    <a:pt x="0" y="84"/>
                  </a:lnTo>
                  <a:lnTo>
                    <a:pt x="25" y="143"/>
                  </a:lnTo>
                  <a:lnTo>
                    <a:pt x="84" y="169"/>
                  </a:lnTo>
                  <a:lnTo>
                    <a:pt x="144" y="143"/>
                  </a:lnTo>
                  <a:lnTo>
                    <a:pt x="169" y="84"/>
                  </a:lnTo>
                  <a:lnTo>
                    <a:pt x="170" y="84"/>
                  </a:lnTo>
                </a:path>
              </a:pathLst>
            </a:custGeom>
            <a:noFill/>
            <a:ln w="12700" cmpd="sng">
              <a:solidFill>
                <a:srgbClr val="0000FF"/>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0" name="Line 32"/>
            <p:cNvSpPr>
              <a:spLocks noChangeShapeType="1"/>
            </p:cNvSpPr>
            <p:nvPr/>
          </p:nvSpPr>
          <p:spPr bwMode="auto">
            <a:xfrm>
              <a:off x="2663" y="1143"/>
              <a:ext cx="1" cy="1"/>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1" name="Freeform 33"/>
            <p:cNvSpPr/>
            <p:nvPr/>
          </p:nvSpPr>
          <p:spPr bwMode="auto">
            <a:xfrm>
              <a:off x="2169" y="1905"/>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2" name="Freeform 34"/>
            <p:cNvSpPr/>
            <p:nvPr/>
          </p:nvSpPr>
          <p:spPr bwMode="auto">
            <a:xfrm>
              <a:off x="2169" y="1829"/>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3" name="Freeform 35"/>
            <p:cNvSpPr/>
            <p:nvPr/>
          </p:nvSpPr>
          <p:spPr bwMode="auto">
            <a:xfrm>
              <a:off x="2169" y="1753"/>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4" name="Freeform 36"/>
            <p:cNvSpPr/>
            <p:nvPr/>
          </p:nvSpPr>
          <p:spPr bwMode="auto">
            <a:xfrm>
              <a:off x="2169" y="1677"/>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5" name="Freeform 37"/>
            <p:cNvSpPr/>
            <p:nvPr/>
          </p:nvSpPr>
          <p:spPr bwMode="auto">
            <a:xfrm>
              <a:off x="2169" y="1600"/>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6" name="Freeform 38"/>
            <p:cNvSpPr/>
            <p:nvPr/>
          </p:nvSpPr>
          <p:spPr bwMode="auto">
            <a:xfrm>
              <a:off x="2169" y="1524"/>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7" name="Freeform 39"/>
            <p:cNvSpPr/>
            <p:nvPr/>
          </p:nvSpPr>
          <p:spPr bwMode="auto">
            <a:xfrm>
              <a:off x="2169" y="1448"/>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8" name="Freeform 40"/>
            <p:cNvSpPr/>
            <p:nvPr/>
          </p:nvSpPr>
          <p:spPr bwMode="auto">
            <a:xfrm>
              <a:off x="2169" y="1372"/>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29" name="Freeform 41"/>
            <p:cNvSpPr/>
            <p:nvPr/>
          </p:nvSpPr>
          <p:spPr bwMode="auto">
            <a:xfrm>
              <a:off x="2169" y="1296"/>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0" name="Freeform 42"/>
            <p:cNvSpPr/>
            <p:nvPr/>
          </p:nvSpPr>
          <p:spPr bwMode="auto">
            <a:xfrm>
              <a:off x="2169" y="1220"/>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1" name="Freeform 43"/>
            <p:cNvSpPr/>
            <p:nvPr/>
          </p:nvSpPr>
          <p:spPr bwMode="auto">
            <a:xfrm>
              <a:off x="2169" y="1143"/>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2" name="Freeform 44"/>
            <p:cNvSpPr/>
            <p:nvPr/>
          </p:nvSpPr>
          <p:spPr bwMode="auto">
            <a:xfrm>
              <a:off x="2169" y="1067"/>
              <a:ext cx="989" cy="1"/>
            </a:xfrm>
            <a:custGeom>
              <a:avLst/>
              <a:gdLst/>
              <a:ahLst/>
              <a:cxnLst>
                <a:cxn ang="0">
                  <a:pos x="0" y="0"/>
                </a:cxn>
                <a:cxn ang="0">
                  <a:pos x="8904" y="0"/>
                </a:cxn>
                <a:cxn ang="0">
                  <a:pos x="8905" y="0"/>
                </a:cxn>
              </a:cxnLst>
              <a:rect l="0" t="0" r="r" b="b"/>
              <a:pathLst>
                <a:path w="8905">
                  <a:moveTo>
                    <a:pt x="0" y="0"/>
                  </a:moveTo>
                  <a:lnTo>
                    <a:pt x="8904" y="0"/>
                  </a:lnTo>
                  <a:lnTo>
                    <a:pt x="8905"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8733" name="Freeform 45"/>
          <p:cNvSpPr/>
          <p:nvPr/>
        </p:nvSpPr>
        <p:spPr bwMode="auto">
          <a:xfrm>
            <a:off x="3659188" y="5148263"/>
            <a:ext cx="79375" cy="82550"/>
          </a:xfrm>
          <a:custGeom>
            <a:avLst/>
            <a:gdLst/>
            <a:ahLst/>
            <a:cxnLst>
              <a:cxn ang="0">
                <a:pos x="292" y="147"/>
              </a:cxn>
              <a:cxn ang="0">
                <a:pos x="249" y="43"/>
              </a:cxn>
              <a:cxn ang="0">
                <a:pos x="147" y="0"/>
              </a:cxn>
              <a:cxn ang="0">
                <a:pos x="43" y="43"/>
              </a:cxn>
              <a:cxn ang="0">
                <a:pos x="0" y="147"/>
              </a:cxn>
              <a:cxn ang="0">
                <a:pos x="43" y="251"/>
              </a:cxn>
              <a:cxn ang="0">
                <a:pos x="147" y="294"/>
              </a:cxn>
              <a:cxn ang="0">
                <a:pos x="249" y="251"/>
              </a:cxn>
              <a:cxn ang="0">
                <a:pos x="292" y="147"/>
              </a:cxn>
              <a:cxn ang="0">
                <a:pos x="293" y="147"/>
              </a:cxn>
            </a:cxnLst>
            <a:rect l="0" t="0" r="r" b="b"/>
            <a:pathLst>
              <a:path w="293" h="294">
                <a:moveTo>
                  <a:pt x="292" y="147"/>
                </a:moveTo>
                <a:lnTo>
                  <a:pt x="249" y="43"/>
                </a:lnTo>
                <a:lnTo>
                  <a:pt x="147" y="0"/>
                </a:lnTo>
                <a:lnTo>
                  <a:pt x="43" y="43"/>
                </a:lnTo>
                <a:lnTo>
                  <a:pt x="0" y="147"/>
                </a:lnTo>
                <a:lnTo>
                  <a:pt x="43" y="251"/>
                </a:lnTo>
                <a:lnTo>
                  <a:pt x="147" y="294"/>
                </a:lnTo>
                <a:lnTo>
                  <a:pt x="249" y="251"/>
                </a:lnTo>
                <a:lnTo>
                  <a:pt x="292" y="147"/>
                </a:lnTo>
                <a:lnTo>
                  <a:pt x="293"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4" name="Line 46"/>
          <p:cNvSpPr>
            <a:spLocks noChangeShapeType="1"/>
          </p:cNvSpPr>
          <p:nvPr/>
        </p:nvSpPr>
        <p:spPr bwMode="auto">
          <a:xfrm>
            <a:off x="3698875" y="5187950"/>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5" name="Freeform 47"/>
          <p:cNvSpPr/>
          <p:nvPr/>
        </p:nvSpPr>
        <p:spPr bwMode="auto">
          <a:xfrm>
            <a:off x="3492500" y="4533900"/>
            <a:ext cx="82550" cy="80963"/>
          </a:xfrm>
          <a:custGeom>
            <a:avLst/>
            <a:gdLst/>
            <a:ahLst/>
            <a:cxnLst>
              <a:cxn ang="0">
                <a:pos x="292" y="147"/>
              </a:cxn>
              <a:cxn ang="0">
                <a:pos x="249" y="43"/>
              </a:cxn>
              <a:cxn ang="0">
                <a:pos x="146" y="0"/>
              </a:cxn>
              <a:cxn ang="0">
                <a:pos x="43" y="43"/>
              </a:cxn>
              <a:cxn ang="0">
                <a:pos x="0" y="147"/>
              </a:cxn>
              <a:cxn ang="0">
                <a:pos x="43" y="250"/>
              </a:cxn>
              <a:cxn ang="0">
                <a:pos x="146" y="293"/>
              </a:cxn>
              <a:cxn ang="0">
                <a:pos x="249" y="250"/>
              </a:cxn>
              <a:cxn ang="0">
                <a:pos x="292" y="147"/>
              </a:cxn>
              <a:cxn ang="0">
                <a:pos x="293" y="147"/>
              </a:cxn>
            </a:cxnLst>
            <a:rect l="0" t="0" r="r" b="b"/>
            <a:pathLst>
              <a:path w="293" h="293">
                <a:moveTo>
                  <a:pt x="292" y="147"/>
                </a:moveTo>
                <a:lnTo>
                  <a:pt x="249" y="43"/>
                </a:lnTo>
                <a:lnTo>
                  <a:pt x="146" y="0"/>
                </a:lnTo>
                <a:lnTo>
                  <a:pt x="43" y="43"/>
                </a:lnTo>
                <a:lnTo>
                  <a:pt x="0" y="147"/>
                </a:lnTo>
                <a:lnTo>
                  <a:pt x="43" y="250"/>
                </a:lnTo>
                <a:lnTo>
                  <a:pt x="146" y="293"/>
                </a:lnTo>
                <a:lnTo>
                  <a:pt x="249" y="250"/>
                </a:lnTo>
                <a:lnTo>
                  <a:pt x="292" y="147"/>
                </a:lnTo>
                <a:lnTo>
                  <a:pt x="293"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6" name="Line 48"/>
          <p:cNvSpPr>
            <a:spLocks noChangeShapeType="1"/>
          </p:cNvSpPr>
          <p:nvPr/>
        </p:nvSpPr>
        <p:spPr bwMode="auto">
          <a:xfrm>
            <a:off x="3535363" y="4575175"/>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7" name="Freeform 49"/>
          <p:cNvSpPr/>
          <p:nvPr/>
        </p:nvSpPr>
        <p:spPr bwMode="auto">
          <a:xfrm>
            <a:off x="3043238" y="4084638"/>
            <a:ext cx="82550" cy="82550"/>
          </a:xfrm>
          <a:custGeom>
            <a:avLst/>
            <a:gdLst/>
            <a:ahLst/>
            <a:cxnLst>
              <a:cxn ang="0">
                <a:pos x="292" y="147"/>
              </a:cxn>
              <a:cxn ang="0">
                <a:pos x="249" y="43"/>
              </a:cxn>
              <a:cxn ang="0">
                <a:pos x="146" y="0"/>
              </a:cxn>
              <a:cxn ang="0">
                <a:pos x="43" y="43"/>
              </a:cxn>
              <a:cxn ang="0">
                <a:pos x="0" y="147"/>
              </a:cxn>
              <a:cxn ang="0">
                <a:pos x="43" y="249"/>
              </a:cxn>
              <a:cxn ang="0">
                <a:pos x="146" y="292"/>
              </a:cxn>
              <a:cxn ang="0">
                <a:pos x="249" y="249"/>
              </a:cxn>
              <a:cxn ang="0">
                <a:pos x="292" y="147"/>
              </a:cxn>
              <a:cxn ang="0">
                <a:pos x="294" y="147"/>
              </a:cxn>
            </a:cxnLst>
            <a:rect l="0" t="0" r="r" b="b"/>
            <a:pathLst>
              <a:path w="294" h="292">
                <a:moveTo>
                  <a:pt x="292" y="147"/>
                </a:moveTo>
                <a:lnTo>
                  <a:pt x="249" y="43"/>
                </a:lnTo>
                <a:lnTo>
                  <a:pt x="146" y="0"/>
                </a:lnTo>
                <a:lnTo>
                  <a:pt x="43" y="43"/>
                </a:lnTo>
                <a:lnTo>
                  <a:pt x="0" y="147"/>
                </a:lnTo>
                <a:lnTo>
                  <a:pt x="43" y="249"/>
                </a:lnTo>
                <a:lnTo>
                  <a:pt x="146" y="292"/>
                </a:lnTo>
                <a:lnTo>
                  <a:pt x="249" y="249"/>
                </a:lnTo>
                <a:lnTo>
                  <a:pt x="292" y="147"/>
                </a:lnTo>
                <a:lnTo>
                  <a:pt x="294"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8" name="Line 50"/>
          <p:cNvSpPr>
            <a:spLocks noChangeShapeType="1"/>
          </p:cNvSpPr>
          <p:nvPr/>
        </p:nvSpPr>
        <p:spPr bwMode="auto">
          <a:xfrm>
            <a:off x="3082925" y="4127500"/>
            <a:ext cx="3175"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39" name="Freeform 51"/>
          <p:cNvSpPr/>
          <p:nvPr/>
        </p:nvSpPr>
        <p:spPr bwMode="auto">
          <a:xfrm>
            <a:off x="2432050" y="3921125"/>
            <a:ext cx="80963" cy="80963"/>
          </a:xfrm>
          <a:custGeom>
            <a:avLst/>
            <a:gdLst/>
            <a:ahLst/>
            <a:cxnLst>
              <a:cxn ang="0">
                <a:pos x="292" y="147"/>
              </a:cxn>
              <a:cxn ang="0">
                <a:pos x="249" y="43"/>
              </a:cxn>
              <a:cxn ang="0">
                <a:pos x="145" y="0"/>
              </a:cxn>
              <a:cxn ang="0">
                <a:pos x="42" y="43"/>
              </a:cxn>
              <a:cxn ang="0">
                <a:pos x="0" y="147"/>
              </a:cxn>
              <a:cxn ang="0">
                <a:pos x="42" y="250"/>
              </a:cxn>
              <a:cxn ang="0">
                <a:pos x="145" y="293"/>
              </a:cxn>
              <a:cxn ang="0">
                <a:pos x="249" y="250"/>
              </a:cxn>
              <a:cxn ang="0">
                <a:pos x="292" y="147"/>
              </a:cxn>
              <a:cxn ang="0">
                <a:pos x="293" y="147"/>
              </a:cxn>
            </a:cxnLst>
            <a:rect l="0" t="0" r="r" b="b"/>
            <a:pathLst>
              <a:path w="293" h="293">
                <a:moveTo>
                  <a:pt x="292" y="147"/>
                </a:moveTo>
                <a:lnTo>
                  <a:pt x="249" y="43"/>
                </a:lnTo>
                <a:lnTo>
                  <a:pt x="145" y="0"/>
                </a:lnTo>
                <a:lnTo>
                  <a:pt x="42" y="43"/>
                </a:lnTo>
                <a:lnTo>
                  <a:pt x="0" y="147"/>
                </a:lnTo>
                <a:lnTo>
                  <a:pt x="42" y="250"/>
                </a:lnTo>
                <a:lnTo>
                  <a:pt x="145" y="293"/>
                </a:lnTo>
                <a:lnTo>
                  <a:pt x="249" y="250"/>
                </a:lnTo>
                <a:lnTo>
                  <a:pt x="292" y="147"/>
                </a:lnTo>
                <a:lnTo>
                  <a:pt x="293"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0" name="Line 52"/>
          <p:cNvSpPr>
            <a:spLocks noChangeShapeType="1"/>
          </p:cNvSpPr>
          <p:nvPr/>
        </p:nvSpPr>
        <p:spPr bwMode="auto">
          <a:xfrm>
            <a:off x="2471738" y="3960813"/>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1" name="Freeform 53"/>
          <p:cNvSpPr/>
          <p:nvPr/>
        </p:nvSpPr>
        <p:spPr bwMode="auto">
          <a:xfrm>
            <a:off x="1819275" y="4084638"/>
            <a:ext cx="79375" cy="82550"/>
          </a:xfrm>
          <a:custGeom>
            <a:avLst/>
            <a:gdLst/>
            <a:ahLst/>
            <a:cxnLst>
              <a:cxn ang="0">
                <a:pos x="293" y="147"/>
              </a:cxn>
              <a:cxn ang="0">
                <a:pos x="250" y="43"/>
              </a:cxn>
              <a:cxn ang="0">
                <a:pos x="147" y="0"/>
              </a:cxn>
              <a:cxn ang="0">
                <a:pos x="43" y="43"/>
              </a:cxn>
              <a:cxn ang="0">
                <a:pos x="0" y="147"/>
              </a:cxn>
              <a:cxn ang="0">
                <a:pos x="43" y="249"/>
              </a:cxn>
              <a:cxn ang="0">
                <a:pos x="147" y="292"/>
              </a:cxn>
              <a:cxn ang="0">
                <a:pos x="250" y="249"/>
              </a:cxn>
              <a:cxn ang="0">
                <a:pos x="293" y="147"/>
              </a:cxn>
              <a:cxn ang="0">
                <a:pos x="294" y="147"/>
              </a:cxn>
            </a:cxnLst>
            <a:rect l="0" t="0" r="r" b="b"/>
            <a:pathLst>
              <a:path w="294" h="292">
                <a:moveTo>
                  <a:pt x="293" y="147"/>
                </a:moveTo>
                <a:lnTo>
                  <a:pt x="250" y="43"/>
                </a:lnTo>
                <a:lnTo>
                  <a:pt x="147" y="0"/>
                </a:lnTo>
                <a:lnTo>
                  <a:pt x="43" y="43"/>
                </a:lnTo>
                <a:lnTo>
                  <a:pt x="0" y="147"/>
                </a:lnTo>
                <a:lnTo>
                  <a:pt x="43" y="249"/>
                </a:lnTo>
                <a:lnTo>
                  <a:pt x="147" y="292"/>
                </a:lnTo>
                <a:lnTo>
                  <a:pt x="250" y="249"/>
                </a:lnTo>
                <a:lnTo>
                  <a:pt x="293" y="147"/>
                </a:lnTo>
                <a:lnTo>
                  <a:pt x="294"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2" name="Line 54"/>
          <p:cNvSpPr>
            <a:spLocks noChangeShapeType="1"/>
          </p:cNvSpPr>
          <p:nvPr/>
        </p:nvSpPr>
        <p:spPr bwMode="auto">
          <a:xfrm>
            <a:off x="1858963" y="4127500"/>
            <a:ext cx="1588"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3" name="Freeform 55"/>
          <p:cNvSpPr/>
          <p:nvPr/>
        </p:nvSpPr>
        <p:spPr bwMode="auto">
          <a:xfrm>
            <a:off x="1370013" y="4533900"/>
            <a:ext cx="79375" cy="80963"/>
          </a:xfrm>
          <a:custGeom>
            <a:avLst/>
            <a:gdLst/>
            <a:ahLst/>
            <a:cxnLst>
              <a:cxn ang="0">
                <a:pos x="293" y="147"/>
              </a:cxn>
              <a:cxn ang="0">
                <a:pos x="250" y="43"/>
              </a:cxn>
              <a:cxn ang="0">
                <a:pos x="146" y="0"/>
              </a:cxn>
              <a:cxn ang="0">
                <a:pos x="43" y="43"/>
              </a:cxn>
              <a:cxn ang="0">
                <a:pos x="0" y="147"/>
              </a:cxn>
              <a:cxn ang="0">
                <a:pos x="43" y="250"/>
              </a:cxn>
              <a:cxn ang="0">
                <a:pos x="146" y="293"/>
              </a:cxn>
              <a:cxn ang="0">
                <a:pos x="250" y="250"/>
              </a:cxn>
              <a:cxn ang="0">
                <a:pos x="293" y="147"/>
              </a:cxn>
              <a:cxn ang="0">
                <a:pos x="294" y="147"/>
              </a:cxn>
            </a:cxnLst>
            <a:rect l="0" t="0" r="r" b="b"/>
            <a:pathLst>
              <a:path w="294" h="293">
                <a:moveTo>
                  <a:pt x="293" y="147"/>
                </a:moveTo>
                <a:lnTo>
                  <a:pt x="250" y="43"/>
                </a:lnTo>
                <a:lnTo>
                  <a:pt x="146" y="0"/>
                </a:lnTo>
                <a:lnTo>
                  <a:pt x="43" y="43"/>
                </a:lnTo>
                <a:lnTo>
                  <a:pt x="0" y="147"/>
                </a:lnTo>
                <a:lnTo>
                  <a:pt x="43" y="250"/>
                </a:lnTo>
                <a:lnTo>
                  <a:pt x="146" y="293"/>
                </a:lnTo>
                <a:lnTo>
                  <a:pt x="250" y="250"/>
                </a:lnTo>
                <a:lnTo>
                  <a:pt x="293" y="147"/>
                </a:lnTo>
                <a:lnTo>
                  <a:pt x="294"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4" name="Line 56"/>
          <p:cNvSpPr>
            <a:spLocks noChangeShapeType="1"/>
          </p:cNvSpPr>
          <p:nvPr/>
        </p:nvSpPr>
        <p:spPr bwMode="auto">
          <a:xfrm>
            <a:off x="1409700" y="4575175"/>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5" name="Freeform 57"/>
          <p:cNvSpPr/>
          <p:nvPr/>
        </p:nvSpPr>
        <p:spPr bwMode="auto">
          <a:xfrm>
            <a:off x="1203325" y="5148263"/>
            <a:ext cx="82550" cy="82550"/>
          </a:xfrm>
          <a:custGeom>
            <a:avLst/>
            <a:gdLst/>
            <a:ahLst/>
            <a:cxnLst>
              <a:cxn ang="0">
                <a:pos x="294" y="147"/>
              </a:cxn>
              <a:cxn ang="0">
                <a:pos x="251" y="43"/>
              </a:cxn>
              <a:cxn ang="0">
                <a:pos x="147" y="0"/>
              </a:cxn>
              <a:cxn ang="0">
                <a:pos x="43" y="43"/>
              </a:cxn>
              <a:cxn ang="0">
                <a:pos x="0" y="147"/>
              </a:cxn>
              <a:cxn ang="0">
                <a:pos x="43" y="251"/>
              </a:cxn>
              <a:cxn ang="0">
                <a:pos x="147" y="294"/>
              </a:cxn>
              <a:cxn ang="0">
                <a:pos x="251" y="251"/>
              </a:cxn>
              <a:cxn ang="0">
                <a:pos x="294" y="147"/>
              </a:cxn>
              <a:cxn ang="0">
                <a:pos x="295" y="147"/>
              </a:cxn>
            </a:cxnLst>
            <a:rect l="0" t="0" r="r" b="b"/>
            <a:pathLst>
              <a:path w="295" h="294">
                <a:moveTo>
                  <a:pt x="294" y="147"/>
                </a:moveTo>
                <a:lnTo>
                  <a:pt x="251" y="43"/>
                </a:lnTo>
                <a:lnTo>
                  <a:pt x="147" y="0"/>
                </a:lnTo>
                <a:lnTo>
                  <a:pt x="43" y="43"/>
                </a:lnTo>
                <a:lnTo>
                  <a:pt x="0" y="147"/>
                </a:lnTo>
                <a:lnTo>
                  <a:pt x="43" y="251"/>
                </a:lnTo>
                <a:lnTo>
                  <a:pt x="147" y="294"/>
                </a:lnTo>
                <a:lnTo>
                  <a:pt x="251" y="251"/>
                </a:lnTo>
                <a:lnTo>
                  <a:pt x="294" y="147"/>
                </a:lnTo>
                <a:lnTo>
                  <a:pt x="295"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6" name="Line 58"/>
          <p:cNvSpPr>
            <a:spLocks noChangeShapeType="1"/>
          </p:cNvSpPr>
          <p:nvPr/>
        </p:nvSpPr>
        <p:spPr bwMode="auto">
          <a:xfrm>
            <a:off x="1246188" y="5187950"/>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7" name="Freeform 59"/>
          <p:cNvSpPr/>
          <p:nvPr/>
        </p:nvSpPr>
        <p:spPr bwMode="auto">
          <a:xfrm>
            <a:off x="1370013" y="5762625"/>
            <a:ext cx="79375" cy="79375"/>
          </a:xfrm>
          <a:custGeom>
            <a:avLst/>
            <a:gdLst/>
            <a:ahLst/>
            <a:cxnLst>
              <a:cxn ang="0">
                <a:pos x="293" y="145"/>
              </a:cxn>
              <a:cxn ang="0">
                <a:pos x="250" y="42"/>
              </a:cxn>
              <a:cxn ang="0">
                <a:pos x="146" y="0"/>
              </a:cxn>
              <a:cxn ang="0">
                <a:pos x="43" y="42"/>
              </a:cxn>
              <a:cxn ang="0">
                <a:pos x="0" y="145"/>
              </a:cxn>
              <a:cxn ang="0">
                <a:pos x="43" y="249"/>
              </a:cxn>
              <a:cxn ang="0">
                <a:pos x="146" y="292"/>
              </a:cxn>
              <a:cxn ang="0">
                <a:pos x="250" y="249"/>
              </a:cxn>
              <a:cxn ang="0">
                <a:pos x="293" y="145"/>
              </a:cxn>
              <a:cxn ang="0">
                <a:pos x="294" y="145"/>
              </a:cxn>
            </a:cxnLst>
            <a:rect l="0" t="0" r="r" b="b"/>
            <a:pathLst>
              <a:path w="294" h="292">
                <a:moveTo>
                  <a:pt x="293" y="145"/>
                </a:moveTo>
                <a:lnTo>
                  <a:pt x="250" y="42"/>
                </a:lnTo>
                <a:lnTo>
                  <a:pt x="146" y="0"/>
                </a:lnTo>
                <a:lnTo>
                  <a:pt x="43" y="42"/>
                </a:lnTo>
                <a:lnTo>
                  <a:pt x="0" y="145"/>
                </a:lnTo>
                <a:lnTo>
                  <a:pt x="43" y="249"/>
                </a:lnTo>
                <a:lnTo>
                  <a:pt x="146" y="292"/>
                </a:lnTo>
                <a:lnTo>
                  <a:pt x="250" y="249"/>
                </a:lnTo>
                <a:lnTo>
                  <a:pt x="293" y="145"/>
                </a:lnTo>
                <a:lnTo>
                  <a:pt x="294" y="145"/>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8" name="Line 60"/>
          <p:cNvSpPr>
            <a:spLocks noChangeShapeType="1"/>
          </p:cNvSpPr>
          <p:nvPr/>
        </p:nvSpPr>
        <p:spPr bwMode="auto">
          <a:xfrm>
            <a:off x="1409700" y="5802313"/>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49" name="Freeform 61"/>
          <p:cNvSpPr/>
          <p:nvPr/>
        </p:nvSpPr>
        <p:spPr bwMode="auto">
          <a:xfrm>
            <a:off x="1819275" y="6211888"/>
            <a:ext cx="79375" cy="79375"/>
          </a:xfrm>
          <a:custGeom>
            <a:avLst/>
            <a:gdLst/>
            <a:ahLst/>
            <a:cxnLst>
              <a:cxn ang="0">
                <a:pos x="293" y="146"/>
              </a:cxn>
              <a:cxn ang="0">
                <a:pos x="250" y="43"/>
              </a:cxn>
              <a:cxn ang="0">
                <a:pos x="147" y="0"/>
              </a:cxn>
              <a:cxn ang="0">
                <a:pos x="43" y="43"/>
              </a:cxn>
              <a:cxn ang="0">
                <a:pos x="0" y="146"/>
              </a:cxn>
              <a:cxn ang="0">
                <a:pos x="43" y="250"/>
              </a:cxn>
              <a:cxn ang="0">
                <a:pos x="147" y="293"/>
              </a:cxn>
              <a:cxn ang="0">
                <a:pos x="250" y="250"/>
              </a:cxn>
              <a:cxn ang="0">
                <a:pos x="293" y="146"/>
              </a:cxn>
              <a:cxn ang="0">
                <a:pos x="294" y="146"/>
              </a:cxn>
            </a:cxnLst>
            <a:rect l="0" t="0" r="r" b="b"/>
            <a:pathLst>
              <a:path w="294" h="293">
                <a:moveTo>
                  <a:pt x="293" y="146"/>
                </a:moveTo>
                <a:lnTo>
                  <a:pt x="250" y="43"/>
                </a:lnTo>
                <a:lnTo>
                  <a:pt x="147" y="0"/>
                </a:lnTo>
                <a:lnTo>
                  <a:pt x="43" y="43"/>
                </a:lnTo>
                <a:lnTo>
                  <a:pt x="0" y="146"/>
                </a:lnTo>
                <a:lnTo>
                  <a:pt x="43" y="250"/>
                </a:lnTo>
                <a:lnTo>
                  <a:pt x="147" y="293"/>
                </a:lnTo>
                <a:lnTo>
                  <a:pt x="250" y="250"/>
                </a:lnTo>
                <a:lnTo>
                  <a:pt x="293" y="146"/>
                </a:lnTo>
                <a:lnTo>
                  <a:pt x="294" y="146"/>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0" name="Line 62"/>
          <p:cNvSpPr>
            <a:spLocks noChangeShapeType="1"/>
          </p:cNvSpPr>
          <p:nvPr/>
        </p:nvSpPr>
        <p:spPr bwMode="auto">
          <a:xfrm>
            <a:off x="1858963" y="6251575"/>
            <a:ext cx="1588"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1" name="Freeform 63"/>
          <p:cNvSpPr/>
          <p:nvPr/>
        </p:nvSpPr>
        <p:spPr bwMode="auto">
          <a:xfrm>
            <a:off x="2432050" y="6375400"/>
            <a:ext cx="80963" cy="79375"/>
          </a:xfrm>
          <a:custGeom>
            <a:avLst/>
            <a:gdLst/>
            <a:ahLst/>
            <a:cxnLst>
              <a:cxn ang="0">
                <a:pos x="292" y="147"/>
              </a:cxn>
              <a:cxn ang="0">
                <a:pos x="249" y="43"/>
              </a:cxn>
              <a:cxn ang="0">
                <a:pos x="145" y="0"/>
              </a:cxn>
              <a:cxn ang="0">
                <a:pos x="42" y="43"/>
              </a:cxn>
              <a:cxn ang="0">
                <a:pos x="0" y="147"/>
              </a:cxn>
              <a:cxn ang="0">
                <a:pos x="42" y="249"/>
              </a:cxn>
              <a:cxn ang="0">
                <a:pos x="145" y="292"/>
              </a:cxn>
              <a:cxn ang="0">
                <a:pos x="249" y="249"/>
              </a:cxn>
              <a:cxn ang="0">
                <a:pos x="292" y="147"/>
              </a:cxn>
              <a:cxn ang="0">
                <a:pos x="293" y="147"/>
              </a:cxn>
            </a:cxnLst>
            <a:rect l="0" t="0" r="r" b="b"/>
            <a:pathLst>
              <a:path w="293" h="292">
                <a:moveTo>
                  <a:pt x="292" y="147"/>
                </a:moveTo>
                <a:lnTo>
                  <a:pt x="249" y="43"/>
                </a:lnTo>
                <a:lnTo>
                  <a:pt x="145" y="0"/>
                </a:lnTo>
                <a:lnTo>
                  <a:pt x="42" y="43"/>
                </a:lnTo>
                <a:lnTo>
                  <a:pt x="0" y="147"/>
                </a:lnTo>
                <a:lnTo>
                  <a:pt x="42" y="249"/>
                </a:lnTo>
                <a:lnTo>
                  <a:pt x="145" y="292"/>
                </a:lnTo>
                <a:lnTo>
                  <a:pt x="249" y="249"/>
                </a:lnTo>
                <a:lnTo>
                  <a:pt x="292" y="147"/>
                </a:lnTo>
                <a:lnTo>
                  <a:pt x="293" y="147"/>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2" name="Line 64"/>
          <p:cNvSpPr>
            <a:spLocks noChangeShapeType="1"/>
          </p:cNvSpPr>
          <p:nvPr/>
        </p:nvSpPr>
        <p:spPr bwMode="auto">
          <a:xfrm>
            <a:off x="2471738" y="6415088"/>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3" name="Freeform 65"/>
          <p:cNvSpPr/>
          <p:nvPr/>
        </p:nvSpPr>
        <p:spPr bwMode="auto">
          <a:xfrm>
            <a:off x="3043238" y="6211888"/>
            <a:ext cx="82550" cy="79375"/>
          </a:xfrm>
          <a:custGeom>
            <a:avLst/>
            <a:gdLst/>
            <a:ahLst/>
            <a:cxnLst>
              <a:cxn ang="0">
                <a:pos x="292" y="146"/>
              </a:cxn>
              <a:cxn ang="0">
                <a:pos x="249" y="43"/>
              </a:cxn>
              <a:cxn ang="0">
                <a:pos x="146" y="0"/>
              </a:cxn>
              <a:cxn ang="0">
                <a:pos x="43" y="43"/>
              </a:cxn>
              <a:cxn ang="0">
                <a:pos x="0" y="146"/>
              </a:cxn>
              <a:cxn ang="0">
                <a:pos x="43" y="250"/>
              </a:cxn>
              <a:cxn ang="0">
                <a:pos x="146" y="293"/>
              </a:cxn>
              <a:cxn ang="0">
                <a:pos x="249" y="250"/>
              </a:cxn>
              <a:cxn ang="0">
                <a:pos x="292" y="146"/>
              </a:cxn>
              <a:cxn ang="0">
                <a:pos x="294" y="146"/>
              </a:cxn>
            </a:cxnLst>
            <a:rect l="0" t="0" r="r" b="b"/>
            <a:pathLst>
              <a:path w="294" h="293">
                <a:moveTo>
                  <a:pt x="292" y="146"/>
                </a:moveTo>
                <a:lnTo>
                  <a:pt x="249" y="43"/>
                </a:lnTo>
                <a:lnTo>
                  <a:pt x="146" y="0"/>
                </a:lnTo>
                <a:lnTo>
                  <a:pt x="43" y="43"/>
                </a:lnTo>
                <a:lnTo>
                  <a:pt x="0" y="146"/>
                </a:lnTo>
                <a:lnTo>
                  <a:pt x="43" y="250"/>
                </a:lnTo>
                <a:lnTo>
                  <a:pt x="146" y="293"/>
                </a:lnTo>
                <a:lnTo>
                  <a:pt x="249" y="250"/>
                </a:lnTo>
                <a:lnTo>
                  <a:pt x="292" y="146"/>
                </a:lnTo>
                <a:lnTo>
                  <a:pt x="294" y="146"/>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4" name="Line 66"/>
          <p:cNvSpPr>
            <a:spLocks noChangeShapeType="1"/>
          </p:cNvSpPr>
          <p:nvPr/>
        </p:nvSpPr>
        <p:spPr bwMode="auto">
          <a:xfrm>
            <a:off x="3082925" y="6251575"/>
            <a:ext cx="3175"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5" name="Freeform 67"/>
          <p:cNvSpPr/>
          <p:nvPr/>
        </p:nvSpPr>
        <p:spPr bwMode="auto">
          <a:xfrm>
            <a:off x="3492500" y="5762625"/>
            <a:ext cx="82550" cy="79375"/>
          </a:xfrm>
          <a:custGeom>
            <a:avLst/>
            <a:gdLst/>
            <a:ahLst/>
            <a:cxnLst>
              <a:cxn ang="0">
                <a:pos x="292" y="145"/>
              </a:cxn>
              <a:cxn ang="0">
                <a:pos x="249" y="42"/>
              </a:cxn>
              <a:cxn ang="0">
                <a:pos x="146" y="0"/>
              </a:cxn>
              <a:cxn ang="0">
                <a:pos x="43" y="42"/>
              </a:cxn>
              <a:cxn ang="0">
                <a:pos x="0" y="145"/>
              </a:cxn>
              <a:cxn ang="0">
                <a:pos x="43" y="249"/>
              </a:cxn>
              <a:cxn ang="0">
                <a:pos x="146" y="292"/>
              </a:cxn>
              <a:cxn ang="0">
                <a:pos x="249" y="249"/>
              </a:cxn>
              <a:cxn ang="0">
                <a:pos x="292" y="145"/>
              </a:cxn>
              <a:cxn ang="0">
                <a:pos x="293" y="145"/>
              </a:cxn>
            </a:cxnLst>
            <a:rect l="0" t="0" r="r" b="b"/>
            <a:pathLst>
              <a:path w="293" h="292">
                <a:moveTo>
                  <a:pt x="292" y="145"/>
                </a:moveTo>
                <a:lnTo>
                  <a:pt x="249" y="42"/>
                </a:lnTo>
                <a:lnTo>
                  <a:pt x="146" y="0"/>
                </a:lnTo>
                <a:lnTo>
                  <a:pt x="43" y="42"/>
                </a:lnTo>
                <a:lnTo>
                  <a:pt x="0" y="145"/>
                </a:lnTo>
                <a:lnTo>
                  <a:pt x="43" y="249"/>
                </a:lnTo>
                <a:lnTo>
                  <a:pt x="146" y="292"/>
                </a:lnTo>
                <a:lnTo>
                  <a:pt x="249" y="249"/>
                </a:lnTo>
                <a:lnTo>
                  <a:pt x="292" y="145"/>
                </a:lnTo>
                <a:lnTo>
                  <a:pt x="293" y="145"/>
                </a:lnTo>
              </a:path>
            </a:pathLst>
          </a:custGeom>
          <a:noFill/>
          <a:ln w="12700" cmpd="sng">
            <a:solidFill>
              <a:srgbClr val="FF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6" name="Line 68"/>
          <p:cNvSpPr>
            <a:spLocks noChangeShapeType="1"/>
          </p:cNvSpPr>
          <p:nvPr/>
        </p:nvSpPr>
        <p:spPr bwMode="auto">
          <a:xfrm>
            <a:off x="3535363" y="5802313"/>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5" name="Group 69"/>
          <p:cNvGrpSpPr/>
          <p:nvPr/>
        </p:nvGrpSpPr>
        <p:grpSpPr>
          <a:xfrm>
            <a:off x="1246188" y="3960813"/>
            <a:ext cx="2452687" cy="2454275"/>
            <a:chOff x="1121" y="2391"/>
            <a:chExt cx="1545" cy="1546"/>
          </a:xfrm>
        </p:grpSpPr>
        <p:sp>
          <p:nvSpPr>
            <p:cNvPr id="498758" name="Freeform 70"/>
            <p:cNvSpPr/>
            <p:nvPr/>
          </p:nvSpPr>
          <p:spPr bwMode="auto">
            <a:xfrm>
              <a:off x="1893" y="3164"/>
              <a:ext cx="773" cy="2"/>
            </a:xfrm>
            <a:custGeom>
              <a:avLst/>
              <a:gdLst/>
              <a:ahLst/>
              <a:cxnLst>
                <a:cxn ang="0">
                  <a:pos x="0" y="0"/>
                </a:cxn>
                <a:cxn ang="0">
                  <a:pos x="4453" y="0"/>
                </a:cxn>
                <a:cxn ang="0">
                  <a:pos x="4454" y="0"/>
                </a:cxn>
              </a:cxnLst>
              <a:rect l="0" t="0" r="r" b="b"/>
              <a:pathLst>
                <a:path w="4454">
                  <a:moveTo>
                    <a:pt x="0" y="0"/>
                  </a:moveTo>
                  <a:lnTo>
                    <a:pt x="4453" y="0"/>
                  </a:lnTo>
                  <a:lnTo>
                    <a:pt x="4454"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59" name="Freeform 71"/>
            <p:cNvSpPr/>
            <p:nvPr/>
          </p:nvSpPr>
          <p:spPr bwMode="auto">
            <a:xfrm>
              <a:off x="1893" y="2778"/>
              <a:ext cx="670" cy="386"/>
            </a:xfrm>
            <a:custGeom>
              <a:avLst/>
              <a:gdLst/>
              <a:ahLst/>
              <a:cxnLst>
                <a:cxn ang="0">
                  <a:pos x="0" y="2227"/>
                </a:cxn>
                <a:cxn ang="0">
                  <a:pos x="3856" y="0"/>
                </a:cxn>
                <a:cxn ang="0">
                  <a:pos x="3857" y="0"/>
                </a:cxn>
              </a:cxnLst>
              <a:rect l="0" t="0" r="r" b="b"/>
              <a:pathLst>
                <a:path w="3857" h="2227">
                  <a:moveTo>
                    <a:pt x="0" y="2227"/>
                  </a:moveTo>
                  <a:lnTo>
                    <a:pt x="3856" y="0"/>
                  </a:lnTo>
                  <a:lnTo>
                    <a:pt x="3857"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0" name="Freeform 72"/>
            <p:cNvSpPr/>
            <p:nvPr/>
          </p:nvSpPr>
          <p:spPr bwMode="auto">
            <a:xfrm>
              <a:off x="1893" y="2496"/>
              <a:ext cx="387" cy="668"/>
            </a:xfrm>
            <a:custGeom>
              <a:avLst/>
              <a:gdLst/>
              <a:ahLst/>
              <a:cxnLst>
                <a:cxn ang="0">
                  <a:pos x="0" y="3857"/>
                </a:cxn>
                <a:cxn ang="0">
                  <a:pos x="2226" y="0"/>
                </a:cxn>
                <a:cxn ang="0">
                  <a:pos x="2227" y="0"/>
                </a:cxn>
              </a:cxnLst>
              <a:rect l="0" t="0" r="r" b="b"/>
              <a:pathLst>
                <a:path w="2227" h="3857">
                  <a:moveTo>
                    <a:pt x="0" y="3857"/>
                  </a:moveTo>
                  <a:lnTo>
                    <a:pt x="2226" y="0"/>
                  </a:lnTo>
                  <a:lnTo>
                    <a:pt x="2227"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1" name="Freeform 73"/>
            <p:cNvSpPr/>
            <p:nvPr/>
          </p:nvSpPr>
          <p:spPr bwMode="auto">
            <a:xfrm>
              <a:off x="1893" y="2391"/>
              <a:ext cx="1" cy="773"/>
            </a:xfrm>
            <a:custGeom>
              <a:avLst/>
              <a:gdLst/>
              <a:ahLst/>
              <a:cxnLst>
                <a:cxn ang="0">
                  <a:pos x="0" y="4454"/>
                </a:cxn>
                <a:cxn ang="0">
                  <a:pos x="0" y="0"/>
                </a:cxn>
                <a:cxn ang="0">
                  <a:pos x="1" y="0"/>
                </a:cxn>
              </a:cxnLst>
              <a:rect l="0" t="0" r="r" b="b"/>
              <a:pathLst>
                <a:path w="1" h="4454">
                  <a:moveTo>
                    <a:pt x="0" y="4454"/>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2" name="Freeform 74"/>
            <p:cNvSpPr/>
            <p:nvPr/>
          </p:nvSpPr>
          <p:spPr bwMode="auto">
            <a:xfrm>
              <a:off x="1507" y="2496"/>
              <a:ext cx="386" cy="668"/>
            </a:xfrm>
            <a:custGeom>
              <a:avLst/>
              <a:gdLst/>
              <a:ahLst/>
              <a:cxnLst>
                <a:cxn ang="0">
                  <a:pos x="2225" y="3857"/>
                </a:cxn>
                <a:cxn ang="0">
                  <a:pos x="0" y="0"/>
                </a:cxn>
                <a:cxn ang="0">
                  <a:pos x="1" y="0"/>
                </a:cxn>
              </a:cxnLst>
              <a:rect l="0" t="0" r="r" b="b"/>
              <a:pathLst>
                <a:path w="2225" h="3857">
                  <a:moveTo>
                    <a:pt x="2225" y="3857"/>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3" name="Freeform 75"/>
            <p:cNvSpPr/>
            <p:nvPr/>
          </p:nvSpPr>
          <p:spPr bwMode="auto">
            <a:xfrm>
              <a:off x="1224" y="2778"/>
              <a:ext cx="669" cy="386"/>
            </a:xfrm>
            <a:custGeom>
              <a:avLst/>
              <a:gdLst/>
              <a:ahLst/>
              <a:cxnLst>
                <a:cxn ang="0">
                  <a:pos x="3855" y="2227"/>
                </a:cxn>
                <a:cxn ang="0">
                  <a:pos x="0" y="0"/>
                </a:cxn>
                <a:cxn ang="0">
                  <a:pos x="2" y="0"/>
                </a:cxn>
              </a:cxnLst>
              <a:rect l="0" t="0" r="r" b="b"/>
              <a:pathLst>
                <a:path w="3855" h="2227">
                  <a:moveTo>
                    <a:pt x="3855" y="2227"/>
                  </a:moveTo>
                  <a:lnTo>
                    <a:pt x="0" y="0"/>
                  </a:lnTo>
                  <a:lnTo>
                    <a:pt x="2"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4" name="Freeform 76"/>
            <p:cNvSpPr/>
            <p:nvPr/>
          </p:nvSpPr>
          <p:spPr bwMode="auto">
            <a:xfrm>
              <a:off x="1121" y="3164"/>
              <a:ext cx="772" cy="2"/>
            </a:xfrm>
            <a:custGeom>
              <a:avLst/>
              <a:gdLst/>
              <a:ahLst/>
              <a:cxnLst>
                <a:cxn ang="0">
                  <a:pos x="4451" y="0"/>
                </a:cxn>
                <a:cxn ang="0">
                  <a:pos x="0" y="0"/>
                </a:cxn>
                <a:cxn ang="0">
                  <a:pos x="1" y="0"/>
                </a:cxn>
              </a:cxnLst>
              <a:rect l="0" t="0" r="r" b="b"/>
              <a:pathLst>
                <a:path w="4451">
                  <a:moveTo>
                    <a:pt x="4451" y="0"/>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5" name="Freeform 77"/>
            <p:cNvSpPr/>
            <p:nvPr/>
          </p:nvSpPr>
          <p:spPr bwMode="auto">
            <a:xfrm>
              <a:off x="1224" y="3164"/>
              <a:ext cx="669" cy="387"/>
            </a:xfrm>
            <a:custGeom>
              <a:avLst/>
              <a:gdLst/>
              <a:ahLst/>
              <a:cxnLst>
                <a:cxn ang="0">
                  <a:pos x="3855" y="0"/>
                </a:cxn>
                <a:cxn ang="0">
                  <a:pos x="0" y="2227"/>
                </a:cxn>
                <a:cxn ang="0">
                  <a:pos x="2" y="2227"/>
                </a:cxn>
              </a:cxnLst>
              <a:rect l="0" t="0" r="r" b="b"/>
              <a:pathLst>
                <a:path w="3855" h="2227">
                  <a:moveTo>
                    <a:pt x="3855" y="0"/>
                  </a:moveTo>
                  <a:lnTo>
                    <a:pt x="0" y="2227"/>
                  </a:lnTo>
                  <a:lnTo>
                    <a:pt x="2" y="2227"/>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6" name="Freeform 78"/>
            <p:cNvSpPr/>
            <p:nvPr/>
          </p:nvSpPr>
          <p:spPr bwMode="auto">
            <a:xfrm>
              <a:off x="1507" y="3164"/>
              <a:ext cx="386" cy="670"/>
            </a:xfrm>
            <a:custGeom>
              <a:avLst/>
              <a:gdLst/>
              <a:ahLst/>
              <a:cxnLst>
                <a:cxn ang="0">
                  <a:pos x="2225" y="0"/>
                </a:cxn>
                <a:cxn ang="0">
                  <a:pos x="0" y="3858"/>
                </a:cxn>
                <a:cxn ang="0">
                  <a:pos x="1" y="3858"/>
                </a:cxn>
              </a:cxnLst>
              <a:rect l="0" t="0" r="r" b="b"/>
              <a:pathLst>
                <a:path w="2225" h="3858">
                  <a:moveTo>
                    <a:pt x="2225" y="0"/>
                  </a:moveTo>
                  <a:lnTo>
                    <a:pt x="0" y="3858"/>
                  </a:lnTo>
                  <a:lnTo>
                    <a:pt x="1" y="3858"/>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7" name="Freeform 79"/>
            <p:cNvSpPr/>
            <p:nvPr/>
          </p:nvSpPr>
          <p:spPr bwMode="auto">
            <a:xfrm>
              <a:off x="1893" y="3164"/>
              <a:ext cx="1" cy="773"/>
            </a:xfrm>
            <a:custGeom>
              <a:avLst/>
              <a:gdLst/>
              <a:ahLst/>
              <a:cxnLst>
                <a:cxn ang="0">
                  <a:pos x="0" y="0"/>
                </a:cxn>
                <a:cxn ang="0">
                  <a:pos x="0" y="4456"/>
                </a:cxn>
                <a:cxn ang="0">
                  <a:pos x="1" y="4456"/>
                </a:cxn>
              </a:cxnLst>
              <a:rect l="0" t="0" r="r" b="b"/>
              <a:pathLst>
                <a:path w="1" h="4456">
                  <a:moveTo>
                    <a:pt x="0" y="0"/>
                  </a:moveTo>
                  <a:lnTo>
                    <a:pt x="0" y="4456"/>
                  </a:lnTo>
                  <a:lnTo>
                    <a:pt x="1" y="4456"/>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8" name="Freeform 80"/>
            <p:cNvSpPr/>
            <p:nvPr/>
          </p:nvSpPr>
          <p:spPr bwMode="auto">
            <a:xfrm>
              <a:off x="1893" y="3164"/>
              <a:ext cx="387" cy="670"/>
            </a:xfrm>
            <a:custGeom>
              <a:avLst/>
              <a:gdLst/>
              <a:ahLst/>
              <a:cxnLst>
                <a:cxn ang="0">
                  <a:pos x="0" y="0"/>
                </a:cxn>
                <a:cxn ang="0">
                  <a:pos x="2226" y="3858"/>
                </a:cxn>
                <a:cxn ang="0">
                  <a:pos x="2227" y="3858"/>
                </a:cxn>
              </a:cxnLst>
              <a:rect l="0" t="0" r="r" b="b"/>
              <a:pathLst>
                <a:path w="2227" h="3858">
                  <a:moveTo>
                    <a:pt x="0" y="0"/>
                  </a:moveTo>
                  <a:lnTo>
                    <a:pt x="2226" y="3858"/>
                  </a:lnTo>
                  <a:lnTo>
                    <a:pt x="2227" y="3858"/>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69" name="Freeform 81"/>
            <p:cNvSpPr/>
            <p:nvPr/>
          </p:nvSpPr>
          <p:spPr bwMode="auto">
            <a:xfrm>
              <a:off x="1893" y="3164"/>
              <a:ext cx="670" cy="387"/>
            </a:xfrm>
            <a:custGeom>
              <a:avLst/>
              <a:gdLst/>
              <a:ahLst/>
              <a:cxnLst>
                <a:cxn ang="0">
                  <a:pos x="0" y="0"/>
                </a:cxn>
                <a:cxn ang="0">
                  <a:pos x="3856" y="2227"/>
                </a:cxn>
                <a:cxn ang="0">
                  <a:pos x="3857" y="2227"/>
                </a:cxn>
              </a:cxnLst>
              <a:rect l="0" t="0" r="r" b="b"/>
              <a:pathLst>
                <a:path w="3857" h="2227">
                  <a:moveTo>
                    <a:pt x="0" y="0"/>
                  </a:moveTo>
                  <a:lnTo>
                    <a:pt x="3856" y="2227"/>
                  </a:lnTo>
                  <a:lnTo>
                    <a:pt x="3857" y="2227"/>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6" name="Group 82"/>
          <p:cNvGrpSpPr/>
          <p:nvPr/>
        </p:nvGrpSpPr>
        <p:grpSpPr>
          <a:xfrm>
            <a:off x="869950" y="3594100"/>
            <a:ext cx="3263900" cy="3175000"/>
            <a:chOff x="884" y="2160"/>
            <a:chExt cx="2056" cy="2000"/>
          </a:xfrm>
        </p:grpSpPr>
        <p:sp>
          <p:nvSpPr>
            <p:cNvPr id="20606" name="Text Box 83"/>
            <p:cNvSpPr txBox="1"/>
            <p:nvPr/>
          </p:nvSpPr>
          <p:spPr>
            <a:xfrm>
              <a:off x="884" y="3067"/>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0</a:t>
              </a:r>
            </a:p>
          </p:txBody>
        </p:sp>
        <p:sp>
          <p:nvSpPr>
            <p:cNvPr id="20607" name="Text Box 84"/>
            <p:cNvSpPr txBox="1"/>
            <p:nvPr/>
          </p:nvSpPr>
          <p:spPr>
            <a:xfrm>
              <a:off x="975" y="3430"/>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a:t>
              </a:r>
            </a:p>
          </p:txBody>
        </p:sp>
        <p:sp>
          <p:nvSpPr>
            <p:cNvPr id="20608" name="Text Box 85"/>
            <p:cNvSpPr txBox="1"/>
            <p:nvPr/>
          </p:nvSpPr>
          <p:spPr>
            <a:xfrm>
              <a:off x="1882" y="2160"/>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9</a:t>
              </a:r>
            </a:p>
          </p:txBody>
        </p:sp>
        <p:sp>
          <p:nvSpPr>
            <p:cNvPr id="20609" name="Text Box 86"/>
            <p:cNvSpPr txBox="1"/>
            <p:nvPr/>
          </p:nvSpPr>
          <p:spPr>
            <a:xfrm>
              <a:off x="2699" y="3022"/>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6</a:t>
              </a:r>
            </a:p>
          </p:txBody>
        </p:sp>
        <p:sp>
          <p:nvSpPr>
            <p:cNvPr id="20610" name="Text Box 87"/>
            <p:cNvSpPr txBox="1"/>
            <p:nvPr/>
          </p:nvSpPr>
          <p:spPr>
            <a:xfrm>
              <a:off x="1791" y="3929"/>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3</a:t>
              </a:r>
            </a:p>
          </p:txBody>
        </p:sp>
        <p:sp>
          <p:nvSpPr>
            <p:cNvPr id="20611" name="Text Box 88"/>
            <p:cNvSpPr txBox="1"/>
            <p:nvPr/>
          </p:nvSpPr>
          <p:spPr>
            <a:xfrm>
              <a:off x="1338" y="3793"/>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2</a:t>
              </a:r>
            </a:p>
          </p:txBody>
        </p:sp>
      </p:grpSp>
      <p:grpSp>
        <p:nvGrpSpPr>
          <p:cNvPr id="7" name="Group 89"/>
          <p:cNvGrpSpPr/>
          <p:nvPr/>
        </p:nvGrpSpPr>
        <p:grpSpPr>
          <a:xfrm>
            <a:off x="2382838" y="1376363"/>
            <a:ext cx="576262" cy="1492250"/>
            <a:chOff x="1837" y="754"/>
            <a:chExt cx="363" cy="940"/>
          </a:xfrm>
        </p:grpSpPr>
        <p:sp>
          <p:nvSpPr>
            <p:cNvPr id="498778" name="Oval 90"/>
            <p:cNvSpPr>
              <a:spLocks noChangeArrowheads="1"/>
            </p:cNvSpPr>
            <p:nvPr/>
          </p:nvSpPr>
          <p:spPr bwMode="auto">
            <a:xfrm>
              <a:off x="1870" y="1649"/>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603" name="Text Box 91"/>
            <p:cNvSpPr txBox="1"/>
            <p:nvPr/>
          </p:nvSpPr>
          <p:spPr>
            <a:xfrm>
              <a:off x="1837" y="1389"/>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3</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0604" name="Text Box 92"/>
            <p:cNvSpPr txBox="1"/>
            <p:nvPr/>
          </p:nvSpPr>
          <p:spPr>
            <a:xfrm>
              <a:off x="1882" y="754"/>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9</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781" name="Oval 93"/>
            <p:cNvSpPr>
              <a:spLocks noChangeArrowheads="1"/>
            </p:cNvSpPr>
            <p:nvPr/>
          </p:nvSpPr>
          <p:spPr bwMode="auto">
            <a:xfrm>
              <a:off x="1870" y="941"/>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8" name="Group 94"/>
          <p:cNvGrpSpPr/>
          <p:nvPr/>
        </p:nvGrpSpPr>
        <p:grpSpPr>
          <a:xfrm>
            <a:off x="654050" y="930275"/>
            <a:ext cx="720725" cy="4248150"/>
            <a:chOff x="748" y="482"/>
            <a:chExt cx="454" cy="2676"/>
          </a:xfrm>
        </p:grpSpPr>
        <p:sp>
          <p:nvSpPr>
            <p:cNvPr id="20596" name="Text Box 95"/>
            <p:cNvSpPr txBox="1"/>
            <p:nvPr/>
          </p:nvSpPr>
          <p:spPr>
            <a:xfrm>
              <a:off x="793" y="482"/>
              <a:ext cx="409"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12</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784" name="Oval 96"/>
            <p:cNvSpPr>
              <a:spLocks noChangeArrowheads="1"/>
            </p:cNvSpPr>
            <p:nvPr/>
          </p:nvSpPr>
          <p:spPr bwMode="auto">
            <a:xfrm>
              <a:off x="1099" y="584"/>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20598" name="Group 97"/>
            <p:cNvGrpSpPr/>
            <p:nvPr/>
          </p:nvGrpSpPr>
          <p:grpSpPr>
            <a:xfrm>
              <a:off x="748" y="618"/>
              <a:ext cx="387" cy="2540"/>
              <a:chOff x="748" y="618"/>
              <a:chExt cx="387" cy="2540"/>
            </a:xfrm>
          </p:grpSpPr>
          <p:sp>
            <p:nvSpPr>
              <p:cNvPr id="20599" name="Text Box 98"/>
              <p:cNvSpPr txBox="1"/>
              <p:nvPr/>
            </p:nvSpPr>
            <p:spPr>
              <a:xfrm>
                <a:off x="748" y="1933"/>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0</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787" name="Line 99"/>
              <p:cNvSpPr>
                <a:spLocks noChangeShapeType="1"/>
              </p:cNvSpPr>
              <p:nvPr/>
            </p:nvSpPr>
            <p:spPr bwMode="auto">
              <a:xfrm flipV="1">
                <a:off x="1111" y="618"/>
                <a:ext cx="0" cy="254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88" name="Oval 100"/>
              <p:cNvSpPr>
                <a:spLocks noChangeArrowheads="1"/>
              </p:cNvSpPr>
              <p:nvPr/>
            </p:nvSpPr>
            <p:spPr bwMode="auto">
              <a:xfrm>
                <a:off x="1090" y="2003"/>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grpSp>
        <p:nvGrpSpPr>
          <p:cNvPr id="10" name="Group 101"/>
          <p:cNvGrpSpPr/>
          <p:nvPr/>
        </p:nvGrpSpPr>
        <p:grpSpPr>
          <a:xfrm>
            <a:off x="3049588" y="1865313"/>
            <a:ext cx="71437" cy="4392612"/>
            <a:chOff x="2257" y="1071"/>
            <a:chExt cx="45" cy="2767"/>
          </a:xfrm>
        </p:grpSpPr>
        <p:sp>
          <p:nvSpPr>
            <p:cNvPr id="498790" name="Line 102"/>
            <p:cNvSpPr>
              <a:spLocks noChangeShapeType="1"/>
            </p:cNvSpPr>
            <p:nvPr/>
          </p:nvSpPr>
          <p:spPr bwMode="auto">
            <a:xfrm flipV="1">
              <a:off x="2284" y="1117"/>
              <a:ext cx="0" cy="2721"/>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91" name="Oval 103"/>
            <p:cNvSpPr>
              <a:spLocks noChangeArrowheads="1"/>
            </p:cNvSpPr>
            <p:nvPr/>
          </p:nvSpPr>
          <p:spPr bwMode="auto">
            <a:xfrm>
              <a:off x="2257" y="1071"/>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92" name="Oval 104"/>
            <p:cNvSpPr>
              <a:spLocks noChangeArrowheads="1"/>
            </p:cNvSpPr>
            <p:nvPr/>
          </p:nvSpPr>
          <p:spPr bwMode="auto">
            <a:xfrm>
              <a:off x="2257" y="1531"/>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1" name="Group 105"/>
          <p:cNvGrpSpPr/>
          <p:nvPr/>
        </p:nvGrpSpPr>
        <p:grpSpPr>
          <a:xfrm>
            <a:off x="3490913" y="2052638"/>
            <a:ext cx="85725" cy="3773487"/>
            <a:chOff x="2535" y="1189"/>
            <a:chExt cx="54" cy="2377"/>
          </a:xfrm>
        </p:grpSpPr>
        <p:sp>
          <p:nvSpPr>
            <p:cNvPr id="498794" name="Line 106"/>
            <p:cNvSpPr>
              <a:spLocks noChangeShapeType="1"/>
            </p:cNvSpPr>
            <p:nvPr/>
          </p:nvSpPr>
          <p:spPr bwMode="auto">
            <a:xfrm flipV="1">
              <a:off x="2562" y="1207"/>
              <a:ext cx="0" cy="2359"/>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95" name="Oval 107"/>
            <p:cNvSpPr>
              <a:spLocks noChangeArrowheads="1"/>
            </p:cNvSpPr>
            <p:nvPr/>
          </p:nvSpPr>
          <p:spPr bwMode="auto">
            <a:xfrm>
              <a:off x="2535" y="1189"/>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796" name="Oval 108"/>
            <p:cNvSpPr>
              <a:spLocks noChangeArrowheads="1"/>
            </p:cNvSpPr>
            <p:nvPr/>
          </p:nvSpPr>
          <p:spPr bwMode="auto">
            <a:xfrm>
              <a:off x="2544" y="1407"/>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2" name="Group 109"/>
          <p:cNvGrpSpPr/>
          <p:nvPr/>
        </p:nvGrpSpPr>
        <p:grpSpPr>
          <a:xfrm>
            <a:off x="1230313" y="1290638"/>
            <a:ext cx="504825" cy="4491037"/>
            <a:chOff x="1111" y="709"/>
            <a:chExt cx="318" cy="2829"/>
          </a:xfrm>
        </p:grpSpPr>
        <p:sp>
          <p:nvSpPr>
            <p:cNvPr id="20586" name="Text Box 110"/>
            <p:cNvSpPr txBox="1"/>
            <p:nvPr/>
          </p:nvSpPr>
          <p:spPr>
            <a:xfrm>
              <a:off x="1111" y="1616"/>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799" name="Line 111"/>
            <p:cNvSpPr>
              <a:spLocks noChangeShapeType="1"/>
            </p:cNvSpPr>
            <p:nvPr/>
          </p:nvSpPr>
          <p:spPr bwMode="auto">
            <a:xfrm>
              <a:off x="1229" y="754"/>
              <a:ext cx="0" cy="2784"/>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00" name="Oval 112"/>
            <p:cNvSpPr>
              <a:spLocks noChangeArrowheads="1"/>
            </p:cNvSpPr>
            <p:nvPr/>
          </p:nvSpPr>
          <p:spPr bwMode="auto">
            <a:xfrm>
              <a:off x="1202" y="709"/>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01" name="Oval 113"/>
            <p:cNvSpPr>
              <a:spLocks noChangeArrowheads="1"/>
            </p:cNvSpPr>
            <p:nvPr/>
          </p:nvSpPr>
          <p:spPr bwMode="auto">
            <a:xfrm>
              <a:off x="1202" y="1888"/>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3" name="Group 114"/>
          <p:cNvGrpSpPr/>
          <p:nvPr/>
        </p:nvGrpSpPr>
        <p:grpSpPr>
          <a:xfrm>
            <a:off x="1735138" y="1477963"/>
            <a:ext cx="504825" cy="4779962"/>
            <a:chOff x="1429" y="827"/>
            <a:chExt cx="318" cy="3011"/>
          </a:xfrm>
        </p:grpSpPr>
        <p:sp>
          <p:nvSpPr>
            <p:cNvPr id="20582" name="Text Box 115"/>
            <p:cNvSpPr txBox="1"/>
            <p:nvPr/>
          </p:nvSpPr>
          <p:spPr>
            <a:xfrm>
              <a:off x="1429" y="1525"/>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2</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804" name="Line 116"/>
            <p:cNvSpPr>
              <a:spLocks noChangeShapeType="1"/>
            </p:cNvSpPr>
            <p:nvPr/>
          </p:nvSpPr>
          <p:spPr bwMode="auto">
            <a:xfrm flipV="1">
              <a:off x="1504" y="845"/>
              <a:ext cx="0" cy="299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05" name="Oval 117"/>
            <p:cNvSpPr>
              <a:spLocks noChangeArrowheads="1"/>
            </p:cNvSpPr>
            <p:nvPr/>
          </p:nvSpPr>
          <p:spPr bwMode="auto">
            <a:xfrm>
              <a:off x="1474" y="827"/>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06" name="Oval 118"/>
            <p:cNvSpPr>
              <a:spLocks noChangeArrowheads="1"/>
            </p:cNvSpPr>
            <p:nvPr/>
          </p:nvSpPr>
          <p:spPr bwMode="auto">
            <a:xfrm>
              <a:off x="1480" y="1770"/>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4" name="Group 119"/>
          <p:cNvGrpSpPr/>
          <p:nvPr/>
        </p:nvGrpSpPr>
        <p:grpSpPr>
          <a:xfrm>
            <a:off x="3659188" y="1150938"/>
            <a:ext cx="523875" cy="4032250"/>
            <a:chOff x="2641" y="621"/>
            <a:chExt cx="330" cy="2540"/>
          </a:xfrm>
        </p:grpSpPr>
        <p:sp>
          <p:nvSpPr>
            <p:cNvPr id="20579" name="Text Box 120"/>
            <p:cNvSpPr txBox="1"/>
            <p:nvPr/>
          </p:nvSpPr>
          <p:spPr>
            <a:xfrm>
              <a:off x="2653" y="1117"/>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6</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498809" name="Line 121"/>
            <p:cNvSpPr>
              <a:spLocks noChangeShapeType="1"/>
            </p:cNvSpPr>
            <p:nvPr/>
          </p:nvSpPr>
          <p:spPr bwMode="auto">
            <a:xfrm flipV="1">
              <a:off x="2669" y="621"/>
              <a:ext cx="0" cy="254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0" name="Oval 122"/>
            <p:cNvSpPr>
              <a:spLocks noChangeArrowheads="1"/>
            </p:cNvSpPr>
            <p:nvPr/>
          </p:nvSpPr>
          <p:spPr bwMode="auto">
            <a:xfrm>
              <a:off x="2641" y="1298"/>
              <a:ext cx="45" cy="45"/>
            </a:xfrm>
            <a:prstGeom prst="ellipse">
              <a:avLst/>
            </a:prstGeom>
            <a:solidFill>
              <a:srgbClr val="993366"/>
            </a:solidFill>
            <a:ln w="19050">
              <a:solidFill>
                <a:srgbClr val="80008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8811" name="Rectangle 123"/>
          <p:cNvSpPr>
            <a:spLocks noChangeArrowheads="1"/>
          </p:cNvSpPr>
          <p:nvPr/>
        </p:nvSpPr>
        <p:spPr bwMode="auto">
          <a:xfrm>
            <a:off x="1230313" y="733425"/>
            <a:ext cx="2486025" cy="2663825"/>
          </a:xfrm>
          <a:prstGeom prst="rect">
            <a:avLst/>
          </a:prstGeom>
          <a:noFill/>
          <a:ln w="38100">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2" name="Line 124"/>
          <p:cNvSpPr>
            <a:spLocks noChangeShapeType="1"/>
          </p:cNvSpPr>
          <p:nvPr/>
        </p:nvSpPr>
        <p:spPr bwMode="auto">
          <a:xfrm>
            <a:off x="1014413" y="5187950"/>
            <a:ext cx="3168650" cy="0"/>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3" name="Line 125"/>
          <p:cNvSpPr>
            <a:spLocks noChangeShapeType="1"/>
          </p:cNvSpPr>
          <p:nvPr/>
        </p:nvSpPr>
        <p:spPr bwMode="auto">
          <a:xfrm flipV="1">
            <a:off x="2478088" y="588963"/>
            <a:ext cx="0" cy="5957888"/>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4" name="Line 126"/>
          <p:cNvSpPr>
            <a:spLocks noChangeShapeType="1"/>
          </p:cNvSpPr>
          <p:nvPr/>
        </p:nvSpPr>
        <p:spPr bwMode="auto">
          <a:xfrm>
            <a:off x="3751263" y="3397250"/>
            <a:ext cx="4679950"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5" name="Group 128"/>
          <p:cNvGrpSpPr/>
          <p:nvPr/>
        </p:nvGrpSpPr>
        <p:grpSpPr>
          <a:xfrm>
            <a:off x="3678238" y="1111250"/>
            <a:ext cx="4752975" cy="2074863"/>
            <a:chOff x="2653" y="596"/>
            <a:chExt cx="2994" cy="1307"/>
          </a:xfrm>
        </p:grpSpPr>
        <p:sp>
          <p:nvSpPr>
            <p:cNvPr id="498817" name="Line 129"/>
            <p:cNvSpPr>
              <a:spLocks noChangeShapeType="1"/>
            </p:cNvSpPr>
            <p:nvPr/>
          </p:nvSpPr>
          <p:spPr bwMode="auto">
            <a:xfrm>
              <a:off x="2653" y="1903"/>
              <a:ext cx="726"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8" name="Line 130"/>
            <p:cNvSpPr>
              <a:spLocks noChangeShapeType="1"/>
            </p:cNvSpPr>
            <p:nvPr/>
          </p:nvSpPr>
          <p:spPr bwMode="auto">
            <a:xfrm>
              <a:off x="2653" y="596"/>
              <a:ext cx="2994"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19" name="Line 131"/>
            <p:cNvSpPr>
              <a:spLocks noChangeShapeType="1"/>
            </p:cNvSpPr>
            <p:nvPr/>
          </p:nvSpPr>
          <p:spPr bwMode="auto">
            <a:xfrm>
              <a:off x="2687" y="1785"/>
              <a:ext cx="873"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0" name="Line 132"/>
            <p:cNvSpPr>
              <a:spLocks noChangeShapeType="1"/>
            </p:cNvSpPr>
            <p:nvPr/>
          </p:nvSpPr>
          <p:spPr bwMode="auto">
            <a:xfrm>
              <a:off x="2699" y="1667"/>
              <a:ext cx="1088"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1" name="Line 133"/>
            <p:cNvSpPr>
              <a:spLocks noChangeShapeType="1"/>
            </p:cNvSpPr>
            <p:nvPr/>
          </p:nvSpPr>
          <p:spPr bwMode="auto">
            <a:xfrm>
              <a:off x="2699" y="1549"/>
              <a:ext cx="1270"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2" name="Line 134"/>
            <p:cNvSpPr>
              <a:spLocks noChangeShapeType="1"/>
            </p:cNvSpPr>
            <p:nvPr/>
          </p:nvSpPr>
          <p:spPr bwMode="auto">
            <a:xfrm>
              <a:off x="2687" y="715"/>
              <a:ext cx="2733"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3" name="Line 135"/>
            <p:cNvSpPr>
              <a:spLocks noChangeShapeType="1"/>
            </p:cNvSpPr>
            <p:nvPr/>
          </p:nvSpPr>
          <p:spPr bwMode="auto">
            <a:xfrm>
              <a:off x="2687" y="839"/>
              <a:ext cx="255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4" name="Line 136"/>
            <p:cNvSpPr>
              <a:spLocks noChangeShapeType="1"/>
            </p:cNvSpPr>
            <p:nvPr/>
          </p:nvSpPr>
          <p:spPr bwMode="auto">
            <a:xfrm>
              <a:off x="2687" y="959"/>
              <a:ext cx="232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5" name="Line 137"/>
            <p:cNvSpPr>
              <a:spLocks noChangeShapeType="1"/>
            </p:cNvSpPr>
            <p:nvPr/>
          </p:nvSpPr>
          <p:spPr bwMode="auto">
            <a:xfrm>
              <a:off x="2671" y="1071"/>
              <a:ext cx="2159"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6" name="Line 138"/>
            <p:cNvSpPr>
              <a:spLocks noChangeShapeType="1"/>
            </p:cNvSpPr>
            <p:nvPr/>
          </p:nvSpPr>
          <p:spPr bwMode="auto">
            <a:xfrm>
              <a:off x="2677" y="1192"/>
              <a:ext cx="1927"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7" name="Line 139"/>
            <p:cNvSpPr>
              <a:spLocks noChangeShapeType="1"/>
            </p:cNvSpPr>
            <p:nvPr/>
          </p:nvSpPr>
          <p:spPr bwMode="auto">
            <a:xfrm>
              <a:off x="2699" y="1434"/>
              <a:ext cx="1496"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28" name="Line 140"/>
            <p:cNvSpPr>
              <a:spLocks noChangeShapeType="1"/>
            </p:cNvSpPr>
            <p:nvPr/>
          </p:nvSpPr>
          <p:spPr bwMode="auto">
            <a:xfrm>
              <a:off x="2693" y="1310"/>
              <a:ext cx="1684"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6" name="Group 141"/>
          <p:cNvGrpSpPr/>
          <p:nvPr/>
        </p:nvGrpSpPr>
        <p:grpSpPr>
          <a:xfrm>
            <a:off x="4811713" y="1092200"/>
            <a:ext cx="3619500" cy="2314575"/>
            <a:chOff x="3367" y="584"/>
            <a:chExt cx="2280" cy="1458"/>
          </a:xfrm>
        </p:grpSpPr>
        <p:sp>
          <p:nvSpPr>
            <p:cNvPr id="498830" name="Line 142"/>
            <p:cNvSpPr>
              <a:spLocks noChangeShapeType="1"/>
            </p:cNvSpPr>
            <p:nvPr/>
          </p:nvSpPr>
          <p:spPr bwMode="auto">
            <a:xfrm flipV="1">
              <a:off x="5647" y="584"/>
              <a:ext cx="0" cy="145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1" name="Line 143"/>
            <p:cNvSpPr>
              <a:spLocks noChangeShapeType="1"/>
            </p:cNvSpPr>
            <p:nvPr/>
          </p:nvSpPr>
          <p:spPr bwMode="auto">
            <a:xfrm flipV="1">
              <a:off x="4818" y="1071"/>
              <a:ext cx="0" cy="95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2" name="Line 144"/>
            <p:cNvSpPr>
              <a:spLocks noChangeShapeType="1"/>
            </p:cNvSpPr>
            <p:nvPr/>
          </p:nvSpPr>
          <p:spPr bwMode="auto">
            <a:xfrm flipV="1">
              <a:off x="5030" y="981"/>
              <a:ext cx="0" cy="104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3" name="Line 145"/>
            <p:cNvSpPr>
              <a:spLocks noChangeShapeType="1"/>
            </p:cNvSpPr>
            <p:nvPr/>
          </p:nvSpPr>
          <p:spPr bwMode="auto">
            <a:xfrm flipV="1">
              <a:off x="5239" y="845"/>
              <a:ext cx="0" cy="1179"/>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4" name="Line 146"/>
            <p:cNvSpPr>
              <a:spLocks noChangeShapeType="1"/>
            </p:cNvSpPr>
            <p:nvPr/>
          </p:nvSpPr>
          <p:spPr bwMode="auto">
            <a:xfrm flipV="1">
              <a:off x="3367" y="1888"/>
              <a:ext cx="0" cy="136"/>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5" name="Line 147"/>
            <p:cNvSpPr>
              <a:spLocks noChangeShapeType="1"/>
            </p:cNvSpPr>
            <p:nvPr/>
          </p:nvSpPr>
          <p:spPr bwMode="auto">
            <a:xfrm flipV="1">
              <a:off x="3578" y="1797"/>
              <a:ext cx="0" cy="22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6" name="Line 148"/>
            <p:cNvSpPr>
              <a:spLocks noChangeShapeType="1"/>
            </p:cNvSpPr>
            <p:nvPr/>
          </p:nvSpPr>
          <p:spPr bwMode="auto">
            <a:xfrm flipV="1">
              <a:off x="3781" y="1661"/>
              <a:ext cx="0" cy="36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7" name="Line 149"/>
            <p:cNvSpPr>
              <a:spLocks noChangeShapeType="1"/>
            </p:cNvSpPr>
            <p:nvPr/>
          </p:nvSpPr>
          <p:spPr bwMode="auto">
            <a:xfrm flipV="1">
              <a:off x="3987" y="1570"/>
              <a:ext cx="0" cy="454"/>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8" name="Line 150"/>
            <p:cNvSpPr>
              <a:spLocks noChangeShapeType="1"/>
            </p:cNvSpPr>
            <p:nvPr/>
          </p:nvSpPr>
          <p:spPr bwMode="auto">
            <a:xfrm flipV="1">
              <a:off x="4195" y="1434"/>
              <a:ext cx="0" cy="59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39" name="Line 151"/>
            <p:cNvSpPr>
              <a:spLocks noChangeShapeType="1"/>
            </p:cNvSpPr>
            <p:nvPr/>
          </p:nvSpPr>
          <p:spPr bwMode="auto">
            <a:xfrm flipV="1">
              <a:off x="4401" y="1304"/>
              <a:ext cx="0" cy="726"/>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40" name="Line 152"/>
            <p:cNvSpPr>
              <a:spLocks noChangeShapeType="1"/>
            </p:cNvSpPr>
            <p:nvPr/>
          </p:nvSpPr>
          <p:spPr bwMode="auto">
            <a:xfrm flipV="1">
              <a:off x="4604" y="1207"/>
              <a:ext cx="0" cy="81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41" name="Line 153"/>
            <p:cNvSpPr>
              <a:spLocks noChangeShapeType="1"/>
            </p:cNvSpPr>
            <p:nvPr/>
          </p:nvSpPr>
          <p:spPr bwMode="auto">
            <a:xfrm flipV="1">
              <a:off x="5441" y="709"/>
              <a:ext cx="0" cy="133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7" name="Group 154"/>
          <p:cNvGrpSpPr/>
          <p:nvPr/>
        </p:nvGrpSpPr>
        <p:grpSpPr>
          <a:xfrm>
            <a:off x="4470400" y="3306763"/>
            <a:ext cx="3960813" cy="647700"/>
            <a:chOff x="3152" y="1979"/>
            <a:chExt cx="2495" cy="408"/>
          </a:xfrm>
        </p:grpSpPr>
        <p:sp>
          <p:nvSpPr>
            <p:cNvPr id="498843" name="Line 155"/>
            <p:cNvSpPr>
              <a:spLocks noChangeShapeType="1"/>
            </p:cNvSpPr>
            <p:nvPr/>
          </p:nvSpPr>
          <p:spPr bwMode="auto">
            <a:xfrm>
              <a:off x="3152" y="2332"/>
              <a:ext cx="2495" cy="0"/>
            </a:xfrm>
            <a:prstGeom prst="line">
              <a:avLst/>
            </a:prstGeom>
            <a:noFill/>
            <a:ln w="9525">
              <a:solidFill>
                <a:schemeClr val="tx1"/>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44" name="Line 156"/>
            <p:cNvSpPr>
              <a:spLocks noChangeShapeType="1"/>
            </p:cNvSpPr>
            <p:nvPr/>
          </p:nvSpPr>
          <p:spPr bwMode="auto">
            <a:xfrm>
              <a:off x="3152" y="2024"/>
              <a:ext cx="0" cy="36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8845" name="Line 157"/>
            <p:cNvSpPr>
              <a:spLocks noChangeShapeType="1"/>
            </p:cNvSpPr>
            <p:nvPr/>
          </p:nvSpPr>
          <p:spPr bwMode="auto">
            <a:xfrm>
              <a:off x="5647" y="1979"/>
              <a:ext cx="0" cy="40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554" name="Text Box 158"/>
            <p:cNvSpPr txBox="1"/>
            <p:nvPr/>
          </p:nvSpPr>
          <p:spPr>
            <a:xfrm>
              <a:off x="4150" y="2115"/>
              <a:ext cx="376"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Dotum" pitchFamily="34" charset="-127"/>
                </a:rPr>
                <a:t>πd</a:t>
              </a:r>
            </a:p>
          </p:txBody>
        </p:sp>
      </p:grpSp>
      <p:grpSp>
        <p:nvGrpSpPr>
          <p:cNvPr id="18" name="Group 159"/>
          <p:cNvGrpSpPr/>
          <p:nvPr/>
        </p:nvGrpSpPr>
        <p:grpSpPr>
          <a:xfrm>
            <a:off x="3822700" y="1092200"/>
            <a:ext cx="366713" cy="2305050"/>
            <a:chOff x="2744" y="584"/>
            <a:chExt cx="231" cy="1452"/>
          </a:xfrm>
        </p:grpSpPr>
        <p:sp>
          <p:nvSpPr>
            <p:cNvPr id="498848" name="Line 160"/>
            <p:cNvSpPr>
              <a:spLocks noChangeShapeType="1"/>
            </p:cNvSpPr>
            <p:nvPr/>
          </p:nvSpPr>
          <p:spPr bwMode="auto">
            <a:xfrm>
              <a:off x="2971" y="584"/>
              <a:ext cx="0" cy="1452"/>
            </a:xfrm>
            <a:prstGeom prst="line">
              <a:avLst/>
            </a:prstGeom>
            <a:noFill/>
            <a:ln w="9525">
              <a:solidFill>
                <a:srgbClr val="0000FF"/>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550" name="Text Box 161"/>
            <p:cNvSpPr txBox="1"/>
            <p:nvPr/>
          </p:nvSpPr>
          <p:spPr>
            <a:xfrm rot="-5400000">
              <a:off x="2753" y="880"/>
              <a:ext cx="212" cy="231"/>
            </a:xfrm>
            <a:prstGeom prst="rect">
              <a:avLst/>
            </a:prstGeom>
            <a:noFill/>
            <a:ln w="9525">
              <a:noFill/>
            </a:ln>
          </p:spPr>
          <p:txBody>
            <a:bodyPr wrap="none">
              <a:spAutoFit/>
            </a:bodyPr>
            <a:lstStyle/>
            <a:p>
              <a:pPr algn="l"/>
              <a:r>
                <a:rPr lang="en-US" altLang="zh-CN" sz="1800" dirty="0">
                  <a:solidFill>
                    <a:srgbClr val="0066FF"/>
                  </a:solidFill>
                  <a:latin typeface="Arial" panose="020B0604020202020204" pitchFamily="34" charset="0"/>
                  <a:ea typeface="宋体" panose="02010600030101010101" pitchFamily="2" charset="-122"/>
                </a:rPr>
                <a:t>S</a:t>
              </a:r>
            </a:p>
          </p:txBody>
        </p:sp>
      </p:grpSp>
      <p:grpSp>
        <p:nvGrpSpPr>
          <p:cNvPr id="19" name="Group 162"/>
          <p:cNvGrpSpPr/>
          <p:nvPr/>
        </p:nvGrpSpPr>
        <p:grpSpPr>
          <a:xfrm>
            <a:off x="7926388" y="1362075"/>
            <a:ext cx="504825" cy="658813"/>
            <a:chOff x="5329" y="754"/>
            <a:chExt cx="318" cy="415"/>
          </a:xfrm>
        </p:grpSpPr>
        <p:sp>
          <p:nvSpPr>
            <p:cNvPr id="498851" name="Freeform 163"/>
            <p:cNvSpPr/>
            <p:nvPr/>
          </p:nvSpPr>
          <p:spPr bwMode="auto">
            <a:xfrm>
              <a:off x="5329" y="754"/>
              <a:ext cx="318" cy="279"/>
            </a:xfrm>
            <a:custGeom>
              <a:avLst/>
              <a:gdLst/>
              <a:ahLst/>
              <a:cxnLst>
                <a:cxn ang="0">
                  <a:pos x="0" y="0"/>
                </a:cxn>
                <a:cxn ang="0">
                  <a:pos x="46" y="91"/>
                </a:cxn>
                <a:cxn ang="0">
                  <a:pos x="182" y="227"/>
                </a:cxn>
                <a:cxn ang="0">
                  <a:pos x="273" y="272"/>
                </a:cxn>
                <a:cxn ang="0">
                  <a:pos x="318" y="272"/>
                </a:cxn>
              </a:cxnLst>
              <a:rect l="0" t="0" r="r" b="b"/>
              <a:pathLst>
                <a:path w="318" h="279">
                  <a:moveTo>
                    <a:pt x="0" y="0"/>
                  </a:moveTo>
                  <a:cubicBezTo>
                    <a:pt x="8" y="26"/>
                    <a:pt x="16" y="53"/>
                    <a:pt x="46" y="91"/>
                  </a:cubicBezTo>
                  <a:cubicBezTo>
                    <a:pt x="76" y="129"/>
                    <a:pt x="144" y="197"/>
                    <a:pt x="182" y="227"/>
                  </a:cubicBezTo>
                  <a:cubicBezTo>
                    <a:pt x="220" y="257"/>
                    <a:pt x="250" y="265"/>
                    <a:pt x="273" y="272"/>
                  </a:cubicBezTo>
                  <a:cubicBezTo>
                    <a:pt x="296" y="279"/>
                    <a:pt x="307" y="275"/>
                    <a:pt x="318" y="272"/>
                  </a:cubicBezTo>
                </a:path>
              </a:pathLst>
            </a:custGeom>
            <a:noFill/>
            <a:ln w="9525">
              <a:solidFill>
                <a:srgbClr val="0000FF"/>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548" name="Text Box 164"/>
            <p:cNvSpPr txBox="1"/>
            <p:nvPr/>
          </p:nvSpPr>
          <p:spPr>
            <a:xfrm>
              <a:off x="5329" y="919"/>
              <a:ext cx="277" cy="250"/>
            </a:xfrm>
            <a:prstGeom prst="rect">
              <a:avLst/>
            </a:prstGeom>
            <a:noFill/>
            <a:ln w="9525">
              <a:noFill/>
            </a:ln>
          </p:spPr>
          <p:txBody>
            <a:bodyPr wrap="none">
              <a:spAutoFit/>
            </a:bodyPr>
            <a:lstStyle/>
            <a:p>
              <a:pPr algn="l"/>
              <a:r>
                <a:rPr lang="en-US" altLang="zh-CN" sz="2000" i="1" dirty="0">
                  <a:solidFill>
                    <a:srgbClr val="0066FF"/>
                  </a:solidFill>
                  <a:latin typeface="Times New Roman" panose="02020603050405020304" pitchFamily="18" charset="0"/>
                  <a:ea typeface="宋体" panose="02010600030101010101" pitchFamily="2" charset="-122"/>
                </a:rPr>
                <a:t>β</a:t>
              </a:r>
            </a:p>
          </p:txBody>
        </p:sp>
      </p:grpSp>
      <p:grpSp>
        <p:nvGrpSpPr>
          <p:cNvPr id="20" name="Group 166"/>
          <p:cNvGrpSpPr/>
          <p:nvPr/>
        </p:nvGrpSpPr>
        <p:grpSpPr>
          <a:xfrm>
            <a:off x="4975225" y="2946400"/>
            <a:ext cx="655638" cy="396875"/>
            <a:chOff x="3470" y="1752"/>
            <a:chExt cx="413" cy="250"/>
          </a:xfrm>
        </p:grpSpPr>
        <p:sp>
          <p:nvSpPr>
            <p:cNvPr id="498855" name="Freeform 167"/>
            <p:cNvSpPr/>
            <p:nvPr/>
          </p:nvSpPr>
          <p:spPr bwMode="auto">
            <a:xfrm rot="12582327">
              <a:off x="3470" y="1842"/>
              <a:ext cx="211" cy="138"/>
            </a:xfrm>
            <a:custGeom>
              <a:avLst/>
              <a:gdLst/>
              <a:ahLst/>
              <a:cxnLst>
                <a:cxn ang="0">
                  <a:pos x="0" y="0"/>
                </a:cxn>
                <a:cxn ang="0">
                  <a:pos x="46" y="91"/>
                </a:cxn>
                <a:cxn ang="0">
                  <a:pos x="182" y="227"/>
                </a:cxn>
                <a:cxn ang="0">
                  <a:pos x="273" y="272"/>
                </a:cxn>
                <a:cxn ang="0">
                  <a:pos x="318" y="272"/>
                </a:cxn>
              </a:cxnLst>
              <a:rect l="0" t="0" r="r" b="b"/>
              <a:pathLst>
                <a:path w="318" h="279">
                  <a:moveTo>
                    <a:pt x="0" y="0"/>
                  </a:moveTo>
                  <a:cubicBezTo>
                    <a:pt x="8" y="26"/>
                    <a:pt x="16" y="53"/>
                    <a:pt x="46" y="91"/>
                  </a:cubicBezTo>
                  <a:cubicBezTo>
                    <a:pt x="76" y="129"/>
                    <a:pt x="144" y="197"/>
                    <a:pt x="182" y="227"/>
                  </a:cubicBezTo>
                  <a:cubicBezTo>
                    <a:pt x="220" y="257"/>
                    <a:pt x="250" y="265"/>
                    <a:pt x="273" y="272"/>
                  </a:cubicBezTo>
                  <a:cubicBezTo>
                    <a:pt x="296" y="279"/>
                    <a:pt x="307" y="275"/>
                    <a:pt x="318" y="272"/>
                  </a:cubicBezTo>
                </a:path>
              </a:pathLst>
            </a:custGeom>
            <a:noFill/>
            <a:ln w="9525">
              <a:solidFill>
                <a:srgbClr val="0000FF"/>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546" name="Text Box 168"/>
            <p:cNvSpPr txBox="1"/>
            <p:nvPr/>
          </p:nvSpPr>
          <p:spPr>
            <a:xfrm>
              <a:off x="3606" y="1752"/>
              <a:ext cx="277" cy="250"/>
            </a:xfrm>
            <a:prstGeom prst="rect">
              <a:avLst/>
            </a:prstGeom>
            <a:noFill/>
            <a:ln w="9525">
              <a:noFill/>
            </a:ln>
          </p:spPr>
          <p:txBody>
            <a:bodyPr wrap="none">
              <a:spAutoFit/>
            </a:bodyPr>
            <a:lstStyle/>
            <a:p>
              <a:pPr algn="l"/>
              <a:r>
                <a:rPr lang="en-US" altLang="zh-CN" sz="2000" i="1" dirty="0">
                  <a:solidFill>
                    <a:srgbClr val="0066FF"/>
                  </a:solidFill>
                  <a:latin typeface="Times New Roman" panose="02020603050405020304" pitchFamily="18" charset="0"/>
                  <a:ea typeface="宋体" panose="02010600030101010101" pitchFamily="2" charset="-122"/>
                </a:rPr>
                <a:t>α</a:t>
              </a:r>
            </a:p>
          </p:txBody>
        </p:sp>
      </p:grpSp>
      <p:sp>
        <p:nvSpPr>
          <p:cNvPr id="20531" name="AutoShape 170"/>
          <p:cNvSpPr/>
          <p:nvPr/>
        </p:nvSpPr>
        <p:spPr>
          <a:xfrm>
            <a:off x="4749800" y="485775"/>
            <a:ext cx="949325" cy="503238"/>
          </a:xfrm>
          <a:prstGeom prst="wedgeRoundRectCallout">
            <a:avLst>
              <a:gd name="adj1" fmla="val -106856"/>
              <a:gd name="adj2" fmla="val 211199"/>
              <a:gd name="adj3" fmla="val 16667"/>
            </a:avLst>
          </a:prstGeom>
          <a:solidFill>
            <a:srgbClr val="FFCC99"/>
          </a:solidFill>
          <a:ln w="9525" cap="flat" cmpd="sng">
            <a:solidFill>
              <a:srgbClr val="FF6600"/>
            </a:solidFill>
            <a:prstDash val="solid"/>
            <a:miter/>
            <a:headEnd type="none" w="med" len="med"/>
            <a:tailEnd type="none" w="med" len="med"/>
          </a:ln>
        </p:spPr>
        <p:txBody>
          <a:bodyPr/>
          <a:lstStyle/>
          <a:p>
            <a:r>
              <a:rPr lang="zh-CN" altLang="en-US" dirty="0">
                <a:latin typeface="Times New Roman" panose="02020603050405020304" pitchFamily="18" charset="0"/>
              </a:rPr>
              <a:t>导程</a:t>
            </a:r>
          </a:p>
        </p:txBody>
      </p:sp>
      <p:sp>
        <p:nvSpPr>
          <p:cNvPr id="20532" name="AutoShape 173"/>
          <p:cNvSpPr/>
          <p:nvPr/>
        </p:nvSpPr>
        <p:spPr>
          <a:xfrm>
            <a:off x="4254500" y="4386263"/>
            <a:ext cx="1930400" cy="503237"/>
          </a:xfrm>
          <a:prstGeom prst="wedgeRoundRectCallout">
            <a:avLst>
              <a:gd name="adj1" fmla="val -102"/>
              <a:gd name="adj2" fmla="val -291009"/>
              <a:gd name="adj3" fmla="val 16667"/>
            </a:avLst>
          </a:prstGeom>
          <a:solidFill>
            <a:srgbClr val="FFCC99"/>
          </a:solidFill>
          <a:ln w="9525" cap="flat" cmpd="sng">
            <a:solidFill>
              <a:srgbClr val="FF6600"/>
            </a:solidFill>
            <a:prstDash val="solid"/>
            <a:miter/>
            <a:headEnd type="none" w="med" len="med"/>
            <a:tailEnd type="none" w="med" len="med"/>
          </a:ln>
        </p:spPr>
        <p:txBody>
          <a:bodyPr/>
          <a:lstStyle/>
          <a:p>
            <a:pPr algn="r"/>
            <a:r>
              <a:rPr lang="zh-CN" altLang="en-US" dirty="0">
                <a:latin typeface="Times New Roman" panose="02020603050405020304" pitchFamily="18" charset="0"/>
              </a:rPr>
              <a:t>螺旋线升角</a:t>
            </a:r>
          </a:p>
        </p:txBody>
      </p:sp>
      <p:sp>
        <p:nvSpPr>
          <p:cNvPr id="20533" name="AutoShape 176"/>
          <p:cNvSpPr/>
          <p:nvPr/>
        </p:nvSpPr>
        <p:spPr>
          <a:xfrm>
            <a:off x="6754813" y="4195763"/>
            <a:ext cx="1296987" cy="503237"/>
          </a:xfrm>
          <a:prstGeom prst="wedgeRoundRectCallout">
            <a:avLst>
              <a:gd name="adj1" fmla="val 73134"/>
              <a:gd name="adj2" fmla="val -521926"/>
              <a:gd name="adj3" fmla="val 16667"/>
            </a:avLst>
          </a:prstGeom>
          <a:solidFill>
            <a:srgbClr val="FFCC99"/>
          </a:solidFill>
          <a:ln w="9525" cap="flat" cmpd="sng">
            <a:solidFill>
              <a:srgbClr val="FF6600"/>
            </a:solidFill>
            <a:prstDash val="solid"/>
            <a:miter/>
            <a:headEnd type="none" w="med" len="med"/>
            <a:tailEnd type="none" w="med" len="med"/>
          </a:ln>
        </p:spPr>
        <p:txBody>
          <a:bodyPr/>
          <a:lstStyle/>
          <a:p>
            <a:r>
              <a:rPr lang="zh-CN" altLang="en-US" dirty="0">
                <a:latin typeface="Times New Roman" panose="02020603050405020304" pitchFamily="18" charset="0"/>
              </a:rPr>
              <a:t>螺旋角</a:t>
            </a:r>
          </a:p>
        </p:txBody>
      </p:sp>
      <p:grpSp>
        <p:nvGrpSpPr>
          <p:cNvPr id="21" name="Group 182"/>
          <p:cNvGrpSpPr/>
          <p:nvPr/>
        </p:nvGrpSpPr>
        <p:grpSpPr>
          <a:xfrm>
            <a:off x="4110038" y="714375"/>
            <a:ext cx="4500562" cy="2670175"/>
            <a:chOff x="2925" y="346"/>
            <a:chExt cx="2835" cy="1682"/>
          </a:xfrm>
        </p:grpSpPr>
        <p:grpSp>
          <p:nvGrpSpPr>
            <p:cNvPr id="20536" name="Group 183"/>
            <p:cNvGrpSpPr/>
            <p:nvPr/>
          </p:nvGrpSpPr>
          <p:grpSpPr>
            <a:xfrm>
              <a:off x="2925" y="600"/>
              <a:ext cx="2722" cy="1428"/>
              <a:chOff x="2925" y="600"/>
              <a:chExt cx="2722" cy="1428"/>
            </a:xfrm>
          </p:grpSpPr>
          <p:sp>
            <p:nvSpPr>
              <p:cNvPr id="498872" name="Line 184"/>
              <p:cNvSpPr>
                <a:spLocks noChangeShapeType="1"/>
              </p:cNvSpPr>
              <p:nvPr/>
            </p:nvSpPr>
            <p:spPr bwMode="auto">
              <a:xfrm flipH="1">
                <a:off x="3152" y="600"/>
                <a:ext cx="2495" cy="1424"/>
              </a:xfrm>
              <a:prstGeom prst="line">
                <a:avLst/>
              </a:prstGeom>
              <a:noFill/>
              <a:ln w="57150">
                <a:solidFill>
                  <a:srgbClr val="FF0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0539" name="Text Box 185"/>
              <p:cNvSpPr txBox="1"/>
              <p:nvPr/>
            </p:nvSpPr>
            <p:spPr>
              <a:xfrm>
                <a:off x="2925" y="1797"/>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0</a:t>
                </a:r>
              </a:p>
            </p:txBody>
          </p:sp>
          <p:sp>
            <p:nvSpPr>
              <p:cNvPr id="20540" name="Text Box 186"/>
              <p:cNvSpPr txBox="1"/>
              <p:nvPr/>
            </p:nvSpPr>
            <p:spPr>
              <a:xfrm>
                <a:off x="3152" y="1661"/>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1</a:t>
                </a:r>
              </a:p>
            </p:txBody>
          </p:sp>
          <p:sp>
            <p:nvSpPr>
              <p:cNvPr id="20541" name="Text Box 187"/>
              <p:cNvSpPr txBox="1"/>
              <p:nvPr/>
            </p:nvSpPr>
            <p:spPr>
              <a:xfrm>
                <a:off x="3379" y="1525"/>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2</a:t>
                </a:r>
              </a:p>
            </p:txBody>
          </p:sp>
          <p:sp>
            <p:nvSpPr>
              <p:cNvPr id="20542" name="Text Box 188"/>
              <p:cNvSpPr txBox="1"/>
              <p:nvPr/>
            </p:nvSpPr>
            <p:spPr>
              <a:xfrm>
                <a:off x="3606" y="1389"/>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3</a:t>
                </a:r>
              </a:p>
            </p:txBody>
          </p:sp>
          <p:sp>
            <p:nvSpPr>
              <p:cNvPr id="20543" name="Text Box 189"/>
              <p:cNvSpPr txBox="1"/>
              <p:nvPr/>
            </p:nvSpPr>
            <p:spPr>
              <a:xfrm>
                <a:off x="4241" y="1071"/>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6</a:t>
                </a:r>
              </a:p>
            </p:txBody>
          </p:sp>
          <p:sp>
            <p:nvSpPr>
              <p:cNvPr id="20544" name="Text Box 190"/>
              <p:cNvSpPr txBox="1"/>
              <p:nvPr/>
            </p:nvSpPr>
            <p:spPr>
              <a:xfrm>
                <a:off x="4876" y="709"/>
                <a:ext cx="260" cy="231"/>
              </a:xfrm>
              <a:prstGeom prst="rect">
                <a:avLst/>
              </a:prstGeom>
              <a:noFill/>
              <a:ln w="9525">
                <a:noFill/>
              </a:ln>
            </p:spPr>
            <p:txBody>
              <a:bodyPr wrap="none">
                <a:spAutoFit/>
              </a:bodyPr>
              <a:lstStyle/>
              <a:p>
                <a:pPr algn="l"/>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9</a:t>
                </a:r>
              </a:p>
            </p:txBody>
          </p:sp>
        </p:grpSp>
        <p:sp>
          <p:nvSpPr>
            <p:cNvPr id="20537" name="Text Box 191"/>
            <p:cNvSpPr txBox="1"/>
            <p:nvPr/>
          </p:nvSpPr>
          <p:spPr>
            <a:xfrm>
              <a:off x="5452" y="346"/>
              <a:ext cx="308" cy="404"/>
            </a:xfrm>
            <a:prstGeom prst="rect">
              <a:avLst/>
            </a:prstGeom>
            <a:noFill/>
            <a:ln w="9525">
              <a:noFill/>
            </a:ln>
          </p:spPr>
          <p:txBody>
            <a:bodyPr>
              <a:spAutoFit/>
            </a:bodyPr>
            <a:lstStyle/>
            <a:p>
              <a:r>
                <a:rPr lang="en-US" altLang="zh-CN" sz="1800" i="1" dirty="0">
                  <a:solidFill>
                    <a:srgbClr val="FF0000"/>
                  </a:solidFill>
                  <a:latin typeface="Times New Roman" panose="02020603050405020304" pitchFamily="18" charset="0"/>
                  <a:ea typeface="宋体" panose="02010600030101010101" pitchFamily="2" charset="-122"/>
                </a:rPr>
                <a:t>A</a:t>
              </a:r>
              <a:r>
                <a:rPr lang="en-US" altLang="zh-CN" sz="1800" i="1" baseline="-25000" dirty="0">
                  <a:solidFill>
                    <a:srgbClr val="FF0000"/>
                  </a:solidFill>
                  <a:latin typeface="Times New Roman" panose="02020603050405020304" pitchFamily="18" charset="0"/>
                  <a:ea typeface="宋体" panose="02010600030101010101" pitchFamily="2" charset="-122"/>
                </a:rPr>
                <a:t>12</a:t>
              </a:r>
            </a:p>
            <a:p>
              <a:endParaRPr lang="en-US" altLang="zh-CN" sz="1800" b="0" dirty="0">
                <a:latin typeface="Arial" panose="020B0604020202020204" pitchFamily="34" charset="0"/>
                <a:ea typeface="宋体" panose="02010600030101010101" pitchFamily="2" charset="-122"/>
              </a:endParaRPr>
            </a:p>
          </p:txBody>
        </p:sp>
      </p:grpSp>
      <p:sp>
        <p:nvSpPr>
          <p:cNvPr id="20535" name="Rectangle 192"/>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5.4.1 </a:t>
            </a:r>
            <a:r>
              <a:rPr lang="zh-CN" altLang="en-US" dirty="0">
                <a:solidFill>
                  <a:srgbClr val="000066"/>
                </a:solidFill>
                <a:latin typeface="仿宋_GB2312" pitchFamily="49" charset="-122"/>
                <a:ea typeface="仿宋_GB2312" pitchFamily="49" charset="-122"/>
              </a:rPr>
              <a:t>圆柱螺旋线</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圆柱螺旋线的投影作图方法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Effect transition="in" filter="wipe(down)">
                                      <p:cBhvr>
                                        <p:cTn id="57" dur="1000"/>
                                        <p:tgtEl>
                                          <p:spTgt spid="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98814"/>
                                        </p:tgtEl>
                                        <p:attrNameLst>
                                          <p:attrName>style.visibility</p:attrName>
                                        </p:attrNameLst>
                                      </p:cBhvr>
                                      <p:to>
                                        <p:strVal val="visible"/>
                                      </p:to>
                                    </p:set>
                                    <p:animEffect transition="in" filter="wipe(left)">
                                      <p:cBhvr>
                                        <p:cTn id="62" dur="500"/>
                                        <p:tgtEl>
                                          <p:spTgt spid="4988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up)">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down)">
                                      <p:cBhvr>
                                        <p:cTn id="72" dur="500"/>
                                        <p:tgtEl>
                                          <p:spTgt spid="1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left)">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1000"/>
                                        <p:tgtEl>
                                          <p:spTgt spid="21"/>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nodeType="click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wipe(right)">
                                      <p:cBhvr>
                                        <p:cTn id="87" dur="500"/>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4" presetClass="entr" presetSubtype="32" fill="hold" nodeType="click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box(out)">
                                      <p:cBhvr>
                                        <p:cTn id="92" dur="500"/>
                                        <p:tgtEl>
                                          <p:spTgt spid="20"/>
                                        </p:tgtEl>
                                      </p:cBhvr>
                                    </p:animEffect>
                                  </p:childTnLst>
                                </p:cTn>
                              </p:par>
                            </p:childTnLst>
                          </p:cTn>
                        </p:par>
                      </p:childTnLst>
                    </p:cTn>
                  </p:par>
                  <p:par>
                    <p:cTn id="93" fill="hold">
                      <p:stCondLst>
                        <p:cond delay="indefinite"/>
                      </p:stCondLst>
                      <p:childTnLst>
                        <p:par>
                          <p:cTn id="94" fill="hold">
                            <p:stCondLst>
                              <p:cond delay="0"/>
                            </p:stCondLst>
                            <p:childTnLst>
                              <p:par>
                                <p:cTn id="95" presetID="18" presetClass="entr" presetSubtype="6" fill="hold" nodeType="click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strips(downRight)">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A2B625C-F206-4F32-9FB9-965D15A0D400}"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4"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15</a:t>
            </a:fld>
            <a:endParaRPr lang="en-US" altLang="zh-CN" sz="1400" b="0" dirty="0">
              <a:ea typeface="宋体" panose="02010600030101010101" pitchFamily="2" charset="-122"/>
            </a:endParaRPr>
          </a:p>
        </p:txBody>
      </p:sp>
      <p:pic>
        <p:nvPicPr>
          <p:cNvPr id="21509" name="Picture 2" descr="File0274"/>
          <p:cNvPicPr>
            <a:picLocks noChangeAspect="1"/>
          </p:cNvPicPr>
          <p:nvPr/>
        </p:nvPicPr>
        <p:blipFill>
          <a:blip r:embed="rId2"/>
          <a:srcRect l="2654" t="3105" r="59305" b="50461"/>
          <a:stretch>
            <a:fillRect/>
          </a:stretch>
        </p:blipFill>
        <p:spPr>
          <a:xfrm>
            <a:off x="2124075" y="2292350"/>
            <a:ext cx="4895850" cy="3416300"/>
          </a:xfrm>
          <a:prstGeom prst="rect">
            <a:avLst/>
          </a:prstGeom>
          <a:noFill/>
          <a:ln w="9525">
            <a:noFill/>
          </a:ln>
        </p:spPr>
      </p:pic>
      <p:sp>
        <p:nvSpPr>
          <p:cNvPr id="499715" name="Line 3"/>
          <p:cNvSpPr>
            <a:spLocks noChangeShapeType="1"/>
          </p:cNvSpPr>
          <p:nvPr/>
        </p:nvSpPr>
        <p:spPr bwMode="auto">
          <a:xfrm flipV="1">
            <a:off x="4067175" y="4237038"/>
            <a:ext cx="576263" cy="504825"/>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16" name="Line 4"/>
          <p:cNvSpPr>
            <a:spLocks noChangeShapeType="1"/>
          </p:cNvSpPr>
          <p:nvPr/>
        </p:nvSpPr>
        <p:spPr bwMode="auto">
          <a:xfrm flipH="1" flipV="1">
            <a:off x="4643438" y="4021138"/>
            <a:ext cx="144463" cy="503238"/>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17" name="Line 5"/>
          <p:cNvSpPr>
            <a:spLocks noChangeShapeType="1"/>
          </p:cNvSpPr>
          <p:nvPr/>
        </p:nvSpPr>
        <p:spPr bwMode="auto">
          <a:xfrm>
            <a:off x="4633913" y="3743325"/>
            <a:ext cx="792163" cy="431800"/>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18" name="Line 6"/>
          <p:cNvSpPr>
            <a:spLocks noChangeShapeType="1"/>
          </p:cNvSpPr>
          <p:nvPr/>
        </p:nvSpPr>
        <p:spPr bwMode="auto">
          <a:xfrm>
            <a:off x="4633913" y="3497263"/>
            <a:ext cx="1223963" cy="217488"/>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19" name="Line 7"/>
          <p:cNvSpPr>
            <a:spLocks noChangeShapeType="1"/>
          </p:cNvSpPr>
          <p:nvPr/>
        </p:nvSpPr>
        <p:spPr bwMode="auto">
          <a:xfrm flipV="1">
            <a:off x="4633913" y="3167063"/>
            <a:ext cx="1368425" cy="71438"/>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21" name="Line 9"/>
          <p:cNvSpPr>
            <a:spLocks noChangeShapeType="1"/>
          </p:cNvSpPr>
          <p:nvPr/>
        </p:nvSpPr>
        <p:spPr bwMode="auto">
          <a:xfrm flipV="1">
            <a:off x="4645025" y="2676525"/>
            <a:ext cx="1081088" cy="288925"/>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22" name="Freeform 10"/>
          <p:cNvSpPr/>
          <p:nvPr/>
        </p:nvSpPr>
        <p:spPr bwMode="auto">
          <a:xfrm>
            <a:off x="3492500" y="2676525"/>
            <a:ext cx="2519363" cy="2087563"/>
          </a:xfrm>
          <a:custGeom>
            <a:avLst/>
            <a:gdLst/>
            <a:ahLst/>
            <a:cxnLst>
              <a:cxn ang="0">
                <a:pos x="680" y="182"/>
              </a:cxn>
              <a:cxn ang="0">
                <a:pos x="1406" y="0"/>
              </a:cxn>
              <a:cxn ang="0">
                <a:pos x="1496" y="136"/>
              </a:cxn>
              <a:cxn ang="0">
                <a:pos x="1542" y="227"/>
              </a:cxn>
              <a:cxn ang="0">
                <a:pos x="1577" y="309"/>
              </a:cxn>
              <a:cxn ang="0">
                <a:pos x="1587" y="408"/>
              </a:cxn>
              <a:cxn ang="0">
                <a:pos x="1571" y="543"/>
              </a:cxn>
              <a:cxn ang="0">
                <a:pos x="1496" y="681"/>
              </a:cxn>
              <a:cxn ang="0">
                <a:pos x="1415" y="783"/>
              </a:cxn>
              <a:cxn ang="0">
                <a:pos x="1331" y="873"/>
              </a:cxn>
              <a:cxn ang="0">
                <a:pos x="1235" y="963"/>
              </a:cxn>
              <a:cxn ang="0">
                <a:pos x="1157" y="1023"/>
              </a:cxn>
              <a:cxn ang="0">
                <a:pos x="1103" y="1053"/>
              </a:cxn>
              <a:cxn ang="0">
                <a:pos x="1043" y="1089"/>
              </a:cxn>
              <a:cxn ang="0">
                <a:pos x="952" y="1134"/>
              </a:cxn>
              <a:cxn ang="0">
                <a:pos x="845" y="1185"/>
              </a:cxn>
              <a:cxn ang="0">
                <a:pos x="725" y="1225"/>
              </a:cxn>
              <a:cxn ang="0">
                <a:pos x="589" y="1270"/>
              </a:cxn>
              <a:cxn ang="0">
                <a:pos x="453" y="1316"/>
              </a:cxn>
              <a:cxn ang="0">
                <a:pos x="359" y="1335"/>
              </a:cxn>
              <a:cxn ang="0">
                <a:pos x="181" y="1361"/>
              </a:cxn>
              <a:cxn ang="0">
                <a:pos x="0" y="1361"/>
              </a:cxn>
              <a:cxn ang="0">
                <a:pos x="136" y="1316"/>
              </a:cxn>
              <a:cxn ang="0">
                <a:pos x="275" y="1275"/>
              </a:cxn>
              <a:cxn ang="0">
                <a:pos x="408" y="1225"/>
              </a:cxn>
              <a:cxn ang="0">
                <a:pos x="498" y="1179"/>
              </a:cxn>
              <a:cxn ang="0">
                <a:pos x="568" y="1143"/>
              </a:cxn>
              <a:cxn ang="0">
                <a:pos x="635" y="1065"/>
              </a:cxn>
              <a:cxn ang="0">
                <a:pos x="680" y="998"/>
              </a:cxn>
              <a:cxn ang="0">
                <a:pos x="701" y="951"/>
              </a:cxn>
              <a:cxn ang="0">
                <a:pos x="725" y="862"/>
              </a:cxn>
              <a:cxn ang="0">
                <a:pos x="725" y="771"/>
              </a:cxn>
              <a:cxn ang="0">
                <a:pos x="718" y="621"/>
              </a:cxn>
              <a:cxn ang="0">
                <a:pos x="706" y="549"/>
              </a:cxn>
              <a:cxn ang="0">
                <a:pos x="700" y="405"/>
              </a:cxn>
              <a:cxn ang="0">
                <a:pos x="682" y="171"/>
              </a:cxn>
            </a:cxnLst>
            <a:rect l="0" t="0" r="r" b="b"/>
            <a:pathLst>
              <a:path w="1587" h="1361">
                <a:moveTo>
                  <a:pt x="680" y="182"/>
                </a:moveTo>
                <a:lnTo>
                  <a:pt x="1406" y="0"/>
                </a:lnTo>
                <a:lnTo>
                  <a:pt x="1496" y="136"/>
                </a:lnTo>
                <a:lnTo>
                  <a:pt x="1542" y="227"/>
                </a:lnTo>
                <a:lnTo>
                  <a:pt x="1577" y="309"/>
                </a:lnTo>
                <a:lnTo>
                  <a:pt x="1587" y="408"/>
                </a:lnTo>
                <a:lnTo>
                  <a:pt x="1571" y="543"/>
                </a:lnTo>
                <a:lnTo>
                  <a:pt x="1496" y="681"/>
                </a:lnTo>
                <a:lnTo>
                  <a:pt x="1415" y="783"/>
                </a:lnTo>
                <a:lnTo>
                  <a:pt x="1331" y="873"/>
                </a:lnTo>
                <a:lnTo>
                  <a:pt x="1235" y="963"/>
                </a:lnTo>
                <a:lnTo>
                  <a:pt x="1157" y="1023"/>
                </a:lnTo>
                <a:lnTo>
                  <a:pt x="1103" y="1053"/>
                </a:lnTo>
                <a:lnTo>
                  <a:pt x="1043" y="1089"/>
                </a:lnTo>
                <a:lnTo>
                  <a:pt x="952" y="1134"/>
                </a:lnTo>
                <a:lnTo>
                  <a:pt x="845" y="1185"/>
                </a:lnTo>
                <a:lnTo>
                  <a:pt x="725" y="1225"/>
                </a:lnTo>
                <a:lnTo>
                  <a:pt x="589" y="1270"/>
                </a:lnTo>
                <a:lnTo>
                  <a:pt x="453" y="1316"/>
                </a:lnTo>
                <a:lnTo>
                  <a:pt x="359" y="1335"/>
                </a:lnTo>
                <a:lnTo>
                  <a:pt x="181" y="1361"/>
                </a:lnTo>
                <a:lnTo>
                  <a:pt x="0" y="1361"/>
                </a:lnTo>
                <a:lnTo>
                  <a:pt x="136" y="1316"/>
                </a:lnTo>
                <a:lnTo>
                  <a:pt x="275" y="1275"/>
                </a:lnTo>
                <a:lnTo>
                  <a:pt x="408" y="1225"/>
                </a:lnTo>
                <a:lnTo>
                  <a:pt x="498" y="1179"/>
                </a:lnTo>
                <a:lnTo>
                  <a:pt x="568" y="1143"/>
                </a:lnTo>
                <a:lnTo>
                  <a:pt x="635" y="1065"/>
                </a:lnTo>
                <a:lnTo>
                  <a:pt x="680" y="998"/>
                </a:lnTo>
                <a:lnTo>
                  <a:pt x="701" y="951"/>
                </a:lnTo>
                <a:lnTo>
                  <a:pt x="725" y="862"/>
                </a:lnTo>
                <a:lnTo>
                  <a:pt x="725" y="771"/>
                </a:lnTo>
                <a:lnTo>
                  <a:pt x="718" y="621"/>
                </a:lnTo>
                <a:lnTo>
                  <a:pt x="706" y="549"/>
                </a:lnTo>
                <a:lnTo>
                  <a:pt x="700" y="405"/>
                </a:lnTo>
                <a:lnTo>
                  <a:pt x="682" y="171"/>
                </a:lnTo>
              </a:path>
            </a:pathLst>
          </a:custGeom>
          <a:solidFill>
            <a:srgbClr val="FF99CC">
              <a:alpha val="69000"/>
            </a:srgbClr>
          </a:solidFill>
          <a:ln w="38100" cmpd="sng">
            <a:solidFill>
              <a:srgbClr val="80008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9724" name="Text Box 12"/>
          <p:cNvSpPr txBox="1"/>
          <p:nvPr/>
        </p:nvSpPr>
        <p:spPr>
          <a:xfrm>
            <a:off x="449263" y="655638"/>
            <a:ext cx="8429625" cy="1373187"/>
          </a:xfrm>
          <a:prstGeom prst="rect">
            <a:avLst/>
          </a:prstGeom>
          <a:noFill/>
          <a:ln w="9525">
            <a:noFill/>
          </a:ln>
        </p:spPr>
        <p:txBody>
          <a:bodyPr>
            <a:spAutoFit/>
          </a:bodyPr>
          <a:lstStyle/>
          <a:p>
            <a:pPr algn="l"/>
            <a:r>
              <a:rPr lang="en-US" altLang="zh-CN" sz="2800" dirty="0">
                <a:solidFill>
                  <a:srgbClr val="0066FF"/>
                </a:solidFill>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一</a:t>
            </a:r>
            <a:r>
              <a:rPr lang="zh-CN" altLang="en-US" sz="2800" dirty="0">
                <a:solidFill>
                  <a:srgbClr val="FF3300"/>
                </a:solidFill>
                <a:latin typeface="宋体" panose="02010600030101010101" pitchFamily="2" charset="-122"/>
                <a:ea typeface="宋体" panose="02010600030101010101" pitchFamily="2" charset="-122"/>
              </a:rPr>
              <a:t>直母线</a:t>
            </a:r>
            <a:r>
              <a:rPr lang="zh-CN" altLang="en-US" sz="2800" dirty="0">
                <a:latin typeface="宋体" panose="02010600030101010101" pitchFamily="2" charset="-122"/>
                <a:ea typeface="宋体" panose="02010600030101010101" pitchFamily="2" charset="-122"/>
              </a:rPr>
              <a:t>沿着曲导线为</a:t>
            </a:r>
            <a:r>
              <a:rPr lang="zh-CN" altLang="en-US" sz="2800" dirty="0">
                <a:solidFill>
                  <a:srgbClr val="FF3300"/>
                </a:solidFill>
                <a:latin typeface="宋体" panose="02010600030101010101" pitchFamily="2" charset="-122"/>
                <a:ea typeface="宋体" panose="02010600030101010101" pitchFamily="2" charset="-122"/>
              </a:rPr>
              <a:t>圆柱螺旋线</a:t>
            </a:r>
            <a:r>
              <a:rPr lang="zh-CN" altLang="en-US" sz="2800" dirty="0">
                <a:latin typeface="宋体" panose="02010600030101010101" pitchFamily="2" charset="-122"/>
                <a:ea typeface="宋体" panose="02010600030101010101" pitchFamily="2" charset="-122"/>
              </a:rPr>
              <a:t>及直导线为圆柱</a:t>
            </a:r>
            <a:r>
              <a:rPr lang="zh-CN" altLang="en-US" sz="2800" dirty="0">
                <a:solidFill>
                  <a:srgbClr val="FF3300"/>
                </a:solidFill>
                <a:latin typeface="宋体" panose="02010600030101010101" pitchFamily="2" charset="-122"/>
                <a:ea typeface="宋体" panose="02010600030101010101" pitchFamily="2" charset="-122"/>
              </a:rPr>
              <a:t>轴线</a:t>
            </a:r>
            <a:r>
              <a:rPr lang="zh-CN" altLang="en-US" sz="2800" dirty="0">
                <a:latin typeface="宋体" panose="02010600030101010101" pitchFamily="2" charset="-122"/>
                <a:ea typeface="宋体" panose="02010600030101010101" pitchFamily="2" charset="-122"/>
              </a:rPr>
              <a:t>运动，且始终</a:t>
            </a:r>
            <a:r>
              <a:rPr lang="zh-CN" altLang="en-US" sz="2800" dirty="0">
                <a:solidFill>
                  <a:srgbClr val="FF3300"/>
                </a:solidFill>
                <a:latin typeface="宋体" panose="02010600030101010101" pitchFamily="2" charset="-122"/>
                <a:ea typeface="宋体" panose="02010600030101010101" pitchFamily="2" charset="-122"/>
              </a:rPr>
              <a:t>平行于轴线所垂直的平面</a:t>
            </a:r>
            <a:r>
              <a:rPr lang="zh-CN" altLang="en-US" sz="2800" dirty="0">
                <a:latin typeface="宋体" panose="02010600030101010101" pitchFamily="2" charset="-122"/>
                <a:ea typeface="宋体" panose="02010600030101010101" pitchFamily="2" charset="-122"/>
              </a:rPr>
              <a:t>而形成的曲面称为</a:t>
            </a:r>
            <a:r>
              <a:rPr lang="zh-CN" altLang="en-US" sz="2800" dirty="0">
                <a:solidFill>
                  <a:srgbClr val="FF0000"/>
                </a:solidFill>
                <a:latin typeface="宋体" panose="02010600030101010101" pitchFamily="2" charset="-122"/>
                <a:ea typeface="宋体" panose="02010600030101010101" pitchFamily="2" charset="-122"/>
              </a:rPr>
              <a:t>正螺旋面</a:t>
            </a:r>
            <a:r>
              <a:rPr lang="zh-CN" altLang="en-US" sz="2800" dirty="0">
                <a:latin typeface="宋体" panose="02010600030101010101" pitchFamily="2" charset="-122"/>
                <a:ea typeface="宋体" panose="02010600030101010101" pitchFamily="2" charset="-122"/>
              </a:rPr>
              <a:t>。</a:t>
            </a:r>
          </a:p>
        </p:txBody>
      </p:sp>
      <p:sp>
        <p:nvSpPr>
          <p:cNvPr id="21518" name="Rectangle 17"/>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5.4.2 </a:t>
            </a:r>
            <a:r>
              <a:rPr lang="zh-CN" altLang="en-US" dirty="0">
                <a:solidFill>
                  <a:srgbClr val="000066"/>
                </a:solidFill>
                <a:latin typeface="仿宋_GB2312" pitchFamily="49" charset="-122"/>
                <a:ea typeface="仿宋_GB2312" pitchFamily="49" charset="-122"/>
              </a:rPr>
              <a:t>正螺旋面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正螺旋面的形成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iterate type="wd">
                                    <p:tmPct val="10000"/>
                                  </p:iterate>
                                  <p:childTnLst>
                                    <p:set>
                                      <p:cBhvr>
                                        <p:cTn id="6" dur="1" fill="hold">
                                          <p:stCondLst>
                                            <p:cond delay="0"/>
                                          </p:stCondLst>
                                        </p:cTn>
                                        <p:tgtEl>
                                          <p:spTgt spid="499724"/>
                                        </p:tgtEl>
                                        <p:attrNameLst>
                                          <p:attrName>style.visibility</p:attrName>
                                        </p:attrNameLst>
                                      </p:cBhvr>
                                      <p:to>
                                        <p:strVal val="visible"/>
                                      </p:to>
                                    </p:set>
                                    <p:animEffect transition="in" filter="wipe(down)">
                                      <p:cBhvr>
                                        <p:cTn id="7" dur="500"/>
                                        <p:tgtEl>
                                          <p:spTgt spid="4997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9715"/>
                                        </p:tgtEl>
                                        <p:attrNameLst>
                                          <p:attrName>style.visibility</p:attrName>
                                        </p:attrNameLst>
                                      </p:cBhvr>
                                      <p:to>
                                        <p:strVal val="visible"/>
                                      </p:to>
                                    </p:set>
                                    <p:animEffect transition="in" filter="wipe(down)">
                                      <p:cBhvr>
                                        <p:cTn id="12" dur="500"/>
                                        <p:tgtEl>
                                          <p:spTgt spid="499715"/>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499716"/>
                                        </p:tgtEl>
                                        <p:attrNameLst>
                                          <p:attrName>style.visibility</p:attrName>
                                        </p:attrNameLst>
                                      </p:cBhvr>
                                      <p:to>
                                        <p:strVal val="visible"/>
                                      </p:to>
                                    </p:set>
                                    <p:animEffect transition="in" filter="wipe(down)">
                                      <p:cBhvr>
                                        <p:cTn id="16" dur="500"/>
                                        <p:tgtEl>
                                          <p:spTgt spid="499716"/>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499717"/>
                                        </p:tgtEl>
                                        <p:attrNameLst>
                                          <p:attrName>style.visibility</p:attrName>
                                        </p:attrNameLst>
                                      </p:cBhvr>
                                      <p:to>
                                        <p:strVal val="visible"/>
                                      </p:to>
                                    </p:set>
                                    <p:animEffect transition="in" filter="wipe(right)">
                                      <p:cBhvr>
                                        <p:cTn id="20" dur="500"/>
                                        <p:tgtEl>
                                          <p:spTgt spid="499717"/>
                                        </p:tgtEl>
                                      </p:cBhvr>
                                    </p:animEffect>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499718"/>
                                        </p:tgtEl>
                                        <p:attrNameLst>
                                          <p:attrName>style.visibility</p:attrName>
                                        </p:attrNameLst>
                                      </p:cBhvr>
                                      <p:to>
                                        <p:strVal val="visible"/>
                                      </p:to>
                                    </p:set>
                                    <p:animEffect transition="in" filter="wipe(right)">
                                      <p:cBhvr>
                                        <p:cTn id="24" dur="500"/>
                                        <p:tgtEl>
                                          <p:spTgt spid="499718"/>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499719"/>
                                        </p:tgtEl>
                                        <p:attrNameLst>
                                          <p:attrName>style.visibility</p:attrName>
                                        </p:attrNameLst>
                                      </p:cBhvr>
                                      <p:to>
                                        <p:strVal val="visible"/>
                                      </p:to>
                                    </p:set>
                                    <p:animEffect transition="in" filter="wipe(right)">
                                      <p:cBhvr>
                                        <p:cTn id="28" dur="500"/>
                                        <p:tgtEl>
                                          <p:spTgt spid="499719"/>
                                        </p:tgtEl>
                                      </p:cBhvr>
                                    </p:animEffect>
                                  </p:childTnLst>
                                </p:cTn>
                              </p:par>
                            </p:childTnLst>
                          </p:cTn>
                        </p:par>
                        <p:par>
                          <p:cTn id="29" fill="hold">
                            <p:stCondLst>
                              <p:cond delay="2500"/>
                            </p:stCondLst>
                            <p:childTnLst>
                              <p:par>
                                <p:cTn id="30" presetID="22" presetClass="entr" presetSubtype="2" fill="hold" nodeType="afterEffect">
                                  <p:stCondLst>
                                    <p:cond delay="0"/>
                                  </p:stCondLst>
                                  <p:childTnLst>
                                    <p:set>
                                      <p:cBhvr>
                                        <p:cTn id="31" dur="1" fill="hold">
                                          <p:stCondLst>
                                            <p:cond delay="0"/>
                                          </p:stCondLst>
                                        </p:cTn>
                                        <p:tgtEl>
                                          <p:spTgt spid="499721"/>
                                        </p:tgtEl>
                                        <p:attrNameLst>
                                          <p:attrName>style.visibility</p:attrName>
                                        </p:attrNameLst>
                                      </p:cBhvr>
                                      <p:to>
                                        <p:strVal val="visible"/>
                                      </p:to>
                                    </p:set>
                                    <p:animEffect transition="in" filter="wipe(right)">
                                      <p:cBhvr>
                                        <p:cTn id="32" dur="500"/>
                                        <p:tgtEl>
                                          <p:spTgt spid="499721"/>
                                        </p:tgtEl>
                                      </p:cBhvr>
                                    </p:animEffect>
                                  </p:childTnLst>
                                </p:cTn>
                              </p:par>
                            </p:childTnLst>
                          </p:cTn>
                        </p:par>
                        <p:par>
                          <p:cTn id="33" fill="hold">
                            <p:stCondLst>
                              <p:cond delay="3000"/>
                            </p:stCondLst>
                            <p:childTnLst>
                              <p:par>
                                <p:cTn id="34" presetID="18" presetClass="entr" presetSubtype="3" fill="hold" grpId="0" nodeType="afterEffect">
                                  <p:stCondLst>
                                    <p:cond delay="0"/>
                                  </p:stCondLst>
                                  <p:childTnLst>
                                    <p:set>
                                      <p:cBhvr>
                                        <p:cTn id="35" dur="1" fill="hold">
                                          <p:stCondLst>
                                            <p:cond delay="0"/>
                                          </p:stCondLst>
                                        </p:cTn>
                                        <p:tgtEl>
                                          <p:spTgt spid="499722"/>
                                        </p:tgtEl>
                                        <p:attrNameLst>
                                          <p:attrName>style.visibility</p:attrName>
                                        </p:attrNameLst>
                                      </p:cBhvr>
                                      <p:to>
                                        <p:strVal val="visible"/>
                                      </p:to>
                                    </p:set>
                                    <p:animEffect transition="in" filter="strips(upRight)">
                                      <p:cBhvr>
                                        <p:cTn id="36" dur="1000"/>
                                        <p:tgtEl>
                                          <p:spTgt spid="499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722" grpId="0" animBg="1"/>
      <p:bldP spid="4997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日期占位符 3"/>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9B11B7B-488F-4A5C-AD7E-8255A0934E1C}"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02" name="灯片编号占位符 5"/>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16</a:t>
            </a:fld>
            <a:endParaRPr lang="en-US" altLang="zh-CN" sz="1400" b="0" dirty="0">
              <a:ea typeface="宋体" panose="02010600030101010101" pitchFamily="2" charset="-122"/>
            </a:endParaRPr>
          </a:p>
        </p:txBody>
      </p:sp>
      <p:grpSp>
        <p:nvGrpSpPr>
          <p:cNvPr id="2" name="Group 2"/>
          <p:cNvGrpSpPr/>
          <p:nvPr/>
        </p:nvGrpSpPr>
        <p:grpSpPr>
          <a:xfrm>
            <a:off x="2403475" y="2314575"/>
            <a:ext cx="2087563" cy="3816350"/>
            <a:chOff x="1229" y="1434"/>
            <a:chExt cx="1315" cy="2404"/>
          </a:xfrm>
        </p:grpSpPr>
        <p:sp>
          <p:nvSpPr>
            <p:cNvPr id="500739" name="Line 3"/>
            <p:cNvSpPr>
              <a:spLocks noChangeShapeType="1"/>
            </p:cNvSpPr>
            <p:nvPr/>
          </p:nvSpPr>
          <p:spPr bwMode="auto">
            <a:xfrm flipV="1">
              <a:off x="2544" y="1434"/>
              <a:ext cx="0" cy="215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22627" name="Group 4"/>
            <p:cNvGrpSpPr/>
            <p:nvPr/>
          </p:nvGrpSpPr>
          <p:grpSpPr>
            <a:xfrm>
              <a:off x="1229" y="1570"/>
              <a:ext cx="1055" cy="2268"/>
              <a:chOff x="1229" y="1570"/>
              <a:chExt cx="1055" cy="2268"/>
            </a:xfrm>
          </p:grpSpPr>
          <p:sp>
            <p:nvSpPr>
              <p:cNvPr id="500741" name="Line 5"/>
              <p:cNvSpPr>
                <a:spLocks noChangeShapeType="1"/>
              </p:cNvSpPr>
              <p:nvPr/>
            </p:nvSpPr>
            <p:spPr bwMode="auto">
              <a:xfrm flipV="1">
                <a:off x="2284" y="1570"/>
                <a:ext cx="0" cy="226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42" name="Line 6"/>
              <p:cNvSpPr>
                <a:spLocks noChangeShapeType="1"/>
              </p:cNvSpPr>
              <p:nvPr/>
            </p:nvSpPr>
            <p:spPr bwMode="auto">
              <a:xfrm>
                <a:off x="1229" y="1933"/>
                <a:ext cx="0" cy="1605"/>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43" name="Line 7"/>
              <p:cNvSpPr>
                <a:spLocks noChangeShapeType="1"/>
              </p:cNvSpPr>
              <p:nvPr/>
            </p:nvSpPr>
            <p:spPr bwMode="auto">
              <a:xfrm flipV="1">
                <a:off x="1504" y="1797"/>
                <a:ext cx="0" cy="2041"/>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grpSp>
        <p:nvGrpSpPr>
          <p:cNvPr id="4" name="Group 8"/>
          <p:cNvGrpSpPr/>
          <p:nvPr/>
        </p:nvGrpSpPr>
        <p:grpSpPr>
          <a:xfrm>
            <a:off x="1855788" y="3833813"/>
            <a:ext cx="3263900" cy="2592387"/>
            <a:chOff x="884" y="2391"/>
            <a:chExt cx="2056" cy="1633"/>
          </a:xfrm>
        </p:grpSpPr>
        <p:grpSp>
          <p:nvGrpSpPr>
            <p:cNvPr id="22609" name="Group 9"/>
            <p:cNvGrpSpPr/>
            <p:nvPr/>
          </p:nvGrpSpPr>
          <p:grpSpPr>
            <a:xfrm>
              <a:off x="1121" y="2391"/>
              <a:ext cx="1545" cy="1546"/>
              <a:chOff x="1121" y="2391"/>
              <a:chExt cx="1545" cy="1546"/>
            </a:xfrm>
          </p:grpSpPr>
          <p:sp>
            <p:nvSpPr>
              <p:cNvPr id="500746" name="Freeform 10"/>
              <p:cNvSpPr/>
              <p:nvPr/>
            </p:nvSpPr>
            <p:spPr bwMode="auto">
              <a:xfrm>
                <a:off x="1893" y="3164"/>
                <a:ext cx="773" cy="2"/>
              </a:xfrm>
              <a:custGeom>
                <a:avLst/>
                <a:gdLst/>
                <a:ahLst/>
                <a:cxnLst>
                  <a:cxn ang="0">
                    <a:pos x="0" y="0"/>
                  </a:cxn>
                  <a:cxn ang="0">
                    <a:pos x="4453" y="0"/>
                  </a:cxn>
                  <a:cxn ang="0">
                    <a:pos x="4454" y="0"/>
                  </a:cxn>
                </a:cxnLst>
                <a:rect l="0" t="0" r="r" b="b"/>
                <a:pathLst>
                  <a:path w="4454">
                    <a:moveTo>
                      <a:pt x="0" y="0"/>
                    </a:moveTo>
                    <a:lnTo>
                      <a:pt x="4453" y="0"/>
                    </a:lnTo>
                    <a:lnTo>
                      <a:pt x="4454"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47" name="Freeform 11"/>
              <p:cNvSpPr/>
              <p:nvPr/>
            </p:nvSpPr>
            <p:spPr bwMode="auto">
              <a:xfrm>
                <a:off x="1893" y="2778"/>
                <a:ext cx="670" cy="386"/>
              </a:xfrm>
              <a:custGeom>
                <a:avLst/>
                <a:gdLst/>
                <a:ahLst/>
                <a:cxnLst>
                  <a:cxn ang="0">
                    <a:pos x="0" y="2227"/>
                  </a:cxn>
                  <a:cxn ang="0">
                    <a:pos x="3856" y="0"/>
                  </a:cxn>
                  <a:cxn ang="0">
                    <a:pos x="3857" y="0"/>
                  </a:cxn>
                </a:cxnLst>
                <a:rect l="0" t="0" r="r" b="b"/>
                <a:pathLst>
                  <a:path w="3857" h="2227">
                    <a:moveTo>
                      <a:pt x="0" y="2227"/>
                    </a:moveTo>
                    <a:lnTo>
                      <a:pt x="3856" y="0"/>
                    </a:lnTo>
                    <a:lnTo>
                      <a:pt x="3857"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48" name="Freeform 12"/>
              <p:cNvSpPr/>
              <p:nvPr/>
            </p:nvSpPr>
            <p:spPr bwMode="auto">
              <a:xfrm>
                <a:off x="1893" y="2496"/>
                <a:ext cx="387" cy="668"/>
              </a:xfrm>
              <a:custGeom>
                <a:avLst/>
                <a:gdLst/>
                <a:ahLst/>
                <a:cxnLst>
                  <a:cxn ang="0">
                    <a:pos x="0" y="3857"/>
                  </a:cxn>
                  <a:cxn ang="0">
                    <a:pos x="2226" y="0"/>
                  </a:cxn>
                  <a:cxn ang="0">
                    <a:pos x="2227" y="0"/>
                  </a:cxn>
                </a:cxnLst>
                <a:rect l="0" t="0" r="r" b="b"/>
                <a:pathLst>
                  <a:path w="2227" h="3857">
                    <a:moveTo>
                      <a:pt x="0" y="3857"/>
                    </a:moveTo>
                    <a:lnTo>
                      <a:pt x="2226" y="0"/>
                    </a:lnTo>
                    <a:lnTo>
                      <a:pt x="2227"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49" name="Freeform 13"/>
              <p:cNvSpPr/>
              <p:nvPr/>
            </p:nvSpPr>
            <p:spPr bwMode="auto">
              <a:xfrm>
                <a:off x="1893" y="2391"/>
                <a:ext cx="1" cy="773"/>
              </a:xfrm>
              <a:custGeom>
                <a:avLst/>
                <a:gdLst/>
                <a:ahLst/>
                <a:cxnLst>
                  <a:cxn ang="0">
                    <a:pos x="0" y="4454"/>
                  </a:cxn>
                  <a:cxn ang="0">
                    <a:pos x="0" y="0"/>
                  </a:cxn>
                  <a:cxn ang="0">
                    <a:pos x="1" y="0"/>
                  </a:cxn>
                </a:cxnLst>
                <a:rect l="0" t="0" r="r" b="b"/>
                <a:pathLst>
                  <a:path w="1" h="4454">
                    <a:moveTo>
                      <a:pt x="0" y="4454"/>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0" name="Freeform 14"/>
              <p:cNvSpPr/>
              <p:nvPr/>
            </p:nvSpPr>
            <p:spPr bwMode="auto">
              <a:xfrm>
                <a:off x="1507" y="2496"/>
                <a:ext cx="386" cy="668"/>
              </a:xfrm>
              <a:custGeom>
                <a:avLst/>
                <a:gdLst/>
                <a:ahLst/>
                <a:cxnLst>
                  <a:cxn ang="0">
                    <a:pos x="2225" y="3857"/>
                  </a:cxn>
                  <a:cxn ang="0">
                    <a:pos x="0" y="0"/>
                  </a:cxn>
                  <a:cxn ang="0">
                    <a:pos x="1" y="0"/>
                  </a:cxn>
                </a:cxnLst>
                <a:rect l="0" t="0" r="r" b="b"/>
                <a:pathLst>
                  <a:path w="2225" h="3857">
                    <a:moveTo>
                      <a:pt x="2225" y="3857"/>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1" name="Freeform 15"/>
              <p:cNvSpPr/>
              <p:nvPr/>
            </p:nvSpPr>
            <p:spPr bwMode="auto">
              <a:xfrm>
                <a:off x="1224" y="2778"/>
                <a:ext cx="669" cy="386"/>
              </a:xfrm>
              <a:custGeom>
                <a:avLst/>
                <a:gdLst/>
                <a:ahLst/>
                <a:cxnLst>
                  <a:cxn ang="0">
                    <a:pos x="3855" y="2227"/>
                  </a:cxn>
                  <a:cxn ang="0">
                    <a:pos x="0" y="0"/>
                  </a:cxn>
                  <a:cxn ang="0">
                    <a:pos x="2" y="0"/>
                  </a:cxn>
                </a:cxnLst>
                <a:rect l="0" t="0" r="r" b="b"/>
                <a:pathLst>
                  <a:path w="3855" h="2227">
                    <a:moveTo>
                      <a:pt x="3855" y="2227"/>
                    </a:moveTo>
                    <a:lnTo>
                      <a:pt x="0" y="0"/>
                    </a:lnTo>
                    <a:lnTo>
                      <a:pt x="2"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2" name="Freeform 16"/>
              <p:cNvSpPr/>
              <p:nvPr/>
            </p:nvSpPr>
            <p:spPr bwMode="auto">
              <a:xfrm>
                <a:off x="1121" y="3164"/>
                <a:ext cx="772" cy="2"/>
              </a:xfrm>
              <a:custGeom>
                <a:avLst/>
                <a:gdLst/>
                <a:ahLst/>
                <a:cxnLst>
                  <a:cxn ang="0">
                    <a:pos x="4451" y="0"/>
                  </a:cxn>
                  <a:cxn ang="0">
                    <a:pos x="0" y="0"/>
                  </a:cxn>
                  <a:cxn ang="0">
                    <a:pos x="1" y="0"/>
                  </a:cxn>
                </a:cxnLst>
                <a:rect l="0" t="0" r="r" b="b"/>
                <a:pathLst>
                  <a:path w="4451">
                    <a:moveTo>
                      <a:pt x="4451" y="0"/>
                    </a:moveTo>
                    <a:lnTo>
                      <a:pt x="0" y="0"/>
                    </a:lnTo>
                    <a:lnTo>
                      <a:pt x="1" y="0"/>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3" name="Freeform 17"/>
              <p:cNvSpPr/>
              <p:nvPr/>
            </p:nvSpPr>
            <p:spPr bwMode="auto">
              <a:xfrm>
                <a:off x="1224" y="3164"/>
                <a:ext cx="669" cy="387"/>
              </a:xfrm>
              <a:custGeom>
                <a:avLst/>
                <a:gdLst/>
                <a:ahLst/>
                <a:cxnLst>
                  <a:cxn ang="0">
                    <a:pos x="3855" y="0"/>
                  </a:cxn>
                  <a:cxn ang="0">
                    <a:pos x="0" y="2227"/>
                  </a:cxn>
                  <a:cxn ang="0">
                    <a:pos x="2" y="2227"/>
                  </a:cxn>
                </a:cxnLst>
                <a:rect l="0" t="0" r="r" b="b"/>
                <a:pathLst>
                  <a:path w="3855" h="2227">
                    <a:moveTo>
                      <a:pt x="3855" y="0"/>
                    </a:moveTo>
                    <a:lnTo>
                      <a:pt x="0" y="2227"/>
                    </a:lnTo>
                    <a:lnTo>
                      <a:pt x="2" y="2227"/>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4" name="Freeform 18"/>
              <p:cNvSpPr/>
              <p:nvPr/>
            </p:nvSpPr>
            <p:spPr bwMode="auto">
              <a:xfrm>
                <a:off x="1507" y="3164"/>
                <a:ext cx="386" cy="670"/>
              </a:xfrm>
              <a:custGeom>
                <a:avLst/>
                <a:gdLst/>
                <a:ahLst/>
                <a:cxnLst>
                  <a:cxn ang="0">
                    <a:pos x="2225" y="0"/>
                  </a:cxn>
                  <a:cxn ang="0">
                    <a:pos x="0" y="3858"/>
                  </a:cxn>
                  <a:cxn ang="0">
                    <a:pos x="1" y="3858"/>
                  </a:cxn>
                </a:cxnLst>
                <a:rect l="0" t="0" r="r" b="b"/>
                <a:pathLst>
                  <a:path w="2225" h="3858">
                    <a:moveTo>
                      <a:pt x="2225" y="0"/>
                    </a:moveTo>
                    <a:lnTo>
                      <a:pt x="0" y="3858"/>
                    </a:lnTo>
                    <a:lnTo>
                      <a:pt x="1" y="3858"/>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5" name="Freeform 19"/>
              <p:cNvSpPr/>
              <p:nvPr/>
            </p:nvSpPr>
            <p:spPr bwMode="auto">
              <a:xfrm>
                <a:off x="1893" y="3164"/>
                <a:ext cx="1" cy="773"/>
              </a:xfrm>
              <a:custGeom>
                <a:avLst/>
                <a:gdLst/>
                <a:ahLst/>
                <a:cxnLst>
                  <a:cxn ang="0">
                    <a:pos x="0" y="0"/>
                  </a:cxn>
                  <a:cxn ang="0">
                    <a:pos x="0" y="4456"/>
                  </a:cxn>
                  <a:cxn ang="0">
                    <a:pos x="1" y="4456"/>
                  </a:cxn>
                </a:cxnLst>
                <a:rect l="0" t="0" r="r" b="b"/>
                <a:pathLst>
                  <a:path w="1" h="4456">
                    <a:moveTo>
                      <a:pt x="0" y="0"/>
                    </a:moveTo>
                    <a:lnTo>
                      <a:pt x="0" y="4456"/>
                    </a:lnTo>
                    <a:lnTo>
                      <a:pt x="1" y="4456"/>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6" name="Freeform 20"/>
              <p:cNvSpPr/>
              <p:nvPr/>
            </p:nvSpPr>
            <p:spPr bwMode="auto">
              <a:xfrm>
                <a:off x="1893" y="3164"/>
                <a:ext cx="387" cy="670"/>
              </a:xfrm>
              <a:custGeom>
                <a:avLst/>
                <a:gdLst/>
                <a:ahLst/>
                <a:cxnLst>
                  <a:cxn ang="0">
                    <a:pos x="0" y="0"/>
                  </a:cxn>
                  <a:cxn ang="0">
                    <a:pos x="2226" y="3858"/>
                  </a:cxn>
                  <a:cxn ang="0">
                    <a:pos x="2227" y="3858"/>
                  </a:cxn>
                </a:cxnLst>
                <a:rect l="0" t="0" r="r" b="b"/>
                <a:pathLst>
                  <a:path w="2227" h="3858">
                    <a:moveTo>
                      <a:pt x="0" y="0"/>
                    </a:moveTo>
                    <a:lnTo>
                      <a:pt x="2226" y="3858"/>
                    </a:lnTo>
                    <a:lnTo>
                      <a:pt x="2227" y="3858"/>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57" name="Freeform 21"/>
              <p:cNvSpPr/>
              <p:nvPr/>
            </p:nvSpPr>
            <p:spPr bwMode="auto">
              <a:xfrm>
                <a:off x="1893" y="3164"/>
                <a:ext cx="670" cy="387"/>
              </a:xfrm>
              <a:custGeom>
                <a:avLst/>
                <a:gdLst/>
                <a:ahLst/>
                <a:cxnLst>
                  <a:cxn ang="0">
                    <a:pos x="0" y="0"/>
                  </a:cxn>
                  <a:cxn ang="0">
                    <a:pos x="3856" y="2227"/>
                  </a:cxn>
                  <a:cxn ang="0">
                    <a:pos x="3857" y="2227"/>
                  </a:cxn>
                </a:cxnLst>
                <a:rect l="0" t="0" r="r" b="b"/>
                <a:pathLst>
                  <a:path w="3857" h="2227">
                    <a:moveTo>
                      <a:pt x="0" y="0"/>
                    </a:moveTo>
                    <a:lnTo>
                      <a:pt x="3856" y="2227"/>
                    </a:lnTo>
                    <a:lnTo>
                      <a:pt x="3857" y="2227"/>
                    </a:lnTo>
                  </a:path>
                </a:pathLst>
              </a:custGeom>
              <a:noFill/>
              <a:ln w="12700" cmpd="sng">
                <a:solidFill>
                  <a:srgbClr val="000000"/>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22610" name="Text Box 22"/>
            <p:cNvSpPr txBox="1"/>
            <p:nvPr/>
          </p:nvSpPr>
          <p:spPr>
            <a:xfrm>
              <a:off x="884" y="3067"/>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0</a:t>
              </a:r>
            </a:p>
          </p:txBody>
        </p:sp>
        <p:sp>
          <p:nvSpPr>
            <p:cNvPr id="22611" name="Text Box 23"/>
            <p:cNvSpPr txBox="1"/>
            <p:nvPr/>
          </p:nvSpPr>
          <p:spPr>
            <a:xfrm>
              <a:off x="975" y="3430"/>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a:t>
              </a:r>
            </a:p>
          </p:txBody>
        </p:sp>
        <p:sp>
          <p:nvSpPr>
            <p:cNvPr id="22612" name="Text Box 24"/>
            <p:cNvSpPr txBox="1"/>
            <p:nvPr/>
          </p:nvSpPr>
          <p:spPr>
            <a:xfrm>
              <a:off x="2699" y="3022"/>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6</a:t>
              </a:r>
            </a:p>
          </p:txBody>
        </p:sp>
        <p:sp>
          <p:nvSpPr>
            <p:cNvPr id="22613" name="Text Box 25"/>
            <p:cNvSpPr txBox="1"/>
            <p:nvPr/>
          </p:nvSpPr>
          <p:spPr>
            <a:xfrm>
              <a:off x="1338" y="3793"/>
              <a:ext cx="241" cy="231"/>
            </a:xfrm>
            <a:prstGeom prst="rect">
              <a:avLst/>
            </a:prstGeom>
            <a:noFill/>
            <a:ln w="9525">
              <a:noFill/>
            </a:ln>
          </p:spPr>
          <p:txBody>
            <a:bodyPr wrap="none">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2</a:t>
              </a:r>
            </a:p>
          </p:txBody>
        </p:sp>
      </p:grpSp>
      <p:sp>
        <p:nvSpPr>
          <p:cNvPr id="500762" name="Freeform 26"/>
          <p:cNvSpPr/>
          <p:nvPr/>
        </p:nvSpPr>
        <p:spPr bwMode="auto">
          <a:xfrm>
            <a:off x="2232025" y="3833813"/>
            <a:ext cx="2452688" cy="2454275"/>
          </a:xfrm>
          <a:custGeom>
            <a:avLst/>
            <a:gdLst/>
            <a:ahLst/>
            <a:cxnLst>
              <a:cxn ang="0">
                <a:pos x="8904" y="4454"/>
              </a:cxn>
              <a:cxn ang="0">
                <a:pos x="8848" y="3758"/>
              </a:cxn>
              <a:cxn ang="0">
                <a:pos x="8685" y="3078"/>
              </a:cxn>
              <a:cxn ang="0">
                <a:pos x="8418" y="2432"/>
              </a:cxn>
              <a:cxn ang="0">
                <a:pos x="8053" y="1836"/>
              </a:cxn>
              <a:cxn ang="0">
                <a:pos x="7599" y="1304"/>
              </a:cxn>
              <a:cxn ang="0">
                <a:pos x="7068" y="850"/>
              </a:cxn>
              <a:cxn ang="0">
                <a:pos x="6473" y="486"/>
              </a:cxn>
              <a:cxn ang="0">
                <a:pos x="5827" y="218"/>
              </a:cxn>
              <a:cxn ang="0">
                <a:pos x="5148" y="55"/>
              </a:cxn>
              <a:cxn ang="0">
                <a:pos x="4451" y="0"/>
              </a:cxn>
              <a:cxn ang="0">
                <a:pos x="3756" y="55"/>
              </a:cxn>
              <a:cxn ang="0">
                <a:pos x="3076" y="218"/>
              </a:cxn>
              <a:cxn ang="0">
                <a:pos x="2431" y="486"/>
              </a:cxn>
              <a:cxn ang="0">
                <a:pos x="1835" y="850"/>
              </a:cxn>
              <a:cxn ang="0">
                <a:pos x="1304" y="1304"/>
              </a:cxn>
              <a:cxn ang="0">
                <a:pos x="850" y="1836"/>
              </a:cxn>
              <a:cxn ang="0">
                <a:pos x="485" y="2432"/>
              </a:cxn>
              <a:cxn ang="0">
                <a:pos x="218" y="3078"/>
              </a:cxn>
              <a:cxn ang="0">
                <a:pos x="55" y="3758"/>
              </a:cxn>
              <a:cxn ang="0">
                <a:pos x="0" y="4454"/>
              </a:cxn>
              <a:cxn ang="0">
                <a:pos x="55" y="5152"/>
              </a:cxn>
              <a:cxn ang="0">
                <a:pos x="218" y="5830"/>
              </a:cxn>
              <a:cxn ang="0">
                <a:pos x="485" y="6476"/>
              </a:cxn>
              <a:cxn ang="0">
                <a:pos x="850" y="7072"/>
              </a:cxn>
              <a:cxn ang="0">
                <a:pos x="1304" y="7605"/>
              </a:cxn>
              <a:cxn ang="0">
                <a:pos x="1835" y="8059"/>
              </a:cxn>
              <a:cxn ang="0">
                <a:pos x="2431" y="8424"/>
              </a:cxn>
              <a:cxn ang="0">
                <a:pos x="3076" y="8691"/>
              </a:cxn>
              <a:cxn ang="0">
                <a:pos x="3756" y="8854"/>
              </a:cxn>
              <a:cxn ang="0">
                <a:pos x="4451" y="8910"/>
              </a:cxn>
              <a:cxn ang="0">
                <a:pos x="5148" y="8854"/>
              </a:cxn>
              <a:cxn ang="0">
                <a:pos x="5827" y="8691"/>
              </a:cxn>
              <a:cxn ang="0">
                <a:pos x="6473" y="8424"/>
              </a:cxn>
              <a:cxn ang="0">
                <a:pos x="7068" y="8059"/>
              </a:cxn>
              <a:cxn ang="0">
                <a:pos x="7599" y="7605"/>
              </a:cxn>
              <a:cxn ang="0">
                <a:pos x="8053" y="7072"/>
              </a:cxn>
              <a:cxn ang="0">
                <a:pos x="8418" y="6476"/>
              </a:cxn>
              <a:cxn ang="0">
                <a:pos x="8685" y="5830"/>
              </a:cxn>
              <a:cxn ang="0">
                <a:pos x="8848" y="5152"/>
              </a:cxn>
              <a:cxn ang="0">
                <a:pos x="8904" y="4454"/>
              </a:cxn>
              <a:cxn ang="0">
                <a:pos x="8905" y="4454"/>
              </a:cxn>
            </a:cxnLst>
            <a:rect l="0" t="0" r="r" b="b"/>
            <a:pathLst>
              <a:path w="8905" h="8910">
                <a:moveTo>
                  <a:pt x="8904" y="4454"/>
                </a:moveTo>
                <a:lnTo>
                  <a:pt x="8848" y="3758"/>
                </a:lnTo>
                <a:lnTo>
                  <a:pt x="8685" y="3078"/>
                </a:lnTo>
                <a:lnTo>
                  <a:pt x="8418" y="2432"/>
                </a:lnTo>
                <a:lnTo>
                  <a:pt x="8053" y="1836"/>
                </a:lnTo>
                <a:lnTo>
                  <a:pt x="7599" y="1304"/>
                </a:lnTo>
                <a:lnTo>
                  <a:pt x="7068" y="850"/>
                </a:lnTo>
                <a:lnTo>
                  <a:pt x="6473" y="486"/>
                </a:lnTo>
                <a:lnTo>
                  <a:pt x="5827" y="218"/>
                </a:lnTo>
                <a:lnTo>
                  <a:pt x="5148" y="55"/>
                </a:lnTo>
                <a:lnTo>
                  <a:pt x="4451" y="0"/>
                </a:lnTo>
                <a:lnTo>
                  <a:pt x="3756" y="55"/>
                </a:lnTo>
                <a:lnTo>
                  <a:pt x="3076" y="218"/>
                </a:lnTo>
                <a:lnTo>
                  <a:pt x="2431" y="486"/>
                </a:lnTo>
                <a:lnTo>
                  <a:pt x="1835" y="850"/>
                </a:lnTo>
                <a:lnTo>
                  <a:pt x="1304" y="1304"/>
                </a:lnTo>
                <a:lnTo>
                  <a:pt x="850" y="1836"/>
                </a:lnTo>
                <a:lnTo>
                  <a:pt x="485" y="2432"/>
                </a:lnTo>
                <a:lnTo>
                  <a:pt x="218" y="3078"/>
                </a:lnTo>
                <a:lnTo>
                  <a:pt x="55" y="3758"/>
                </a:lnTo>
                <a:lnTo>
                  <a:pt x="0" y="4454"/>
                </a:lnTo>
                <a:lnTo>
                  <a:pt x="55" y="5152"/>
                </a:lnTo>
                <a:lnTo>
                  <a:pt x="218" y="5830"/>
                </a:lnTo>
                <a:lnTo>
                  <a:pt x="485" y="6476"/>
                </a:lnTo>
                <a:lnTo>
                  <a:pt x="850" y="7072"/>
                </a:lnTo>
                <a:lnTo>
                  <a:pt x="1304" y="7605"/>
                </a:lnTo>
                <a:lnTo>
                  <a:pt x="1835" y="8059"/>
                </a:lnTo>
                <a:lnTo>
                  <a:pt x="2431" y="8424"/>
                </a:lnTo>
                <a:lnTo>
                  <a:pt x="3076" y="8691"/>
                </a:lnTo>
                <a:lnTo>
                  <a:pt x="3756" y="8854"/>
                </a:lnTo>
                <a:lnTo>
                  <a:pt x="4451" y="8910"/>
                </a:lnTo>
                <a:lnTo>
                  <a:pt x="5148" y="8854"/>
                </a:lnTo>
                <a:lnTo>
                  <a:pt x="5827" y="8691"/>
                </a:lnTo>
                <a:lnTo>
                  <a:pt x="6473" y="8424"/>
                </a:lnTo>
                <a:lnTo>
                  <a:pt x="7068" y="8059"/>
                </a:lnTo>
                <a:lnTo>
                  <a:pt x="7599" y="7605"/>
                </a:lnTo>
                <a:lnTo>
                  <a:pt x="8053" y="7072"/>
                </a:lnTo>
                <a:lnTo>
                  <a:pt x="8418" y="6476"/>
                </a:lnTo>
                <a:lnTo>
                  <a:pt x="8685" y="5830"/>
                </a:lnTo>
                <a:lnTo>
                  <a:pt x="8848" y="5152"/>
                </a:lnTo>
                <a:lnTo>
                  <a:pt x="8904" y="4454"/>
                </a:lnTo>
                <a:lnTo>
                  <a:pt x="8905" y="4454"/>
                </a:lnTo>
              </a:path>
            </a:pathLst>
          </a:custGeom>
          <a:noFill/>
          <a:ln w="38100" cmpd="sng">
            <a:solidFill>
              <a:schemeClr val="tx1"/>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3" name="Freeform 27"/>
          <p:cNvSpPr/>
          <p:nvPr/>
        </p:nvSpPr>
        <p:spPr bwMode="auto">
          <a:xfrm flipH="1">
            <a:off x="2206625" y="990600"/>
            <a:ext cx="2452688" cy="2265363"/>
          </a:xfrm>
          <a:custGeom>
            <a:avLst/>
            <a:gdLst/>
            <a:ahLst/>
            <a:cxnLst>
              <a:cxn ang="0">
                <a:pos x="8904" y="8225"/>
              </a:cxn>
              <a:cxn ang="0">
                <a:pos x="8511" y="7732"/>
              </a:cxn>
              <a:cxn ang="0">
                <a:pos x="8284" y="7521"/>
              </a:cxn>
              <a:cxn ang="0">
                <a:pos x="8029" y="7348"/>
              </a:cxn>
              <a:cxn ang="0">
                <a:pos x="7753" y="7207"/>
              </a:cxn>
              <a:cxn ang="0">
                <a:pos x="7459" y="7090"/>
              </a:cxn>
              <a:cxn ang="0">
                <a:pos x="6848" y="6902"/>
              </a:cxn>
              <a:cxn ang="0">
                <a:pos x="5640" y="6544"/>
              </a:cxn>
              <a:cxn ang="0">
                <a:pos x="4451" y="6169"/>
              </a:cxn>
              <a:cxn ang="0">
                <a:pos x="3245" y="5793"/>
              </a:cxn>
              <a:cxn ang="0">
                <a:pos x="2066" y="5436"/>
              </a:cxn>
              <a:cxn ang="0">
                <a:pos x="1497" y="5248"/>
              </a:cxn>
              <a:cxn ang="0">
                <a:pos x="922" y="4990"/>
              </a:cxn>
              <a:cxn ang="0">
                <a:pos x="625" y="4817"/>
              </a:cxn>
              <a:cxn ang="0">
                <a:pos x="330" y="4606"/>
              </a:cxn>
              <a:cxn ang="0">
                <a:pos x="96" y="4367"/>
              </a:cxn>
              <a:cxn ang="0">
                <a:pos x="25" y="4241"/>
              </a:cxn>
              <a:cxn ang="0">
                <a:pos x="0" y="4113"/>
              </a:cxn>
              <a:cxn ang="0">
                <a:pos x="25" y="3985"/>
              </a:cxn>
              <a:cxn ang="0">
                <a:pos x="96" y="3860"/>
              </a:cxn>
              <a:cxn ang="0">
                <a:pos x="330" y="3619"/>
              </a:cxn>
              <a:cxn ang="0">
                <a:pos x="625" y="3409"/>
              </a:cxn>
              <a:cxn ang="0">
                <a:pos x="922" y="3235"/>
              </a:cxn>
              <a:cxn ang="0">
                <a:pos x="1498" y="2978"/>
              </a:cxn>
              <a:cxn ang="0">
                <a:pos x="2067" y="2791"/>
              </a:cxn>
              <a:cxn ang="0">
                <a:pos x="3240" y="2430"/>
              </a:cxn>
              <a:cxn ang="0">
                <a:pos x="4451" y="2057"/>
              </a:cxn>
              <a:cxn ang="0">
                <a:pos x="5664" y="1689"/>
              </a:cxn>
              <a:cxn ang="0">
                <a:pos x="6836" y="1320"/>
              </a:cxn>
              <a:cxn ang="0">
                <a:pos x="7402" y="1119"/>
              </a:cxn>
              <a:cxn ang="0">
                <a:pos x="7979" y="863"/>
              </a:cxn>
              <a:cxn ang="0">
                <a:pos x="8277" y="703"/>
              </a:cxn>
              <a:cxn ang="0">
                <a:pos x="8577" y="513"/>
              </a:cxn>
              <a:cxn ang="0">
                <a:pos x="8708" y="404"/>
              </a:cxn>
              <a:cxn ang="0">
                <a:pos x="8813" y="284"/>
              </a:cxn>
              <a:cxn ang="0">
                <a:pos x="8881" y="149"/>
              </a:cxn>
              <a:cxn ang="0">
                <a:pos x="8904" y="0"/>
              </a:cxn>
              <a:cxn ang="0">
                <a:pos x="8905" y="0"/>
              </a:cxn>
            </a:cxnLst>
            <a:rect l="0" t="0" r="r" b="b"/>
            <a:pathLst>
              <a:path w="8905" h="8225">
                <a:moveTo>
                  <a:pt x="8904" y="8225"/>
                </a:moveTo>
                <a:lnTo>
                  <a:pt x="8511" y="7732"/>
                </a:lnTo>
                <a:lnTo>
                  <a:pt x="8284" y="7521"/>
                </a:lnTo>
                <a:lnTo>
                  <a:pt x="8029" y="7348"/>
                </a:lnTo>
                <a:lnTo>
                  <a:pt x="7753" y="7207"/>
                </a:lnTo>
                <a:lnTo>
                  <a:pt x="7459" y="7090"/>
                </a:lnTo>
                <a:lnTo>
                  <a:pt x="6848" y="6902"/>
                </a:lnTo>
                <a:lnTo>
                  <a:pt x="5640" y="6544"/>
                </a:lnTo>
                <a:lnTo>
                  <a:pt x="4451" y="6169"/>
                </a:lnTo>
                <a:lnTo>
                  <a:pt x="3245" y="5793"/>
                </a:lnTo>
                <a:lnTo>
                  <a:pt x="2066" y="5436"/>
                </a:lnTo>
                <a:lnTo>
                  <a:pt x="1497" y="5248"/>
                </a:lnTo>
                <a:lnTo>
                  <a:pt x="922" y="4990"/>
                </a:lnTo>
                <a:lnTo>
                  <a:pt x="625" y="4817"/>
                </a:lnTo>
                <a:lnTo>
                  <a:pt x="330" y="4606"/>
                </a:lnTo>
                <a:lnTo>
                  <a:pt x="96" y="4367"/>
                </a:lnTo>
                <a:lnTo>
                  <a:pt x="25" y="4241"/>
                </a:lnTo>
                <a:lnTo>
                  <a:pt x="0" y="4113"/>
                </a:lnTo>
                <a:lnTo>
                  <a:pt x="25" y="3985"/>
                </a:lnTo>
                <a:lnTo>
                  <a:pt x="96" y="3860"/>
                </a:lnTo>
                <a:lnTo>
                  <a:pt x="330" y="3619"/>
                </a:lnTo>
                <a:lnTo>
                  <a:pt x="625" y="3409"/>
                </a:lnTo>
                <a:lnTo>
                  <a:pt x="922" y="3235"/>
                </a:lnTo>
                <a:lnTo>
                  <a:pt x="1498" y="2978"/>
                </a:lnTo>
                <a:lnTo>
                  <a:pt x="2067" y="2791"/>
                </a:lnTo>
                <a:lnTo>
                  <a:pt x="3240" y="2430"/>
                </a:lnTo>
                <a:lnTo>
                  <a:pt x="4451" y="2057"/>
                </a:lnTo>
                <a:lnTo>
                  <a:pt x="5664" y="1689"/>
                </a:lnTo>
                <a:lnTo>
                  <a:pt x="6836" y="1320"/>
                </a:lnTo>
                <a:lnTo>
                  <a:pt x="7402" y="1119"/>
                </a:lnTo>
                <a:lnTo>
                  <a:pt x="7979" y="863"/>
                </a:lnTo>
                <a:lnTo>
                  <a:pt x="8277" y="703"/>
                </a:lnTo>
                <a:lnTo>
                  <a:pt x="8577" y="513"/>
                </a:lnTo>
                <a:lnTo>
                  <a:pt x="8708" y="404"/>
                </a:lnTo>
                <a:lnTo>
                  <a:pt x="8813" y="284"/>
                </a:lnTo>
                <a:lnTo>
                  <a:pt x="8881" y="149"/>
                </a:lnTo>
                <a:lnTo>
                  <a:pt x="8904" y="0"/>
                </a:lnTo>
                <a:lnTo>
                  <a:pt x="8905" y="0"/>
                </a:lnTo>
              </a:path>
            </a:pathLst>
          </a:custGeom>
          <a:noFill/>
          <a:ln w="38100" cap="flat" cmpd="sng">
            <a:solidFill>
              <a:schemeClr val="tx1"/>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4" name="Line 28"/>
          <p:cNvSpPr>
            <a:spLocks noChangeShapeType="1"/>
          </p:cNvSpPr>
          <p:nvPr/>
        </p:nvSpPr>
        <p:spPr bwMode="auto">
          <a:xfrm>
            <a:off x="3465513" y="3062288"/>
            <a:ext cx="1588" cy="1588"/>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5" name="Line 29"/>
          <p:cNvSpPr>
            <a:spLocks noChangeShapeType="1"/>
          </p:cNvSpPr>
          <p:nvPr/>
        </p:nvSpPr>
        <p:spPr bwMode="auto">
          <a:xfrm>
            <a:off x="3465513" y="2873375"/>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6" name="Line 30"/>
          <p:cNvSpPr>
            <a:spLocks noChangeShapeType="1"/>
          </p:cNvSpPr>
          <p:nvPr/>
        </p:nvSpPr>
        <p:spPr bwMode="auto">
          <a:xfrm>
            <a:off x="3465513" y="2684463"/>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7" name="Line 31"/>
          <p:cNvSpPr>
            <a:spLocks noChangeShapeType="1"/>
          </p:cNvSpPr>
          <p:nvPr/>
        </p:nvSpPr>
        <p:spPr bwMode="auto">
          <a:xfrm>
            <a:off x="3465513" y="2497138"/>
            <a:ext cx="1588" cy="1588"/>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8" name="Line 32"/>
          <p:cNvSpPr>
            <a:spLocks noChangeShapeType="1"/>
          </p:cNvSpPr>
          <p:nvPr/>
        </p:nvSpPr>
        <p:spPr bwMode="auto">
          <a:xfrm>
            <a:off x="3465513" y="2305050"/>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69" name="Line 33"/>
          <p:cNvSpPr>
            <a:spLocks noChangeShapeType="1"/>
          </p:cNvSpPr>
          <p:nvPr/>
        </p:nvSpPr>
        <p:spPr bwMode="auto">
          <a:xfrm>
            <a:off x="3465513" y="2117725"/>
            <a:ext cx="1588" cy="1588"/>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0" name="Line 34"/>
          <p:cNvSpPr>
            <a:spLocks noChangeShapeType="1"/>
          </p:cNvSpPr>
          <p:nvPr/>
        </p:nvSpPr>
        <p:spPr bwMode="auto">
          <a:xfrm>
            <a:off x="3465513" y="1928813"/>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1" name="Line 35"/>
          <p:cNvSpPr>
            <a:spLocks noChangeShapeType="1"/>
          </p:cNvSpPr>
          <p:nvPr/>
        </p:nvSpPr>
        <p:spPr bwMode="auto">
          <a:xfrm>
            <a:off x="3465513" y="1739900"/>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2" name="Line 36"/>
          <p:cNvSpPr>
            <a:spLocks noChangeShapeType="1"/>
          </p:cNvSpPr>
          <p:nvPr/>
        </p:nvSpPr>
        <p:spPr bwMode="auto">
          <a:xfrm>
            <a:off x="3465513" y="1552575"/>
            <a:ext cx="1588" cy="1588"/>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3" name="Line 37"/>
          <p:cNvSpPr>
            <a:spLocks noChangeShapeType="1"/>
          </p:cNvSpPr>
          <p:nvPr/>
        </p:nvSpPr>
        <p:spPr bwMode="auto">
          <a:xfrm>
            <a:off x="3465513" y="1363663"/>
            <a:ext cx="1588" cy="3175"/>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4" name="Line 38"/>
          <p:cNvSpPr>
            <a:spLocks noChangeShapeType="1"/>
          </p:cNvSpPr>
          <p:nvPr/>
        </p:nvSpPr>
        <p:spPr bwMode="auto">
          <a:xfrm>
            <a:off x="3465513" y="1173163"/>
            <a:ext cx="1588" cy="1588"/>
          </a:xfrm>
          <a:prstGeom prst="line">
            <a:avLst/>
          </a:prstGeom>
          <a:noFill/>
          <a:ln w="12700">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5" name="Line 39"/>
          <p:cNvSpPr>
            <a:spLocks noChangeShapeType="1"/>
          </p:cNvSpPr>
          <p:nvPr/>
        </p:nvSpPr>
        <p:spPr bwMode="auto">
          <a:xfrm>
            <a:off x="4684713" y="5060950"/>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6" name="Line 40"/>
          <p:cNvSpPr>
            <a:spLocks noChangeShapeType="1"/>
          </p:cNvSpPr>
          <p:nvPr/>
        </p:nvSpPr>
        <p:spPr bwMode="auto">
          <a:xfrm>
            <a:off x="4521200" y="4448175"/>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7" name="Line 41"/>
          <p:cNvSpPr>
            <a:spLocks noChangeShapeType="1"/>
          </p:cNvSpPr>
          <p:nvPr/>
        </p:nvSpPr>
        <p:spPr bwMode="auto">
          <a:xfrm>
            <a:off x="4068763" y="4000500"/>
            <a:ext cx="3175"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8" name="Line 42"/>
          <p:cNvSpPr>
            <a:spLocks noChangeShapeType="1"/>
          </p:cNvSpPr>
          <p:nvPr/>
        </p:nvSpPr>
        <p:spPr bwMode="auto">
          <a:xfrm>
            <a:off x="3457575" y="3833813"/>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79" name="Line 43"/>
          <p:cNvSpPr>
            <a:spLocks noChangeShapeType="1"/>
          </p:cNvSpPr>
          <p:nvPr/>
        </p:nvSpPr>
        <p:spPr bwMode="auto">
          <a:xfrm>
            <a:off x="2844800" y="4000500"/>
            <a:ext cx="1588"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0" name="Line 44"/>
          <p:cNvSpPr>
            <a:spLocks noChangeShapeType="1"/>
          </p:cNvSpPr>
          <p:nvPr/>
        </p:nvSpPr>
        <p:spPr bwMode="auto">
          <a:xfrm>
            <a:off x="2395538" y="4448175"/>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1" name="Line 45"/>
          <p:cNvSpPr>
            <a:spLocks noChangeShapeType="1"/>
          </p:cNvSpPr>
          <p:nvPr/>
        </p:nvSpPr>
        <p:spPr bwMode="auto">
          <a:xfrm>
            <a:off x="2232025" y="5060950"/>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2" name="Line 46"/>
          <p:cNvSpPr>
            <a:spLocks noChangeShapeType="1"/>
          </p:cNvSpPr>
          <p:nvPr/>
        </p:nvSpPr>
        <p:spPr bwMode="auto">
          <a:xfrm>
            <a:off x="2395538" y="5675313"/>
            <a:ext cx="3175"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3" name="Line 47"/>
          <p:cNvSpPr>
            <a:spLocks noChangeShapeType="1"/>
          </p:cNvSpPr>
          <p:nvPr/>
        </p:nvSpPr>
        <p:spPr bwMode="auto">
          <a:xfrm>
            <a:off x="2844800" y="6124575"/>
            <a:ext cx="1588"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4" name="Line 48"/>
          <p:cNvSpPr>
            <a:spLocks noChangeShapeType="1"/>
          </p:cNvSpPr>
          <p:nvPr/>
        </p:nvSpPr>
        <p:spPr bwMode="auto">
          <a:xfrm>
            <a:off x="3457575" y="6288088"/>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5" name="Line 49"/>
          <p:cNvSpPr>
            <a:spLocks noChangeShapeType="1"/>
          </p:cNvSpPr>
          <p:nvPr/>
        </p:nvSpPr>
        <p:spPr bwMode="auto">
          <a:xfrm>
            <a:off x="4068763" y="6124575"/>
            <a:ext cx="3175" cy="1588"/>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6" name="Line 50"/>
          <p:cNvSpPr>
            <a:spLocks noChangeShapeType="1"/>
          </p:cNvSpPr>
          <p:nvPr/>
        </p:nvSpPr>
        <p:spPr bwMode="auto">
          <a:xfrm>
            <a:off x="4521200" y="5675313"/>
            <a:ext cx="1588" cy="3175"/>
          </a:xfrm>
          <a:prstGeom prst="line">
            <a:avLst/>
          </a:prstGeom>
          <a:noFill/>
          <a:ln w="12700">
            <a:solidFill>
              <a:srgbClr val="FF0000"/>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7" name="Line 51"/>
          <p:cNvSpPr>
            <a:spLocks noChangeShapeType="1"/>
          </p:cNvSpPr>
          <p:nvPr/>
        </p:nvSpPr>
        <p:spPr bwMode="auto">
          <a:xfrm flipV="1">
            <a:off x="2216150" y="1019175"/>
            <a:ext cx="0" cy="2232025"/>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8" name="Line 52"/>
          <p:cNvSpPr>
            <a:spLocks noChangeShapeType="1"/>
          </p:cNvSpPr>
          <p:nvPr/>
        </p:nvSpPr>
        <p:spPr bwMode="auto">
          <a:xfrm flipV="1">
            <a:off x="4689475" y="1023938"/>
            <a:ext cx="0" cy="2227263"/>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89" name="Line 53"/>
          <p:cNvSpPr>
            <a:spLocks noChangeShapeType="1"/>
          </p:cNvSpPr>
          <p:nvPr/>
        </p:nvSpPr>
        <p:spPr bwMode="auto">
          <a:xfrm>
            <a:off x="2000250" y="5060950"/>
            <a:ext cx="3168650" cy="0"/>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90" name="Line 54"/>
          <p:cNvSpPr>
            <a:spLocks noChangeShapeType="1"/>
          </p:cNvSpPr>
          <p:nvPr/>
        </p:nvSpPr>
        <p:spPr bwMode="auto">
          <a:xfrm flipV="1">
            <a:off x="9180513" y="1143000"/>
            <a:ext cx="0" cy="230505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792" name="Line 56"/>
          <p:cNvSpPr>
            <a:spLocks noChangeShapeType="1"/>
          </p:cNvSpPr>
          <p:nvPr/>
        </p:nvSpPr>
        <p:spPr bwMode="auto">
          <a:xfrm flipH="1">
            <a:off x="2216150" y="990600"/>
            <a:ext cx="2447925" cy="0"/>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6" name="Group 57"/>
          <p:cNvGrpSpPr/>
          <p:nvPr/>
        </p:nvGrpSpPr>
        <p:grpSpPr>
          <a:xfrm>
            <a:off x="1711325" y="803275"/>
            <a:ext cx="3457575" cy="2598738"/>
            <a:chOff x="793" y="482"/>
            <a:chExt cx="2178" cy="1637"/>
          </a:xfrm>
        </p:grpSpPr>
        <p:grpSp>
          <p:nvGrpSpPr>
            <p:cNvPr id="22590" name="Group 58"/>
            <p:cNvGrpSpPr/>
            <p:nvPr/>
          </p:nvGrpSpPr>
          <p:grpSpPr>
            <a:xfrm>
              <a:off x="793" y="482"/>
              <a:ext cx="2178" cy="1637"/>
              <a:chOff x="793" y="482"/>
              <a:chExt cx="2178" cy="1637"/>
            </a:xfrm>
          </p:grpSpPr>
          <p:grpSp>
            <p:nvGrpSpPr>
              <p:cNvPr id="22592" name="Group 59"/>
              <p:cNvGrpSpPr/>
              <p:nvPr/>
            </p:nvGrpSpPr>
            <p:grpSpPr>
              <a:xfrm>
                <a:off x="793" y="482"/>
                <a:ext cx="2178" cy="1637"/>
                <a:chOff x="793" y="482"/>
                <a:chExt cx="2178" cy="1637"/>
              </a:xfrm>
            </p:grpSpPr>
            <p:sp>
              <p:nvSpPr>
                <p:cNvPr id="22604" name="Text Box 60"/>
                <p:cNvSpPr txBox="1"/>
                <p:nvPr/>
              </p:nvSpPr>
              <p:spPr>
                <a:xfrm>
                  <a:off x="793" y="482"/>
                  <a:ext cx="409"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12</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605" name="Text Box 61"/>
                <p:cNvSpPr txBox="1"/>
                <p:nvPr/>
              </p:nvSpPr>
              <p:spPr>
                <a:xfrm>
                  <a:off x="839" y="1888"/>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0</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606" name="Text Box 62"/>
                <p:cNvSpPr txBox="1"/>
                <p:nvPr/>
              </p:nvSpPr>
              <p:spPr>
                <a:xfrm>
                  <a:off x="1111" y="1616"/>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1</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607" name="Text Box 63"/>
                <p:cNvSpPr txBox="1"/>
                <p:nvPr/>
              </p:nvSpPr>
              <p:spPr>
                <a:xfrm>
                  <a:off x="1429" y="1525"/>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2</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608" name="Text Box 64"/>
                <p:cNvSpPr txBox="1"/>
                <p:nvPr/>
              </p:nvSpPr>
              <p:spPr>
                <a:xfrm>
                  <a:off x="2653" y="1117"/>
                  <a:ext cx="318" cy="231"/>
                </a:xfrm>
                <a:prstGeom prst="rect">
                  <a:avLst/>
                </a:prstGeom>
                <a:noFill/>
                <a:ln w="9525">
                  <a:noFill/>
                </a:ln>
              </p:spPr>
              <p:txBody>
                <a:bodyPr>
                  <a:spAutoFit/>
                </a:bodyPr>
                <a:lstStyle/>
                <a:p>
                  <a:pPr algn="l"/>
                  <a:r>
                    <a:rPr lang="en-US" altLang="zh-CN" sz="1800" i="1" dirty="0">
                      <a:latin typeface="Times New Roman" panose="02020603050405020304" pitchFamily="18" charset="0"/>
                      <a:ea typeface="宋体" panose="02010600030101010101" pitchFamily="2" charset="-122"/>
                    </a:rPr>
                    <a:t>a</a:t>
                  </a:r>
                  <a:r>
                    <a:rPr lang="en-US" altLang="zh-CN" sz="1800" i="1" baseline="-25000" dirty="0">
                      <a:latin typeface="Arial" panose="020B0604020202020204" pitchFamily="34" charset="0"/>
                      <a:ea typeface="宋体" panose="02010600030101010101" pitchFamily="2" charset="-122"/>
                    </a:rPr>
                    <a:t>6</a:t>
                  </a:r>
                  <a:r>
                    <a:rPr lang="en-US" altLang="zh-CN" sz="1800" i="1" dirty="0">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grpSp>
          <p:grpSp>
            <p:nvGrpSpPr>
              <p:cNvPr id="22593" name="Group 65"/>
              <p:cNvGrpSpPr/>
              <p:nvPr/>
            </p:nvGrpSpPr>
            <p:grpSpPr>
              <a:xfrm>
                <a:off x="1111" y="596"/>
                <a:ext cx="1536" cy="1319"/>
                <a:chOff x="1111" y="596"/>
                <a:chExt cx="1536" cy="1319"/>
              </a:xfrm>
            </p:grpSpPr>
            <p:sp>
              <p:nvSpPr>
                <p:cNvPr id="500802" name="Line 66"/>
                <p:cNvSpPr>
                  <a:spLocks noChangeShapeType="1"/>
                </p:cNvSpPr>
                <p:nvPr/>
              </p:nvSpPr>
              <p:spPr bwMode="auto">
                <a:xfrm>
                  <a:off x="1196" y="1915"/>
                  <a:ext cx="680"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3" name="Line 67"/>
                <p:cNvSpPr>
                  <a:spLocks noChangeShapeType="1"/>
                </p:cNvSpPr>
                <p:nvPr/>
              </p:nvSpPr>
              <p:spPr bwMode="auto">
                <a:xfrm flipH="1">
                  <a:off x="1513" y="1797"/>
                  <a:ext cx="363"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4" name="Line 68"/>
                <p:cNvSpPr>
                  <a:spLocks noChangeShapeType="1"/>
                </p:cNvSpPr>
                <p:nvPr/>
              </p:nvSpPr>
              <p:spPr bwMode="auto">
                <a:xfrm>
                  <a:off x="1876" y="1071"/>
                  <a:ext cx="318"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5" name="Line 69"/>
                <p:cNvSpPr>
                  <a:spLocks noChangeShapeType="1"/>
                </p:cNvSpPr>
                <p:nvPr/>
              </p:nvSpPr>
              <p:spPr bwMode="auto">
                <a:xfrm>
                  <a:off x="1888" y="1186"/>
                  <a:ext cx="590"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6" name="Line 70"/>
                <p:cNvSpPr>
                  <a:spLocks noChangeShapeType="1"/>
                </p:cNvSpPr>
                <p:nvPr/>
              </p:nvSpPr>
              <p:spPr bwMode="auto">
                <a:xfrm>
                  <a:off x="1876" y="1310"/>
                  <a:ext cx="771"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7" name="Line 71"/>
                <p:cNvSpPr>
                  <a:spLocks noChangeShapeType="1"/>
                </p:cNvSpPr>
                <p:nvPr/>
              </p:nvSpPr>
              <p:spPr bwMode="auto">
                <a:xfrm>
                  <a:off x="1876" y="1434"/>
                  <a:ext cx="680"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8" name="Line 72"/>
                <p:cNvSpPr>
                  <a:spLocks noChangeShapeType="1"/>
                </p:cNvSpPr>
                <p:nvPr/>
              </p:nvSpPr>
              <p:spPr bwMode="auto">
                <a:xfrm>
                  <a:off x="1876" y="1543"/>
                  <a:ext cx="408"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09" name="Line 73"/>
                <p:cNvSpPr>
                  <a:spLocks noChangeShapeType="1"/>
                </p:cNvSpPr>
                <p:nvPr/>
              </p:nvSpPr>
              <p:spPr bwMode="auto">
                <a:xfrm>
                  <a:off x="1111" y="596"/>
                  <a:ext cx="771" cy="0"/>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10" name="Line 74"/>
                <p:cNvSpPr>
                  <a:spLocks noChangeShapeType="1"/>
                </p:cNvSpPr>
                <p:nvPr/>
              </p:nvSpPr>
              <p:spPr bwMode="auto">
                <a:xfrm flipH="1">
                  <a:off x="1196" y="709"/>
                  <a:ext cx="680"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11" name="Line 75"/>
                <p:cNvSpPr>
                  <a:spLocks noChangeShapeType="1"/>
                </p:cNvSpPr>
                <p:nvPr/>
              </p:nvSpPr>
              <p:spPr bwMode="auto">
                <a:xfrm flipH="1">
                  <a:off x="1468" y="839"/>
                  <a:ext cx="408"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sp>
          <p:nvSpPr>
            <p:cNvPr id="500812" name="Line 76"/>
            <p:cNvSpPr>
              <a:spLocks noChangeShapeType="1"/>
            </p:cNvSpPr>
            <p:nvPr/>
          </p:nvSpPr>
          <p:spPr bwMode="auto">
            <a:xfrm>
              <a:off x="1111" y="2024"/>
              <a:ext cx="771" cy="0"/>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500813" name="Line 77"/>
          <p:cNvSpPr>
            <a:spLocks noChangeShapeType="1"/>
          </p:cNvSpPr>
          <p:nvPr/>
        </p:nvSpPr>
        <p:spPr bwMode="auto">
          <a:xfrm>
            <a:off x="2216150" y="3251200"/>
            <a:ext cx="2447925" cy="0"/>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14" name="Line 78"/>
          <p:cNvSpPr>
            <a:spLocks noChangeShapeType="1"/>
          </p:cNvSpPr>
          <p:nvPr/>
        </p:nvSpPr>
        <p:spPr bwMode="auto">
          <a:xfrm flipH="1">
            <a:off x="2216150" y="5051425"/>
            <a:ext cx="1223963" cy="0"/>
          </a:xfrm>
          <a:prstGeom prst="line">
            <a:avLst/>
          </a:prstGeom>
          <a:noFill/>
          <a:ln w="3810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22568" name="Group 79"/>
          <p:cNvGrpSpPr/>
          <p:nvPr/>
        </p:nvGrpSpPr>
        <p:grpSpPr>
          <a:xfrm>
            <a:off x="3224213" y="587375"/>
            <a:ext cx="649287" cy="4470400"/>
            <a:chOff x="1746" y="346"/>
            <a:chExt cx="409" cy="2816"/>
          </a:xfrm>
        </p:grpSpPr>
        <p:sp>
          <p:nvSpPr>
            <p:cNvPr id="500816" name="Line 80"/>
            <p:cNvSpPr>
              <a:spLocks noChangeShapeType="1"/>
            </p:cNvSpPr>
            <p:nvPr/>
          </p:nvSpPr>
          <p:spPr bwMode="auto">
            <a:xfrm flipV="1">
              <a:off x="1888" y="572"/>
              <a:ext cx="0" cy="1452"/>
            </a:xfrm>
            <a:prstGeom prst="line">
              <a:avLst/>
            </a:prstGeom>
            <a:noFill/>
            <a:ln w="38100">
              <a:solidFill>
                <a:srgbClr val="CC66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2587" name="Text Box 81"/>
            <p:cNvSpPr txBox="1"/>
            <p:nvPr/>
          </p:nvSpPr>
          <p:spPr>
            <a:xfrm>
              <a:off x="1746" y="346"/>
              <a:ext cx="318" cy="231"/>
            </a:xfrm>
            <a:prstGeom prst="rect">
              <a:avLst/>
            </a:prstGeom>
            <a:noFill/>
            <a:ln w="9525">
              <a:noFill/>
            </a:ln>
          </p:spPr>
          <p:txBody>
            <a:bodyPr>
              <a:spAutoFit/>
            </a:bodyPr>
            <a:lstStyle/>
            <a:p>
              <a:pPr algn="l"/>
              <a:r>
                <a:rPr lang="en-US" altLang="zh-CN" sz="1800" i="1" dirty="0">
                  <a:solidFill>
                    <a:srgbClr val="CC6600"/>
                  </a:solidFill>
                  <a:latin typeface="Times New Roman" panose="02020603050405020304" pitchFamily="18" charset="0"/>
                  <a:ea typeface="宋体" panose="02010600030101010101" pitchFamily="2" charset="-122"/>
                </a:rPr>
                <a:t>o</a:t>
              </a:r>
              <a:r>
                <a:rPr lang="en-US" altLang="zh-CN" sz="1800" i="1" dirty="0">
                  <a:solidFill>
                    <a:srgbClr val="CC6600"/>
                  </a:solidFill>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588" name="Text Box 82"/>
            <p:cNvSpPr txBox="1"/>
            <p:nvPr/>
          </p:nvSpPr>
          <p:spPr>
            <a:xfrm>
              <a:off x="1837" y="1979"/>
              <a:ext cx="318" cy="231"/>
            </a:xfrm>
            <a:prstGeom prst="rect">
              <a:avLst/>
            </a:prstGeom>
            <a:noFill/>
            <a:ln w="9525">
              <a:noFill/>
            </a:ln>
          </p:spPr>
          <p:txBody>
            <a:bodyPr>
              <a:spAutoFit/>
            </a:bodyPr>
            <a:lstStyle/>
            <a:p>
              <a:pPr algn="l"/>
              <a:r>
                <a:rPr lang="en-US" altLang="zh-CN" sz="1800" i="1" dirty="0">
                  <a:solidFill>
                    <a:srgbClr val="CC6600"/>
                  </a:solidFill>
                  <a:latin typeface="Times New Roman" panose="02020603050405020304" pitchFamily="18" charset="0"/>
                  <a:ea typeface="宋体" panose="02010600030101010101" pitchFamily="2" charset="-122"/>
                </a:rPr>
                <a:t>o</a:t>
              </a:r>
              <a:r>
                <a:rPr lang="en-US" altLang="zh-CN" sz="1800" i="1" dirty="0">
                  <a:solidFill>
                    <a:srgbClr val="CC6600"/>
                  </a:solidFill>
                  <a:latin typeface="Arial" panose="020B0604020202020204" pitchFamily="34" charset="0"/>
                  <a:ea typeface="宋体" panose="02010600030101010101" pitchFamily="2" charset="-122"/>
                  <a:sym typeface="Symbol" panose="05050102010706020507" pitchFamily="18" charset="2"/>
                </a:rPr>
                <a:t></a:t>
              </a:r>
              <a:r>
                <a:rPr lang="en-US" altLang="zh-CN" sz="1800" b="0" i="1" dirty="0">
                  <a:latin typeface="Arial" panose="020B0604020202020204" pitchFamily="34" charset="0"/>
                  <a:ea typeface="宋体" panose="02010600030101010101" pitchFamily="2" charset="-122"/>
                </a:rPr>
                <a:t> </a:t>
              </a:r>
              <a:endParaRPr lang="en-US" altLang="zh-CN" sz="1800" i="1" baseline="-25000" dirty="0">
                <a:latin typeface="Arial" panose="020B0604020202020204" pitchFamily="34" charset="0"/>
                <a:ea typeface="宋体" panose="02010600030101010101" pitchFamily="2" charset="-122"/>
              </a:endParaRPr>
            </a:p>
          </p:txBody>
        </p:sp>
        <p:sp>
          <p:nvSpPr>
            <p:cNvPr id="22589" name="Text Box 83"/>
            <p:cNvSpPr txBox="1"/>
            <p:nvPr/>
          </p:nvSpPr>
          <p:spPr>
            <a:xfrm>
              <a:off x="1927" y="2931"/>
              <a:ext cx="227" cy="231"/>
            </a:xfrm>
            <a:prstGeom prst="rect">
              <a:avLst/>
            </a:prstGeom>
            <a:noFill/>
            <a:ln w="9525">
              <a:noFill/>
            </a:ln>
          </p:spPr>
          <p:txBody>
            <a:bodyPr>
              <a:spAutoFit/>
            </a:bodyPr>
            <a:lstStyle/>
            <a:p>
              <a:pPr algn="l"/>
              <a:r>
                <a:rPr lang="en-US" altLang="zh-CN" sz="1800" i="1" dirty="0">
                  <a:solidFill>
                    <a:srgbClr val="CC6600"/>
                  </a:solidFill>
                  <a:latin typeface="Times New Roman" panose="02020603050405020304" pitchFamily="18" charset="0"/>
                  <a:ea typeface="宋体" panose="02010600030101010101" pitchFamily="2" charset="-122"/>
                </a:rPr>
                <a:t>o</a:t>
              </a:r>
              <a:endParaRPr lang="en-US" altLang="zh-CN" sz="1800" i="1" baseline="-25000" dirty="0">
                <a:latin typeface="Arial" panose="020B0604020202020204" pitchFamily="34" charset="0"/>
                <a:ea typeface="宋体" panose="02010600030101010101" pitchFamily="2" charset="-122"/>
              </a:endParaRPr>
            </a:p>
          </p:txBody>
        </p:sp>
      </p:grpSp>
      <p:grpSp>
        <p:nvGrpSpPr>
          <p:cNvPr id="11" name="Group 84"/>
          <p:cNvGrpSpPr/>
          <p:nvPr/>
        </p:nvGrpSpPr>
        <p:grpSpPr>
          <a:xfrm>
            <a:off x="4664075" y="990600"/>
            <a:ext cx="611188" cy="2251075"/>
            <a:chOff x="2653" y="600"/>
            <a:chExt cx="385" cy="1418"/>
          </a:xfrm>
        </p:grpSpPr>
        <p:grpSp>
          <p:nvGrpSpPr>
            <p:cNvPr id="22580" name="Group 85"/>
            <p:cNvGrpSpPr/>
            <p:nvPr/>
          </p:nvGrpSpPr>
          <p:grpSpPr>
            <a:xfrm>
              <a:off x="2653" y="600"/>
              <a:ext cx="363" cy="1418"/>
              <a:chOff x="2653" y="600"/>
              <a:chExt cx="363" cy="1418"/>
            </a:xfrm>
          </p:grpSpPr>
          <p:grpSp>
            <p:nvGrpSpPr>
              <p:cNvPr id="22582" name="Group 86"/>
              <p:cNvGrpSpPr/>
              <p:nvPr/>
            </p:nvGrpSpPr>
            <p:grpSpPr>
              <a:xfrm>
                <a:off x="2746" y="612"/>
                <a:ext cx="231" cy="1406"/>
                <a:chOff x="2749" y="584"/>
                <a:chExt cx="231" cy="1452"/>
              </a:xfrm>
            </p:grpSpPr>
            <p:sp>
              <p:nvSpPr>
                <p:cNvPr id="500823" name="Line 87"/>
                <p:cNvSpPr>
                  <a:spLocks noChangeShapeType="1"/>
                </p:cNvSpPr>
                <p:nvPr/>
              </p:nvSpPr>
              <p:spPr bwMode="auto">
                <a:xfrm>
                  <a:off x="2971" y="584"/>
                  <a:ext cx="0" cy="1452"/>
                </a:xfrm>
                <a:prstGeom prst="line">
                  <a:avLst/>
                </a:prstGeom>
                <a:noFill/>
                <a:ln w="9525">
                  <a:solidFill>
                    <a:srgbClr val="FF33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2585" name="Text Box 88"/>
                <p:cNvSpPr txBox="1"/>
                <p:nvPr/>
              </p:nvSpPr>
              <p:spPr>
                <a:xfrm rot="-5400000">
                  <a:off x="2755" y="872"/>
                  <a:ext cx="219" cy="231"/>
                </a:xfrm>
                <a:prstGeom prst="rect">
                  <a:avLst/>
                </a:prstGeom>
                <a:noFill/>
                <a:ln w="9525">
                  <a:noFill/>
                </a:ln>
              </p:spPr>
              <p:txBody>
                <a:bodyPr wrap="none">
                  <a:spAutoFit/>
                </a:bodyPr>
                <a:lstStyle/>
                <a:p>
                  <a:pPr algn="l"/>
                  <a:r>
                    <a:rPr lang="en-US" altLang="zh-CN" sz="1800" dirty="0">
                      <a:solidFill>
                        <a:srgbClr val="FF3300"/>
                      </a:solidFill>
                      <a:latin typeface="Arial" panose="020B0604020202020204" pitchFamily="34" charset="0"/>
                      <a:ea typeface="宋体" panose="02010600030101010101" pitchFamily="2" charset="-122"/>
                    </a:rPr>
                    <a:t>S</a:t>
                  </a:r>
                </a:p>
              </p:txBody>
            </p:sp>
          </p:grpSp>
          <p:sp>
            <p:nvSpPr>
              <p:cNvPr id="500825" name="Line 89"/>
              <p:cNvSpPr>
                <a:spLocks noChangeShapeType="1"/>
              </p:cNvSpPr>
              <p:nvPr/>
            </p:nvSpPr>
            <p:spPr bwMode="auto">
              <a:xfrm>
                <a:off x="2653" y="600"/>
                <a:ext cx="363"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500826" name="Line 90"/>
            <p:cNvSpPr>
              <a:spLocks noChangeShapeType="1"/>
            </p:cNvSpPr>
            <p:nvPr/>
          </p:nvSpPr>
          <p:spPr bwMode="auto">
            <a:xfrm>
              <a:off x="2675" y="2018"/>
              <a:ext cx="363" cy="0"/>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14" name="Group 91"/>
          <p:cNvGrpSpPr/>
          <p:nvPr/>
        </p:nvGrpSpPr>
        <p:grpSpPr>
          <a:xfrm>
            <a:off x="2216150" y="3179763"/>
            <a:ext cx="1243013" cy="574675"/>
            <a:chOff x="1111" y="1979"/>
            <a:chExt cx="783" cy="362"/>
          </a:xfrm>
        </p:grpSpPr>
        <p:sp>
          <p:nvSpPr>
            <p:cNvPr id="22575" name="Text Box 92"/>
            <p:cNvSpPr txBox="1"/>
            <p:nvPr/>
          </p:nvSpPr>
          <p:spPr>
            <a:xfrm>
              <a:off x="1429" y="2069"/>
              <a:ext cx="204" cy="231"/>
            </a:xfrm>
            <a:prstGeom prst="rect">
              <a:avLst/>
            </a:prstGeom>
            <a:noFill/>
            <a:ln w="9525">
              <a:noFill/>
            </a:ln>
          </p:spPr>
          <p:txBody>
            <a:bodyPr wrap="none">
              <a:spAutoFit/>
            </a:bodyPr>
            <a:lstStyle/>
            <a:p>
              <a:pPr algn="l"/>
              <a:r>
                <a:rPr lang="en-US" altLang="zh-CN" sz="1800" dirty="0">
                  <a:solidFill>
                    <a:srgbClr val="FF3300"/>
                  </a:solidFill>
                  <a:latin typeface="Arial" panose="020B0604020202020204" pitchFamily="34" charset="0"/>
                  <a:ea typeface="宋体" panose="02010600030101010101" pitchFamily="2" charset="-122"/>
                </a:rPr>
                <a:t>L</a:t>
              </a:r>
            </a:p>
          </p:txBody>
        </p:sp>
        <p:grpSp>
          <p:nvGrpSpPr>
            <p:cNvPr id="22576" name="Group 93"/>
            <p:cNvGrpSpPr/>
            <p:nvPr/>
          </p:nvGrpSpPr>
          <p:grpSpPr>
            <a:xfrm>
              <a:off x="1111" y="1979"/>
              <a:ext cx="783" cy="362"/>
              <a:chOff x="1111" y="1979"/>
              <a:chExt cx="783" cy="362"/>
            </a:xfrm>
          </p:grpSpPr>
          <p:sp>
            <p:nvSpPr>
              <p:cNvPr id="500830" name="Line 94"/>
              <p:cNvSpPr>
                <a:spLocks noChangeShapeType="1"/>
              </p:cNvSpPr>
              <p:nvPr/>
            </p:nvSpPr>
            <p:spPr bwMode="auto">
              <a:xfrm>
                <a:off x="1894" y="1979"/>
                <a:ext cx="0" cy="362"/>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31" name="Line 95"/>
              <p:cNvSpPr>
                <a:spLocks noChangeShapeType="1"/>
              </p:cNvSpPr>
              <p:nvPr/>
            </p:nvSpPr>
            <p:spPr bwMode="auto">
              <a:xfrm rot="5400000">
                <a:off x="1497" y="1866"/>
                <a:ext cx="0" cy="771"/>
              </a:xfrm>
              <a:prstGeom prst="line">
                <a:avLst/>
              </a:prstGeom>
              <a:noFill/>
              <a:ln w="9525">
                <a:solidFill>
                  <a:srgbClr val="FF33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32" name="Line 96"/>
              <p:cNvSpPr>
                <a:spLocks noChangeShapeType="1"/>
              </p:cNvSpPr>
              <p:nvPr/>
            </p:nvSpPr>
            <p:spPr bwMode="auto">
              <a:xfrm>
                <a:off x="1111" y="2024"/>
                <a:ext cx="0" cy="317"/>
              </a:xfrm>
              <a:prstGeom prst="line">
                <a:avLst/>
              </a:prstGeom>
              <a:noFill/>
              <a:ln w="9525">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sp>
        <p:nvSpPr>
          <p:cNvPr id="500833" name="Line 97"/>
          <p:cNvSpPr>
            <a:spLocks noChangeShapeType="1"/>
          </p:cNvSpPr>
          <p:nvPr/>
        </p:nvSpPr>
        <p:spPr bwMode="auto">
          <a:xfrm flipH="1">
            <a:off x="2216150" y="3251200"/>
            <a:ext cx="1223963" cy="0"/>
          </a:xfrm>
          <a:prstGeom prst="line">
            <a:avLst/>
          </a:prstGeom>
          <a:noFill/>
          <a:ln w="3810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0834" name="Line 98"/>
          <p:cNvSpPr>
            <a:spLocks noChangeShapeType="1"/>
          </p:cNvSpPr>
          <p:nvPr/>
        </p:nvSpPr>
        <p:spPr bwMode="auto">
          <a:xfrm>
            <a:off x="3459163" y="3754438"/>
            <a:ext cx="0" cy="2736850"/>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2573" name="Rectangle 103"/>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5.4.2 </a:t>
            </a:r>
            <a:r>
              <a:rPr lang="zh-CN" altLang="en-US" dirty="0">
                <a:solidFill>
                  <a:srgbClr val="000066"/>
                </a:solidFill>
                <a:latin typeface="仿宋_GB2312" pitchFamily="49" charset="-122"/>
                <a:ea typeface="仿宋_GB2312" pitchFamily="49" charset="-122"/>
              </a:rPr>
              <a:t>正螺旋面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正螺旋面的表示法</a:t>
            </a:r>
          </a:p>
        </p:txBody>
      </p:sp>
      <p:sp>
        <p:nvSpPr>
          <p:cNvPr id="500840" name="Text Box 104"/>
          <p:cNvSpPr txBox="1">
            <a:spLocks noChangeArrowheads="1"/>
          </p:cNvSpPr>
          <p:nvPr/>
        </p:nvSpPr>
        <p:spPr bwMode="auto">
          <a:xfrm>
            <a:off x="5505450" y="2024063"/>
            <a:ext cx="3159125" cy="3084513"/>
          </a:xfrm>
          <a:prstGeom prst="rect">
            <a:avLst/>
          </a:prstGeom>
          <a:noFill/>
          <a:ln w="4763">
            <a:noFill/>
            <a:miter lim="800000"/>
          </a:ln>
          <a:effectLst/>
        </p:spPr>
        <p:txBody>
          <a:bodyPr>
            <a:spAutoFit/>
          </a:bodyPr>
          <a:lstStyle/>
          <a:p>
            <a:pPr marR="0" algn="l" defTabSz="914400">
              <a:lnSpc>
                <a:spcPct val="140000"/>
              </a:lnSpc>
              <a:buClrTx/>
              <a:buSzTx/>
              <a:buFontTx/>
              <a:buNone/>
              <a:defRPr/>
            </a:pPr>
            <a:r>
              <a:rPr kumimoji="1" lang="en-US" altLang="zh-CN"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表达正螺旋面通常要画出曲导线（螺旋线）、直导线（轴线）及若干直素线。</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00762"/>
                                        </p:tgtEl>
                                        <p:attrNameLst>
                                          <p:attrName>style.visibility</p:attrName>
                                        </p:attrNameLst>
                                      </p:cBhvr>
                                      <p:to>
                                        <p:strVal val="visible"/>
                                      </p:to>
                                    </p:set>
                                    <p:animEffect transition="in" filter="box(out)">
                                      <p:cBhvr>
                                        <p:cTn id="7" dur="500"/>
                                        <p:tgtEl>
                                          <p:spTgt spid="50076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00833"/>
                                        </p:tgtEl>
                                        <p:attrNameLst>
                                          <p:attrName>style.visibility</p:attrName>
                                        </p:attrNameLst>
                                      </p:cBhvr>
                                      <p:to>
                                        <p:strVal val="visible"/>
                                      </p:to>
                                    </p:set>
                                    <p:animEffect transition="in" filter="wipe(left)">
                                      <p:cBhvr>
                                        <p:cTn id="12" dur="500"/>
                                        <p:tgtEl>
                                          <p:spTgt spid="50083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500814"/>
                                        </p:tgtEl>
                                        <p:attrNameLst>
                                          <p:attrName>style.visibility</p:attrName>
                                        </p:attrNameLst>
                                      </p:cBhvr>
                                      <p:to>
                                        <p:strVal val="visible"/>
                                      </p:to>
                                    </p:set>
                                    <p:animEffect transition="in" filter="wipe(left)">
                                      <p:cBhvr>
                                        <p:cTn id="16" dur="500"/>
                                        <p:tgtEl>
                                          <p:spTgt spid="500814"/>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9" fill="hold" grpId="0" nodeType="clickEffect">
                                  <p:stCondLst>
                                    <p:cond delay="0"/>
                                  </p:stCondLst>
                                  <p:childTnLst>
                                    <p:set>
                                      <p:cBhvr>
                                        <p:cTn id="20" dur="1" fill="hold">
                                          <p:stCondLst>
                                            <p:cond delay="0"/>
                                          </p:stCondLst>
                                        </p:cTn>
                                        <p:tgtEl>
                                          <p:spTgt spid="500763"/>
                                        </p:tgtEl>
                                        <p:attrNameLst>
                                          <p:attrName>style.visibility</p:attrName>
                                        </p:attrNameLst>
                                      </p:cBhvr>
                                      <p:to>
                                        <p:strVal val="visible"/>
                                      </p:to>
                                    </p:set>
                                    <p:animEffect transition="in" filter="strips(upLeft)">
                                      <p:cBhvr>
                                        <p:cTn id="21" dur="2000"/>
                                        <p:tgtEl>
                                          <p:spTgt spid="50076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32"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ox(ou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wipe(down)">
                                      <p:cBhvr>
                                        <p:cTn id="41" dur="1000"/>
                                        <p:tgtEl>
                                          <p:spTgt spid="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2000"/>
                                        <p:tgtEl>
                                          <p:spTgt spid="6"/>
                                        </p:tgtEl>
                                      </p:cBhvr>
                                    </p:animEffect>
                                  </p:childTnLst>
                                </p:cTn>
                              </p:par>
                              <p:par>
                                <p:cTn id="47" presetID="22" presetClass="entr" presetSubtype="8" fill="hold" grpId="0" nodeType="withEffect">
                                  <p:stCondLst>
                                    <p:cond delay="0"/>
                                  </p:stCondLst>
                                  <p:iterate type="wd">
                                    <p:tmPct val="10000"/>
                                  </p:iterate>
                                  <p:childTnLst>
                                    <p:set>
                                      <p:cBhvr>
                                        <p:cTn id="48" dur="1" fill="hold">
                                          <p:stCondLst>
                                            <p:cond delay="0"/>
                                          </p:stCondLst>
                                        </p:cTn>
                                        <p:tgtEl>
                                          <p:spTgt spid="500840"/>
                                        </p:tgtEl>
                                        <p:attrNameLst>
                                          <p:attrName>style.visibility</p:attrName>
                                        </p:attrNameLst>
                                      </p:cBhvr>
                                      <p:to>
                                        <p:strVal val="visible"/>
                                      </p:to>
                                    </p:set>
                                    <p:animEffect transition="in" filter="wipe(left)">
                                      <p:cBhvr>
                                        <p:cTn id="49" dur="500"/>
                                        <p:tgtEl>
                                          <p:spTgt spid="500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762" grpId="0" animBg="1"/>
      <p:bldP spid="500763" grpId="0" animBg="1"/>
      <p:bldP spid="5008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06FCE31-D955-4936-A315-95DF7AD2D3EA}"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17</a:t>
            </a:fld>
            <a:endParaRPr lang="en-US" altLang="zh-CN" sz="1400" b="0" dirty="0">
              <a:ea typeface="宋体" panose="02010600030101010101" pitchFamily="2" charset="-122"/>
            </a:endParaRPr>
          </a:p>
        </p:txBody>
      </p:sp>
      <p:grpSp>
        <p:nvGrpSpPr>
          <p:cNvPr id="23557" name="Group 2"/>
          <p:cNvGrpSpPr/>
          <p:nvPr/>
        </p:nvGrpSpPr>
        <p:grpSpPr>
          <a:xfrm>
            <a:off x="127000" y="1617663"/>
            <a:ext cx="5184775" cy="3467100"/>
            <a:chOff x="0" y="1842"/>
            <a:chExt cx="3266" cy="2184"/>
          </a:xfrm>
        </p:grpSpPr>
        <p:sp>
          <p:nvSpPr>
            <p:cNvPr id="501763" name="AutoShape 3"/>
            <p:cNvSpPr>
              <a:spLocks noChangeArrowheads="1"/>
            </p:cNvSpPr>
            <p:nvPr/>
          </p:nvSpPr>
          <p:spPr bwMode="auto">
            <a:xfrm>
              <a:off x="1075" y="2024"/>
              <a:ext cx="1043" cy="1406"/>
            </a:xfrm>
            <a:prstGeom prst="can">
              <a:avLst>
                <a:gd name="adj" fmla="val 37683"/>
              </a:avLst>
            </a:prstGeom>
            <a:solidFill>
              <a:srgbClr val="00FFFF">
                <a:alpha val="71001"/>
              </a:srgbClr>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pic>
          <p:nvPicPr>
            <p:cNvPr id="23569" name="Picture 4" descr="File0274"/>
            <p:cNvPicPr>
              <a:picLocks noChangeAspect="1"/>
            </p:cNvPicPr>
            <p:nvPr/>
          </p:nvPicPr>
          <p:blipFill>
            <a:blip r:embed="rId2">
              <a:clrChange>
                <a:clrFrom>
                  <a:srgbClr val="FFFFFF"/>
                </a:clrFrom>
                <a:clrTo>
                  <a:srgbClr val="FFFFFF">
                    <a:alpha val="0"/>
                  </a:srgbClr>
                </a:clrTo>
              </a:clrChange>
            </a:blip>
            <a:srcRect l="3110" t="55589" r="58920"/>
            <a:stretch>
              <a:fillRect/>
            </a:stretch>
          </p:blipFill>
          <p:spPr>
            <a:xfrm>
              <a:off x="0" y="1842"/>
              <a:ext cx="3266" cy="2184"/>
            </a:xfrm>
            <a:prstGeom prst="rect">
              <a:avLst/>
            </a:prstGeom>
            <a:noFill/>
            <a:ln w="9525">
              <a:noFill/>
            </a:ln>
          </p:spPr>
        </p:pic>
      </p:grpSp>
      <p:grpSp>
        <p:nvGrpSpPr>
          <p:cNvPr id="23558" name="Group 10"/>
          <p:cNvGrpSpPr/>
          <p:nvPr/>
        </p:nvGrpSpPr>
        <p:grpSpPr>
          <a:xfrm>
            <a:off x="5148263" y="404813"/>
            <a:ext cx="3271837" cy="6246812"/>
            <a:chOff x="3243" y="255"/>
            <a:chExt cx="2061" cy="3935"/>
          </a:xfrm>
        </p:grpSpPr>
        <p:pic>
          <p:nvPicPr>
            <p:cNvPr id="23560" name="Picture 11" descr="File0274"/>
            <p:cNvPicPr>
              <a:picLocks noChangeAspect="1"/>
            </p:cNvPicPr>
            <p:nvPr/>
          </p:nvPicPr>
          <p:blipFill>
            <a:blip r:embed="rId2">
              <a:clrChange>
                <a:clrFrom>
                  <a:srgbClr val="FFFFFF"/>
                </a:clrFrom>
                <a:clrTo>
                  <a:srgbClr val="FFFFFF">
                    <a:alpha val="0"/>
                  </a:srgbClr>
                </a:clrTo>
              </a:clrChange>
            </a:blip>
            <a:srcRect l="72078" t="6784"/>
            <a:stretch>
              <a:fillRect/>
            </a:stretch>
          </p:blipFill>
          <p:spPr>
            <a:xfrm>
              <a:off x="3243" y="255"/>
              <a:ext cx="2061" cy="3935"/>
            </a:xfrm>
            <a:prstGeom prst="rect">
              <a:avLst/>
            </a:prstGeom>
            <a:noFill/>
            <a:ln w="9525">
              <a:noFill/>
            </a:ln>
          </p:spPr>
        </p:pic>
        <p:sp>
          <p:nvSpPr>
            <p:cNvPr id="501772" name="Line 12"/>
            <p:cNvSpPr>
              <a:spLocks noChangeShapeType="1"/>
            </p:cNvSpPr>
            <p:nvPr/>
          </p:nvSpPr>
          <p:spPr bwMode="auto">
            <a:xfrm>
              <a:off x="3833" y="509"/>
              <a:ext cx="861" cy="0"/>
            </a:xfrm>
            <a:prstGeom prst="line">
              <a:avLst/>
            </a:prstGeom>
            <a:noFill/>
            <a:ln w="57150">
              <a:solidFill>
                <a:srgbClr val="33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3" name="Line 13"/>
            <p:cNvSpPr>
              <a:spLocks noChangeShapeType="1"/>
            </p:cNvSpPr>
            <p:nvPr/>
          </p:nvSpPr>
          <p:spPr bwMode="auto">
            <a:xfrm>
              <a:off x="4694" y="482"/>
              <a:ext cx="0" cy="907"/>
            </a:xfrm>
            <a:prstGeom prst="line">
              <a:avLst/>
            </a:prstGeom>
            <a:noFill/>
            <a:ln w="57150">
              <a:solidFill>
                <a:srgbClr val="33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4" name="Line 14"/>
            <p:cNvSpPr>
              <a:spLocks noChangeShapeType="1"/>
            </p:cNvSpPr>
            <p:nvPr/>
          </p:nvSpPr>
          <p:spPr bwMode="auto">
            <a:xfrm>
              <a:off x="4694" y="1661"/>
              <a:ext cx="0" cy="590"/>
            </a:xfrm>
            <a:prstGeom prst="line">
              <a:avLst/>
            </a:prstGeom>
            <a:noFill/>
            <a:ln w="57150">
              <a:solidFill>
                <a:srgbClr val="33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5" name="Line 15"/>
            <p:cNvSpPr>
              <a:spLocks noChangeShapeType="1"/>
            </p:cNvSpPr>
            <p:nvPr/>
          </p:nvSpPr>
          <p:spPr bwMode="auto">
            <a:xfrm flipH="1">
              <a:off x="3833" y="2251"/>
              <a:ext cx="861" cy="0"/>
            </a:xfrm>
            <a:prstGeom prst="line">
              <a:avLst/>
            </a:prstGeom>
            <a:noFill/>
            <a:ln w="57150">
              <a:solidFill>
                <a:srgbClr val="33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6" name="Line 16"/>
            <p:cNvSpPr>
              <a:spLocks noChangeShapeType="1"/>
            </p:cNvSpPr>
            <p:nvPr/>
          </p:nvSpPr>
          <p:spPr bwMode="auto">
            <a:xfrm>
              <a:off x="3851" y="482"/>
              <a:ext cx="0" cy="1497"/>
            </a:xfrm>
            <a:prstGeom prst="line">
              <a:avLst/>
            </a:prstGeom>
            <a:noFill/>
            <a:ln w="57150">
              <a:solidFill>
                <a:srgbClr val="33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7" name="Line 17"/>
            <p:cNvSpPr>
              <a:spLocks noChangeShapeType="1"/>
            </p:cNvSpPr>
            <p:nvPr/>
          </p:nvSpPr>
          <p:spPr bwMode="auto">
            <a:xfrm>
              <a:off x="3851" y="1988"/>
              <a:ext cx="0" cy="272"/>
            </a:xfrm>
            <a:prstGeom prst="line">
              <a:avLst/>
            </a:prstGeom>
            <a:noFill/>
            <a:ln w="28575">
              <a:solidFill>
                <a:srgbClr val="3366FF"/>
              </a:solidFill>
              <a:prstDash val="dash"/>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1778" name="Oval 18"/>
            <p:cNvSpPr>
              <a:spLocks noChangeArrowheads="1"/>
            </p:cNvSpPr>
            <p:nvPr/>
          </p:nvSpPr>
          <p:spPr bwMode="auto">
            <a:xfrm>
              <a:off x="3851" y="2849"/>
              <a:ext cx="850" cy="850"/>
            </a:xfrm>
            <a:prstGeom prst="ellipse">
              <a:avLst/>
            </a:prstGeom>
            <a:noFill/>
            <a:ln w="57150">
              <a:solidFill>
                <a:srgbClr val="3366FF"/>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23559" name="Rectangle 19"/>
          <p:cNvSpPr/>
          <p:nvPr/>
        </p:nvSpPr>
        <p:spPr>
          <a:xfrm>
            <a:off x="-76200" y="0"/>
            <a:ext cx="9313863" cy="404813"/>
          </a:xfrm>
          <a:prstGeom prst="rect">
            <a:avLst/>
          </a:prstGeom>
          <a:noFill/>
          <a:ln w="9525">
            <a:noFill/>
          </a:ln>
        </p:spPr>
        <p:txBody>
          <a:bodyPr/>
          <a:lstStyle/>
          <a:p>
            <a:pPr algn="l">
              <a:lnSpc>
                <a:spcPct val="90000"/>
              </a:lnSpc>
              <a:buNone/>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5.4.2 </a:t>
            </a:r>
            <a:r>
              <a:rPr lang="zh-CN" altLang="en-US" dirty="0">
                <a:solidFill>
                  <a:srgbClr val="000066"/>
                </a:solidFill>
                <a:latin typeface="仿宋_GB2312" pitchFamily="49" charset="-122"/>
                <a:ea typeface="仿宋_GB2312" pitchFamily="49" charset="-122"/>
              </a:rPr>
              <a:t>正螺旋面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正螺旋面的表示法</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496522C-BE4D-40F1-946C-95951BB3B268}"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18</a:t>
            </a:fld>
            <a:endParaRPr lang="en-US" altLang="zh-CN" sz="1400" b="0" dirty="0">
              <a:ea typeface="宋体" panose="02010600030101010101" pitchFamily="2" charset="-122"/>
            </a:endParaRPr>
          </a:p>
        </p:txBody>
      </p:sp>
      <p:pic>
        <p:nvPicPr>
          <p:cNvPr id="24581" name="Picture 2" descr="File0275"/>
          <p:cNvPicPr>
            <a:picLocks noChangeAspect="1"/>
          </p:cNvPicPr>
          <p:nvPr/>
        </p:nvPicPr>
        <p:blipFill>
          <a:blip r:embed="rId2">
            <a:clrChange>
              <a:clrFrom>
                <a:srgbClr val="FFFFFF"/>
              </a:clrFrom>
              <a:clrTo>
                <a:srgbClr val="FFFFFF">
                  <a:alpha val="0"/>
                </a:srgbClr>
              </a:clrTo>
            </a:clrChange>
          </a:blip>
          <a:stretch>
            <a:fillRect/>
          </a:stretch>
        </p:blipFill>
        <p:spPr>
          <a:xfrm>
            <a:off x="825500" y="1868488"/>
            <a:ext cx="8318500" cy="3448050"/>
          </a:xfrm>
          <a:prstGeom prst="rect">
            <a:avLst/>
          </a:prstGeom>
          <a:noFill/>
          <a:ln w="9525">
            <a:noFill/>
          </a:ln>
        </p:spPr>
      </p:pic>
      <p:sp>
        <p:nvSpPr>
          <p:cNvPr id="502792" name="Text Box 8"/>
          <p:cNvSpPr txBox="1">
            <a:spLocks noChangeArrowheads="1"/>
          </p:cNvSpPr>
          <p:nvPr/>
        </p:nvSpPr>
        <p:spPr bwMode="auto">
          <a:xfrm>
            <a:off x="355600" y="971550"/>
            <a:ext cx="8428038" cy="701675"/>
          </a:xfrm>
          <a:prstGeom prst="rect">
            <a:avLst/>
          </a:prstGeom>
          <a:noFill/>
          <a:ln w="9525">
            <a:noFill/>
            <a:miter lim="800000"/>
          </a:ln>
          <a:effectLst/>
        </p:spPr>
        <p:txBody>
          <a:bodyPr>
            <a:spAutoFit/>
          </a:bodyPr>
          <a:lstStyle/>
          <a:p>
            <a:pPr marR="0" defTabSz="914400">
              <a:buClrTx/>
              <a:buSzTx/>
              <a:buFontTx/>
              <a:buNone/>
              <a:defRPr/>
            </a:pPr>
            <a:r>
              <a:rPr kumimoji="0" lang="zh-CN" altLang="en-US" sz="4000" kern="1200" cap="none" spc="0" normalizeH="0" baseline="0" noProof="0" smtClean="0">
                <a:effectLst>
                  <a:outerShdw blurRad="38100" dist="38100" dir="2700000" algn="tl">
                    <a:srgbClr val="C0C0C0"/>
                  </a:outerShdw>
                </a:effectLst>
                <a:latin typeface="Arial" panose="020B0604020202020204" pitchFamily="34" charset="0"/>
                <a:ea typeface="隶书" panose="02010509060101010101" pitchFamily="49" charset="-122"/>
                <a:cs typeface="+mn-cs"/>
              </a:rPr>
              <a:t>正螺旋面常用于螺旋输送机的推进器</a:t>
            </a:r>
          </a:p>
        </p:txBody>
      </p:sp>
      <p:sp>
        <p:nvSpPr>
          <p:cNvPr id="24583" name="Rectangle 9"/>
          <p:cNvSpPr/>
          <p:nvPr/>
        </p:nvSpPr>
        <p:spPr>
          <a:xfrm>
            <a:off x="0" y="0"/>
            <a:ext cx="9144000" cy="404813"/>
          </a:xfrm>
          <a:prstGeom prst="rect">
            <a:avLst/>
          </a:prstGeom>
          <a:noFill/>
          <a:ln w="9525">
            <a:noFill/>
          </a:ln>
        </p:spPr>
        <p:txBody>
          <a:bodyPr/>
          <a:lstStyle/>
          <a:p>
            <a:pPr algn="l">
              <a:lnSpc>
                <a:spcPct val="90000"/>
              </a:lnSpc>
              <a:buNone/>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5.4.2 </a:t>
            </a:r>
            <a:r>
              <a:rPr lang="zh-CN" altLang="en-US" dirty="0">
                <a:solidFill>
                  <a:srgbClr val="000066"/>
                </a:solidFill>
                <a:latin typeface="仿宋_GB2312" pitchFamily="49" charset="-122"/>
                <a:ea typeface="仿宋_GB2312" pitchFamily="49" charset="-122"/>
              </a:rPr>
              <a:t>正螺旋面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正螺旋面的表示法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02792"/>
                                        </p:tgtEl>
                                        <p:attrNameLst>
                                          <p:attrName>style.visibility</p:attrName>
                                        </p:attrNameLst>
                                      </p:cBhvr>
                                      <p:to>
                                        <p:strVal val="visible"/>
                                      </p:to>
                                    </p:set>
                                    <p:anim calcmode="discrete" valueType="clr">
                                      <p:cBhvr override="childStyle">
                                        <p:cTn id="7" dur="1000"/>
                                        <p:tgtEl>
                                          <p:spTgt spid="502792"/>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502792"/>
                                        </p:tgtEl>
                                        <p:attrNameLst>
                                          <p:attrName>fillcolor</p:attrName>
                                        </p:attrNameLst>
                                      </p:cBhvr>
                                      <p:tavLst>
                                        <p:tav tm="0">
                                          <p:val>
                                            <p:clrVal>
                                              <a:schemeClr val="accent2"/>
                                            </p:clrVal>
                                          </p:val>
                                        </p:tav>
                                        <p:tav tm="50000">
                                          <p:val>
                                            <p:clrVal>
                                              <a:schemeClr val="hlink"/>
                                            </p:clrVal>
                                          </p:val>
                                        </p:tav>
                                      </p:tavLst>
                                    </p:anim>
                                    <p:set>
                                      <p:cBhvr>
                                        <p:cTn id="9" dur="1000"/>
                                        <p:tgtEl>
                                          <p:spTgt spid="5027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7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A675E28-804A-4D13-B0B7-4FA5CE3BBDC1}"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5"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19</a:t>
            </a:fld>
            <a:endParaRPr lang="en-US" altLang="zh-CN" sz="1400" b="0" dirty="0">
              <a:ea typeface="宋体" panose="02010600030101010101" pitchFamily="2" charset="-122"/>
            </a:endParaRPr>
          </a:p>
        </p:txBody>
      </p:sp>
      <p:pic>
        <p:nvPicPr>
          <p:cNvPr id="25605" name="Picture 3" descr="File0276"/>
          <p:cNvPicPr>
            <a:picLocks noChangeAspect="1"/>
          </p:cNvPicPr>
          <p:nvPr/>
        </p:nvPicPr>
        <p:blipFill>
          <a:blip r:embed="rId2"/>
          <a:srcRect l="3267" t="2798" r="60172" b="47931"/>
          <a:stretch>
            <a:fillRect/>
          </a:stretch>
        </p:blipFill>
        <p:spPr>
          <a:xfrm>
            <a:off x="1908175" y="2133600"/>
            <a:ext cx="4681538" cy="4414838"/>
          </a:xfrm>
          <a:prstGeom prst="rect">
            <a:avLst/>
          </a:prstGeom>
          <a:noFill/>
          <a:ln w="9525">
            <a:noFill/>
          </a:ln>
        </p:spPr>
      </p:pic>
      <p:sp>
        <p:nvSpPr>
          <p:cNvPr id="503816" name="Text Box 8"/>
          <p:cNvSpPr txBox="1"/>
          <p:nvPr/>
        </p:nvSpPr>
        <p:spPr>
          <a:xfrm>
            <a:off x="646113" y="603250"/>
            <a:ext cx="7958137" cy="1373188"/>
          </a:xfrm>
          <a:prstGeom prst="rect">
            <a:avLst/>
          </a:prstGeom>
          <a:noFill/>
          <a:ln w="9525">
            <a:noFill/>
          </a:ln>
        </p:spPr>
        <p:txBody>
          <a:bodyPr>
            <a:spAutoFit/>
          </a:bodyPr>
          <a:lstStyle/>
          <a:p>
            <a:pPr algn="l"/>
            <a:r>
              <a:rPr lang="en-US" altLang="zh-CN"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一</a:t>
            </a:r>
            <a:r>
              <a:rPr lang="zh-CN" altLang="en-US" sz="2800" dirty="0">
                <a:solidFill>
                  <a:srgbClr val="FF3300"/>
                </a:solidFill>
                <a:latin typeface="宋体" panose="02010600030101010101" pitchFamily="2" charset="-122"/>
                <a:ea typeface="宋体" panose="02010600030101010101" pitchFamily="2" charset="-122"/>
              </a:rPr>
              <a:t>直母线</a:t>
            </a:r>
            <a:r>
              <a:rPr lang="zh-CN" altLang="en-US" sz="2800" dirty="0">
                <a:latin typeface="宋体" panose="02010600030101010101" pitchFamily="2" charset="-122"/>
                <a:ea typeface="宋体" panose="02010600030101010101" pitchFamily="2" charset="-122"/>
              </a:rPr>
              <a:t>沿着曲导线为</a:t>
            </a:r>
            <a:r>
              <a:rPr lang="zh-CN" altLang="en-US" sz="2800" dirty="0">
                <a:solidFill>
                  <a:srgbClr val="FF3300"/>
                </a:solidFill>
                <a:latin typeface="宋体" panose="02010600030101010101" pitchFamily="2" charset="-122"/>
                <a:ea typeface="宋体" panose="02010600030101010101" pitchFamily="2" charset="-122"/>
              </a:rPr>
              <a:t>圆柱螺旋线</a:t>
            </a:r>
            <a:r>
              <a:rPr lang="zh-CN" altLang="en-US" sz="2800" dirty="0">
                <a:latin typeface="宋体" panose="02010600030101010101" pitchFamily="2" charset="-122"/>
                <a:ea typeface="宋体" panose="02010600030101010101" pitchFamily="2" charset="-122"/>
              </a:rPr>
              <a:t>及直导线为圆柱</a:t>
            </a:r>
            <a:r>
              <a:rPr lang="zh-CN" altLang="en-US" sz="2800" dirty="0">
                <a:solidFill>
                  <a:srgbClr val="FF3300"/>
                </a:solidFill>
                <a:latin typeface="宋体" panose="02010600030101010101" pitchFamily="2" charset="-122"/>
                <a:ea typeface="宋体" panose="02010600030101010101" pitchFamily="2" charset="-122"/>
              </a:rPr>
              <a:t>轴线</a:t>
            </a:r>
            <a:r>
              <a:rPr lang="zh-CN" altLang="en-US" sz="2800" dirty="0">
                <a:latin typeface="宋体" panose="02010600030101010101" pitchFamily="2" charset="-122"/>
                <a:ea typeface="宋体" panose="02010600030101010101" pitchFamily="2" charset="-122"/>
              </a:rPr>
              <a:t>运动，且始终</a:t>
            </a:r>
            <a:r>
              <a:rPr lang="zh-CN" altLang="en-US" sz="2800" dirty="0">
                <a:solidFill>
                  <a:srgbClr val="FF3300"/>
                </a:solidFill>
                <a:latin typeface="宋体" panose="02010600030101010101" pitchFamily="2" charset="-122"/>
                <a:ea typeface="宋体" panose="02010600030101010101" pitchFamily="2" charset="-122"/>
              </a:rPr>
              <a:t>与轴线成相同夹角</a:t>
            </a:r>
            <a:r>
              <a:rPr lang="zh-CN" altLang="en-US" sz="2800" dirty="0">
                <a:latin typeface="宋体" panose="02010600030101010101" pitchFamily="2" charset="-122"/>
                <a:ea typeface="宋体" panose="02010600030101010101" pitchFamily="2" charset="-122"/>
              </a:rPr>
              <a:t>而形成的曲面称为</a:t>
            </a:r>
            <a:r>
              <a:rPr lang="zh-CN" altLang="en-US" sz="2800" dirty="0">
                <a:solidFill>
                  <a:srgbClr val="FF0000"/>
                </a:solidFill>
                <a:latin typeface="宋体" panose="02010600030101010101" pitchFamily="2" charset="-122"/>
                <a:ea typeface="宋体" panose="02010600030101010101" pitchFamily="2" charset="-122"/>
              </a:rPr>
              <a:t>斜螺旋面</a:t>
            </a:r>
            <a:r>
              <a:rPr lang="zh-CN" altLang="en-US" sz="2800" dirty="0">
                <a:latin typeface="宋体" panose="02010600030101010101" pitchFamily="2" charset="-122"/>
                <a:ea typeface="宋体" panose="02010600030101010101" pitchFamily="2" charset="-122"/>
              </a:rPr>
              <a:t>。</a:t>
            </a:r>
          </a:p>
        </p:txBody>
      </p:sp>
      <p:sp>
        <p:nvSpPr>
          <p:cNvPr id="503817" name="Line 9"/>
          <p:cNvSpPr>
            <a:spLocks noChangeShapeType="1"/>
          </p:cNvSpPr>
          <p:nvPr/>
        </p:nvSpPr>
        <p:spPr bwMode="auto">
          <a:xfrm flipV="1">
            <a:off x="3203575" y="4076700"/>
            <a:ext cx="1081088" cy="1584325"/>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18" name="Line 10"/>
          <p:cNvSpPr>
            <a:spLocks noChangeShapeType="1"/>
          </p:cNvSpPr>
          <p:nvPr/>
        </p:nvSpPr>
        <p:spPr bwMode="auto">
          <a:xfrm flipV="1">
            <a:off x="3779838" y="3789363"/>
            <a:ext cx="504825" cy="1800225"/>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19" name="Line 11"/>
          <p:cNvSpPr>
            <a:spLocks noChangeShapeType="1"/>
          </p:cNvSpPr>
          <p:nvPr/>
        </p:nvSpPr>
        <p:spPr bwMode="auto">
          <a:xfrm flipH="1" flipV="1">
            <a:off x="4284663" y="3573463"/>
            <a:ext cx="215900" cy="1800225"/>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20" name="Line 12"/>
          <p:cNvSpPr>
            <a:spLocks noChangeShapeType="1"/>
          </p:cNvSpPr>
          <p:nvPr/>
        </p:nvSpPr>
        <p:spPr bwMode="auto">
          <a:xfrm flipH="1" flipV="1">
            <a:off x="4284663" y="3357563"/>
            <a:ext cx="792163" cy="1655763"/>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21" name="Line 13"/>
          <p:cNvSpPr>
            <a:spLocks noChangeShapeType="1"/>
          </p:cNvSpPr>
          <p:nvPr/>
        </p:nvSpPr>
        <p:spPr bwMode="auto">
          <a:xfrm flipH="1" flipV="1">
            <a:off x="4284663" y="3068638"/>
            <a:ext cx="1223963" cy="1439863"/>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22" name="Line 14"/>
          <p:cNvSpPr>
            <a:spLocks noChangeShapeType="1"/>
          </p:cNvSpPr>
          <p:nvPr/>
        </p:nvSpPr>
        <p:spPr bwMode="auto">
          <a:xfrm flipH="1" flipV="1">
            <a:off x="4284663" y="2809875"/>
            <a:ext cx="1366838" cy="1223963"/>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23" name="Line 15"/>
          <p:cNvSpPr>
            <a:spLocks noChangeShapeType="1"/>
          </p:cNvSpPr>
          <p:nvPr/>
        </p:nvSpPr>
        <p:spPr bwMode="auto">
          <a:xfrm flipH="1" flipV="1">
            <a:off x="4284663" y="2522538"/>
            <a:ext cx="1079500" cy="1008063"/>
          </a:xfrm>
          <a:prstGeom prst="line">
            <a:avLst/>
          </a:prstGeom>
          <a:noFill/>
          <a:ln w="381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3824" name="Freeform 16"/>
          <p:cNvSpPr/>
          <p:nvPr/>
        </p:nvSpPr>
        <p:spPr bwMode="auto">
          <a:xfrm>
            <a:off x="3146425" y="2492375"/>
            <a:ext cx="2543175" cy="3168650"/>
          </a:xfrm>
          <a:custGeom>
            <a:avLst/>
            <a:gdLst/>
            <a:ahLst/>
            <a:cxnLst>
              <a:cxn ang="0">
                <a:pos x="701" y="0"/>
              </a:cxn>
              <a:cxn ang="0">
                <a:pos x="1423" y="670"/>
              </a:cxn>
              <a:cxn ang="0">
                <a:pos x="1480" y="743"/>
              </a:cxn>
              <a:cxn ang="0">
                <a:pos x="1555" y="862"/>
              </a:cxn>
              <a:cxn ang="0">
                <a:pos x="1602" y="999"/>
              </a:cxn>
              <a:cxn ang="0">
                <a:pos x="1587" y="1134"/>
              </a:cxn>
              <a:cxn ang="0">
                <a:pos x="1540" y="1225"/>
              </a:cxn>
              <a:cxn ang="0">
                <a:pos x="1400" y="1406"/>
              </a:cxn>
              <a:cxn ang="0">
                <a:pos x="1307" y="1497"/>
              </a:cxn>
              <a:cxn ang="0">
                <a:pos x="1214" y="1588"/>
              </a:cxn>
              <a:cxn ang="0">
                <a:pos x="1073" y="1679"/>
              </a:cxn>
              <a:cxn ang="0">
                <a:pos x="933" y="1769"/>
              </a:cxn>
              <a:cxn ang="0">
                <a:pos x="821" y="1822"/>
              </a:cxn>
              <a:cxn ang="0">
                <a:pos x="713" y="1877"/>
              </a:cxn>
              <a:cxn ang="0">
                <a:pos x="607" y="1905"/>
              </a:cxn>
              <a:cxn ang="0">
                <a:pos x="501" y="1932"/>
              </a:cxn>
              <a:cxn ang="0">
                <a:pos x="373" y="1951"/>
              </a:cxn>
              <a:cxn ang="0">
                <a:pos x="285" y="1968"/>
              </a:cxn>
              <a:cxn ang="0">
                <a:pos x="144" y="1977"/>
              </a:cxn>
              <a:cxn ang="0">
                <a:pos x="0" y="1996"/>
              </a:cxn>
              <a:cxn ang="0">
                <a:pos x="607" y="1134"/>
              </a:cxn>
              <a:cxn ang="0">
                <a:pos x="689" y="917"/>
              </a:cxn>
              <a:cxn ang="0">
                <a:pos x="701" y="817"/>
              </a:cxn>
              <a:cxn ang="0">
                <a:pos x="717" y="679"/>
              </a:cxn>
              <a:cxn ang="0">
                <a:pos x="717" y="515"/>
              </a:cxn>
              <a:cxn ang="0">
                <a:pos x="717" y="377"/>
              </a:cxn>
              <a:cxn ang="0">
                <a:pos x="701" y="182"/>
              </a:cxn>
              <a:cxn ang="0">
                <a:pos x="701" y="0"/>
              </a:cxn>
            </a:cxnLst>
            <a:rect l="0" t="0" r="r" b="b"/>
            <a:pathLst>
              <a:path w="1602" h="1996">
                <a:moveTo>
                  <a:pt x="701" y="0"/>
                </a:moveTo>
                <a:lnTo>
                  <a:pt x="1423" y="670"/>
                </a:lnTo>
                <a:lnTo>
                  <a:pt x="1480" y="743"/>
                </a:lnTo>
                <a:lnTo>
                  <a:pt x="1555" y="862"/>
                </a:lnTo>
                <a:lnTo>
                  <a:pt x="1602" y="999"/>
                </a:lnTo>
                <a:lnTo>
                  <a:pt x="1587" y="1134"/>
                </a:lnTo>
                <a:lnTo>
                  <a:pt x="1540" y="1225"/>
                </a:lnTo>
                <a:lnTo>
                  <a:pt x="1400" y="1406"/>
                </a:lnTo>
                <a:lnTo>
                  <a:pt x="1307" y="1497"/>
                </a:lnTo>
                <a:lnTo>
                  <a:pt x="1214" y="1588"/>
                </a:lnTo>
                <a:lnTo>
                  <a:pt x="1073" y="1679"/>
                </a:lnTo>
                <a:lnTo>
                  <a:pt x="933" y="1769"/>
                </a:lnTo>
                <a:lnTo>
                  <a:pt x="821" y="1822"/>
                </a:lnTo>
                <a:lnTo>
                  <a:pt x="713" y="1877"/>
                </a:lnTo>
                <a:lnTo>
                  <a:pt x="607" y="1905"/>
                </a:lnTo>
                <a:lnTo>
                  <a:pt x="501" y="1932"/>
                </a:lnTo>
                <a:lnTo>
                  <a:pt x="373" y="1951"/>
                </a:lnTo>
                <a:lnTo>
                  <a:pt x="285" y="1968"/>
                </a:lnTo>
                <a:lnTo>
                  <a:pt x="144" y="1977"/>
                </a:lnTo>
                <a:lnTo>
                  <a:pt x="0" y="1996"/>
                </a:lnTo>
                <a:lnTo>
                  <a:pt x="607" y="1134"/>
                </a:lnTo>
                <a:lnTo>
                  <a:pt x="689" y="917"/>
                </a:lnTo>
                <a:lnTo>
                  <a:pt x="701" y="817"/>
                </a:lnTo>
                <a:lnTo>
                  <a:pt x="717" y="679"/>
                </a:lnTo>
                <a:lnTo>
                  <a:pt x="717" y="515"/>
                </a:lnTo>
                <a:lnTo>
                  <a:pt x="717" y="377"/>
                </a:lnTo>
                <a:lnTo>
                  <a:pt x="701" y="182"/>
                </a:lnTo>
                <a:lnTo>
                  <a:pt x="701" y="0"/>
                </a:lnTo>
                <a:close/>
              </a:path>
            </a:pathLst>
          </a:custGeom>
          <a:solidFill>
            <a:srgbClr val="CC99FF">
              <a:alpha val="62000"/>
            </a:srgbClr>
          </a:solidFill>
          <a:ln w="38100">
            <a:solidFill>
              <a:srgbClr val="993366"/>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25615" name="Rectangle 18"/>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5.4.3 </a:t>
            </a:r>
            <a:r>
              <a:rPr lang="zh-CN" altLang="en-US" dirty="0">
                <a:solidFill>
                  <a:srgbClr val="000066"/>
                </a:solidFill>
                <a:latin typeface="仿宋_GB2312" pitchFamily="49" charset="-122"/>
                <a:ea typeface="仿宋_GB2312" pitchFamily="49" charset="-122"/>
              </a:rPr>
              <a:t>斜螺旋面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斜螺旋面的形成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03817"/>
                                        </p:tgtEl>
                                        <p:attrNameLst>
                                          <p:attrName>style.visibility</p:attrName>
                                        </p:attrNameLst>
                                      </p:cBhvr>
                                      <p:to>
                                        <p:strVal val="visible"/>
                                      </p:to>
                                    </p:set>
                                    <p:animEffect transition="in" filter="wipe(down)">
                                      <p:cBhvr>
                                        <p:cTn id="7" dur="500"/>
                                        <p:tgtEl>
                                          <p:spTgt spid="5038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03818"/>
                                        </p:tgtEl>
                                        <p:attrNameLst>
                                          <p:attrName>style.visibility</p:attrName>
                                        </p:attrNameLst>
                                      </p:cBhvr>
                                      <p:to>
                                        <p:strVal val="visible"/>
                                      </p:to>
                                    </p:set>
                                    <p:animEffect transition="in" filter="wipe(down)">
                                      <p:cBhvr>
                                        <p:cTn id="11" dur="500"/>
                                        <p:tgtEl>
                                          <p:spTgt spid="50381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3819"/>
                                        </p:tgtEl>
                                        <p:attrNameLst>
                                          <p:attrName>style.visibility</p:attrName>
                                        </p:attrNameLst>
                                      </p:cBhvr>
                                      <p:to>
                                        <p:strVal val="visible"/>
                                      </p:to>
                                    </p:set>
                                    <p:animEffect transition="in" filter="wipe(down)">
                                      <p:cBhvr>
                                        <p:cTn id="15" dur="500"/>
                                        <p:tgtEl>
                                          <p:spTgt spid="50381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03820"/>
                                        </p:tgtEl>
                                        <p:attrNameLst>
                                          <p:attrName>style.visibility</p:attrName>
                                        </p:attrNameLst>
                                      </p:cBhvr>
                                      <p:to>
                                        <p:strVal val="visible"/>
                                      </p:to>
                                    </p:set>
                                    <p:animEffect transition="in" filter="wipe(down)">
                                      <p:cBhvr>
                                        <p:cTn id="19" dur="500"/>
                                        <p:tgtEl>
                                          <p:spTgt spid="50382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03821"/>
                                        </p:tgtEl>
                                        <p:attrNameLst>
                                          <p:attrName>style.visibility</p:attrName>
                                        </p:attrNameLst>
                                      </p:cBhvr>
                                      <p:to>
                                        <p:strVal val="visible"/>
                                      </p:to>
                                    </p:set>
                                    <p:animEffect transition="in" filter="wipe(down)">
                                      <p:cBhvr>
                                        <p:cTn id="23" dur="500"/>
                                        <p:tgtEl>
                                          <p:spTgt spid="503821"/>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503822"/>
                                        </p:tgtEl>
                                        <p:attrNameLst>
                                          <p:attrName>style.visibility</p:attrName>
                                        </p:attrNameLst>
                                      </p:cBhvr>
                                      <p:to>
                                        <p:strVal val="visible"/>
                                      </p:to>
                                    </p:set>
                                    <p:animEffect transition="in" filter="wipe(down)">
                                      <p:cBhvr>
                                        <p:cTn id="27" dur="500"/>
                                        <p:tgtEl>
                                          <p:spTgt spid="50382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03823"/>
                                        </p:tgtEl>
                                        <p:attrNameLst>
                                          <p:attrName>style.visibility</p:attrName>
                                        </p:attrNameLst>
                                      </p:cBhvr>
                                      <p:to>
                                        <p:strVal val="visible"/>
                                      </p:to>
                                    </p:set>
                                    <p:animEffect transition="in" filter="wipe(down)">
                                      <p:cBhvr>
                                        <p:cTn id="31" dur="500"/>
                                        <p:tgtEl>
                                          <p:spTgt spid="503823"/>
                                        </p:tgtEl>
                                      </p:cBhvr>
                                    </p:animEffect>
                                  </p:childTnLst>
                                </p:cTn>
                              </p:par>
                            </p:childTnLst>
                          </p:cTn>
                        </p:par>
                        <p:par>
                          <p:cTn id="32" fill="hold">
                            <p:stCondLst>
                              <p:cond delay="3500"/>
                            </p:stCondLst>
                            <p:childTnLst>
                              <p:par>
                                <p:cTn id="33" presetID="18" presetClass="entr" presetSubtype="3" fill="hold" grpId="0" nodeType="afterEffect">
                                  <p:stCondLst>
                                    <p:cond delay="0"/>
                                  </p:stCondLst>
                                  <p:childTnLst>
                                    <p:set>
                                      <p:cBhvr>
                                        <p:cTn id="34" dur="1" fill="hold">
                                          <p:stCondLst>
                                            <p:cond delay="0"/>
                                          </p:stCondLst>
                                        </p:cTn>
                                        <p:tgtEl>
                                          <p:spTgt spid="503824"/>
                                        </p:tgtEl>
                                        <p:attrNameLst>
                                          <p:attrName>style.visibility</p:attrName>
                                        </p:attrNameLst>
                                      </p:cBhvr>
                                      <p:to>
                                        <p:strVal val="visible"/>
                                      </p:to>
                                    </p:set>
                                    <p:animEffect transition="in" filter="strips(upRight)">
                                      <p:cBhvr>
                                        <p:cTn id="35" dur="1000"/>
                                        <p:tgtEl>
                                          <p:spTgt spid="503824"/>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503816"/>
                                        </p:tgtEl>
                                        <p:attrNameLst>
                                          <p:attrName>style.visibility</p:attrName>
                                        </p:attrNameLst>
                                      </p:cBhvr>
                                      <p:to>
                                        <p:strVal val="visible"/>
                                      </p:to>
                                    </p:set>
                                    <p:animEffect transition="in" filter="checkerboard(across)">
                                      <p:cBhvr>
                                        <p:cTn id="40" dur="500"/>
                                        <p:tgtEl>
                                          <p:spTgt spid="50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816" grpId="0"/>
      <p:bldP spid="5038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ABDF3F8-C6FE-4CC6-B936-23068DED58B7}"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4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2</a:t>
            </a:fld>
            <a:endParaRPr lang="en-US" altLang="zh-CN" sz="1400" b="0" dirty="0">
              <a:ea typeface="宋体" panose="02010600030101010101" pitchFamily="2" charset="-122"/>
            </a:endParaRPr>
          </a:p>
        </p:txBody>
      </p:sp>
      <p:sp>
        <p:nvSpPr>
          <p:cNvPr id="488450" name="Freeform 2"/>
          <p:cNvSpPr/>
          <p:nvPr/>
        </p:nvSpPr>
        <p:spPr bwMode="auto">
          <a:xfrm>
            <a:off x="2362200" y="2879725"/>
            <a:ext cx="4257675" cy="2390775"/>
          </a:xfrm>
          <a:custGeom>
            <a:avLst/>
            <a:gdLst/>
            <a:ahLst/>
            <a:cxnLst>
              <a:cxn ang="0">
                <a:pos x="544" y="0"/>
              </a:cxn>
              <a:cxn ang="0">
                <a:pos x="0" y="309"/>
              </a:cxn>
              <a:cxn ang="0">
                <a:pos x="569" y="630"/>
              </a:cxn>
              <a:cxn ang="0">
                <a:pos x="1083" y="309"/>
              </a:cxn>
              <a:cxn ang="0">
                <a:pos x="544" y="0"/>
              </a:cxn>
            </a:cxnLst>
            <a:rect l="0" t="0" r="r" b="b"/>
            <a:pathLst>
              <a:path w="1083" h="630">
                <a:moveTo>
                  <a:pt x="544" y="0"/>
                </a:moveTo>
                <a:lnTo>
                  <a:pt x="0" y="309"/>
                </a:lnTo>
                <a:lnTo>
                  <a:pt x="569" y="630"/>
                </a:lnTo>
                <a:lnTo>
                  <a:pt x="1083" y="309"/>
                </a:lnTo>
                <a:lnTo>
                  <a:pt x="544" y="0"/>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51" name="Freeform 3"/>
          <p:cNvSpPr/>
          <p:nvPr/>
        </p:nvSpPr>
        <p:spPr bwMode="auto">
          <a:xfrm>
            <a:off x="4373563" y="4822825"/>
            <a:ext cx="428625" cy="346075"/>
          </a:xfrm>
          <a:custGeom>
            <a:avLst/>
            <a:gdLst/>
            <a:ahLst/>
            <a:cxnLst>
              <a:cxn ang="0">
                <a:pos x="61" y="33"/>
              </a:cxn>
              <a:cxn ang="0">
                <a:pos x="39" y="18"/>
              </a:cxn>
              <a:cxn ang="0">
                <a:pos x="36" y="18"/>
              </a:cxn>
              <a:cxn ang="0">
                <a:pos x="33" y="18"/>
              </a:cxn>
              <a:cxn ang="0">
                <a:pos x="30" y="18"/>
              </a:cxn>
              <a:cxn ang="0">
                <a:pos x="24" y="18"/>
              </a:cxn>
              <a:cxn ang="0">
                <a:pos x="45" y="3"/>
              </a:cxn>
              <a:cxn ang="0">
                <a:pos x="42" y="6"/>
              </a:cxn>
              <a:cxn ang="0">
                <a:pos x="42" y="9"/>
              </a:cxn>
              <a:cxn ang="0">
                <a:pos x="52" y="15"/>
              </a:cxn>
              <a:cxn ang="0">
                <a:pos x="94" y="45"/>
              </a:cxn>
              <a:cxn ang="0">
                <a:pos x="100" y="48"/>
              </a:cxn>
              <a:cxn ang="0">
                <a:pos x="103" y="45"/>
              </a:cxn>
              <a:cxn ang="0">
                <a:pos x="109" y="45"/>
              </a:cxn>
              <a:cxn ang="0">
                <a:pos x="88" y="64"/>
              </a:cxn>
              <a:cxn ang="0">
                <a:pos x="91" y="58"/>
              </a:cxn>
              <a:cxn ang="0">
                <a:pos x="91" y="54"/>
              </a:cxn>
              <a:cxn ang="0">
                <a:pos x="85" y="48"/>
              </a:cxn>
              <a:cxn ang="0">
                <a:pos x="42" y="58"/>
              </a:cxn>
              <a:cxn ang="0">
                <a:pos x="67" y="73"/>
              </a:cxn>
              <a:cxn ang="0">
                <a:pos x="73" y="76"/>
              </a:cxn>
              <a:cxn ang="0">
                <a:pos x="76" y="76"/>
              </a:cxn>
              <a:cxn ang="0">
                <a:pos x="82" y="73"/>
              </a:cxn>
              <a:cxn ang="0">
                <a:pos x="64" y="91"/>
              </a:cxn>
              <a:cxn ang="0">
                <a:pos x="67" y="85"/>
              </a:cxn>
              <a:cxn ang="0">
                <a:pos x="64" y="82"/>
              </a:cxn>
              <a:cxn ang="0">
                <a:pos x="58" y="76"/>
              </a:cxn>
              <a:cxn ang="0">
                <a:pos x="15" y="45"/>
              </a:cxn>
              <a:cxn ang="0">
                <a:pos x="9" y="45"/>
              </a:cxn>
              <a:cxn ang="0">
                <a:pos x="6" y="45"/>
              </a:cxn>
              <a:cxn ang="0">
                <a:pos x="3" y="45"/>
              </a:cxn>
              <a:cxn ang="0">
                <a:pos x="0" y="48"/>
              </a:cxn>
              <a:cxn ang="0">
                <a:pos x="18" y="30"/>
              </a:cxn>
              <a:cxn ang="0">
                <a:pos x="15" y="33"/>
              </a:cxn>
              <a:cxn ang="0">
                <a:pos x="18" y="36"/>
              </a:cxn>
              <a:cxn ang="0">
                <a:pos x="24" y="42"/>
              </a:cxn>
            </a:cxnLst>
            <a:rect l="0" t="0" r="r" b="b"/>
            <a:pathLst>
              <a:path w="109" h="91">
                <a:moveTo>
                  <a:pt x="39" y="54"/>
                </a:moveTo>
                <a:lnTo>
                  <a:pt x="61" y="33"/>
                </a:lnTo>
                <a:lnTo>
                  <a:pt x="45" y="21"/>
                </a:lnTo>
                <a:lnTo>
                  <a:pt x="39" y="18"/>
                </a:lnTo>
                <a:lnTo>
                  <a:pt x="36" y="18"/>
                </a:lnTo>
                <a:lnTo>
                  <a:pt x="36" y="18"/>
                </a:lnTo>
                <a:lnTo>
                  <a:pt x="33" y="18"/>
                </a:lnTo>
                <a:lnTo>
                  <a:pt x="33" y="18"/>
                </a:lnTo>
                <a:lnTo>
                  <a:pt x="30" y="18"/>
                </a:lnTo>
                <a:lnTo>
                  <a:pt x="30" y="18"/>
                </a:lnTo>
                <a:lnTo>
                  <a:pt x="27" y="21"/>
                </a:lnTo>
                <a:lnTo>
                  <a:pt x="24" y="18"/>
                </a:lnTo>
                <a:lnTo>
                  <a:pt x="42" y="0"/>
                </a:lnTo>
                <a:lnTo>
                  <a:pt x="45" y="3"/>
                </a:lnTo>
                <a:lnTo>
                  <a:pt x="42" y="3"/>
                </a:lnTo>
                <a:lnTo>
                  <a:pt x="42" y="6"/>
                </a:lnTo>
                <a:lnTo>
                  <a:pt x="42" y="9"/>
                </a:lnTo>
                <a:lnTo>
                  <a:pt x="42" y="9"/>
                </a:lnTo>
                <a:lnTo>
                  <a:pt x="45" y="12"/>
                </a:lnTo>
                <a:lnTo>
                  <a:pt x="52" y="15"/>
                </a:lnTo>
                <a:lnTo>
                  <a:pt x="88" y="42"/>
                </a:lnTo>
                <a:lnTo>
                  <a:pt x="94" y="45"/>
                </a:lnTo>
                <a:lnTo>
                  <a:pt x="97" y="48"/>
                </a:lnTo>
                <a:lnTo>
                  <a:pt x="100" y="48"/>
                </a:lnTo>
                <a:lnTo>
                  <a:pt x="100" y="48"/>
                </a:lnTo>
                <a:lnTo>
                  <a:pt x="103" y="45"/>
                </a:lnTo>
                <a:lnTo>
                  <a:pt x="106" y="45"/>
                </a:lnTo>
                <a:lnTo>
                  <a:pt x="109" y="45"/>
                </a:lnTo>
                <a:lnTo>
                  <a:pt x="91" y="64"/>
                </a:lnTo>
                <a:lnTo>
                  <a:pt x="88" y="64"/>
                </a:lnTo>
                <a:lnTo>
                  <a:pt x="91" y="61"/>
                </a:lnTo>
                <a:lnTo>
                  <a:pt x="91" y="58"/>
                </a:lnTo>
                <a:lnTo>
                  <a:pt x="91" y="58"/>
                </a:lnTo>
                <a:lnTo>
                  <a:pt x="91" y="54"/>
                </a:lnTo>
                <a:lnTo>
                  <a:pt x="88" y="51"/>
                </a:lnTo>
                <a:lnTo>
                  <a:pt x="85" y="48"/>
                </a:lnTo>
                <a:lnTo>
                  <a:pt x="64" y="36"/>
                </a:lnTo>
                <a:lnTo>
                  <a:pt x="42" y="58"/>
                </a:lnTo>
                <a:lnTo>
                  <a:pt x="64" y="70"/>
                </a:lnTo>
                <a:lnTo>
                  <a:pt x="67" y="73"/>
                </a:lnTo>
                <a:lnTo>
                  <a:pt x="70" y="76"/>
                </a:lnTo>
                <a:lnTo>
                  <a:pt x="73" y="76"/>
                </a:lnTo>
                <a:lnTo>
                  <a:pt x="76" y="76"/>
                </a:lnTo>
                <a:lnTo>
                  <a:pt x="76" y="76"/>
                </a:lnTo>
                <a:lnTo>
                  <a:pt x="79" y="73"/>
                </a:lnTo>
                <a:lnTo>
                  <a:pt x="82" y="73"/>
                </a:lnTo>
                <a:lnTo>
                  <a:pt x="64" y="91"/>
                </a:lnTo>
                <a:lnTo>
                  <a:pt x="64" y="91"/>
                </a:lnTo>
                <a:lnTo>
                  <a:pt x="64" y="88"/>
                </a:lnTo>
                <a:lnTo>
                  <a:pt x="67" y="85"/>
                </a:lnTo>
                <a:lnTo>
                  <a:pt x="67" y="85"/>
                </a:lnTo>
                <a:lnTo>
                  <a:pt x="64" y="82"/>
                </a:lnTo>
                <a:lnTo>
                  <a:pt x="64" y="79"/>
                </a:lnTo>
                <a:lnTo>
                  <a:pt x="58" y="76"/>
                </a:lnTo>
                <a:lnTo>
                  <a:pt x="18" y="48"/>
                </a:lnTo>
                <a:lnTo>
                  <a:pt x="15" y="45"/>
                </a:lnTo>
                <a:lnTo>
                  <a:pt x="12" y="45"/>
                </a:lnTo>
                <a:lnTo>
                  <a:pt x="9" y="45"/>
                </a:lnTo>
                <a:lnTo>
                  <a:pt x="9" y="45"/>
                </a:lnTo>
                <a:lnTo>
                  <a:pt x="6" y="45"/>
                </a:lnTo>
                <a:lnTo>
                  <a:pt x="6" y="45"/>
                </a:lnTo>
                <a:lnTo>
                  <a:pt x="3" y="45"/>
                </a:lnTo>
                <a:lnTo>
                  <a:pt x="0" y="48"/>
                </a:lnTo>
                <a:lnTo>
                  <a:pt x="0" y="48"/>
                </a:lnTo>
                <a:lnTo>
                  <a:pt x="18" y="27"/>
                </a:lnTo>
                <a:lnTo>
                  <a:pt x="18" y="30"/>
                </a:lnTo>
                <a:lnTo>
                  <a:pt x="18" y="33"/>
                </a:lnTo>
                <a:lnTo>
                  <a:pt x="15" y="33"/>
                </a:lnTo>
                <a:lnTo>
                  <a:pt x="15" y="36"/>
                </a:lnTo>
                <a:lnTo>
                  <a:pt x="18" y="36"/>
                </a:lnTo>
                <a:lnTo>
                  <a:pt x="18" y="39"/>
                </a:lnTo>
                <a:lnTo>
                  <a:pt x="24" y="42"/>
                </a:lnTo>
                <a:lnTo>
                  <a:pt x="39" y="54"/>
                </a:lnTo>
              </a:path>
            </a:pathLst>
          </a:custGeom>
          <a:solidFill>
            <a:srgbClr val="000000"/>
          </a:solidFill>
          <a:ln w="4826">
            <a:solidFill>
              <a:srgbClr val="1F1A17"/>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52" name="Freeform 4"/>
          <p:cNvSpPr/>
          <p:nvPr/>
        </p:nvSpPr>
        <p:spPr bwMode="auto">
          <a:xfrm>
            <a:off x="2381250" y="855663"/>
            <a:ext cx="2089150" cy="3233738"/>
          </a:xfrm>
          <a:custGeom>
            <a:avLst/>
            <a:gdLst/>
            <a:ahLst/>
            <a:cxnLst>
              <a:cxn ang="0">
                <a:pos x="0" y="314"/>
              </a:cxn>
              <a:cxn ang="0">
                <a:pos x="538" y="0"/>
              </a:cxn>
              <a:cxn ang="0">
                <a:pos x="538" y="535"/>
              </a:cxn>
              <a:cxn ang="0">
                <a:pos x="0" y="847"/>
              </a:cxn>
              <a:cxn ang="0">
                <a:pos x="0" y="314"/>
              </a:cxn>
            </a:cxnLst>
            <a:rect l="0" t="0" r="r" b="b"/>
            <a:pathLst>
              <a:path w="538" h="847">
                <a:moveTo>
                  <a:pt x="0" y="314"/>
                </a:moveTo>
                <a:lnTo>
                  <a:pt x="538" y="0"/>
                </a:lnTo>
                <a:lnTo>
                  <a:pt x="538" y="535"/>
                </a:lnTo>
                <a:lnTo>
                  <a:pt x="0" y="847"/>
                </a:lnTo>
                <a:lnTo>
                  <a:pt x="0" y="314"/>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53" name="Freeform 5"/>
          <p:cNvSpPr/>
          <p:nvPr/>
        </p:nvSpPr>
        <p:spPr bwMode="auto">
          <a:xfrm>
            <a:off x="2430463" y="2087563"/>
            <a:ext cx="212725" cy="314325"/>
          </a:xfrm>
          <a:custGeom>
            <a:avLst/>
            <a:gdLst/>
            <a:ahLst/>
            <a:cxnLst>
              <a:cxn ang="0">
                <a:pos x="24" y="82"/>
              </a:cxn>
              <a:cxn ang="0">
                <a:pos x="9" y="28"/>
              </a:cxn>
              <a:cxn ang="0">
                <a:pos x="9" y="25"/>
              </a:cxn>
              <a:cxn ang="0">
                <a:pos x="9" y="25"/>
              </a:cxn>
              <a:cxn ang="0">
                <a:pos x="9" y="22"/>
              </a:cxn>
              <a:cxn ang="0">
                <a:pos x="6" y="22"/>
              </a:cxn>
              <a:cxn ang="0">
                <a:pos x="3" y="18"/>
              </a:cxn>
              <a:cxn ang="0">
                <a:pos x="0" y="22"/>
              </a:cxn>
              <a:cxn ang="0">
                <a:pos x="0" y="22"/>
              </a:cxn>
              <a:cxn ang="0">
                <a:pos x="0" y="18"/>
              </a:cxn>
              <a:cxn ang="0">
                <a:pos x="24" y="9"/>
              </a:cxn>
              <a:cxn ang="0">
                <a:pos x="24" y="12"/>
              </a:cxn>
              <a:cxn ang="0">
                <a:pos x="21" y="12"/>
              </a:cxn>
              <a:cxn ang="0">
                <a:pos x="18" y="15"/>
              </a:cxn>
              <a:cxn ang="0">
                <a:pos x="18" y="15"/>
              </a:cxn>
              <a:cxn ang="0">
                <a:pos x="18" y="18"/>
              </a:cxn>
              <a:cxn ang="0">
                <a:pos x="18" y="22"/>
              </a:cxn>
              <a:cxn ang="0">
                <a:pos x="18" y="25"/>
              </a:cxn>
              <a:cxn ang="0">
                <a:pos x="27" y="64"/>
              </a:cxn>
              <a:cxn ang="0">
                <a:pos x="40" y="22"/>
              </a:cxn>
              <a:cxn ang="0">
                <a:pos x="43" y="15"/>
              </a:cxn>
              <a:cxn ang="0">
                <a:pos x="43" y="12"/>
              </a:cxn>
              <a:cxn ang="0">
                <a:pos x="43" y="9"/>
              </a:cxn>
              <a:cxn ang="0">
                <a:pos x="43" y="9"/>
              </a:cxn>
              <a:cxn ang="0">
                <a:pos x="43" y="9"/>
              </a:cxn>
              <a:cxn ang="0">
                <a:pos x="40" y="6"/>
              </a:cxn>
              <a:cxn ang="0">
                <a:pos x="40" y="6"/>
              </a:cxn>
              <a:cxn ang="0">
                <a:pos x="37" y="6"/>
              </a:cxn>
              <a:cxn ang="0">
                <a:pos x="37" y="6"/>
              </a:cxn>
              <a:cxn ang="0">
                <a:pos x="55" y="0"/>
              </a:cxn>
              <a:cxn ang="0">
                <a:pos x="55" y="0"/>
              </a:cxn>
              <a:cxn ang="0">
                <a:pos x="55" y="0"/>
              </a:cxn>
              <a:cxn ang="0">
                <a:pos x="52" y="3"/>
              </a:cxn>
              <a:cxn ang="0">
                <a:pos x="49" y="6"/>
              </a:cxn>
              <a:cxn ang="0">
                <a:pos x="49" y="9"/>
              </a:cxn>
              <a:cxn ang="0">
                <a:pos x="46" y="12"/>
              </a:cxn>
              <a:cxn ang="0">
                <a:pos x="43" y="22"/>
              </a:cxn>
              <a:cxn ang="0">
                <a:pos x="27" y="82"/>
              </a:cxn>
              <a:cxn ang="0">
                <a:pos x="24" y="82"/>
              </a:cxn>
            </a:cxnLst>
            <a:rect l="0" t="0" r="r" b="b"/>
            <a:pathLst>
              <a:path w="55" h="82">
                <a:moveTo>
                  <a:pt x="24" y="82"/>
                </a:moveTo>
                <a:lnTo>
                  <a:pt x="9" y="28"/>
                </a:lnTo>
                <a:lnTo>
                  <a:pt x="9" y="25"/>
                </a:lnTo>
                <a:lnTo>
                  <a:pt x="9" y="25"/>
                </a:lnTo>
                <a:lnTo>
                  <a:pt x="9" y="22"/>
                </a:lnTo>
                <a:lnTo>
                  <a:pt x="6" y="22"/>
                </a:lnTo>
                <a:lnTo>
                  <a:pt x="3" y="18"/>
                </a:lnTo>
                <a:lnTo>
                  <a:pt x="0" y="22"/>
                </a:lnTo>
                <a:lnTo>
                  <a:pt x="0" y="22"/>
                </a:lnTo>
                <a:lnTo>
                  <a:pt x="0" y="18"/>
                </a:lnTo>
                <a:lnTo>
                  <a:pt x="24" y="9"/>
                </a:lnTo>
                <a:lnTo>
                  <a:pt x="24" y="12"/>
                </a:lnTo>
                <a:lnTo>
                  <a:pt x="21" y="12"/>
                </a:lnTo>
                <a:lnTo>
                  <a:pt x="18" y="15"/>
                </a:lnTo>
                <a:lnTo>
                  <a:pt x="18" y="15"/>
                </a:lnTo>
                <a:lnTo>
                  <a:pt x="18" y="18"/>
                </a:lnTo>
                <a:lnTo>
                  <a:pt x="18" y="22"/>
                </a:lnTo>
                <a:lnTo>
                  <a:pt x="18" y="25"/>
                </a:lnTo>
                <a:lnTo>
                  <a:pt x="27" y="64"/>
                </a:lnTo>
                <a:lnTo>
                  <a:pt x="40" y="22"/>
                </a:lnTo>
                <a:lnTo>
                  <a:pt x="43" y="15"/>
                </a:lnTo>
                <a:lnTo>
                  <a:pt x="43" y="12"/>
                </a:lnTo>
                <a:lnTo>
                  <a:pt x="43" y="9"/>
                </a:lnTo>
                <a:lnTo>
                  <a:pt x="43" y="9"/>
                </a:lnTo>
                <a:lnTo>
                  <a:pt x="43" y="9"/>
                </a:lnTo>
                <a:lnTo>
                  <a:pt x="40" y="6"/>
                </a:lnTo>
                <a:lnTo>
                  <a:pt x="40" y="6"/>
                </a:lnTo>
                <a:lnTo>
                  <a:pt x="37" y="6"/>
                </a:lnTo>
                <a:lnTo>
                  <a:pt x="37" y="6"/>
                </a:lnTo>
                <a:lnTo>
                  <a:pt x="55" y="0"/>
                </a:lnTo>
                <a:lnTo>
                  <a:pt x="55" y="0"/>
                </a:lnTo>
                <a:lnTo>
                  <a:pt x="55" y="0"/>
                </a:lnTo>
                <a:lnTo>
                  <a:pt x="52" y="3"/>
                </a:lnTo>
                <a:lnTo>
                  <a:pt x="49" y="6"/>
                </a:lnTo>
                <a:lnTo>
                  <a:pt x="49" y="9"/>
                </a:lnTo>
                <a:lnTo>
                  <a:pt x="46" y="12"/>
                </a:lnTo>
                <a:lnTo>
                  <a:pt x="43" y="22"/>
                </a:lnTo>
                <a:lnTo>
                  <a:pt x="27" y="82"/>
                </a:lnTo>
                <a:lnTo>
                  <a:pt x="24" y="82"/>
                </a:lnTo>
              </a:path>
            </a:pathLst>
          </a:custGeom>
          <a:solidFill>
            <a:srgbClr val="000000"/>
          </a:solidFill>
          <a:ln w="4826">
            <a:solidFill>
              <a:srgbClr val="1F1A17"/>
            </a:solidFill>
            <a:prstDash val="solid"/>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2" name="Group 6"/>
          <p:cNvGrpSpPr/>
          <p:nvPr/>
        </p:nvGrpSpPr>
        <p:grpSpPr>
          <a:xfrm>
            <a:off x="4086225" y="1943100"/>
            <a:ext cx="2149475" cy="2379663"/>
            <a:chOff x="1474" y="1888"/>
            <a:chExt cx="1354" cy="1499"/>
          </a:xfrm>
        </p:grpSpPr>
        <p:grpSp>
          <p:nvGrpSpPr>
            <p:cNvPr id="5157" name="Group 7"/>
            <p:cNvGrpSpPr/>
            <p:nvPr/>
          </p:nvGrpSpPr>
          <p:grpSpPr>
            <a:xfrm>
              <a:off x="1474" y="1888"/>
              <a:ext cx="1302" cy="1499"/>
              <a:chOff x="1474" y="1888"/>
              <a:chExt cx="1302" cy="1499"/>
            </a:xfrm>
          </p:grpSpPr>
          <p:sp>
            <p:nvSpPr>
              <p:cNvPr id="5163" name="Rectangle 8"/>
              <p:cNvSpPr/>
              <p:nvPr/>
            </p:nvSpPr>
            <p:spPr>
              <a:xfrm>
                <a:off x="1474" y="1888"/>
                <a:ext cx="1302" cy="1499"/>
              </a:xfrm>
              <a:prstGeom prst="rect">
                <a:avLst/>
              </a:prstGeom>
              <a:solidFill>
                <a:srgbClr val="FFCC99">
                  <a:alpha val="85097"/>
                </a:srgbClr>
              </a:solidFill>
              <a:ln w="4826" cap="flat" cmpd="sng">
                <a:solidFill>
                  <a:srgbClr val="660033"/>
                </a:solidFill>
                <a:prstDash val="solid"/>
                <a:miter/>
                <a:headEnd type="none" w="med" len="med"/>
                <a:tailEnd type="none" w="med" len="med"/>
              </a:ln>
            </p:spPr>
            <p:txBody>
              <a:bodyPr wrap="none" anchor="ctr" anchorCtr="0"/>
              <a:lstStyle/>
              <a:p>
                <a:endParaRPr lang="zh-CN" altLang="zh-CN" i="1" dirty="0">
                  <a:latin typeface="Times New Roman" panose="02020603050405020304" pitchFamily="18" charset="0"/>
                  <a:ea typeface="Dotum" pitchFamily="34" charset="-127"/>
                </a:endParaRPr>
              </a:p>
            </p:txBody>
          </p:sp>
          <p:grpSp>
            <p:nvGrpSpPr>
              <p:cNvPr id="5164" name="Group 9"/>
              <p:cNvGrpSpPr/>
              <p:nvPr/>
            </p:nvGrpSpPr>
            <p:grpSpPr>
              <a:xfrm>
                <a:off x="1565" y="2024"/>
                <a:ext cx="1179" cy="1225"/>
                <a:chOff x="1565" y="2024"/>
                <a:chExt cx="1179" cy="1225"/>
              </a:xfrm>
            </p:grpSpPr>
            <p:sp>
              <p:nvSpPr>
                <p:cNvPr id="488458" name="Oval 10"/>
                <p:cNvSpPr>
                  <a:spLocks noChangeArrowheads="1"/>
                </p:cNvSpPr>
                <p:nvPr/>
              </p:nvSpPr>
              <p:spPr bwMode="auto">
                <a:xfrm>
                  <a:off x="1692" y="2151"/>
                  <a:ext cx="907" cy="907"/>
                </a:xfrm>
                <a:prstGeom prst="ellipse">
                  <a:avLst/>
                </a:prstGeom>
                <a:noFill/>
                <a:ln w="5715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59" name="Line 11"/>
                <p:cNvSpPr>
                  <a:spLocks noChangeShapeType="1"/>
                </p:cNvSpPr>
                <p:nvPr/>
              </p:nvSpPr>
              <p:spPr bwMode="auto">
                <a:xfrm>
                  <a:off x="1565" y="2614"/>
                  <a:ext cx="1179" cy="0"/>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60" name="Line 12"/>
                <p:cNvSpPr>
                  <a:spLocks noChangeShapeType="1"/>
                </p:cNvSpPr>
                <p:nvPr/>
              </p:nvSpPr>
              <p:spPr bwMode="auto">
                <a:xfrm>
                  <a:off x="2154" y="2024"/>
                  <a:ext cx="0" cy="1225"/>
                </a:xfrm>
                <a:prstGeom prst="line">
                  <a:avLst/>
                </a:prstGeom>
                <a:noFill/>
                <a:ln w="952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sp>
          <p:nvSpPr>
            <p:cNvPr id="5158" name="Text Box 13"/>
            <p:cNvSpPr txBox="1"/>
            <p:nvPr/>
          </p:nvSpPr>
          <p:spPr>
            <a:xfrm>
              <a:off x="1474" y="2523"/>
              <a:ext cx="220" cy="231"/>
            </a:xfrm>
            <a:prstGeom prst="rect">
              <a:avLst/>
            </a:prstGeom>
            <a:noFill/>
            <a:ln w="9525">
              <a:noFill/>
            </a:ln>
          </p:spPr>
          <p:txBody>
            <a:bodyPr wrap="none">
              <a:spAutoFit/>
            </a:bodyPr>
            <a:lstStyle/>
            <a:p>
              <a:pPr algn="l"/>
              <a:r>
                <a:rPr lang="en-US" altLang="zh-CN" sz="1800" dirty="0">
                  <a:latin typeface="Arial" panose="020B0604020202020204" pitchFamily="34" charset="0"/>
                  <a:ea typeface="宋体" panose="02010600030101010101" pitchFamily="2" charset="-122"/>
                </a:rPr>
                <a:t>A</a:t>
              </a:r>
            </a:p>
          </p:txBody>
        </p:sp>
        <p:sp>
          <p:nvSpPr>
            <p:cNvPr id="5159" name="Text Box 14"/>
            <p:cNvSpPr txBox="1"/>
            <p:nvPr/>
          </p:nvSpPr>
          <p:spPr>
            <a:xfrm>
              <a:off x="1973" y="2160"/>
              <a:ext cx="220" cy="231"/>
            </a:xfrm>
            <a:prstGeom prst="rect">
              <a:avLst/>
            </a:prstGeom>
            <a:noFill/>
            <a:ln w="9525">
              <a:noFill/>
            </a:ln>
          </p:spPr>
          <p:txBody>
            <a:bodyPr wrap="none">
              <a:spAutoFit/>
            </a:bodyPr>
            <a:lstStyle/>
            <a:p>
              <a:pPr algn="l"/>
              <a:r>
                <a:rPr lang="en-US" altLang="zh-CN" sz="1800" dirty="0">
                  <a:latin typeface="Arial" panose="020B0604020202020204" pitchFamily="34" charset="0"/>
                  <a:ea typeface="宋体" panose="02010600030101010101" pitchFamily="2" charset="-122"/>
                </a:rPr>
                <a:t>C</a:t>
              </a:r>
            </a:p>
          </p:txBody>
        </p:sp>
        <p:sp>
          <p:nvSpPr>
            <p:cNvPr id="5160" name="Text Box 15"/>
            <p:cNvSpPr txBox="1"/>
            <p:nvPr/>
          </p:nvSpPr>
          <p:spPr>
            <a:xfrm>
              <a:off x="2109" y="2840"/>
              <a:ext cx="220" cy="231"/>
            </a:xfrm>
            <a:prstGeom prst="rect">
              <a:avLst/>
            </a:prstGeom>
            <a:noFill/>
            <a:ln w="9525">
              <a:noFill/>
            </a:ln>
          </p:spPr>
          <p:txBody>
            <a:bodyPr wrap="none">
              <a:spAutoFit/>
            </a:bodyPr>
            <a:lstStyle/>
            <a:p>
              <a:pPr algn="l"/>
              <a:r>
                <a:rPr lang="en-US" altLang="zh-CN" sz="1800" dirty="0">
                  <a:latin typeface="Arial" panose="020B0604020202020204" pitchFamily="34" charset="0"/>
                  <a:ea typeface="宋体" panose="02010600030101010101" pitchFamily="2" charset="-122"/>
                </a:rPr>
                <a:t>D</a:t>
              </a:r>
            </a:p>
          </p:txBody>
        </p:sp>
        <p:sp>
          <p:nvSpPr>
            <p:cNvPr id="5161" name="Text Box 16"/>
            <p:cNvSpPr txBox="1"/>
            <p:nvPr/>
          </p:nvSpPr>
          <p:spPr>
            <a:xfrm>
              <a:off x="2608" y="2432"/>
              <a:ext cx="220" cy="231"/>
            </a:xfrm>
            <a:prstGeom prst="rect">
              <a:avLst/>
            </a:prstGeom>
            <a:noFill/>
            <a:ln w="9525">
              <a:noFill/>
            </a:ln>
          </p:spPr>
          <p:txBody>
            <a:bodyPr wrap="none">
              <a:spAutoFit/>
            </a:bodyPr>
            <a:lstStyle/>
            <a:p>
              <a:pPr algn="l"/>
              <a:r>
                <a:rPr lang="en-US" altLang="zh-CN" sz="1800" dirty="0">
                  <a:latin typeface="Arial" panose="020B0604020202020204" pitchFamily="34" charset="0"/>
                  <a:ea typeface="宋体" panose="02010600030101010101" pitchFamily="2" charset="-122"/>
                </a:rPr>
                <a:t>B</a:t>
              </a:r>
            </a:p>
          </p:txBody>
        </p:sp>
        <p:sp>
          <p:nvSpPr>
            <p:cNvPr id="5162" name="Text Box 17"/>
            <p:cNvSpPr txBox="1"/>
            <p:nvPr/>
          </p:nvSpPr>
          <p:spPr>
            <a:xfrm>
              <a:off x="2109" y="2387"/>
              <a:ext cx="228" cy="231"/>
            </a:xfrm>
            <a:prstGeom prst="rect">
              <a:avLst/>
            </a:prstGeom>
            <a:noFill/>
            <a:ln w="9525">
              <a:noFill/>
            </a:ln>
          </p:spPr>
          <p:txBody>
            <a:bodyPr wrap="none">
              <a:spAutoFit/>
            </a:bodyPr>
            <a:lstStyle/>
            <a:p>
              <a:pPr algn="l"/>
              <a:r>
                <a:rPr lang="en-US" altLang="zh-CN" sz="1800" dirty="0">
                  <a:latin typeface="Arial" panose="020B0604020202020204" pitchFamily="34" charset="0"/>
                  <a:ea typeface="宋体" panose="02010600030101010101" pitchFamily="2" charset="-122"/>
                </a:rPr>
                <a:t>O</a:t>
              </a:r>
            </a:p>
          </p:txBody>
        </p:sp>
      </p:grpSp>
      <p:sp>
        <p:nvSpPr>
          <p:cNvPr id="488466" name="Line 18"/>
          <p:cNvSpPr>
            <a:spLocks noChangeShapeType="1"/>
          </p:cNvSpPr>
          <p:nvPr/>
        </p:nvSpPr>
        <p:spPr bwMode="auto">
          <a:xfrm>
            <a:off x="4446588" y="4319588"/>
            <a:ext cx="1439863" cy="0"/>
          </a:xfrm>
          <a:prstGeom prst="line">
            <a:avLst/>
          </a:prstGeom>
          <a:noFill/>
          <a:ln w="57150">
            <a:solidFill>
              <a:srgbClr val="FF0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5" name="Group 19"/>
          <p:cNvGrpSpPr/>
          <p:nvPr/>
        </p:nvGrpSpPr>
        <p:grpSpPr>
          <a:xfrm>
            <a:off x="4230688" y="3095625"/>
            <a:ext cx="1966912" cy="1547813"/>
            <a:chOff x="1565" y="2614"/>
            <a:chExt cx="1239" cy="975"/>
          </a:xfrm>
        </p:grpSpPr>
        <p:sp>
          <p:nvSpPr>
            <p:cNvPr id="488468" name="Line 20"/>
            <p:cNvSpPr>
              <a:spLocks noChangeShapeType="1"/>
            </p:cNvSpPr>
            <p:nvPr/>
          </p:nvSpPr>
          <p:spPr bwMode="auto">
            <a:xfrm>
              <a:off x="1701" y="2614"/>
              <a:ext cx="0" cy="771"/>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69" name="Line 21"/>
            <p:cNvSpPr>
              <a:spLocks noChangeShapeType="1"/>
            </p:cNvSpPr>
            <p:nvPr/>
          </p:nvSpPr>
          <p:spPr bwMode="auto">
            <a:xfrm>
              <a:off x="2608" y="2614"/>
              <a:ext cx="0" cy="771"/>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54" name="Text Box 22"/>
            <p:cNvSpPr txBox="1"/>
            <p:nvPr/>
          </p:nvSpPr>
          <p:spPr>
            <a:xfrm>
              <a:off x="1565" y="3339"/>
              <a:ext cx="196" cy="250"/>
            </a:xfrm>
            <a:prstGeom prst="rect">
              <a:avLst/>
            </a:prstGeom>
            <a:noFill/>
            <a:ln w="9525">
              <a:noFill/>
            </a:ln>
          </p:spPr>
          <p:txBody>
            <a:bodyPr wrap="none">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a</a:t>
              </a:r>
            </a:p>
          </p:txBody>
        </p:sp>
        <p:sp>
          <p:nvSpPr>
            <p:cNvPr id="5155" name="Text Box 23"/>
            <p:cNvSpPr txBox="1"/>
            <p:nvPr/>
          </p:nvSpPr>
          <p:spPr>
            <a:xfrm>
              <a:off x="2064" y="3339"/>
              <a:ext cx="267" cy="250"/>
            </a:xfrm>
            <a:prstGeom prst="rect">
              <a:avLst/>
            </a:prstGeom>
            <a:noFill/>
            <a:ln w="9525">
              <a:noFill/>
            </a:ln>
          </p:spPr>
          <p:txBody>
            <a:bodyPr wrap="none">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cd</a:t>
              </a:r>
            </a:p>
          </p:txBody>
        </p:sp>
        <p:sp>
          <p:nvSpPr>
            <p:cNvPr id="5156" name="Text Box 24"/>
            <p:cNvSpPr txBox="1"/>
            <p:nvPr/>
          </p:nvSpPr>
          <p:spPr>
            <a:xfrm>
              <a:off x="2608" y="3203"/>
              <a:ext cx="196" cy="250"/>
            </a:xfrm>
            <a:prstGeom prst="rect">
              <a:avLst/>
            </a:prstGeom>
            <a:noFill/>
            <a:ln w="9525">
              <a:noFill/>
            </a:ln>
          </p:spPr>
          <p:txBody>
            <a:bodyPr wrap="none">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b</a:t>
              </a:r>
            </a:p>
          </p:txBody>
        </p:sp>
      </p:grpSp>
      <p:grpSp>
        <p:nvGrpSpPr>
          <p:cNvPr id="6" name="Group 25"/>
          <p:cNvGrpSpPr/>
          <p:nvPr/>
        </p:nvGrpSpPr>
        <p:grpSpPr>
          <a:xfrm>
            <a:off x="3149600" y="2014538"/>
            <a:ext cx="2736850" cy="1800225"/>
            <a:chOff x="884" y="1933"/>
            <a:chExt cx="1724" cy="1134"/>
          </a:xfrm>
        </p:grpSpPr>
        <p:sp>
          <p:nvSpPr>
            <p:cNvPr id="488474" name="Line 26"/>
            <p:cNvSpPr>
              <a:spLocks noChangeShapeType="1"/>
            </p:cNvSpPr>
            <p:nvPr/>
          </p:nvSpPr>
          <p:spPr bwMode="auto">
            <a:xfrm flipH="1" flipV="1">
              <a:off x="1066" y="1933"/>
              <a:ext cx="1088" cy="2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75" name="Line 27"/>
            <p:cNvSpPr>
              <a:spLocks noChangeShapeType="1"/>
            </p:cNvSpPr>
            <p:nvPr/>
          </p:nvSpPr>
          <p:spPr bwMode="auto">
            <a:xfrm flipH="1" flipV="1">
              <a:off x="1020" y="2795"/>
              <a:ext cx="1134" cy="27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76" name="Line 28"/>
            <p:cNvSpPr>
              <a:spLocks noChangeShapeType="1"/>
            </p:cNvSpPr>
            <p:nvPr/>
          </p:nvSpPr>
          <p:spPr bwMode="auto">
            <a:xfrm flipH="1" flipV="1">
              <a:off x="884" y="2432"/>
              <a:ext cx="862" cy="182"/>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77" name="Line 29"/>
            <p:cNvSpPr>
              <a:spLocks noChangeShapeType="1"/>
            </p:cNvSpPr>
            <p:nvPr/>
          </p:nvSpPr>
          <p:spPr bwMode="auto">
            <a:xfrm flipH="1" flipV="1">
              <a:off x="1247" y="2296"/>
              <a:ext cx="1361" cy="3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7" name="Group 30"/>
          <p:cNvGrpSpPr/>
          <p:nvPr/>
        </p:nvGrpSpPr>
        <p:grpSpPr>
          <a:xfrm>
            <a:off x="2717800" y="1511300"/>
            <a:ext cx="1531938" cy="2124075"/>
            <a:chOff x="612" y="1616"/>
            <a:chExt cx="965" cy="1338"/>
          </a:xfrm>
        </p:grpSpPr>
        <p:grpSp>
          <p:nvGrpSpPr>
            <p:cNvPr id="5140" name="Group 31"/>
            <p:cNvGrpSpPr/>
            <p:nvPr/>
          </p:nvGrpSpPr>
          <p:grpSpPr>
            <a:xfrm>
              <a:off x="703" y="1797"/>
              <a:ext cx="726" cy="1043"/>
              <a:chOff x="703" y="1797"/>
              <a:chExt cx="726" cy="1043"/>
            </a:xfrm>
          </p:grpSpPr>
          <p:sp>
            <p:nvSpPr>
              <p:cNvPr id="488480" name="Oval 32"/>
              <p:cNvSpPr>
                <a:spLocks noChangeArrowheads="1"/>
              </p:cNvSpPr>
              <p:nvPr/>
            </p:nvSpPr>
            <p:spPr bwMode="auto">
              <a:xfrm rot="284930">
                <a:off x="882" y="1943"/>
                <a:ext cx="363" cy="853"/>
              </a:xfrm>
              <a:prstGeom prst="ellipse">
                <a:avLst/>
              </a:prstGeom>
              <a:noFill/>
              <a:ln w="5715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81" name="Line 33"/>
              <p:cNvSpPr>
                <a:spLocks noChangeShapeType="1"/>
              </p:cNvSpPr>
              <p:nvPr/>
            </p:nvSpPr>
            <p:spPr bwMode="auto">
              <a:xfrm flipV="1">
                <a:off x="703" y="2142"/>
                <a:ext cx="726" cy="408"/>
              </a:xfrm>
              <a:prstGeom prst="line">
                <a:avLst/>
              </a:prstGeom>
              <a:noFill/>
              <a:ln w="9525">
                <a:solidFill>
                  <a:srgbClr val="FF0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82" name="Line 34"/>
              <p:cNvSpPr>
                <a:spLocks noChangeShapeType="1"/>
              </p:cNvSpPr>
              <p:nvPr/>
            </p:nvSpPr>
            <p:spPr bwMode="auto">
              <a:xfrm>
                <a:off x="1056" y="1797"/>
                <a:ext cx="0" cy="1043"/>
              </a:xfrm>
              <a:prstGeom prst="line">
                <a:avLst/>
              </a:prstGeom>
              <a:noFill/>
              <a:ln w="9525">
                <a:solidFill>
                  <a:srgbClr val="FF00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5141" name="Text Box 35"/>
            <p:cNvSpPr txBox="1"/>
            <p:nvPr/>
          </p:nvSpPr>
          <p:spPr>
            <a:xfrm>
              <a:off x="612" y="2296"/>
              <a:ext cx="330" cy="250"/>
            </a:xfrm>
            <a:prstGeom prst="rect">
              <a:avLst/>
            </a:prstGeom>
            <a:noFill/>
            <a:ln w="9525">
              <a:noFill/>
            </a:ln>
          </p:spPr>
          <p:txBody>
            <a:bodyPr>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a</a:t>
              </a:r>
              <a:r>
                <a:rPr lang="en-US" altLang="zh-CN" sz="20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sz="2000" b="0" dirty="0">
                <a:solidFill>
                  <a:srgbClr val="FF0000"/>
                </a:solidFill>
                <a:latin typeface="Times New Roman" panose="02020603050405020304" pitchFamily="18" charset="0"/>
                <a:ea typeface="宋体" panose="02010600030101010101" pitchFamily="2" charset="-122"/>
              </a:endParaRPr>
            </a:p>
          </p:txBody>
        </p:sp>
        <p:sp>
          <p:nvSpPr>
            <p:cNvPr id="5142" name="Text Box 36"/>
            <p:cNvSpPr txBox="1"/>
            <p:nvPr/>
          </p:nvSpPr>
          <p:spPr>
            <a:xfrm>
              <a:off x="1247" y="1979"/>
              <a:ext cx="330" cy="250"/>
            </a:xfrm>
            <a:prstGeom prst="rect">
              <a:avLst/>
            </a:prstGeom>
            <a:noFill/>
            <a:ln w="9525">
              <a:noFill/>
            </a:ln>
          </p:spPr>
          <p:txBody>
            <a:bodyPr>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b</a:t>
              </a:r>
              <a:r>
                <a:rPr lang="en-US" altLang="zh-CN" sz="20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sz="2000" b="0" dirty="0">
                <a:solidFill>
                  <a:srgbClr val="FF0000"/>
                </a:solidFill>
                <a:latin typeface="Times New Roman" panose="02020603050405020304" pitchFamily="18" charset="0"/>
                <a:ea typeface="宋体" panose="02010600030101010101" pitchFamily="2" charset="-122"/>
              </a:endParaRPr>
            </a:p>
          </p:txBody>
        </p:sp>
        <p:sp>
          <p:nvSpPr>
            <p:cNvPr id="5143" name="Text Box 37"/>
            <p:cNvSpPr txBox="1"/>
            <p:nvPr/>
          </p:nvSpPr>
          <p:spPr>
            <a:xfrm>
              <a:off x="1020" y="1616"/>
              <a:ext cx="330" cy="250"/>
            </a:xfrm>
            <a:prstGeom prst="rect">
              <a:avLst/>
            </a:prstGeom>
            <a:noFill/>
            <a:ln w="9525">
              <a:noFill/>
            </a:ln>
          </p:spPr>
          <p:txBody>
            <a:bodyPr>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c</a:t>
              </a:r>
              <a:r>
                <a:rPr lang="en-US" altLang="zh-CN" sz="20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sz="2000" b="0" dirty="0">
                <a:solidFill>
                  <a:srgbClr val="FF0000"/>
                </a:solidFill>
                <a:latin typeface="Times New Roman" panose="02020603050405020304" pitchFamily="18" charset="0"/>
                <a:ea typeface="宋体" panose="02010600030101010101" pitchFamily="2" charset="-122"/>
              </a:endParaRPr>
            </a:p>
          </p:txBody>
        </p:sp>
        <p:sp>
          <p:nvSpPr>
            <p:cNvPr id="5144" name="Text Box 38"/>
            <p:cNvSpPr txBox="1"/>
            <p:nvPr/>
          </p:nvSpPr>
          <p:spPr>
            <a:xfrm>
              <a:off x="748" y="2704"/>
              <a:ext cx="330" cy="250"/>
            </a:xfrm>
            <a:prstGeom prst="rect">
              <a:avLst/>
            </a:prstGeom>
            <a:noFill/>
            <a:ln w="9525">
              <a:noFill/>
            </a:ln>
          </p:spPr>
          <p:txBody>
            <a:bodyPr>
              <a:spAutoFit/>
            </a:bodyPr>
            <a:lstStyle/>
            <a:p>
              <a:pPr algn="l"/>
              <a:r>
                <a:rPr lang="en-US" altLang="zh-CN" sz="2000" i="1" dirty="0">
                  <a:solidFill>
                    <a:srgbClr val="FF0000"/>
                  </a:solidFill>
                  <a:latin typeface="Times New Roman" panose="02020603050405020304" pitchFamily="18" charset="0"/>
                  <a:ea typeface="宋体" panose="02010600030101010101" pitchFamily="2" charset="-122"/>
                </a:rPr>
                <a:t>d</a:t>
              </a:r>
              <a:r>
                <a:rPr lang="en-US" altLang="zh-CN" sz="2000" i="1" dirty="0">
                  <a:solidFill>
                    <a:srgbClr val="FF0000"/>
                  </a:solidFill>
                  <a:latin typeface="Times New Roman" panose="02020603050405020304" pitchFamily="18" charset="0"/>
                  <a:ea typeface="宋体" panose="02010600030101010101" pitchFamily="2" charset="-122"/>
                  <a:sym typeface="Symbol" panose="05050102010706020507" pitchFamily="18" charset="2"/>
                </a:rPr>
                <a:t></a:t>
              </a:r>
              <a:endParaRPr lang="en-US" altLang="zh-CN" sz="2000" b="0" dirty="0">
                <a:solidFill>
                  <a:srgbClr val="FF0000"/>
                </a:solidFill>
                <a:latin typeface="Times New Roman" panose="02020603050405020304" pitchFamily="18" charset="0"/>
                <a:ea typeface="宋体" panose="02010600030101010101" pitchFamily="2" charset="-122"/>
              </a:endParaRPr>
            </a:p>
          </p:txBody>
        </p:sp>
      </p:grpSp>
      <p:grpSp>
        <p:nvGrpSpPr>
          <p:cNvPr id="9" name="Group 40"/>
          <p:cNvGrpSpPr/>
          <p:nvPr/>
        </p:nvGrpSpPr>
        <p:grpSpPr>
          <a:xfrm>
            <a:off x="4086225" y="3814763"/>
            <a:ext cx="1179513" cy="504825"/>
            <a:chOff x="1474" y="3067"/>
            <a:chExt cx="743" cy="318"/>
          </a:xfrm>
        </p:grpSpPr>
        <p:sp>
          <p:nvSpPr>
            <p:cNvPr id="488489" name="Line 41"/>
            <p:cNvSpPr>
              <a:spLocks noChangeShapeType="1"/>
            </p:cNvSpPr>
            <p:nvPr/>
          </p:nvSpPr>
          <p:spPr bwMode="auto">
            <a:xfrm flipV="1">
              <a:off x="1474" y="3067"/>
              <a:ext cx="544" cy="318"/>
            </a:xfrm>
            <a:prstGeom prst="line">
              <a:avLst/>
            </a:prstGeom>
            <a:noFill/>
            <a:ln w="9525">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8490" name="Freeform 42"/>
            <p:cNvSpPr/>
            <p:nvPr/>
          </p:nvSpPr>
          <p:spPr bwMode="auto">
            <a:xfrm>
              <a:off x="1791" y="3203"/>
              <a:ext cx="136" cy="182"/>
            </a:xfrm>
            <a:custGeom>
              <a:avLst/>
              <a:gdLst/>
              <a:ahLst/>
              <a:cxnLst>
                <a:cxn ang="0">
                  <a:pos x="0" y="0"/>
                </a:cxn>
                <a:cxn ang="0">
                  <a:pos x="91" y="46"/>
                </a:cxn>
                <a:cxn ang="0">
                  <a:pos x="91" y="136"/>
                </a:cxn>
              </a:cxnLst>
              <a:rect l="0" t="0" r="r" b="b"/>
              <a:pathLst>
                <a:path w="106" h="136">
                  <a:moveTo>
                    <a:pt x="0" y="0"/>
                  </a:moveTo>
                  <a:cubicBezTo>
                    <a:pt x="38" y="11"/>
                    <a:pt x="76" y="23"/>
                    <a:pt x="91" y="46"/>
                  </a:cubicBezTo>
                  <a:cubicBezTo>
                    <a:pt x="106" y="69"/>
                    <a:pt x="91" y="113"/>
                    <a:pt x="91" y="136"/>
                  </a:cubicBezTo>
                </a:path>
              </a:pathLst>
            </a:custGeom>
            <a:noFill/>
            <a:ln w="9525">
              <a:solidFill>
                <a:srgbClr val="0080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39" name="Text Box 43"/>
            <p:cNvSpPr txBox="1"/>
            <p:nvPr/>
          </p:nvSpPr>
          <p:spPr>
            <a:xfrm>
              <a:off x="1882" y="3113"/>
              <a:ext cx="335" cy="250"/>
            </a:xfrm>
            <a:prstGeom prst="rect">
              <a:avLst/>
            </a:prstGeom>
            <a:noFill/>
            <a:ln w="9525">
              <a:noFill/>
            </a:ln>
          </p:spPr>
          <p:txBody>
            <a:bodyPr wrap="none">
              <a:spAutoFit/>
            </a:bodyPr>
            <a:lstStyle/>
            <a:p>
              <a:pPr algn="l"/>
              <a:r>
                <a:rPr lang="en-US" altLang="zh-CN" sz="2000" i="1" dirty="0">
                  <a:solidFill>
                    <a:srgbClr val="008000"/>
                  </a:solidFill>
                  <a:latin typeface="Arial" panose="020B0604020202020204" pitchFamily="34" charset="0"/>
                  <a:ea typeface="宋体" panose="02010600030101010101" pitchFamily="2" charset="-122"/>
                </a:rPr>
                <a:t>β</a:t>
              </a:r>
              <a:r>
                <a:rPr lang="en-US" altLang="zh-CN" sz="2000" i="1" baseline="-25000" dirty="0">
                  <a:solidFill>
                    <a:srgbClr val="008000"/>
                  </a:solidFill>
                  <a:latin typeface="Arial" panose="020B0604020202020204" pitchFamily="34" charset="0"/>
                  <a:ea typeface="宋体" panose="02010600030101010101" pitchFamily="2" charset="-122"/>
                </a:rPr>
                <a:t>1</a:t>
              </a:r>
            </a:p>
          </p:txBody>
        </p:sp>
      </p:grpSp>
      <p:sp>
        <p:nvSpPr>
          <p:cNvPr id="5135" name="Rectangle 49"/>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5.1.1 </a:t>
            </a:r>
            <a:r>
              <a:rPr lang="zh-CN" altLang="en-US" dirty="0">
                <a:solidFill>
                  <a:srgbClr val="000066"/>
                </a:solidFill>
                <a:latin typeface="仿宋_GB2312" pitchFamily="49" charset="-122"/>
                <a:ea typeface="仿宋_GB2312" pitchFamily="49" charset="-122"/>
              </a:rPr>
              <a:t>处于特殊位置时圆的投影与作图方法</a:t>
            </a:r>
          </a:p>
        </p:txBody>
      </p:sp>
      <p:sp>
        <p:nvSpPr>
          <p:cNvPr id="488498" name="Text Box 50"/>
          <p:cNvSpPr txBox="1">
            <a:spLocks noChangeArrowheads="1"/>
          </p:cNvSpPr>
          <p:nvPr/>
        </p:nvSpPr>
        <p:spPr bwMode="auto">
          <a:xfrm>
            <a:off x="158750" y="5499100"/>
            <a:ext cx="8763000" cy="822325"/>
          </a:xfrm>
          <a:prstGeom prst="rect">
            <a:avLst/>
          </a:prstGeom>
          <a:noFill/>
          <a:ln w="4763">
            <a:noFill/>
            <a:miter lim="800000"/>
          </a:ln>
          <a:effectLst/>
        </p:spPr>
        <p:txBody>
          <a:bodyPr>
            <a:spAutoFit/>
          </a:bodyPr>
          <a:lstStyle/>
          <a:p>
            <a:pPr marR="0" algn="l" defTabSz="914400">
              <a:buClrTx/>
              <a:buSzTx/>
              <a:buFontTx/>
              <a:buNone/>
              <a:defRPr/>
            </a:pPr>
            <a:r>
              <a:rPr kumimoji="1" lang="en-US" altLang="zh-CN"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当圆垂直某一投影面时，则在该投影面上的投影是一直线段，其长度为直径</a:t>
            </a:r>
            <a:r>
              <a:rPr kumimoji="1" lang="en-US" altLang="zh-CN"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D</a:t>
            </a:r>
            <a:r>
              <a:rPr kumimoji="1" lang="zh-CN" altLang="en-US"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，而它在其他两投影面上的投影为椭圆。</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488466"/>
                                        </p:tgtEl>
                                        <p:attrNameLst>
                                          <p:attrName>style.visibility</p:attrName>
                                        </p:attrNameLst>
                                      </p:cBhvr>
                                      <p:to>
                                        <p:strVal val="visible"/>
                                      </p:to>
                                    </p:set>
                                    <p:animEffect transition="in" filter="wipe(left)">
                                      <p:cBhvr>
                                        <p:cTn id="18" dur="500"/>
                                        <p:tgtEl>
                                          <p:spTgt spid="48846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checkerboard(across)">
                                      <p:cBhvr>
                                        <p:cTn id="28" dur="500"/>
                                        <p:tgtEl>
                                          <p:spTgt spid="7"/>
                                        </p:tgtEl>
                                      </p:cBhvr>
                                    </p:animEffect>
                                  </p:childTnLst>
                                </p:cTn>
                              </p:par>
                              <p:par>
                                <p:cTn id="29" presetID="22" presetClass="exit" presetSubtype="8" fill="hold" nodeType="withEffect">
                                  <p:stCondLst>
                                    <p:cond delay="0"/>
                                  </p:stCondLst>
                                  <p:childTnLst>
                                    <p:animEffect transition="out" filter="wipe(left)">
                                      <p:cBhvr>
                                        <p:cTn id="30" dur="500"/>
                                        <p:tgtEl>
                                          <p:spTgt spid="6"/>
                                        </p:tgtEl>
                                      </p:cBhvr>
                                    </p:animEffect>
                                    <p:set>
                                      <p:cBhvr>
                                        <p:cTn id="31" dur="1" fill="hold">
                                          <p:stCondLst>
                                            <p:cond delay="499"/>
                                          </p:stCondLst>
                                        </p:cTn>
                                        <p:tgtEl>
                                          <p:spTgt spid="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iterate type="wd">
                                    <p:tmPct val="10000"/>
                                  </p:iterate>
                                  <p:childTnLst>
                                    <p:set>
                                      <p:cBhvr>
                                        <p:cTn id="40" dur="1" fill="hold">
                                          <p:stCondLst>
                                            <p:cond delay="0"/>
                                          </p:stCondLst>
                                        </p:cTn>
                                        <p:tgtEl>
                                          <p:spTgt spid="488498"/>
                                        </p:tgtEl>
                                        <p:attrNameLst>
                                          <p:attrName>style.visibility</p:attrName>
                                        </p:attrNameLst>
                                      </p:cBhvr>
                                      <p:to>
                                        <p:strVal val="visible"/>
                                      </p:to>
                                    </p:set>
                                    <p:animEffect transition="in" filter="wipe(left)">
                                      <p:cBhvr>
                                        <p:cTn id="41" dur="500"/>
                                        <p:tgtEl>
                                          <p:spTgt spid="488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642BB56-A830-4B78-9B5A-7BDD3A192DB0}"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20</a:t>
            </a:fld>
            <a:endParaRPr lang="en-US" altLang="zh-CN" sz="1400" b="0" dirty="0">
              <a:ea typeface="宋体" panose="02010600030101010101" pitchFamily="2" charset="-122"/>
            </a:endParaRPr>
          </a:p>
        </p:txBody>
      </p:sp>
      <p:sp>
        <p:nvSpPr>
          <p:cNvPr id="26629" name="Rectangle 11"/>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5.4.3 </a:t>
            </a:r>
            <a:r>
              <a:rPr lang="zh-CN" altLang="en-US" dirty="0">
                <a:solidFill>
                  <a:srgbClr val="000066"/>
                </a:solidFill>
                <a:latin typeface="仿宋_GB2312" pitchFamily="49" charset="-122"/>
                <a:ea typeface="仿宋_GB2312" pitchFamily="49" charset="-122"/>
              </a:rPr>
              <a:t>斜螺旋面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斜螺旋面的表示法</a:t>
            </a:r>
          </a:p>
        </p:txBody>
      </p:sp>
      <p:sp>
        <p:nvSpPr>
          <p:cNvPr id="504844" name="Text Box 12"/>
          <p:cNvSpPr txBox="1">
            <a:spLocks noChangeArrowheads="1"/>
          </p:cNvSpPr>
          <p:nvPr/>
        </p:nvSpPr>
        <p:spPr bwMode="auto">
          <a:xfrm>
            <a:off x="5245100" y="1254125"/>
            <a:ext cx="3159125" cy="4321175"/>
          </a:xfrm>
          <a:prstGeom prst="rect">
            <a:avLst/>
          </a:prstGeom>
          <a:noFill/>
          <a:ln w="4763">
            <a:noFill/>
            <a:miter lim="800000"/>
          </a:ln>
          <a:effectLst/>
        </p:spPr>
        <p:txBody>
          <a:bodyPr>
            <a:spAutoFit/>
          </a:bodyPr>
          <a:lstStyle/>
          <a:p>
            <a:pPr marR="0" algn="l" defTabSz="914400">
              <a:lnSpc>
                <a:spcPct val="110000"/>
              </a:lnSpc>
              <a:buClrTx/>
              <a:buSzTx/>
              <a:buFontTx/>
              <a:buNone/>
              <a:defRPr/>
            </a:pPr>
            <a:r>
              <a:rPr kumimoji="1" lang="en-US" altLang="zh-CN"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在投影面上一般要画出</a:t>
            </a:r>
            <a:r>
              <a:rPr kumimoji="1" lang="zh-CN" altLang="en-US" sz="2800" kern="1200" cap="none" spc="0" normalizeH="0" baseline="0" noProof="0" smtClean="0">
                <a:solidFill>
                  <a:srgbClr val="FF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曲导线（圆柱螺旋线）、直导线（圆柱轴线）以及若干直素线</a:t>
            </a:r>
            <a:r>
              <a:rPr kumimoji="1" lang="zh-CN" altLang="en-US"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，同时要画出其</a:t>
            </a:r>
            <a:r>
              <a:rPr kumimoji="1" lang="zh-CN" altLang="en-US" sz="2800" kern="1200" cap="none" spc="0" normalizeH="0" baseline="0" noProof="0" smtClean="0">
                <a:solidFill>
                  <a:srgbClr val="FF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外形轮廓线</a:t>
            </a:r>
            <a:r>
              <a:rPr kumimoji="1" lang="zh-CN" altLang="en-US" sz="2800"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，在正面投影上即为直素线投影的包络线。</a:t>
            </a:r>
          </a:p>
        </p:txBody>
      </p:sp>
      <p:pic>
        <p:nvPicPr>
          <p:cNvPr id="26631" name="Picture 13"/>
          <p:cNvPicPr>
            <a:picLocks noChangeAspect="1"/>
          </p:cNvPicPr>
          <p:nvPr/>
        </p:nvPicPr>
        <p:blipFill>
          <a:blip r:embed="rId2"/>
          <a:stretch>
            <a:fillRect/>
          </a:stretch>
        </p:blipFill>
        <p:spPr>
          <a:xfrm>
            <a:off x="1606550" y="471488"/>
            <a:ext cx="3279775" cy="6192837"/>
          </a:xfrm>
          <a:prstGeom prst="rect">
            <a:avLst/>
          </a:prstGeom>
          <a:noFill/>
          <a:ln w="4763">
            <a:no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504844"/>
                                        </p:tgtEl>
                                        <p:attrNameLst>
                                          <p:attrName>style.visibility</p:attrName>
                                        </p:attrNameLst>
                                      </p:cBhvr>
                                      <p:to>
                                        <p:strVal val="visible"/>
                                      </p:to>
                                    </p:set>
                                    <p:animEffect transition="in" filter="wipe(left)">
                                      <p:cBhvr>
                                        <p:cTn id="7" dur="500"/>
                                        <p:tgtEl>
                                          <p:spTgt spid="504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6CE1472-0F1D-4053-9D14-17ACC974052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8"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21</a:t>
            </a:fld>
            <a:endParaRPr lang="en-US" altLang="zh-CN" sz="1400" b="0" dirty="0">
              <a:ea typeface="宋体" panose="02010600030101010101" pitchFamily="2" charset="-122"/>
            </a:endParaRPr>
          </a:p>
        </p:txBody>
      </p:sp>
      <p:grpSp>
        <p:nvGrpSpPr>
          <p:cNvPr id="27653" name="Group 7"/>
          <p:cNvGrpSpPr/>
          <p:nvPr/>
        </p:nvGrpSpPr>
        <p:grpSpPr>
          <a:xfrm>
            <a:off x="611188" y="1981200"/>
            <a:ext cx="3889375" cy="3440113"/>
            <a:chOff x="567" y="2153"/>
            <a:chExt cx="2450" cy="2167"/>
          </a:xfrm>
        </p:grpSpPr>
        <p:sp>
          <p:nvSpPr>
            <p:cNvPr id="505864" name="AutoShape 8"/>
            <p:cNvSpPr>
              <a:spLocks noChangeArrowheads="1"/>
            </p:cNvSpPr>
            <p:nvPr/>
          </p:nvSpPr>
          <p:spPr bwMode="auto">
            <a:xfrm>
              <a:off x="1402" y="2387"/>
              <a:ext cx="816" cy="1406"/>
            </a:xfrm>
            <a:prstGeom prst="can">
              <a:avLst>
                <a:gd name="adj" fmla="val 38689"/>
              </a:avLst>
            </a:prstGeom>
            <a:solidFill>
              <a:srgbClr val="CCFFCC">
                <a:alpha val="89999"/>
              </a:srgbClr>
            </a:solidFill>
            <a:ln w="381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pic>
          <p:nvPicPr>
            <p:cNvPr id="27666" name="Picture 9" descr="File0276"/>
            <p:cNvPicPr>
              <a:picLocks noChangeAspect="1"/>
            </p:cNvPicPr>
            <p:nvPr/>
          </p:nvPicPr>
          <p:blipFill>
            <a:blip r:embed="rId2">
              <a:clrChange>
                <a:clrFrom>
                  <a:srgbClr val="FFFFFF"/>
                </a:clrFrom>
                <a:clrTo>
                  <a:srgbClr val="FFFFFF">
                    <a:alpha val="0"/>
                  </a:srgbClr>
                </a:clrTo>
              </a:clrChange>
            </a:blip>
            <a:srcRect l="2374" t="55203" r="62195"/>
            <a:stretch>
              <a:fillRect/>
            </a:stretch>
          </p:blipFill>
          <p:spPr>
            <a:xfrm>
              <a:off x="567" y="2153"/>
              <a:ext cx="2450" cy="2167"/>
            </a:xfrm>
            <a:prstGeom prst="rect">
              <a:avLst/>
            </a:prstGeom>
            <a:noFill/>
            <a:ln w="9525">
              <a:noFill/>
            </a:ln>
          </p:spPr>
        </p:pic>
      </p:grpSp>
      <p:grpSp>
        <p:nvGrpSpPr>
          <p:cNvPr id="27654" name="Group 10"/>
          <p:cNvGrpSpPr/>
          <p:nvPr/>
        </p:nvGrpSpPr>
        <p:grpSpPr>
          <a:xfrm>
            <a:off x="5003800" y="333375"/>
            <a:ext cx="3059113" cy="6524625"/>
            <a:chOff x="3152" y="210"/>
            <a:chExt cx="1927" cy="4110"/>
          </a:xfrm>
        </p:grpSpPr>
        <p:pic>
          <p:nvPicPr>
            <p:cNvPr id="27656" name="Picture 11" descr="File0276"/>
            <p:cNvPicPr>
              <a:picLocks noChangeAspect="1"/>
            </p:cNvPicPr>
            <p:nvPr/>
          </p:nvPicPr>
          <p:blipFill>
            <a:blip r:embed="rId2">
              <a:clrChange>
                <a:clrFrom>
                  <a:srgbClr val="FFFFFF"/>
                </a:clrFrom>
                <a:clrTo>
                  <a:srgbClr val="FFFFFF">
                    <a:alpha val="0"/>
                  </a:srgbClr>
                </a:clrTo>
              </a:clrChange>
            </a:blip>
            <a:srcRect l="72189" t="15256"/>
            <a:stretch>
              <a:fillRect/>
            </a:stretch>
          </p:blipFill>
          <p:spPr>
            <a:xfrm>
              <a:off x="3152" y="210"/>
              <a:ext cx="1927" cy="4110"/>
            </a:xfrm>
            <a:prstGeom prst="rect">
              <a:avLst/>
            </a:prstGeom>
            <a:noFill/>
            <a:ln w="9525">
              <a:noFill/>
            </a:ln>
          </p:spPr>
        </p:pic>
        <p:sp>
          <p:nvSpPr>
            <p:cNvPr id="505868" name="Line 12"/>
            <p:cNvSpPr>
              <a:spLocks noChangeShapeType="1"/>
            </p:cNvSpPr>
            <p:nvPr/>
          </p:nvSpPr>
          <p:spPr bwMode="auto">
            <a:xfrm>
              <a:off x="3633" y="482"/>
              <a:ext cx="0" cy="1587"/>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69" name="Line 13"/>
            <p:cNvSpPr>
              <a:spLocks noChangeShapeType="1"/>
            </p:cNvSpPr>
            <p:nvPr/>
          </p:nvSpPr>
          <p:spPr bwMode="auto">
            <a:xfrm>
              <a:off x="3651" y="2432"/>
              <a:ext cx="771" cy="0"/>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0" name="Line 14"/>
            <p:cNvSpPr>
              <a:spLocks noChangeShapeType="1"/>
            </p:cNvSpPr>
            <p:nvPr/>
          </p:nvSpPr>
          <p:spPr bwMode="auto">
            <a:xfrm flipV="1">
              <a:off x="4422" y="1842"/>
              <a:ext cx="0" cy="590"/>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1" name="Line 15"/>
            <p:cNvSpPr>
              <a:spLocks noChangeShapeType="1"/>
            </p:cNvSpPr>
            <p:nvPr/>
          </p:nvSpPr>
          <p:spPr bwMode="auto">
            <a:xfrm>
              <a:off x="4422" y="482"/>
              <a:ext cx="0" cy="771"/>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2" name="Line 16"/>
            <p:cNvSpPr>
              <a:spLocks noChangeShapeType="1"/>
            </p:cNvSpPr>
            <p:nvPr/>
          </p:nvSpPr>
          <p:spPr bwMode="auto">
            <a:xfrm>
              <a:off x="4422" y="1253"/>
              <a:ext cx="0" cy="589"/>
            </a:xfrm>
            <a:prstGeom prst="line">
              <a:avLst/>
            </a:prstGeom>
            <a:noFill/>
            <a:ln w="28575">
              <a:solidFill>
                <a:srgbClr val="008000"/>
              </a:solidFill>
              <a:prstDash val="dash"/>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3" name="Line 17"/>
            <p:cNvSpPr>
              <a:spLocks noChangeShapeType="1"/>
            </p:cNvSpPr>
            <p:nvPr/>
          </p:nvSpPr>
          <p:spPr bwMode="auto">
            <a:xfrm flipH="1">
              <a:off x="3651" y="500"/>
              <a:ext cx="771" cy="0"/>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4" name="Line 18"/>
            <p:cNvSpPr>
              <a:spLocks noChangeShapeType="1"/>
            </p:cNvSpPr>
            <p:nvPr/>
          </p:nvSpPr>
          <p:spPr bwMode="auto">
            <a:xfrm>
              <a:off x="3633" y="2205"/>
              <a:ext cx="0" cy="227"/>
            </a:xfrm>
            <a:prstGeom prst="line">
              <a:avLst/>
            </a:prstGeom>
            <a:noFill/>
            <a:ln w="57150">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05875" name="Oval 19"/>
            <p:cNvSpPr>
              <a:spLocks noChangeArrowheads="1"/>
            </p:cNvSpPr>
            <p:nvPr/>
          </p:nvSpPr>
          <p:spPr bwMode="auto">
            <a:xfrm>
              <a:off x="3624" y="2994"/>
              <a:ext cx="789" cy="789"/>
            </a:xfrm>
            <a:prstGeom prst="ellipse">
              <a:avLst/>
            </a:prstGeom>
            <a:noFill/>
            <a:ln w="57150">
              <a:solidFill>
                <a:srgbClr val="008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27655" name="Rectangle 20"/>
          <p:cNvSpPr/>
          <p:nvPr/>
        </p:nvSpPr>
        <p:spPr>
          <a:xfrm>
            <a:off x="0" y="0"/>
            <a:ext cx="9144000" cy="404813"/>
          </a:xfrm>
          <a:prstGeom prst="rect">
            <a:avLst/>
          </a:prstGeom>
          <a:noFill/>
          <a:ln w="9525">
            <a:noFill/>
          </a:ln>
        </p:spPr>
        <p:txBody>
          <a:bodyPr/>
          <a:lstStyle/>
          <a:p>
            <a:pPr algn="l">
              <a:lnSpc>
                <a:spcPct val="90000"/>
              </a:lnSpc>
              <a:buNone/>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5.4.3 </a:t>
            </a:r>
            <a:r>
              <a:rPr lang="zh-CN" altLang="en-US" dirty="0">
                <a:solidFill>
                  <a:srgbClr val="000066"/>
                </a:solidFill>
                <a:latin typeface="仿宋_GB2312" pitchFamily="49" charset="-122"/>
                <a:ea typeface="仿宋_GB2312" pitchFamily="49" charset="-122"/>
              </a:rPr>
              <a:t>斜螺旋面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斜螺旋面的表示法</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70BB52B-7933-4FA3-91A0-88A0456194AF}"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4"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3</a:t>
            </a:fld>
            <a:endParaRPr lang="en-US" altLang="zh-CN" sz="1400" b="0" dirty="0">
              <a:ea typeface="宋体" panose="02010600030101010101" pitchFamily="2" charset="-122"/>
            </a:endParaRPr>
          </a:p>
        </p:txBody>
      </p:sp>
      <p:sp>
        <p:nvSpPr>
          <p:cNvPr id="489474" name="Line 2"/>
          <p:cNvSpPr>
            <a:spLocks noChangeShapeType="1"/>
          </p:cNvSpPr>
          <p:nvPr/>
        </p:nvSpPr>
        <p:spPr bwMode="auto">
          <a:xfrm>
            <a:off x="3276600" y="1628775"/>
            <a:ext cx="2286000" cy="0"/>
          </a:xfrm>
          <a:prstGeom prst="line">
            <a:avLst/>
          </a:prstGeom>
          <a:noFill/>
          <a:ln w="19050">
            <a:solidFill>
              <a:schemeClr val="tx1"/>
            </a:solidFill>
            <a:prstDash val="lgDashDot"/>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150" name="Text Box 3"/>
          <p:cNvSpPr txBox="1"/>
          <p:nvPr/>
        </p:nvSpPr>
        <p:spPr>
          <a:xfrm>
            <a:off x="4354513" y="287338"/>
            <a:ext cx="471487"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c</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51" name="Text Box 4"/>
          <p:cNvSpPr txBox="1"/>
          <p:nvPr/>
        </p:nvSpPr>
        <p:spPr>
          <a:xfrm>
            <a:off x="2051050" y="3140075"/>
            <a:ext cx="401638" cy="519113"/>
          </a:xfrm>
          <a:prstGeom prst="rect">
            <a:avLst/>
          </a:prstGeom>
          <a:noFill/>
          <a:ln w="9525">
            <a:noFill/>
          </a:ln>
        </p:spPr>
        <p:txBody>
          <a:bodyPr wrap="none" anchor="ctr" anchorCtr="0">
            <a:spAutoFit/>
          </a:bodyPr>
          <a:lstStyle/>
          <a:p>
            <a:pPr>
              <a:spcBef>
                <a:spcPct val="50000"/>
              </a:spcBef>
            </a:pPr>
            <a:r>
              <a:rPr lang="en-US" altLang="zh-CN" sz="2800" b="0" i="1" dirty="0">
                <a:latin typeface="Times New Roman" panose="02020603050405020304" pitchFamily="18" charset="0"/>
                <a:ea typeface="仿宋_GB2312" pitchFamily="49" charset="-122"/>
              </a:rPr>
              <a:t>X</a:t>
            </a:r>
          </a:p>
        </p:txBody>
      </p:sp>
      <p:sp>
        <p:nvSpPr>
          <p:cNvPr id="489477" name="Line 5"/>
          <p:cNvSpPr>
            <a:spLocks noChangeShapeType="1"/>
          </p:cNvSpPr>
          <p:nvPr/>
        </p:nvSpPr>
        <p:spPr bwMode="auto">
          <a:xfrm flipH="1">
            <a:off x="2555875" y="3500438"/>
            <a:ext cx="3455988" cy="0"/>
          </a:xfrm>
          <a:prstGeom prst="line">
            <a:avLst/>
          </a:prstGeom>
          <a:noFill/>
          <a:ln w="12700">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78" name="Line 6"/>
          <p:cNvSpPr>
            <a:spLocks noChangeShapeType="1"/>
          </p:cNvSpPr>
          <p:nvPr/>
        </p:nvSpPr>
        <p:spPr bwMode="auto">
          <a:xfrm flipV="1">
            <a:off x="4378325" y="446088"/>
            <a:ext cx="0" cy="2406650"/>
          </a:xfrm>
          <a:prstGeom prst="line">
            <a:avLst/>
          </a:prstGeom>
          <a:noFill/>
          <a:ln w="4763">
            <a:solidFill>
              <a:srgbClr val="1F1A17"/>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79" name="Oval 7"/>
          <p:cNvSpPr>
            <a:spLocks noChangeArrowheads="1"/>
          </p:cNvSpPr>
          <p:nvPr/>
        </p:nvSpPr>
        <p:spPr bwMode="auto">
          <a:xfrm>
            <a:off x="3535363" y="649288"/>
            <a:ext cx="1655763" cy="1943100"/>
          </a:xfrm>
          <a:prstGeom prst="ellipse">
            <a:avLst/>
          </a:prstGeom>
          <a:noFill/>
          <a:ln w="57150">
            <a:solidFill>
              <a:srgbClr val="0066FF"/>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155" name="Text Box 8"/>
          <p:cNvSpPr txBox="1"/>
          <p:nvPr/>
        </p:nvSpPr>
        <p:spPr>
          <a:xfrm>
            <a:off x="4276725" y="1195388"/>
            <a:ext cx="4889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o</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56" name="Text Box 9"/>
          <p:cNvSpPr txBox="1"/>
          <p:nvPr/>
        </p:nvSpPr>
        <p:spPr>
          <a:xfrm>
            <a:off x="4283075" y="2060575"/>
            <a:ext cx="4889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d</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57" name="Text Box 10"/>
          <p:cNvSpPr txBox="1"/>
          <p:nvPr/>
        </p:nvSpPr>
        <p:spPr>
          <a:xfrm>
            <a:off x="5219700" y="1195388"/>
            <a:ext cx="4889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b</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58" name="Text Box 11"/>
          <p:cNvSpPr txBox="1"/>
          <p:nvPr/>
        </p:nvSpPr>
        <p:spPr>
          <a:xfrm>
            <a:off x="3130550" y="1195388"/>
            <a:ext cx="4889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a</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489484" name="Line 12"/>
          <p:cNvSpPr>
            <a:spLocks noChangeShapeType="1"/>
          </p:cNvSpPr>
          <p:nvPr/>
        </p:nvSpPr>
        <p:spPr bwMode="auto">
          <a:xfrm>
            <a:off x="3535363" y="1627188"/>
            <a:ext cx="0" cy="216058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85" name="Line 13"/>
          <p:cNvSpPr>
            <a:spLocks noChangeShapeType="1"/>
          </p:cNvSpPr>
          <p:nvPr/>
        </p:nvSpPr>
        <p:spPr bwMode="auto">
          <a:xfrm>
            <a:off x="5205413" y="1627188"/>
            <a:ext cx="0" cy="295275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86" name="Line 14"/>
          <p:cNvSpPr>
            <a:spLocks noChangeShapeType="1"/>
          </p:cNvSpPr>
          <p:nvPr/>
        </p:nvSpPr>
        <p:spPr bwMode="auto">
          <a:xfrm>
            <a:off x="3549650" y="3789363"/>
            <a:ext cx="1670050" cy="790575"/>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87" name="Text Box 15"/>
          <p:cNvSpPr txBox="1"/>
          <p:nvPr/>
        </p:nvSpPr>
        <p:spPr>
          <a:xfrm>
            <a:off x="5724525" y="919163"/>
            <a:ext cx="3233738" cy="1373187"/>
          </a:xfrm>
          <a:prstGeom prst="rect">
            <a:avLst/>
          </a:prstGeom>
          <a:noFill/>
          <a:ln w="9525">
            <a:noFill/>
          </a:ln>
        </p:spPr>
        <p:txBody>
          <a:bodyPr>
            <a:spAutoFit/>
          </a:bodyPr>
          <a:lstStyle/>
          <a:p>
            <a:pPr algn="l"/>
            <a:r>
              <a:rPr lang="en-US" altLang="zh-CN" sz="2800" dirty="0">
                <a:latin typeface="Arial" panose="020B0604020202020204" pitchFamily="34" charset="0"/>
                <a:ea typeface="宋体" panose="02010600030101010101" pitchFamily="2" charset="-122"/>
              </a:rPr>
              <a:t>      </a:t>
            </a:r>
            <a:r>
              <a:rPr lang="zh-CN" altLang="en-US" sz="2800" dirty="0">
                <a:latin typeface="Arial" panose="020B0604020202020204" pitchFamily="34" charset="0"/>
                <a:ea typeface="宋体" panose="02010600030101010101" pitchFamily="2" charset="-122"/>
              </a:rPr>
              <a:t>铅垂面上圆的投影可以利用换面法求出圆实形。</a:t>
            </a:r>
          </a:p>
        </p:txBody>
      </p:sp>
      <p:sp>
        <p:nvSpPr>
          <p:cNvPr id="6163" name="Text Box 16"/>
          <p:cNvSpPr txBox="1"/>
          <p:nvPr/>
        </p:nvSpPr>
        <p:spPr>
          <a:xfrm>
            <a:off x="3059113" y="3500438"/>
            <a:ext cx="4127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a</a:t>
            </a:r>
            <a:r>
              <a:rPr lang="en-US" altLang="zh-CN" b="0" i="1" dirty="0">
                <a:latin typeface="Times New Roman" panose="02020603050405020304" pitchFamily="18" charset="0"/>
                <a:ea typeface="仿宋_GB2312" pitchFamily="49" charset="-122"/>
              </a:rPr>
              <a:t> </a:t>
            </a:r>
          </a:p>
        </p:txBody>
      </p:sp>
      <p:sp>
        <p:nvSpPr>
          <p:cNvPr id="6164" name="Text Box 17"/>
          <p:cNvSpPr txBox="1"/>
          <p:nvPr/>
        </p:nvSpPr>
        <p:spPr>
          <a:xfrm>
            <a:off x="4138613" y="4148138"/>
            <a:ext cx="547687"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cd</a:t>
            </a:r>
            <a:r>
              <a:rPr lang="en-US" altLang="zh-CN" b="0" i="1" dirty="0">
                <a:latin typeface="Times New Roman" panose="02020603050405020304" pitchFamily="18" charset="0"/>
                <a:ea typeface="仿宋_GB2312" pitchFamily="49" charset="-122"/>
              </a:rPr>
              <a:t> </a:t>
            </a:r>
          </a:p>
        </p:txBody>
      </p:sp>
      <p:sp>
        <p:nvSpPr>
          <p:cNvPr id="6165" name="Text Box 18"/>
          <p:cNvSpPr txBox="1"/>
          <p:nvPr/>
        </p:nvSpPr>
        <p:spPr>
          <a:xfrm>
            <a:off x="5219700" y="4221163"/>
            <a:ext cx="412750" cy="457200"/>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b</a:t>
            </a:r>
            <a:r>
              <a:rPr lang="en-US" altLang="zh-CN" b="0" i="1" dirty="0">
                <a:latin typeface="Times New Roman" panose="02020603050405020304" pitchFamily="18" charset="0"/>
                <a:ea typeface="仿宋_GB2312" pitchFamily="49" charset="-122"/>
              </a:rPr>
              <a:t> </a:t>
            </a:r>
          </a:p>
        </p:txBody>
      </p:sp>
      <p:grpSp>
        <p:nvGrpSpPr>
          <p:cNvPr id="2" name="Group 19"/>
          <p:cNvGrpSpPr/>
          <p:nvPr/>
        </p:nvGrpSpPr>
        <p:grpSpPr>
          <a:xfrm>
            <a:off x="2351088" y="619125"/>
            <a:ext cx="2003425" cy="2016125"/>
            <a:chOff x="1300" y="572"/>
            <a:chExt cx="1262" cy="1270"/>
          </a:xfrm>
        </p:grpSpPr>
        <p:sp>
          <p:nvSpPr>
            <p:cNvPr id="6205" name="Text Box 20"/>
            <p:cNvSpPr txBox="1"/>
            <p:nvPr/>
          </p:nvSpPr>
          <p:spPr>
            <a:xfrm rot="-5543108">
              <a:off x="1292" y="1025"/>
              <a:ext cx="303" cy="288"/>
            </a:xfrm>
            <a:prstGeom prst="rect">
              <a:avLst/>
            </a:prstGeom>
            <a:noFill/>
            <a:ln w="9525">
              <a:noFill/>
            </a:ln>
          </p:spPr>
          <p:txBody>
            <a:bodyPr wrap="none" anchor="ctr" anchorCtr="0">
              <a:spAutoFit/>
            </a:bodyPr>
            <a:lstStyle/>
            <a:p>
              <a:pPr>
                <a:spcBef>
                  <a:spcPct val="50000"/>
                </a:spcBef>
              </a:pPr>
              <a:r>
                <a:rPr lang="en-US" altLang="zh-CN" i="1" dirty="0">
                  <a:solidFill>
                    <a:srgbClr val="008000"/>
                  </a:solidFill>
                  <a:latin typeface="Times New Roman" panose="02020603050405020304" pitchFamily="18" charset="0"/>
                  <a:ea typeface="仿宋_GB2312" pitchFamily="49" charset="-122"/>
                </a:rPr>
                <a:t>D</a:t>
              </a:r>
              <a:r>
                <a:rPr lang="en-US" altLang="zh-CN" b="0" i="1" dirty="0">
                  <a:latin typeface="Times New Roman" panose="02020603050405020304" pitchFamily="18" charset="0"/>
                  <a:ea typeface="仿宋_GB2312" pitchFamily="49" charset="-122"/>
                </a:rPr>
                <a:t> </a:t>
              </a:r>
            </a:p>
          </p:txBody>
        </p:sp>
        <p:sp>
          <p:nvSpPr>
            <p:cNvPr id="489493" name="Line 21"/>
            <p:cNvSpPr>
              <a:spLocks noChangeShapeType="1"/>
            </p:cNvSpPr>
            <p:nvPr/>
          </p:nvSpPr>
          <p:spPr bwMode="auto">
            <a:xfrm flipH="1">
              <a:off x="1519" y="572"/>
              <a:ext cx="1043" cy="0"/>
            </a:xfrm>
            <a:prstGeom prst="line">
              <a:avLst/>
            </a:prstGeom>
            <a:noFill/>
            <a:ln w="9525">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94" name="Line 22"/>
            <p:cNvSpPr>
              <a:spLocks noChangeShapeType="1"/>
            </p:cNvSpPr>
            <p:nvPr/>
          </p:nvSpPr>
          <p:spPr bwMode="auto">
            <a:xfrm flipH="1">
              <a:off x="1519" y="1833"/>
              <a:ext cx="1043" cy="0"/>
            </a:xfrm>
            <a:prstGeom prst="line">
              <a:avLst/>
            </a:prstGeom>
            <a:noFill/>
            <a:ln w="9525">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495" name="Line 23"/>
            <p:cNvSpPr>
              <a:spLocks noChangeShapeType="1"/>
            </p:cNvSpPr>
            <p:nvPr/>
          </p:nvSpPr>
          <p:spPr bwMode="auto">
            <a:xfrm>
              <a:off x="1610" y="572"/>
              <a:ext cx="0" cy="1270"/>
            </a:xfrm>
            <a:prstGeom prst="line">
              <a:avLst/>
            </a:prstGeom>
            <a:noFill/>
            <a:ln w="9525">
              <a:solidFill>
                <a:srgbClr val="0080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3" name="Group 24"/>
          <p:cNvGrpSpPr/>
          <p:nvPr/>
        </p:nvGrpSpPr>
        <p:grpSpPr>
          <a:xfrm>
            <a:off x="3563938" y="2779713"/>
            <a:ext cx="1655762" cy="504825"/>
            <a:chOff x="2018" y="1933"/>
            <a:chExt cx="1089" cy="318"/>
          </a:xfrm>
        </p:grpSpPr>
        <p:sp>
          <p:nvSpPr>
            <p:cNvPr id="6203" name="Text Box 25"/>
            <p:cNvSpPr txBox="1"/>
            <p:nvPr/>
          </p:nvSpPr>
          <p:spPr>
            <a:xfrm>
              <a:off x="2091" y="1933"/>
              <a:ext cx="852" cy="288"/>
            </a:xfrm>
            <a:prstGeom prst="rect">
              <a:avLst/>
            </a:prstGeom>
            <a:noFill/>
            <a:ln w="9525">
              <a:noFill/>
            </a:ln>
          </p:spPr>
          <p:txBody>
            <a:bodyPr wrap="none" anchor="ctr" anchorCtr="0">
              <a:spAutoFit/>
            </a:bodyPr>
            <a:lstStyle/>
            <a:p>
              <a:pPr>
                <a:spcBef>
                  <a:spcPct val="50000"/>
                </a:spcBef>
              </a:pPr>
              <a:r>
                <a:rPr lang="en-US" altLang="zh-CN" i="1" dirty="0">
                  <a:solidFill>
                    <a:srgbClr val="008000"/>
                  </a:solidFill>
                  <a:latin typeface="Times New Roman" panose="02020603050405020304" pitchFamily="18" charset="0"/>
                  <a:ea typeface="仿宋_GB2312" pitchFamily="49" charset="-122"/>
                </a:rPr>
                <a:t>Dcosβ</a:t>
              </a:r>
              <a:r>
                <a:rPr lang="en-US" altLang="zh-CN" i="1" baseline="-25000" dirty="0">
                  <a:solidFill>
                    <a:srgbClr val="008000"/>
                  </a:solidFill>
                  <a:latin typeface="Times New Roman" panose="02020603050405020304" pitchFamily="18" charset="0"/>
                  <a:ea typeface="仿宋_GB2312" pitchFamily="49" charset="-122"/>
                </a:rPr>
                <a:t>1</a:t>
              </a:r>
              <a:r>
                <a:rPr lang="en-US" altLang="zh-CN" b="0" i="1" dirty="0">
                  <a:latin typeface="Times New Roman" panose="02020603050405020304" pitchFamily="18" charset="0"/>
                  <a:ea typeface="仿宋_GB2312" pitchFamily="49" charset="-122"/>
                </a:rPr>
                <a:t> </a:t>
              </a:r>
            </a:p>
          </p:txBody>
        </p:sp>
        <p:sp>
          <p:nvSpPr>
            <p:cNvPr id="489498" name="Line 26"/>
            <p:cNvSpPr>
              <a:spLocks noChangeShapeType="1"/>
            </p:cNvSpPr>
            <p:nvPr/>
          </p:nvSpPr>
          <p:spPr bwMode="auto">
            <a:xfrm>
              <a:off x="2018" y="2251"/>
              <a:ext cx="1089" cy="0"/>
            </a:xfrm>
            <a:prstGeom prst="line">
              <a:avLst/>
            </a:prstGeom>
            <a:noFill/>
            <a:ln w="9525">
              <a:solidFill>
                <a:srgbClr val="0080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4" name="Group 27"/>
          <p:cNvGrpSpPr/>
          <p:nvPr/>
        </p:nvGrpSpPr>
        <p:grpSpPr>
          <a:xfrm>
            <a:off x="3654425" y="3492500"/>
            <a:ext cx="1231900" cy="692150"/>
            <a:chOff x="2121" y="2382"/>
            <a:chExt cx="776" cy="436"/>
          </a:xfrm>
        </p:grpSpPr>
        <p:sp>
          <p:nvSpPr>
            <p:cNvPr id="489500" name="Line 28"/>
            <p:cNvSpPr>
              <a:spLocks noChangeShapeType="1"/>
            </p:cNvSpPr>
            <p:nvPr/>
          </p:nvSpPr>
          <p:spPr bwMode="auto">
            <a:xfrm rot="1760695" flipV="1">
              <a:off x="2121" y="2382"/>
              <a:ext cx="544" cy="318"/>
            </a:xfrm>
            <a:prstGeom prst="line">
              <a:avLst/>
            </a:prstGeom>
            <a:noFill/>
            <a:ln w="9525">
              <a:solidFill>
                <a:srgbClr val="008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01" name="Freeform 29"/>
            <p:cNvSpPr/>
            <p:nvPr/>
          </p:nvSpPr>
          <p:spPr bwMode="auto">
            <a:xfrm rot="1760695">
              <a:off x="2391" y="2565"/>
              <a:ext cx="136" cy="182"/>
            </a:xfrm>
            <a:custGeom>
              <a:avLst/>
              <a:gdLst/>
              <a:ahLst/>
              <a:cxnLst>
                <a:cxn ang="0">
                  <a:pos x="0" y="0"/>
                </a:cxn>
                <a:cxn ang="0">
                  <a:pos x="91" y="46"/>
                </a:cxn>
                <a:cxn ang="0">
                  <a:pos x="91" y="136"/>
                </a:cxn>
              </a:cxnLst>
              <a:rect l="0" t="0" r="r" b="b"/>
              <a:pathLst>
                <a:path w="106" h="136">
                  <a:moveTo>
                    <a:pt x="0" y="0"/>
                  </a:moveTo>
                  <a:cubicBezTo>
                    <a:pt x="38" y="11"/>
                    <a:pt x="76" y="23"/>
                    <a:pt x="91" y="46"/>
                  </a:cubicBezTo>
                  <a:cubicBezTo>
                    <a:pt x="106" y="69"/>
                    <a:pt x="91" y="113"/>
                    <a:pt x="91" y="136"/>
                  </a:cubicBezTo>
                </a:path>
              </a:pathLst>
            </a:custGeom>
            <a:noFill/>
            <a:ln w="9525">
              <a:solidFill>
                <a:srgbClr val="008000"/>
              </a:solidFill>
              <a:round/>
              <a:headEnd type="triangle" w="sm" len="lg"/>
              <a:tailEnd type="triangle" w="sm"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202" name="Text Box 30"/>
            <p:cNvSpPr txBox="1"/>
            <p:nvPr/>
          </p:nvSpPr>
          <p:spPr>
            <a:xfrm>
              <a:off x="2562" y="2568"/>
              <a:ext cx="335" cy="250"/>
            </a:xfrm>
            <a:prstGeom prst="rect">
              <a:avLst/>
            </a:prstGeom>
            <a:noFill/>
            <a:ln w="9525">
              <a:noFill/>
            </a:ln>
          </p:spPr>
          <p:txBody>
            <a:bodyPr wrap="none">
              <a:spAutoFit/>
            </a:bodyPr>
            <a:lstStyle/>
            <a:p>
              <a:pPr algn="l"/>
              <a:r>
                <a:rPr lang="en-US" altLang="zh-CN" sz="2000" i="1" dirty="0">
                  <a:solidFill>
                    <a:srgbClr val="008000"/>
                  </a:solidFill>
                  <a:latin typeface="Arial" panose="020B0604020202020204" pitchFamily="34" charset="0"/>
                  <a:ea typeface="宋体" panose="02010600030101010101" pitchFamily="2" charset="-122"/>
                </a:rPr>
                <a:t>β</a:t>
              </a:r>
              <a:r>
                <a:rPr lang="en-US" altLang="zh-CN" sz="2000" i="1" baseline="-25000" dirty="0">
                  <a:solidFill>
                    <a:srgbClr val="008000"/>
                  </a:solidFill>
                  <a:latin typeface="Arial" panose="020B0604020202020204" pitchFamily="34" charset="0"/>
                  <a:ea typeface="宋体" panose="02010600030101010101" pitchFamily="2" charset="-122"/>
                </a:rPr>
                <a:t>1</a:t>
              </a:r>
            </a:p>
          </p:txBody>
        </p:sp>
      </p:grpSp>
      <p:sp>
        <p:nvSpPr>
          <p:cNvPr id="489503" name="Line 31"/>
          <p:cNvSpPr>
            <a:spLocks noChangeShapeType="1"/>
          </p:cNvSpPr>
          <p:nvPr/>
        </p:nvSpPr>
        <p:spPr bwMode="auto">
          <a:xfrm>
            <a:off x="4370388" y="2852738"/>
            <a:ext cx="0" cy="1368425"/>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5" name="Group 32"/>
          <p:cNvGrpSpPr/>
          <p:nvPr/>
        </p:nvGrpSpPr>
        <p:grpSpPr>
          <a:xfrm>
            <a:off x="2843213" y="3860800"/>
            <a:ext cx="3486150" cy="1743075"/>
            <a:chOff x="1791" y="2432"/>
            <a:chExt cx="2196" cy="1098"/>
          </a:xfrm>
        </p:grpSpPr>
        <p:sp>
          <p:nvSpPr>
            <p:cNvPr id="489505" name="Line 33"/>
            <p:cNvSpPr>
              <a:spLocks noChangeShapeType="1"/>
            </p:cNvSpPr>
            <p:nvPr/>
          </p:nvSpPr>
          <p:spPr bwMode="auto">
            <a:xfrm>
              <a:off x="1791" y="2432"/>
              <a:ext cx="1860" cy="90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196" name="Text Box 34"/>
            <p:cNvSpPr txBox="1"/>
            <p:nvPr/>
          </p:nvSpPr>
          <p:spPr>
            <a:xfrm rot="1239239">
              <a:off x="3658" y="3203"/>
              <a:ext cx="329" cy="327"/>
            </a:xfrm>
            <a:prstGeom prst="rect">
              <a:avLst/>
            </a:prstGeom>
            <a:noFill/>
            <a:ln w="9525">
              <a:noFill/>
            </a:ln>
          </p:spPr>
          <p:txBody>
            <a:bodyPr wrap="none" anchor="ctr" anchorCtr="0">
              <a:spAutoFit/>
            </a:bodyPr>
            <a:lstStyle/>
            <a:p>
              <a:pPr>
                <a:spcBef>
                  <a:spcPct val="50000"/>
                </a:spcBef>
              </a:pPr>
              <a:r>
                <a:rPr lang="en-US" altLang="zh-CN" sz="2800" b="0" i="1" dirty="0">
                  <a:latin typeface="Times New Roman" panose="02020603050405020304" pitchFamily="18" charset="0"/>
                  <a:ea typeface="仿宋_GB2312" pitchFamily="49" charset="-122"/>
                </a:rPr>
                <a:t>X</a:t>
              </a:r>
              <a:r>
                <a:rPr lang="en-US" altLang="zh-CN" sz="2800" b="0" i="1" baseline="-25000" dirty="0">
                  <a:latin typeface="Times New Roman" panose="02020603050405020304" pitchFamily="18" charset="0"/>
                  <a:ea typeface="仿宋_GB2312" pitchFamily="49" charset="-122"/>
                </a:rPr>
                <a:t>1</a:t>
              </a:r>
            </a:p>
          </p:txBody>
        </p:sp>
        <p:grpSp>
          <p:nvGrpSpPr>
            <p:cNvPr id="6197" name="Group 35"/>
            <p:cNvGrpSpPr/>
            <p:nvPr/>
          </p:nvGrpSpPr>
          <p:grpSpPr>
            <a:xfrm rot="-1819867">
              <a:off x="3334" y="3022"/>
              <a:ext cx="498" cy="499"/>
              <a:chOff x="4724" y="2325"/>
              <a:chExt cx="498" cy="499"/>
            </a:xfrm>
          </p:grpSpPr>
          <p:sp>
            <p:nvSpPr>
              <p:cNvPr id="6198" name="Text Box 36"/>
              <p:cNvSpPr txBox="1"/>
              <p:nvPr/>
            </p:nvSpPr>
            <p:spPr>
              <a:xfrm rot="3600000" flipH="1">
                <a:off x="4892" y="2367"/>
                <a:ext cx="372" cy="288"/>
              </a:xfrm>
              <a:prstGeom prst="rect">
                <a:avLst/>
              </a:prstGeom>
              <a:noFill/>
              <a:ln w="9525">
                <a:noFill/>
              </a:ln>
            </p:spPr>
            <p:txBody>
              <a:bodyPr>
                <a:spAutoFit/>
              </a:bodyPr>
              <a:lstStyle/>
              <a:p>
                <a:pPr algn="l">
                  <a:spcBef>
                    <a:spcPct val="50000"/>
                  </a:spcBef>
                </a:pPr>
                <a:r>
                  <a:rPr lang="en-US" altLang="zh-CN" i="1" dirty="0">
                    <a:latin typeface="Times New Roman" panose="02020603050405020304" pitchFamily="18" charset="0"/>
                    <a:ea typeface="宋体" panose="02010600030101010101" pitchFamily="2" charset="-122"/>
                  </a:rPr>
                  <a:t>H</a:t>
                </a:r>
              </a:p>
            </p:txBody>
          </p:sp>
          <p:sp>
            <p:nvSpPr>
              <p:cNvPr id="6199" name="Text Box 37"/>
              <p:cNvSpPr txBox="1"/>
              <p:nvPr/>
            </p:nvSpPr>
            <p:spPr>
              <a:xfrm rot="3600000" flipH="1">
                <a:off x="4682" y="2494"/>
                <a:ext cx="372" cy="288"/>
              </a:xfrm>
              <a:prstGeom prst="rect">
                <a:avLst/>
              </a:prstGeom>
              <a:noFill/>
              <a:ln w="9525">
                <a:noFill/>
              </a:ln>
            </p:spPr>
            <p:txBody>
              <a:bodyPr>
                <a:spAutoFit/>
              </a:bodyPr>
              <a:lstStyle/>
              <a:p>
                <a:pPr algn="l">
                  <a:spcBef>
                    <a:spcPct val="50000"/>
                  </a:spcBef>
                </a:pPr>
                <a:r>
                  <a:rPr lang="en-US" altLang="zh-CN" i="1" dirty="0">
                    <a:latin typeface="Times New Roman" panose="02020603050405020304" pitchFamily="18" charset="0"/>
                    <a:ea typeface="宋体" panose="02010600030101010101" pitchFamily="2" charset="-122"/>
                  </a:rPr>
                  <a:t>V</a:t>
                </a:r>
                <a:r>
                  <a:rPr lang="en-US" altLang="zh-CN" i="1" baseline="-25000" dirty="0">
                    <a:latin typeface="Times New Roman" panose="02020603050405020304" pitchFamily="18" charset="0"/>
                    <a:ea typeface="宋体" panose="02010600030101010101" pitchFamily="2" charset="-122"/>
                  </a:rPr>
                  <a:t>1</a:t>
                </a:r>
              </a:p>
            </p:txBody>
          </p:sp>
        </p:grpSp>
      </p:grpSp>
      <p:grpSp>
        <p:nvGrpSpPr>
          <p:cNvPr id="7" name="Group 38"/>
          <p:cNvGrpSpPr/>
          <p:nvPr/>
        </p:nvGrpSpPr>
        <p:grpSpPr>
          <a:xfrm>
            <a:off x="2411413" y="3789363"/>
            <a:ext cx="2808287" cy="3068637"/>
            <a:chOff x="1519" y="2387"/>
            <a:chExt cx="1769" cy="1933"/>
          </a:xfrm>
        </p:grpSpPr>
        <p:sp>
          <p:nvSpPr>
            <p:cNvPr id="489511" name="Line 39"/>
            <p:cNvSpPr>
              <a:spLocks noChangeShapeType="1"/>
            </p:cNvSpPr>
            <p:nvPr/>
          </p:nvSpPr>
          <p:spPr bwMode="auto">
            <a:xfrm flipH="1">
              <a:off x="1746" y="2387"/>
              <a:ext cx="499" cy="907"/>
            </a:xfrm>
            <a:prstGeom prst="line">
              <a:avLst/>
            </a:prstGeom>
            <a:noFill/>
            <a:ln w="9525">
              <a:solidFill>
                <a:schemeClr val="accent2"/>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12" name="Line 40"/>
            <p:cNvSpPr>
              <a:spLocks noChangeShapeType="1"/>
            </p:cNvSpPr>
            <p:nvPr/>
          </p:nvSpPr>
          <p:spPr bwMode="auto">
            <a:xfrm>
              <a:off x="1565" y="3206"/>
              <a:ext cx="1406" cy="740"/>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13" name="Line 41"/>
            <p:cNvSpPr>
              <a:spLocks noChangeShapeType="1"/>
            </p:cNvSpPr>
            <p:nvPr/>
          </p:nvSpPr>
          <p:spPr bwMode="auto">
            <a:xfrm flipH="1">
              <a:off x="1882" y="2659"/>
              <a:ext cx="862" cy="1661"/>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14" name="Line 42"/>
            <p:cNvSpPr>
              <a:spLocks noChangeShapeType="1"/>
            </p:cNvSpPr>
            <p:nvPr/>
          </p:nvSpPr>
          <p:spPr bwMode="auto">
            <a:xfrm flipH="1">
              <a:off x="2789" y="2886"/>
              <a:ext cx="499" cy="998"/>
            </a:xfrm>
            <a:prstGeom prst="line">
              <a:avLst/>
            </a:prstGeom>
            <a:noFill/>
            <a:ln w="9525">
              <a:solidFill>
                <a:schemeClr val="accent2"/>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15" name="Oval 43"/>
            <p:cNvSpPr>
              <a:spLocks noChangeArrowheads="1"/>
            </p:cNvSpPr>
            <p:nvPr/>
          </p:nvSpPr>
          <p:spPr bwMode="auto">
            <a:xfrm>
              <a:off x="1682" y="2986"/>
              <a:ext cx="1180" cy="1180"/>
            </a:xfrm>
            <a:prstGeom prst="ellipse">
              <a:avLst/>
            </a:prstGeom>
            <a:noFill/>
            <a:ln w="57150">
              <a:solidFill>
                <a:srgbClr val="CC66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190" name="Text Box 44"/>
            <p:cNvSpPr txBox="1"/>
            <p:nvPr/>
          </p:nvSpPr>
          <p:spPr>
            <a:xfrm>
              <a:off x="2835" y="3612"/>
              <a:ext cx="372" cy="288"/>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b</a:t>
              </a:r>
              <a:r>
                <a:rPr lang="en-US" altLang="zh-CN" i="1" baseline="-25000" dirty="0">
                  <a:solidFill>
                    <a:srgbClr val="A50021"/>
                  </a:solidFill>
                  <a:latin typeface="Times New Roman" panose="02020603050405020304" pitchFamily="18" charset="0"/>
                  <a:ea typeface="仿宋_GB2312" pitchFamily="49" charset="-122"/>
                </a:rPr>
                <a:t>1</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91" name="Text Box 45"/>
            <p:cNvSpPr txBox="1"/>
            <p:nvPr/>
          </p:nvSpPr>
          <p:spPr>
            <a:xfrm>
              <a:off x="1519" y="2931"/>
              <a:ext cx="372" cy="288"/>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a</a:t>
              </a:r>
              <a:r>
                <a:rPr lang="en-US" altLang="zh-CN" i="1" baseline="-25000" dirty="0">
                  <a:solidFill>
                    <a:srgbClr val="A50021"/>
                  </a:solidFill>
                  <a:latin typeface="Times New Roman" panose="02020603050405020304" pitchFamily="18" charset="0"/>
                  <a:ea typeface="仿宋_GB2312" pitchFamily="49" charset="-122"/>
                </a:rPr>
                <a:t>1</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92" name="Text Box 46"/>
            <p:cNvSpPr txBox="1"/>
            <p:nvPr/>
          </p:nvSpPr>
          <p:spPr>
            <a:xfrm>
              <a:off x="1615" y="4032"/>
              <a:ext cx="361" cy="288"/>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c</a:t>
              </a:r>
              <a:r>
                <a:rPr lang="en-US" altLang="zh-CN" i="1" baseline="-25000" dirty="0">
                  <a:solidFill>
                    <a:srgbClr val="A50021"/>
                  </a:solidFill>
                  <a:latin typeface="Times New Roman" panose="02020603050405020304" pitchFamily="18" charset="0"/>
                  <a:ea typeface="仿宋_GB2312" pitchFamily="49" charset="-122"/>
                </a:rPr>
                <a:t>1</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93" name="Text Box 47"/>
            <p:cNvSpPr txBox="1"/>
            <p:nvPr/>
          </p:nvSpPr>
          <p:spPr>
            <a:xfrm>
              <a:off x="2200" y="2976"/>
              <a:ext cx="372" cy="288"/>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d</a:t>
              </a:r>
              <a:r>
                <a:rPr lang="en-US" altLang="zh-CN" i="1" baseline="-25000" dirty="0">
                  <a:solidFill>
                    <a:srgbClr val="A50021"/>
                  </a:solidFill>
                  <a:latin typeface="Times New Roman" panose="02020603050405020304" pitchFamily="18" charset="0"/>
                  <a:ea typeface="仿宋_GB2312" pitchFamily="49" charset="-122"/>
                </a:rPr>
                <a:t>1</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94" name="Text Box 48"/>
            <p:cNvSpPr txBox="1"/>
            <p:nvPr/>
          </p:nvSpPr>
          <p:spPr>
            <a:xfrm>
              <a:off x="1922" y="3430"/>
              <a:ext cx="372" cy="288"/>
            </a:xfrm>
            <a:prstGeom prst="rect">
              <a:avLst/>
            </a:prstGeom>
            <a:noFill/>
            <a:ln w="9525">
              <a:noFill/>
            </a:ln>
          </p:spPr>
          <p:txBody>
            <a:bodyPr wrap="none" anchor="ctr" anchorCtr="0">
              <a:spAutoFit/>
            </a:bodyPr>
            <a:lstStyle/>
            <a:p>
              <a:pPr>
                <a:spcBef>
                  <a:spcPct val="50000"/>
                </a:spcBef>
              </a:pPr>
              <a:r>
                <a:rPr lang="en-US" altLang="zh-CN" i="1" dirty="0">
                  <a:solidFill>
                    <a:srgbClr val="A50021"/>
                  </a:solidFill>
                  <a:latin typeface="Times New Roman" panose="02020603050405020304" pitchFamily="18" charset="0"/>
                  <a:ea typeface="仿宋_GB2312" pitchFamily="49" charset="-122"/>
                </a:rPr>
                <a:t>o</a:t>
              </a:r>
              <a:r>
                <a:rPr lang="en-US" altLang="zh-CN" i="1" baseline="-25000" dirty="0">
                  <a:solidFill>
                    <a:srgbClr val="A50021"/>
                  </a:solidFill>
                  <a:latin typeface="Times New Roman" panose="02020603050405020304" pitchFamily="18" charset="0"/>
                  <a:ea typeface="仿宋_GB2312" pitchFamily="49" charset="-122"/>
                </a:rPr>
                <a:t>1</a:t>
              </a:r>
              <a:r>
                <a:rPr lang="en-US" altLang="zh-CN" i="1" dirty="0">
                  <a:solidFill>
                    <a:srgbClr val="A50021"/>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grpSp>
      <p:sp>
        <p:nvSpPr>
          <p:cNvPr id="489521" name="Line 49"/>
          <p:cNvSpPr>
            <a:spLocks noChangeShapeType="1"/>
          </p:cNvSpPr>
          <p:nvPr/>
        </p:nvSpPr>
        <p:spPr bwMode="auto">
          <a:xfrm flipV="1">
            <a:off x="3779838" y="4365625"/>
            <a:ext cx="1079500" cy="2232025"/>
          </a:xfrm>
          <a:prstGeom prst="line">
            <a:avLst/>
          </a:prstGeom>
          <a:noFill/>
          <a:ln w="9525">
            <a:solidFill>
              <a:srgbClr val="FF0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8" name="Group 50"/>
          <p:cNvGrpSpPr/>
          <p:nvPr/>
        </p:nvGrpSpPr>
        <p:grpSpPr>
          <a:xfrm>
            <a:off x="3448050" y="4941888"/>
            <a:ext cx="1050925" cy="1725612"/>
            <a:chOff x="2172" y="3113"/>
            <a:chExt cx="662" cy="1087"/>
          </a:xfrm>
        </p:grpSpPr>
        <p:sp>
          <p:nvSpPr>
            <p:cNvPr id="6181" name="Text Box 51"/>
            <p:cNvSpPr txBox="1"/>
            <p:nvPr/>
          </p:nvSpPr>
          <p:spPr>
            <a:xfrm>
              <a:off x="2172" y="3838"/>
              <a:ext cx="336" cy="288"/>
            </a:xfrm>
            <a:prstGeom prst="rect">
              <a:avLst/>
            </a:prstGeom>
            <a:noFill/>
            <a:ln w="9525">
              <a:noFill/>
            </a:ln>
          </p:spPr>
          <p:txBody>
            <a:bodyPr wrap="none" anchor="ctr" anchorCtr="0">
              <a:spAutoFit/>
            </a:bodyPr>
            <a:lstStyle/>
            <a:p>
              <a:pPr>
                <a:spcBef>
                  <a:spcPct val="50000"/>
                </a:spcBef>
              </a:pPr>
              <a:r>
                <a:rPr lang="en-US" altLang="zh-CN" sz="2000" i="1" dirty="0">
                  <a:solidFill>
                    <a:srgbClr val="FF0000"/>
                  </a:solidFill>
                  <a:latin typeface="Times New Roman" panose="02020603050405020304" pitchFamily="18" charset="0"/>
                  <a:ea typeface="仿宋_GB2312" pitchFamily="49" charset="-122"/>
                </a:rPr>
                <a:t>1</a:t>
              </a:r>
              <a:r>
                <a:rPr lang="en-US" altLang="zh-CN" sz="2000" i="1" baseline="-25000" dirty="0">
                  <a:solidFill>
                    <a:srgbClr val="FF0000"/>
                  </a:solidFill>
                  <a:latin typeface="Times New Roman" panose="02020603050405020304" pitchFamily="18" charset="0"/>
                  <a:ea typeface="仿宋_GB2312" pitchFamily="49" charset="-122"/>
                </a:rPr>
                <a:t>1</a:t>
              </a:r>
              <a:r>
                <a:rPr lang="en-US" altLang="zh-CN" sz="2000" i="1" dirty="0">
                  <a:solidFill>
                    <a:srgbClr val="FF0000"/>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82" name="Text Box 52"/>
            <p:cNvSpPr txBox="1"/>
            <p:nvPr/>
          </p:nvSpPr>
          <p:spPr>
            <a:xfrm>
              <a:off x="2490" y="3113"/>
              <a:ext cx="336" cy="288"/>
            </a:xfrm>
            <a:prstGeom prst="rect">
              <a:avLst/>
            </a:prstGeom>
            <a:noFill/>
            <a:ln w="9525">
              <a:noFill/>
            </a:ln>
          </p:spPr>
          <p:txBody>
            <a:bodyPr wrap="none" anchor="ctr" anchorCtr="0">
              <a:spAutoFit/>
            </a:bodyPr>
            <a:lstStyle/>
            <a:p>
              <a:pPr>
                <a:spcBef>
                  <a:spcPct val="50000"/>
                </a:spcBef>
              </a:pPr>
              <a:r>
                <a:rPr lang="en-US" altLang="zh-CN" sz="2000" i="1" dirty="0">
                  <a:solidFill>
                    <a:srgbClr val="FF0000"/>
                  </a:solidFill>
                  <a:latin typeface="Times New Roman" panose="02020603050405020304" pitchFamily="18" charset="0"/>
                  <a:ea typeface="仿宋_GB2312" pitchFamily="49" charset="-122"/>
                </a:rPr>
                <a:t>2</a:t>
              </a:r>
              <a:r>
                <a:rPr lang="en-US" altLang="zh-CN" sz="2000" i="1" baseline="-25000" dirty="0">
                  <a:solidFill>
                    <a:srgbClr val="FF0000"/>
                  </a:solidFill>
                  <a:latin typeface="Times New Roman" panose="02020603050405020304" pitchFamily="18" charset="0"/>
                  <a:ea typeface="仿宋_GB2312" pitchFamily="49" charset="-122"/>
                </a:rPr>
                <a:t>1</a:t>
              </a:r>
              <a:r>
                <a:rPr lang="en-US" altLang="zh-CN" sz="2000" i="1" dirty="0">
                  <a:solidFill>
                    <a:srgbClr val="FF0000"/>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489525" name="Oval 53"/>
            <p:cNvSpPr>
              <a:spLocks noChangeArrowheads="1"/>
            </p:cNvSpPr>
            <p:nvPr/>
          </p:nvSpPr>
          <p:spPr bwMode="auto">
            <a:xfrm>
              <a:off x="2336" y="4110"/>
              <a:ext cx="90" cy="90"/>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26" name="Oval 54"/>
            <p:cNvSpPr>
              <a:spLocks noChangeArrowheads="1"/>
            </p:cNvSpPr>
            <p:nvPr/>
          </p:nvSpPr>
          <p:spPr bwMode="auto">
            <a:xfrm>
              <a:off x="2744" y="3249"/>
              <a:ext cx="90" cy="90"/>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nvGrpSpPr>
          <p:cNvPr id="9" name="Group 55"/>
          <p:cNvGrpSpPr/>
          <p:nvPr/>
        </p:nvGrpSpPr>
        <p:grpSpPr>
          <a:xfrm>
            <a:off x="4759325" y="404813"/>
            <a:ext cx="568325" cy="3960812"/>
            <a:chOff x="2998" y="255"/>
            <a:chExt cx="358" cy="2495"/>
          </a:xfrm>
        </p:grpSpPr>
        <p:sp>
          <p:nvSpPr>
            <p:cNvPr id="489528" name="Line 56"/>
            <p:cNvSpPr>
              <a:spLocks noChangeShapeType="1"/>
            </p:cNvSpPr>
            <p:nvPr/>
          </p:nvSpPr>
          <p:spPr bwMode="auto">
            <a:xfrm flipV="1">
              <a:off x="3052" y="527"/>
              <a:ext cx="0" cy="2223"/>
            </a:xfrm>
            <a:prstGeom prst="line">
              <a:avLst/>
            </a:prstGeom>
            <a:noFill/>
            <a:ln w="9525">
              <a:solidFill>
                <a:srgbClr val="FF00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6177" name="Text Box 57"/>
            <p:cNvSpPr txBox="1"/>
            <p:nvPr/>
          </p:nvSpPr>
          <p:spPr>
            <a:xfrm>
              <a:off x="3003" y="255"/>
              <a:ext cx="308" cy="288"/>
            </a:xfrm>
            <a:prstGeom prst="rect">
              <a:avLst/>
            </a:prstGeom>
            <a:noFill/>
            <a:ln w="9525">
              <a:noFill/>
            </a:ln>
          </p:spPr>
          <p:txBody>
            <a:bodyPr wrap="none" anchor="ctr" anchorCtr="0">
              <a:spAutoFit/>
            </a:bodyPr>
            <a:lstStyle/>
            <a:p>
              <a:pPr>
                <a:spcBef>
                  <a:spcPct val="50000"/>
                </a:spcBef>
              </a:pPr>
              <a:r>
                <a:rPr lang="en-US" altLang="zh-CN" i="1" dirty="0">
                  <a:solidFill>
                    <a:srgbClr val="FF0000"/>
                  </a:solidFill>
                  <a:latin typeface="Times New Roman" panose="02020603050405020304" pitchFamily="18" charset="0"/>
                  <a:ea typeface="仿宋_GB2312" pitchFamily="49" charset="-122"/>
                </a:rPr>
                <a:t>1</a:t>
              </a:r>
              <a:r>
                <a:rPr lang="en-US" altLang="zh-CN" i="1" dirty="0">
                  <a:solidFill>
                    <a:srgbClr val="FF0000"/>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6178" name="Text Box 58"/>
            <p:cNvSpPr txBox="1"/>
            <p:nvPr/>
          </p:nvSpPr>
          <p:spPr>
            <a:xfrm>
              <a:off x="3048" y="1480"/>
              <a:ext cx="308" cy="288"/>
            </a:xfrm>
            <a:prstGeom prst="rect">
              <a:avLst/>
            </a:prstGeom>
            <a:noFill/>
            <a:ln w="9525">
              <a:noFill/>
            </a:ln>
          </p:spPr>
          <p:txBody>
            <a:bodyPr wrap="none" anchor="ctr" anchorCtr="0">
              <a:spAutoFit/>
            </a:bodyPr>
            <a:lstStyle/>
            <a:p>
              <a:pPr>
                <a:spcBef>
                  <a:spcPct val="50000"/>
                </a:spcBef>
              </a:pPr>
              <a:r>
                <a:rPr lang="en-US" altLang="zh-CN" i="1" dirty="0">
                  <a:solidFill>
                    <a:srgbClr val="FF0000"/>
                  </a:solidFill>
                  <a:latin typeface="Times New Roman" panose="02020603050405020304" pitchFamily="18" charset="0"/>
                  <a:ea typeface="仿宋_GB2312" pitchFamily="49" charset="-122"/>
                </a:rPr>
                <a:t>2</a:t>
              </a:r>
              <a:r>
                <a:rPr lang="en-US" altLang="zh-CN" i="1" dirty="0">
                  <a:solidFill>
                    <a:srgbClr val="FF0000"/>
                  </a:solidFill>
                  <a:latin typeface="Times New Roman" panose="02020603050405020304" pitchFamily="18" charset="0"/>
                  <a:ea typeface="仿宋_GB2312" pitchFamily="49" charset="-122"/>
                  <a:sym typeface="Symbol" panose="05050102010706020507" pitchFamily="18" charset="2"/>
                </a:rPr>
                <a:t></a:t>
              </a:r>
              <a:r>
                <a:rPr lang="en-US" altLang="zh-CN" b="0" i="1" dirty="0">
                  <a:latin typeface="Times New Roman" panose="02020603050405020304" pitchFamily="18" charset="0"/>
                  <a:ea typeface="仿宋_GB2312" pitchFamily="49" charset="-122"/>
                </a:rPr>
                <a:t> </a:t>
              </a:r>
            </a:p>
          </p:txBody>
        </p:sp>
        <p:sp>
          <p:nvSpPr>
            <p:cNvPr id="489531" name="Oval 59"/>
            <p:cNvSpPr>
              <a:spLocks noChangeArrowheads="1"/>
            </p:cNvSpPr>
            <p:nvPr/>
          </p:nvSpPr>
          <p:spPr bwMode="auto">
            <a:xfrm>
              <a:off x="2998" y="1471"/>
              <a:ext cx="90" cy="90"/>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89532" name="Oval 60"/>
            <p:cNvSpPr>
              <a:spLocks noChangeArrowheads="1"/>
            </p:cNvSpPr>
            <p:nvPr/>
          </p:nvSpPr>
          <p:spPr bwMode="auto">
            <a:xfrm>
              <a:off x="2998" y="473"/>
              <a:ext cx="90" cy="90"/>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6175" name="Rectangle 65"/>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5.1.1 </a:t>
            </a:r>
            <a:r>
              <a:rPr lang="zh-CN" altLang="en-US" dirty="0">
                <a:solidFill>
                  <a:srgbClr val="000066"/>
                </a:solidFill>
                <a:latin typeface="仿宋_GB2312" pitchFamily="49" charset="-122"/>
                <a:ea typeface="仿宋_GB2312" pitchFamily="49" charset="-122"/>
              </a:rPr>
              <a:t>处于特殊位置时圆的投影与作图方法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89487"/>
                                        </p:tgtEl>
                                        <p:attrNameLst>
                                          <p:attrName>style.visibility</p:attrName>
                                        </p:attrNameLst>
                                      </p:cBhvr>
                                      <p:to>
                                        <p:strVal val="visible"/>
                                      </p:to>
                                    </p:set>
                                    <p:animEffect transition="in" filter="wipe(left)">
                                      <p:cBhvr>
                                        <p:cTn id="7" dur="500"/>
                                        <p:tgtEl>
                                          <p:spTgt spid="48948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89521"/>
                                        </p:tgtEl>
                                        <p:attrNameLst>
                                          <p:attrName>style.visibility</p:attrName>
                                        </p:attrNameLst>
                                      </p:cBhvr>
                                      <p:to>
                                        <p:strVal val="visible"/>
                                      </p:to>
                                    </p:set>
                                    <p:animEffect transition="in" filter="wipe(down)">
                                      <p:cBhvr>
                                        <p:cTn id="43" dur="500"/>
                                        <p:tgtEl>
                                          <p:spTgt spid="48952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1000"/>
                                        <p:tgtEl>
                                          <p:spTgt spid="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mph" presetSubtype="0" fill="hold" grpId="0" nodeType="clickEffect">
                                  <p:stCondLst>
                                    <p:cond delay="0"/>
                                  </p:stCondLst>
                                  <p:childTnLst>
                                    <p:animClr clrSpc="hsl" dir="cw">
                                      <p:cBhvr override="childStyle">
                                        <p:cTn id="52" dur="500" fill="hold"/>
                                        <p:tgtEl>
                                          <p:spTgt spid="489479"/>
                                        </p:tgtEl>
                                        <p:attrNameLst>
                                          <p:attrName>style.color</p:attrName>
                                        </p:attrNameLst>
                                      </p:cBhvr>
                                      <p:by>
                                        <p:hsl h="-7200000" s="0" l="0"/>
                                      </p:by>
                                    </p:animClr>
                                    <p:animClr clrSpc="hsl" dir="cw">
                                      <p:cBhvr>
                                        <p:cTn id="53" dur="500" fill="hold"/>
                                        <p:tgtEl>
                                          <p:spTgt spid="489479"/>
                                        </p:tgtEl>
                                        <p:attrNameLst>
                                          <p:attrName>fillcolor</p:attrName>
                                        </p:attrNameLst>
                                      </p:cBhvr>
                                      <p:by>
                                        <p:hsl h="-7200000" s="0" l="0"/>
                                      </p:by>
                                    </p:animClr>
                                    <p:animClr clrSpc="hsl" dir="cw">
                                      <p:cBhvr>
                                        <p:cTn id="54" dur="500" fill="hold"/>
                                        <p:tgtEl>
                                          <p:spTgt spid="489479"/>
                                        </p:tgtEl>
                                        <p:attrNameLst>
                                          <p:attrName>stroke.color</p:attrName>
                                        </p:attrNameLst>
                                      </p:cBhvr>
                                      <p:by>
                                        <p:hsl h="-7200000" s="0" l="0"/>
                                      </p:by>
                                    </p:animClr>
                                    <p:set>
                                      <p:cBhvr>
                                        <p:cTn id="55" dur="500" fill="hold"/>
                                        <p:tgtEl>
                                          <p:spTgt spid="48947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479" grpId="0" animBg="1"/>
      <p:bldP spid="48948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22388C8-0F4C-4AD6-9ECB-537491CBAD57}"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2"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4</a:t>
            </a:fld>
            <a:endParaRPr lang="en-US" altLang="zh-CN" sz="1400" b="0" dirty="0">
              <a:ea typeface="宋体" panose="02010600030101010101" pitchFamily="2" charset="-122"/>
            </a:endParaRPr>
          </a:p>
        </p:txBody>
      </p:sp>
      <p:grpSp>
        <p:nvGrpSpPr>
          <p:cNvPr id="7173" name="Group 2"/>
          <p:cNvGrpSpPr/>
          <p:nvPr/>
        </p:nvGrpSpPr>
        <p:grpSpPr>
          <a:xfrm>
            <a:off x="512763" y="1108075"/>
            <a:ext cx="7993062" cy="5114925"/>
            <a:chOff x="521" y="709"/>
            <a:chExt cx="5035" cy="3222"/>
          </a:xfrm>
        </p:grpSpPr>
        <p:pic>
          <p:nvPicPr>
            <p:cNvPr id="7177" name="Picture 3" descr="File0271"/>
            <p:cNvPicPr>
              <a:picLocks noChangeAspect="1"/>
            </p:cNvPicPr>
            <p:nvPr/>
          </p:nvPicPr>
          <p:blipFill>
            <a:blip r:embed="rId2">
              <a:clrChange>
                <a:clrFrom>
                  <a:srgbClr val="FFFFFF"/>
                </a:clrFrom>
                <a:clrTo>
                  <a:srgbClr val="FFFFFF">
                    <a:alpha val="0"/>
                  </a:srgbClr>
                </a:clrTo>
              </a:clrChange>
            </a:blip>
            <a:srcRect l="2347" r="5235" b="2644"/>
            <a:stretch>
              <a:fillRect/>
            </a:stretch>
          </p:blipFill>
          <p:spPr>
            <a:xfrm>
              <a:off x="521" y="709"/>
              <a:ext cx="5035" cy="3222"/>
            </a:xfrm>
            <a:prstGeom prst="rect">
              <a:avLst/>
            </a:prstGeom>
            <a:noFill/>
            <a:ln w="9525">
              <a:noFill/>
            </a:ln>
          </p:spPr>
        </p:pic>
        <p:sp>
          <p:nvSpPr>
            <p:cNvPr id="490500" name="Oval 4"/>
            <p:cNvSpPr>
              <a:spLocks noChangeArrowheads="1"/>
            </p:cNvSpPr>
            <p:nvPr/>
          </p:nvSpPr>
          <p:spPr bwMode="auto">
            <a:xfrm>
              <a:off x="1882" y="2069"/>
              <a:ext cx="862" cy="862"/>
            </a:xfrm>
            <a:prstGeom prst="ellipse">
              <a:avLst/>
            </a:prstGeom>
            <a:noFill/>
            <a:ln w="5715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0501" name="Oval 5"/>
            <p:cNvSpPr>
              <a:spLocks noChangeArrowheads="1"/>
            </p:cNvSpPr>
            <p:nvPr/>
          </p:nvSpPr>
          <p:spPr bwMode="auto">
            <a:xfrm>
              <a:off x="1882" y="3149"/>
              <a:ext cx="862" cy="245"/>
            </a:xfrm>
            <a:prstGeom prst="ellipse">
              <a:avLst/>
            </a:prstGeom>
            <a:noFill/>
            <a:ln w="3810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0502" name="Oval 6"/>
            <p:cNvSpPr>
              <a:spLocks noChangeArrowheads="1"/>
            </p:cNvSpPr>
            <p:nvPr/>
          </p:nvSpPr>
          <p:spPr bwMode="auto">
            <a:xfrm rot="-2380470">
              <a:off x="1113" y="1496"/>
              <a:ext cx="865" cy="457"/>
            </a:xfrm>
            <a:prstGeom prst="ellipse">
              <a:avLst/>
            </a:prstGeom>
            <a:noFill/>
            <a:ln w="3810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7174" name="Rectangle 12"/>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5.1.2 </a:t>
            </a:r>
            <a:r>
              <a:rPr lang="zh-CN" altLang="en-US" dirty="0">
                <a:solidFill>
                  <a:srgbClr val="000066"/>
                </a:solidFill>
                <a:latin typeface="仿宋_GB2312" pitchFamily="49" charset="-122"/>
                <a:ea typeface="仿宋_GB2312" pitchFamily="49" charset="-122"/>
              </a:rPr>
              <a:t>处于一般位置时圆的投影与作图方法</a:t>
            </a:r>
            <a:r>
              <a:rPr lang="en-US" altLang="zh-CN" sz="2000" dirty="0">
                <a:solidFill>
                  <a:srgbClr val="FF3300"/>
                </a:solidFill>
                <a:latin typeface="仿宋_GB2312" pitchFamily="49" charset="-122"/>
                <a:ea typeface="仿宋_GB2312" pitchFamily="49" charset="-122"/>
              </a:rPr>
              <a:t>-</a:t>
            </a:r>
            <a:r>
              <a:rPr lang="zh-CN" altLang="en-US" sz="2000" dirty="0">
                <a:solidFill>
                  <a:srgbClr val="FF3300"/>
                </a:solidFill>
                <a:latin typeface="仿宋_GB2312" pitchFamily="49" charset="-122"/>
                <a:ea typeface="仿宋_GB2312" pitchFamily="49" charset="-122"/>
              </a:rPr>
              <a:t>最大斜度线法作图</a:t>
            </a:r>
          </a:p>
        </p:txBody>
      </p:sp>
      <p:sp>
        <p:nvSpPr>
          <p:cNvPr id="490509" name="Text Box 13"/>
          <p:cNvSpPr txBox="1">
            <a:spLocks noChangeArrowheads="1"/>
          </p:cNvSpPr>
          <p:nvPr/>
        </p:nvSpPr>
        <p:spPr bwMode="auto">
          <a:xfrm>
            <a:off x="236538" y="441325"/>
            <a:ext cx="8696325" cy="822325"/>
          </a:xfrm>
          <a:prstGeom prst="rect">
            <a:avLst/>
          </a:prstGeom>
          <a:noFill/>
          <a:ln w="4763">
            <a:noFill/>
            <a:miter lim="800000"/>
          </a:ln>
          <a:effectLst/>
        </p:spPr>
        <p:txBody>
          <a:bodyPr>
            <a:spAutoFit/>
          </a:bodyPr>
          <a:lstStyle/>
          <a:p>
            <a:pPr marR="0" algn="l" defTabSz="914400">
              <a:buClrTx/>
              <a:buSzTx/>
              <a:buFontTx/>
              <a:buNone/>
              <a:defRPr/>
            </a:pPr>
            <a:r>
              <a:rPr kumimoji="1" lang="en-US" altLang="zh-CN"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当圆处于一般位置时，则在各投影面上的投影均为椭圆。可以采用最大斜度线法或变换投影面法来作图。</a:t>
            </a:r>
          </a:p>
        </p:txBody>
      </p:sp>
      <p:sp>
        <p:nvSpPr>
          <p:cNvPr id="490510" name="Text Box 14"/>
          <p:cNvSpPr txBox="1">
            <a:spLocks noChangeArrowheads="1"/>
          </p:cNvSpPr>
          <p:nvPr/>
        </p:nvSpPr>
        <p:spPr bwMode="auto">
          <a:xfrm>
            <a:off x="4057650" y="6040438"/>
            <a:ext cx="2012950" cy="457200"/>
          </a:xfrm>
          <a:prstGeom prst="rect">
            <a:avLst/>
          </a:prstGeom>
          <a:solidFill>
            <a:srgbClr val="FFFF99"/>
          </a:solidFill>
          <a:ln w="4826">
            <a:noFill/>
            <a:miter lim="800000"/>
          </a:ln>
          <a:effectLst/>
        </p:spPr>
        <p:txBody>
          <a:bodyPr wrap="none">
            <a:spAutoFit/>
          </a:bodyPr>
          <a:lstStyle/>
          <a:p>
            <a:pPr marR="0" defTabSz="914400">
              <a:buClrTx/>
              <a:buSzTx/>
              <a:buFontTx/>
              <a:buNone/>
              <a:defRPr/>
            </a:pPr>
            <a:r>
              <a:rPr kumimoji="1" lang="zh-CN" altLang="en-US" b="0" kern="1200" cap="none" spc="0" normalizeH="0" baseline="0" noProof="0" smtClean="0">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最大斜度线法</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90509"/>
                                        </p:tgtEl>
                                        <p:attrNameLst>
                                          <p:attrName>style.visibility</p:attrName>
                                        </p:attrNameLst>
                                      </p:cBhvr>
                                      <p:to>
                                        <p:strVal val="visible"/>
                                      </p:to>
                                    </p:set>
                                    <p:animEffect transition="in" filter="wipe(left)">
                                      <p:cBhvr>
                                        <p:cTn id="7" dur="500"/>
                                        <p:tgtEl>
                                          <p:spTgt spid="490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50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B6E24BE-9B8D-4A90-92DE-7AAC2B0E6849}"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0"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5</a:t>
            </a:fld>
            <a:endParaRPr lang="en-US" altLang="zh-CN" sz="1400" b="0" dirty="0">
              <a:ea typeface="宋体" panose="02010600030101010101" pitchFamily="2" charset="-122"/>
            </a:endParaRPr>
          </a:p>
        </p:txBody>
      </p:sp>
      <p:pic>
        <p:nvPicPr>
          <p:cNvPr id="8197" name="Picture 10"/>
          <p:cNvPicPr>
            <a:picLocks noChangeAspect="1"/>
          </p:cNvPicPr>
          <p:nvPr/>
        </p:nvPicPr>
        <p:blipFill>
          <a:blip r:embed="rId2"/>
          <a:stretch>
            <a:fillRect/>
          </a:stretch>
        </p:blipFill>
        <p:spPr>
          <a:xfrm>
            <a:off x="974725" y="415925"/>
            <a:ext cx="5889625" cy="5719763"/>
          </a:xfrm>
          <a:prstGeom prst="rect">
            <a:avLst/>
          </a:prstGeom>
          <a:noFill/>
          <a:ln w="4763">
            <a:noFill/>
          </a:ln>
        </p:spPr>
      </p:pic>
      <p:sp>
        <p:nvSpPr>
          <p:cNvPr id="8198" name="Rectangle 7"/>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5.1.2 </a:t>
            </a:r>
            <a:r>
              <a:rPr lang="zh-CN" altLang="en-US" dirty="0">
                <a:solidFill>
                  <a:srgbClr val="000066"/>
                </a:solidFill>
                <a:latin typeface="仿宋_GB2312" pitchFamily="49" charset="-122"/>
                <a:ea typeface="仿宋_GB2312" pitchFamily="49" charset="-122"/>
              </a:rPr>
              <a:t>处于一般位置时圆的投影与作图方法</a:t>
            </a:r>
            <a:r>
              <a:rPr lang="en-US" altLang="zh-CN" sz="2000" dirty="0">
                <a:solidFill>
                  <a:srgbClr val="FF3300"/>
                </a:solidFill>
                <a:latin typeface="仿宋_GB2312" pitchFamily="49" charset="-122"/>
                <a:ea typeface="仿宋_GB2312" pitchFamily="49" charset="-122"/>
              </a:rPr>
              <a:t>-</a:t>
            </a:r>
            <a:r>
              <a:rPr lang="zh-CN" altLang="en-US" sz="2000" dirty="0">
                <a:solidFill>
                  <a:srgbClr val="FF3300"/>
                </a:solidFill>
                <a:latin typeface="仿宋_GB2312" pitchFamily="49" charset="-122"/>
                <a:ea typeface="仿宋_GB2312" pitchFamily="49" charset="-122"/>
              </a:rPr>
              <a:t>变换投影面法</a:t>
            </a:r>
            <a:r>
              <a:rPr lang="zh-CN" altLang="en-US" sz="2000" dirty="0">
                <a:solidFill>
                  <a:srgbClr val="FF3300"/>
                </a:solidFill>
                <a:latin typeface="仿宋_GB2312" pitchFamily="49" charset="-122"/>
                <a:ea typeface="仿宋_GB2312" pitchFamily="49" charset="-122"/>
                <a:sym typeface="+mn-ea"/>
              </a:rPr>
              <a:t>作图</a:t>
            </a:r>
            <a:endParaRPr lang="zh-CN" altLang="en-US" sz="2000" dirty="0">
              <a:solidFill>
                <a:srgbClr val="FF3300"/>
              </a:solidFill>
              <a:latin typeface="仿宋_GB2312" pitchFamily="49" charset="-122"/>
              <a:ea typeface="仿宋_GB2312" pitchFamily="49" charset="-122"/>
            </a:endParaRPr>
          </a:p>
        </p:txBody>
      </p:sp>
      <p:sp>
        <p:nvSpPr>
          <p:cNvPr id="510985" name="Text Box 9"/>
          <p:cNvSpPr txBox="1">
            <a:spLocks noChangeArrowheads="1"/>
          </p:cNvSpPr>
          <p:nvPr/>
        </p:nvSpPr>
        <p:spPr bwMode="auto">
          <a:xfrm>
            <a:off x="3617913" y="6078538"/>
            <a:ext cx="2012950" cy="457200"/>
          </a:xfrm>
          <a:prstGeom prst="rect">
            <a:avLst/>
          </a:prstGeom>
          <a:solidFill>
            <a:srgbClr val="FFFF99"/>
          </a:solidFill>
          <a:ln w="4826">
            <a:noFill/>
            <a:miter lim="800000"/>
          </a:ln>
          <a:effectLst/>
        </p:spPr>
        <p:txBody>
          <a:bodyPr wrap="none">
            <a:spAutoFit/>
          </a:bodyPr>
          <a:lstStyle/>
          <a:p>
            <a:pPr marR="0" defTabSz="914400">
              <a:buClrTx/>
              <a:buSzTx/>
              <a:buFontTx/>
              <a:buNone/>
              <a:defRPr/>
            </a:pPr>
            <a:r>
              <a:rPr kumimoji="1" lang="zh-CN" altLang="en-US" b="0" kern="1200" cap="none" spc="0" normalizeH="0" baseline="0" noProof="0" smtClean="0">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变换投影面法</a:t>
            </a:r>
          </a:p>
        </p:txBody>
      </p:sp>
      <p:sp>
        <p:nvSpPr>
          <p:cNvPr id="510988" name="Line 12"/>
          <p:cNvSpPr>
            <a:spLocks noChangeShapeType="1"/>
          </p:cNvSpPr>
          <p:nvPr/>
        </p:nvSpPr>
        <p:spPr bwMode="auto">
          <a:xfrm flipH="1">
            <a:off x="2671763" y="3802063"/>
            <a:ext cx="509588" cy="890588"/>
          </a:xfrm>
          <a:prstGeom prst="line">
            <a:avLst/>
          </a:prstGeom>
          <a:noFill/>
          <a:ln w="5715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0989" name="Line 13"/>
          <p:cNvSpPr>
            <a:spLocks noChangeShapeType="1"/>
          </p:cNvSpPr>
          <p:nvPr/>
        </p:nvSpPr>
        <p:spPr bwMode="auto">
          <a:xfrm>
            <a:off x="2809875" y="1843088"/>
            <a:ext cx="300038" cy="722313"/>
          </a:xfrm>
          <a:prstGeom prst="line">
            <a:avLst/>
          </a:prstGeom>
          <a:noFill/>
          <a:ln w="5715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0990" name="Text Box 14"/>
          <p:cNvSpPr txBox="1">
            <a:spLocks noChangeArrowheads="1"/>
          </p:cNvSpPr>
          <p:nvPr/>
        </p:nvSpPr>
        <p:spPr bwMode="auto">
          <a:xfrm>
            <a:off x="5526088" y="2713038"/>
            <a:ext cx="3378200" cy="1187450"/>
          </a:xfrm>
          <a:prstGeom prst="rect">
            <a:avLst/>
          </a:prstGeom>
          <a:noFill/>
          <a:ln w="4763">
            <a:noFill/>
            <a:miter lim="800000"/>
          </a:ln>
          <a:effectLst/>
        </p:spPr>
        <p:txBody>
          <a:bodyPr>
            <a:spAutoFit/>
          </a:bodyPr>
          <a:lstStyle/>
          <a:p>
            <a:pPr marR="0" algn="l" defTabSz="914400">
              <a:buClrTx/>
              <a:buSzTx/>
              <a:buFontTx/>
              <a:buNone/>
              <a:defRPr/>
            </a:pPr>
            <a:r>
              <a:rPr kumimoji="1" lang="zh-CN" altLang="en-US" kern="1200" cap="none" spc="0" normalizeH="0" baseline="0" noProof="0" smtClean="0">
                <a:solidFill>
                  <a:srgbClr val="A50021"/>
                </a:solidFill>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特别注意：</a:t>
            </a:r>
            <a:r>
              <a:rPr kumimoji="1" lang="zh-CN" altLang="en-US"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水平投影的短轴</a:t>
            </a:r>
            <a:r>
              <a:rPr kumimoji="1" lang="en-US" altLang="zh-CN"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g</a:t>
            </a:r>
            <a:r>
              <a:rPr kumimoji="1" lang="en-US" altLang="zh-CN" i="1" kern="1200" cap="none" spc="0" normalizeH="0" baseline="0" noProof="0" smtClean="0">
                <a:latin typeface="Times New Roman" panose="02020603050405020304" pitchFamily="18" charset="0"/>
                <a:ea typeface="黑体" panose="02010609060101010101" pitchFamily="2" charset="-122"/>
                <a:cs typeface="+mn-cs"/>
              </a:rPr>
              <a:t>h</a:t>
            </a:r>
            <a:r>
              <a:rPr kumimoji="1" lang="zh-CN" altLang="en-US"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和正投影的短轴</a:t>
            </a:r>
            <a:r>
              <a:rPr kumimoji="1" lang="en-US" altLang="zh-CN"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g</a:t>
            </a:r>
            <a:r>
              <a:rPr kumimoji="1" lang="en-US" altLang="zh-CN" i="1" kern="1200" cap="none" spc="0" normalizeH="0" baseline="0" noProof="0" smtClean="0">
                <a:latin typeface="Times New Roman" panose="02020603050405020304" pitchFamily="18" charset="0"/>
                <a:ea typeface="黑体" panose="02010609060101010101" pitchFamily="2" charset="-122"/>
                <a:cs typeface="+mn-cs"/>
                <a:sym typeface="Symbol" panose="05050102010706020507" pitchFamily="18" charset="2"/>
              </a:rPr>
              <a:t> </a:t>
            </a:r>
            <a:r>
              <a:rPr kumimoji="1" lang="en-US" altLang="zh-CN" i="1" kern="1200" cap="none" spc="0" normalizeH="0" baseline="0" noProof="0" smtClean="0">
                <a:latin typeface="Times New Roman" panose="02020603050405020304" pitchFamily="18" charset="0"/>
                <a:ea typeface="黑体" panose="02010609060101010101" pitchFamily="2" charset="-122"/>
                <a:cs typeface="+mn-cs"/>
              </a:rPr>
              <a:t>h</a:t>
            </a:r>
            <a:r>
              <a:rPr kumimoji="1" lang="en-US" altLang="zh-CN" i="1" kern="1200" cap="none" spc="0" normalizeH="0" baseline="0" noProof="0" smtClean="0">
                <a:latin typeface="Times New Roman" panose="02020603050405020304" pitchFamily="18" charset="0"/>
                <a:ea typeface="黑体" panose="02010609060101010101" pitchFamily="2" charset="-122"/>
                <a:cs typeface="+mn-cs"/>
                <a:sym typeface="Symbol" panose="05050102010706020507" pitchFamily="18" charset="2"/>
              </a:rPr>
              <a:t></a:t>
            </a:r>
            <a:r>
              <a:rPr kumimoji="1" lang="zh-CN" altLang="en-US"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并不一一对应。</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EEE620C-276F-4AC3-A25A-FC62242CBDE5}"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67"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6</a:t>
            </a:fld>
            <a:endParaRPr lang="en-US" altLang="zh-CN" sz="1400" b="0" dirty="0">
              <a:ea typeface="宋体" panose="02010600030101010101" pitchFamily="2" charset="-122"/>
            </a:endParaRPr>
          </a:p>
        </p:txBody>
      </p:sp>
      <p:sp>
        <p:nvSpPr>
          <p:cNvPr id="512030" name="Freeform 30"/>
          <p:cNvSpPr/>
          <p:nvPr/>
        </p:nvSpPr>
        <p:spPr bwMode="auto">
          <a:xfrm rot="-426248">
            <a:off x="3636963" y="4646613"/>
            <a:ext cx="5494338" cy="1976438"/>
          </a:xfrm>
          <a:custGeom>
            <a:avLst/>
            <a:gdLst/>
            <a:ahLst/>
            <a:cxnLst>
              <a:cxn ang="0">
                <a:pos x="544" y="0"/>
              </a:cxn>
              <a:cxn ang="0">
                <a:pos x="0" y="309"/>
              </a:cxn>
              <a:cxn ang="0">
                <a:pos x="569" y="630"/>
              </a:cxn>
              <a:cxn ang="0">
                <a:pos x="1083" y="309"/>
              </a:cxn>
              <a:cxn ang="0">
                <a:pos x="544" y="0"/>
              </a:cxn>
            </a:cxnLst>
            <a:rect l="0" t="0" r="r" b="b"/>
            <a:pathLst>
              <a:path w="1083" h="630">
                <a:moveTo>
                  <a:pt x="544" y="0"/>
                </a:moveTo>
                <a:lnTo>
                  <a:pt x="0" y="309"/>
                </a:lnTo>
                <a:lnTo>
                  <a:pt x="569" y="630"/>
                </a:lnTo>
                <a:lnTo>
                  <a:pt x="1083" y="309"/>
                </a:lnTo>
                <a:lnTo>
                  <a:pt x="544" y="0"/>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55" name="Freeform 55"/>
          <p:cNvSpPr/>
          <p:nvPr/>
        </p:nvSpPr>
        <p:spPr bwMode="auto">
          <a:xfrm>
            <a:off x="5486400" y="3779838"/>
            <a:ext cx="1884363" cy="2473325"/>
          </a:xfrm>
          <a:custGeom>
            <a:avLst/>
            <a:gdLst/>
            <a:ahLst/>
            <a:cxnLst>
              <a:cxn ang="0">
                <a:pos x="1187" y="0"/>
              </a:cxn>
              <a:cxn ang="0">
                <a:pos x="53" y="1134"/>
              </a:cxn>
              <a:cxn ang="0">
                <a:pos x="0" y="1229"/>
              </a:cxn>
              <a:cxn ang="0">
                <a:pos x="0" y="1338"/>
              </a:cxn>
              <a:cxn ang="0">
                <a:pos x="82" y="1421"/>
              </a:cxn>
              <a:cxn ang="0">
                <a:pos x="189" y="1497"/>
              </a:cxn>
              <a:cxn ang="0">
                <a:pos x="302" y="1530"/>
              </a:cxn>
              <a:cxn ang="0">
                <a:pos x="549" y="1558"/>
              </a:cxn>
              <a:cxn ang="0">
                <a:pos x="733" y="1542"/>
              </a:cxn>
              <a:cxn ang="0">
                <a:pos x="896" y="1521"/>
              </a:cxn>
              <a:cxn ang="0">
                <a:pos x="1088" y="1402"/>
              </a:cxn>
              <a:cxn ang="0">
                <a:pos x="1152" y="1293"/>
              </a:cxn>
              <a:cxn ang="0">
                <a:pos x="1187" y="0"/>
              </a:cxn>
            </a:cxnLst>
            <a:rect l="0" t="0" r="r" b="b"/>
            <a:pathLst>
              <a:path w="1187" h="1558">
                <a:moveTo>
                  <a:pt x="1187" y="0"/>
                </a:moveTo>
                <a:lnTo>
                  <a:pt x="53" y="1134"/>
                </a:lnTo>
                <a:lnTo>
                  <a:pt x="0" y="1229"/>
                </a:lnTo>
                <a:lnTo>
                  <a:pt x="0" y="1338"/>
                </a:lnTo>
                <a:lnTo>
                  <a:pt x="82" y="1421"/>
                </a:lnTo>
                <a:lnTo>
                  <a:pt x="189" y="1497"/>
                </a:lnTo>
                <a:lnTo>
                  <a:pt x="302" y="1530"/>
                </a:lnTo>
                <a:lnTo>
                  <a:pt x="549" y="1558"/>
                </a:lnTo>
                <a:lnTo>
                  <a:pt x="733" y="1542"/>
                </a:lnTo>
                <a:lnTo>
                  <a:pt x="896" y="1521"/>
                </a:lnTo>
                <a:lnTo>
                  <a:pt x="1088" y="1402"/>
                </a:lnTo>
                <a:lnTo>
                  <a:pt x="1152" y="1293"/>
                </a:lnTo>
                <a:lnTo>
                  <a:pt x="1187" y="0"/>
                </a:lnTo>
                <a:close/>
              </a:path>
            </a:pathLst>
          </a:custGeom>
          <a:gradFill rotWithShape="1">
            <a:gsLst>
              <a:gs pos="0">
                <a:schemeClr val="folHlink">
                  <a:gamma/>
                  <a:shade val="46275"/>
                  <a:invGamma/>
                </a:schemeClr>
              </a:gs>
              <a:gs pos="50000">
                <a:schemeClr val="folHlink">
                  <a:alpha val="75999"/>
                </a:schemeClr>
              </a:gs>
              <a:gs pos="100000">
                <a:schemeClr val="folHlink">
                  <a:gamma/>
                  <a:shade val="46275"/>
                  <a:invGamma/>
                </a:schemeClr>
              </a:gs>
            </a:gsLst>
            <a:lin ang="2700000" scaled="1"/>
          </a:gradFill>
          <a:ln w="25400">
            <a:solidFill>
              <a:srgbClr val="FFFF99"/>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02" name="Freeform 2"/>
          <p:cNvSpPr/>
          <p:nvPr/>
        </p:nvSpPr>
        <p:spPr bwMode="auto">
          <a:xfrm rot="-426248">
            <a:off x="198438" y="2881313"/>
            <a:ext cx="5494338" cy="1976438"/>
          </a:xfrm>
          <a:custGeom>
            <a:avLst/>
            <a:gdLst/>
            <a:ahLst/>
            <a:cxnLst>
              <a:cxn ang="0">
                <a:pos x="544" y="0"/>
              </a:cxn>
              <a:cxn ang="0">
                <a:pos x="0" y="309"/>
              </a:cxn>
              <a:cxn ang="0">
                <a:pos x="569" y="630"/>
              </a:cxn>
              <a:cxn ang="0">
                <a:pos x="1083" y="309"/>
              </a:cxn>
              <a:cxn ang="0">
                <a:pos x="544" y="0"/>
              </a:cxn>
            </a:cxnLst>
            <a:rect l="0" t="0" r="r" b="b"/>
            <a:pathLst>
              <a:path w="1083" h="630">
                <a:moveTo>
                  <a:pt x="544" y="0"/>
                </a:moveTo>
                <a:lnTo>
                  <a:pt x="0" y="309"/>
                </a:lnTo>
                <a:lnTo>
                  <a:pt x="569" y="630"/>
                </a:lnTo>
                <a:lnTo>
                  <a:pt x="1083" y="309"/>
                </a:lnTo>
                <a:lnTo>
                  <a:pt x="544" y="0"/>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03" name="Line 3"/>
          <p:cNvSpPr>
            <a:spLocks noChangeShapeType="1"/>
          </p:cNvSpPr>
          <p:nvPr/>
        </p:nvSpPr>
        <p:spPr bwMode="auto">
          <a:xfrm flipH="1">
            <a:off x="1781175" y="2714625"/>
            <a:ext cx="647700" cy="1439863"/>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pic>
        <p:nvPicPr>
          <p:cNvPr id="512004" name="Picture 4"/>
          <p:cNvPicPr>
            <a:picLocks noChangeAspect="1"/>
          </p:cNvPicPr>
          <p:nvPr/>
        </p:nvPicPr>
        <p:blipFill>
          <a:blip r:embed="rId2">
            <a:clrChange>
              <a:clrFrom>
                <a:srgbClr val="FFFFFF"/>
              </a:clrFrom>
              <a:clrTo>
                <a:srgbClr val="FFFFFF">
                  <a:alpha val="0"/>
                </a:srgbClr>
              </a:clrTo>
            </a:clrChange>
          </a:blip>
          <a:srcRect l="39861" t="26584" r="23225" b="16319"/>
          <a:stretch>
            <a:fillRect/>
          </a:stretch>
        </p:blipFill>
        <p:spPr>
          <a:xfrm>
            <a:off x="2173288" y="1824038"/>
            <a:ext cx="2235200" cy="2592387"/>
          </a:xfrm>
          <a:prstGeom prst="rect">
            <a:avLst/>
          </a:prstGeom>
          <a:noFill/>
          <a:ln w="9525">
            <a:noFill/>
          </a:ln>
        </p:spPr>
      </p:pic>
      <p:sp>
        <p:nvSpPr>
          <p:cNvPr id="512005" name="Oval 5"/>
          <p:cNvSpPr>
            <a:spLocks noChangeArrowheads="1"/>
          </p:cNvSpPr>
          <p:nvPr/>
        </p:nvSpPr>
        <p:spPr bwMode="auto">
          <a:xfrm rot="1458591">
            <a:off x="2811463" y="1979613"/>
            <a:ext cx="1517650" cy="825500"/>
          </a:xfrm>
          <a:prstGeom prst="ellipse">
            <a:avLst/>
          </a:prstGeom>
          <a:noFill/>
          <a:ln w="57150">
            <a:solidFill>
              <a:srgbClr val="0066FF"/>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06" name="Line 6"/>
          <p:cNvSpPr>
            <a:spLocks noChangeShapeType="1"/>
          </p:cNvSpPr>
          <p:nvPr/>
        </p:nvSpPr>
        <p:spPr bwMode="auto">
          <a:xfrm flipH="1">
            <a:off x="2787650" y="1824038"/>
            <a:ext cx="1027113" cy="2305050"/>
          </a:xfrm>
          <a:prstGeom prst="line">
            <a:avLst/>
          </a:prstGeom>
          <a:noFill/>
          <a:ln w="2857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0252" name="Text Box 7"/>
          <p:cNvSpPr txBox="1"/>
          <p:nvPr/>
        </p:nvSpPr>
        <p:spPr>
          <a:xfrm>
            <a:off x="2139950" y="2282825"/>
            <a:ext cx="354013"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A</a:t>
            </a:r>
          </a:p>
        </p:txBody>
      </p:sp>
      <p:sp>
        <p:nvSpPr>
          <p:cNvPr id="10253" name="Text Box 8"/>
          <p:cNvSpPr txBox="1"/>
          <p:nvPr/>
        </p:nvSpPr>
        <p:spPr>
          <a:xfrm>
            <a:off x="1420813" y="3938588"/>
            <a:ext cx="354012"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B</a:t>
            </a:r>
          </a:p>
        </p:txBody>
      </p:sp>
      <p:grpSp>
        <p:nvGrpSpPr>
          <p:cNvPr id="2" name="Group 9"/>
          <p:cNvGrpSpPr/>
          <p:nvPr/>
        </p:nvGrpSpPr>
        <p:grpSpPr>
          <a:xfrm>
            <a:off x="3038475" y="2457450"/>
            <a:ext cx="1014413" cy="2125663"/>
            <a:chOff x="2472" y="1833"/>
            <a:chExt cx="639" cy="1339"/>
          </a:xfrm>
        </p:grpSpPr>
        <p:sp>
          <p:nvSpPr>
            <p:cNvPr id="512010" name="Line 10"/>
            <p:cNvSpPr>
              <a:spLocks noChangeShapeType="1"/>
            </p:cNvSpPr>
            <p:nvPr/>
          </p:nvSpPr>
          <p:spPr bwMode="auto">
            <a:xfrm flipH="1">
              <a:off x="2517" y="2115"/>
              <a:ext cx="363" cy="816"/>
            </a:xfrm>
            <a:prstGeom prst="line">
              <a:avLst/>
            </a:prstGeom>
            <a:noFill/>
            <a:ln w="762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0306" name="Text Box 11"/>
            <p:cNvSpPr txBox="1"/>
            <p:nvPr/>
          </p:nvSpPr>
          <p:spPr>
            <a:xfrm>
              <a:off x="2835" y="1833"/>
              <a:ext cx="276" cy="250"/>
            </a:xfrm>
            <a:prstGeom prst="rect">
              <a:avLst/>
            </a:prstGeom>
            <a:noFill/>
            <a:ln w="9525">
              <a:noFill/>
            </a:ln>
          </p:spPr>
          <p:txBody>
            <a:bodyPr wrap="none">
              <a:spAutoFit/>
            </a:bodyPr>
            <a:lstStyle/>
            <a:p>
              <a:pPr algn="l"/>
              <a:r>
                <a:rPr lang="en-US" altLang="zh-CN" sz="2000" i="1" dirty="0">
                  <a:latin typeface="Arial" panose="020B0604020202020204" pitchFamily="34" charset="0"/>
                  <a:ea typeface="宋体" panose="02010600030101010101" pitchFamily="2" charset="-122"/>
                </a:rPr>
                <a:t>Ⅰ</a:t>
              </a:r>
            </a:p>
          </p:txBody>
        </p:sp>
        <p:sp>
          <p:nvSpPr>
            <p:cNvPr id="10307" name="Text Box 12"/>
            <p:cNvSpPr txBox="1"/>
            <p:nvPr/>
          </p:nvSpPr>
          <p:spPr>
            <a:xfrm>
              <a:off x="2472" y="2922"/>
              <a:ext cx="276" cy="250"/>
            </a:xfrm>
            <a:prstGeom prst="rect">
              <a:avLst/>
            </a:prstGeom>
            <a:noFill/>
            <a:ln w="9525">
              <a:noFill/>
            </a:ln>
          </p:spPr>
          <p:txBody>
            <a:bodyPr wrap="none">
              <a:spAutoFit/>
            </a:bodyPr>
            <a:lstStyle/>
            <a:p>
              <a:pPr algn="l"/>
              <a:r>
                <a:rPr lang="en-US" altLang="zh-CN" sz="2000" i="1" dirty="0">
                  <a:latin typeface="Arial" panose="020B0604020202020204" pitchFamily="34" charset="0"/>
                  <a:ea typeface="宋体" panose="02010600030101010101" pitchFamily="2" charset="-122"/>
                </a:rPr>
                <a:t>Ⅱ</a:t>
              </a:r>
            </a:p>
          </p:txBody>
        </p:sp>
      </p:grpSp>
      <p:grpSp>
        <p:nvGrpSpPr>
          <p:cNvPr id="3" name="Group 13"/>
          <p:cNvGrpSpPr/>
          <p:nvPr/>
        </p:nvGrpSpPr>
        <p:grpSpPr>
          <a:xfrm>
            <a:off x="4219575" y="1749425"/>
            <a:ext cx="2014538" cy="1009650"/>
            <a:chOff x="3198" y="1071"/>
            <a:chExt cx="1269" cy="636"/>
          </a:xfrm>
        </p:grpSpPr>
        <p:grpSp>
          <p:nvGrpSpPr>
            <p:cNvPr id="10301" name="Group 14"/>
            <p:cNvGrpSpPr/>
            <p:nvPr/>
          </p:nvGrpSpPr>
          <p:grpSpPr>
            <a:xfrm>
              <a:off x="3198" y="1389"/>
              <a:ext cx="1044" cy="318"/>
              <a:chOff x="1655" y="1026"/>
              <a:chExt cx="817" cy="318"/>
            </a:xfrm>
          </p:grpSpPr>
          <p:sp>
            <p:nvSpPr>
              <p:cNvPr id="512015" name="Line 15"/>
              <p:cNvSpPr>
                <a:spLocks noChangeShapeType="1"/>
              </p:cNvSpPr>
              <p:nvPr/>
            </p:nvSpPr>
            <p:spPr bwMode="auto">
              <a:xfrm flipV="1">
                <a:off x="1655" y="1026"/>
                <a:ext cx="272" cy="318"/>
              </a:xfrm>
              <a:prstGeom prst="line">
                <a:avLst/>
              </a:prstGeom>
              <a:noFill/>
              <a:ln w="9525">
                <a:solidFill>
                  <a:schemeClr val="tx1"/>
                </a:solidFill>
                <a:round/>
                <a:headEnd type="oval" w="lg"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16" name="Line 16"/>
              <p:cNvSpPr>
                <a:spLocks noChangeShapeType="1"/>
              </p:cNvSpPr>
              <p:nvPr/>
            </p:nvSpPr>
            <p:spPr bwMode="auto">
              <a:xfrm>
                <a:off x="1927" y="102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0302" name="Text Box 17"/>
            <p:cNvSpPr txBox="1"/>
            <p:nvPr/>
          </p:nvSpPr>
          <p:spPr>
            <a:xfrm>
              <a:off x="3515" y="1071"/>
              <a:ext cx="952"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曲导线</a:t>
              </a:r>
            </a:p>
          </p:txBody>
        </p:sp>
      </p:grpSp>
      <p:grpSp>
        <p:nvGrpSpPr>
          <p:cNvPr id="5" name="Group 18"/>
          <p:cNvGrpSpPr/>
          <p:nvPr/>
        </p:nvGrpSpPr>
        <p:grpSpPr>
          <a:xfrm>
            <a:off x="3402013" y="2557463"/>
            <a:ext cx="2522537" cy="1006475"/>
            <a:chOff x="2789" y="1752"/>
            <a:chExt cx="1589" cy="634"/>
          </a:xfrm>
        </p:grpSpPr>
        <p:grpSp>
          <p:nvGrpSpPr>
            <p:cNvPr id="10297" name="Group 19"/>
            <p:cNvGrpSpPr/>
            <p:nvPr/>
          </p:nvGrpSpPr>
          <p:grpSpPr>
            <a:xfrm>
              <a:off x="2789" y="2069"/>
              <a:ext cx="1589" cy="317"/>
              <a:chOff x="2789" y="2069"/>
              <a:chExt cx="1589" cy="317"/>
            </a:xfrm>
          </p:grpSpPr>
          <p:sp>
            <p:nvSpPr>
              <p:cNvPr id="512020" name="Line 20"/>
              <p:cNvSpPr>
                <a:spLocks noChangeShapeType="1"/>
              </p:cNvSpPr>
              <p:nvPr/>
            </p:nvSpPr>
            <p:spPr bwMode="auto">
              <a:xfrm flipV="1">
                <a:off x="2789" y="2069"/>
                <a:ext cx="907" cy="317"/>
              </a:xfrm>
              <a:prstGeom prst="line">
                <a:avLst/>
              </a:prstGeom>
              <a:noFill/>
              <a:ln w="9525">
                <a:solidFill>
                  <a:schemeClr val="tx1"/>
                </a:solidFill>
                <a:round/>
                <a:headEnd type="oval" w="lg"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21" name="Line 21"/>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0298" name="Text Box 22"/>
            <p:cNvSpPr txBox="1"/>
            <p:nvPr/>
          </p:nvSpPr>
          <p:spPr>
            <a:xfrm>
              <a:off x="3742" y="1752"/>
              <a:ext cx="589"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母线</a:t>
              </a:r>
            </a:p>
          </p:txBody>
        </p:sp>
      </p:grpSp>
      <p:grpSp>
        <p:nvGrpSpPr>
          <p:cNvPr id="7" name="Group 23"/>
          <p:cNvGrpSpPr/>
          <p:nvPr/>
        </p:nvGrpSpPr>
        <p:grpSpPr>
          <a:xfrm>
            <a:off x="642938" y="2138363"/>
            <a:ext cx="1535112" cy="1081087"/>
            <a:chOff x="824" y="1434"/>
            <a:chExt cx="967" cy="681"/>
          </a:xfrm>
        </p:grpSpPr>
        <p:sp>
          <p:nvSpPr>
            <p:cNvPr id="512024" name="Line 24"/>
            <p:cNvSpPr>
              <a:spLocks noChangeShapeType="1"/>
            </p:cNvSpPr>
            <p:nvPr/>
          </p:nvSpPr>
          <p:spPr bwMode="auto">
            <a:xfrm flipH="1" flipV="1">
              <a:off x="1504" y="1752"/>
              <a:ext cx="287" cy="363"/>
            </a:xfrm>
            <a:prstGeom prst="line">
              <a:avLst/>
            </a:prstGeom>
            <a:noFill/>
            <a:ln w="9525">
              <a:solidFill>
                <a:schemeClr val="tx1"/>
              </a:solidFill>
              <a:round/>
              <a:headEnd type="oval" w="lg"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25" name="Line 25"/>
            <p:cNvSpPr>
              <a:spLocks noChangeShapeType="1"/>
            </p:cNvSpPr>
            <p:nvPr/>
          </p:nvSpPr>
          <p:spPr bwMode="auto">
            <a:xfrm>
              <a:off x="824" y="1752"/>
              <a:ext cx="696"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0296" name="Text Box 26"/>
            <p:cNvSpPr txBox="1"/>
            <p:nvPr/>
          </p:nvSpPr>
          <p:spPr>
            <a:xfrm>
              <a:off x="930" y="1434"/>
              <a:ext cx="543"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导线</a:t>
              </a:r>
            </a:p>
          </p:txBody>
        </p:sp>
      </p:grpSp>
      <p:sp>
        <p:nvSpPr>
          <p:cNvPr id="512028" name="Text Box 28"/>
          <p:cNvSpPr txBox="1"/>
          <p:nvPr/>
        </p:nvSpPr>
        <p:spPr>
          <a:xfrm>
            <a:off x="190500" y="434975"/>
            <a:ext cx="8815388" cy="1373188"/>
          </a:xfrm>
          <a:prstGeom prst="rect">
            <a:avLst/>
          </a:prstGeom>
          <a:noFill/>
          <a:ln w="9525">
            <a:noFill/>
          </a:ln>
        </p:spPr>
        <p:txBody>
          <a:bodyPr>
            <a:spAutoFit/>
          </a:bodyPr>
          <a:lstStyle/>
          <a:p>
            <a:pPr algn="l"/>
            <a:r>
              <a:rPr lang="en-US" altLang="zh-CN"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曲面为一动线在空间连续运动的轨迹。该动线称为</a:t>
            </a:r>
            <a:r>
              <a:rPr lang="zh-CN" altLang="en-US" sz="2800" dirty="0">
                <a:solidFill>
                  <a:srgbClr val="FF3300"/>
                </a:solidFill>
                <a:latin typeface="宋体" panose="02010600030101010101" pitchFamily="2" charset="-122"/>
                <a:ea typeface="宋体" panose="02010600030101010101" pitchFamily="2" charset="-122"/>
              </a:rPr>
              <a:t>母线</a:t>
            </a:r>
            <a:r>
              <a:rPr lang="zh-CN" altLang="en-US" sz="2800" dirty="0">
                <a:latin typeface="宋体" panose="02010600030101010101" pitchFamily="2" charset="-122"/>
                <a:ea typeface="宋体" panose="02010600030101010101" pitchFamily="2" charset="-122"/>
              </a:rPr>
              <a:t>，控制母线运动的点、线、面称为</a:t>
            </a:r>
            <a:r>
              <a:rPr lang="zh-CN" altLang="en-US" sz="2800" dirty="0">
                <a:solidFill>
                  <a:srgbClr val="FF3300"/>
                </a:solidFill>
                <a:latin typeface="宋体" panose="02010600030101010101" pitchFamily="2" charset="-122"/>
                <a:ea typeface="宋体" panose="02010600030101010101" pitchFamily="2" charset="-122"/>
              </a:rPr>
              <a:t>导点、导线和导面</a:t>
            </a:r>
            <a:r>
              <a:rPr lang="zh-CN" altLang="en-US" sz="2800" dirty="0">
                <a:latin typeface="宋体" panose="02010600030101010101" pitchFamily="2" charset="-122"/>
                <a:ea typeface="宋体" panose="02010600030101010101" pitchFamily="2" charset="-122"/>
              </a:rPr>
              <a:t>，母线的每一位置称为该曲面上的</a:t>
            </a:r>
            <a:r>
              <a:rPr lang="zh-CN" altLang="en-US" sz="2800" dirty="0">
                <a:solidFill>
                  <a:srgbClr val="FF3300"/>
                </a:solidFill>
                <a:latin typeface="宋体" panose="02010600030101010101" pitchFamily="2" charset="-122"/>
                <a:ea typeface="宋体" panose="02010600030101010101" pitchFamily="2" charset="-122"/>
              </a:rPr>
              <a:t>素线</a:t>
            </a:r>
            <a:r>
              <a:rPr lang="zh-CN" altLang="en-US" sz="2800" dirty="0">
                <a:latin typeface="宋体" panose="02010600030101010101" pitchFamily="2" charset="-122"/>
                <a:ea typeface="宋体" panose="02010600030101010101" pitchFamily="2" charset="-122"/>
              </a:rPr>
              <a:t>。</a:t>
            </a:r>
          </a:p>
        </p:txBody>
      </p:sp>
      <p:sp>
        <p:nvSpPr>
          <p:cNvPr id="10259" name="Rectangle 29"/>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5.2 </a:t>
            </a:r>
            <a:r>
              <a:rPr lang="zh-CN" altLang="en-US" dirty="0">
                <a:solidFill>
                  <a:schemeClr val="tx2"/>
                </a:solidFill>
                <a:latin typeface="Times New Roman" panose="02020603050405020304" pitchFamily="18" charset="0"/>
                <a:ea typeface="宋体" panose="02010600030101010101" pitchFamily="2" charset="-122"/>
              </a:rPr>
              <a:t>柱面与锥面</a:t>
            </a:r>
            <a:endParaRPr lang="zh-CN" altLang="en-US" dirty="0">
              <a:solidFill>
                <a:srgbClr val="FF3300"/>
              </a:solidFill>
              <a:latin typeface="仿宋_GB2312" pitchFamily="49" charset="-122"/>
              <a:ea typeface="仿宋_GB2312" pitchFamily="49" charset="-122"/>
            </a:endParaRPr>
          </a:p>
        </p:txBody>
      </p:sp>
      <p:sp>
        <p:nvSpPr>
          <p:cNvPr id="512031" name="Oval 31"/>
          <p:cNvSpPr>
            <a:spLocks noChangeArrowheads="1"/>
          </p:cNvSpPr>
          <p:nvPr/>
        </p:nvSpPr>
        <p:spPr bwMode="auto">
          <a:xfrm>
            <a:off x="5497513" y="5364163"/>
            <a:ext cx="1800225" cy="865188"/>
          </a:xfrm>
          <a:prstGeom prst="ellipse">
            <a:avLst/>
          </a:prstGeom>
          <a:noFill/>
          <a:ln w="57150">
            <a:solidFill>
              <a:srgbClr val="FFFF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32" name="Line 32"/>
          <p:cNvSpPr>
            <a:spLocks noChangeShapeType="1"/>
          </p:cNvSpPr>
          <p:nvPr/>
        </p:nvSpPr>
        <p:spPr bwMode="auto">
          <a:xfrm flipV="1">
            <a:off x="5715000" y="3779838"/>
            <a:ext cx="1655763" cy="2303463"/>
          </a:xfrm>
          <a:prstGeom prst="line">
            <a:avLst/>
          </a:prstGeom>
          <a:noFill/>
          <a:ln w="5715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0262" name="Group 33"/>
          <p:cNvGrpSpPr/>
          <p:nvPr/>
        </p:nvGrpSpPr>
        <p:grpSpPr>
          <a:xfrm>
            <a:off x="5354638" y="3779838"/>
            <a:ext cx="2087562" cy="2519362"/>
            <a:chOff x="1837" y="1752"/>
            <a:chExt cx="1315" cy="1587"/>
          </a:xfrm>
        </p:grpSpPr>
        <p:sp>
          <p:nvSpPr>
            <p:cNvPr id="512034" name="Line 34"/>
            <p:cNvSpPr>
              <a:spLocks noChangeShapeType="1"/>
            </p:cNvSpPr>
            <p:nvPr/>
          </p:nvSpPr>
          <p:spPr bwMode="auto">
            <a:xfrm flipH="1">
              <a:off x="3061" y="1752"/>
              <a:ext cx="46" cy="1270"/>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35" name="Line 35"/>
            <p:cNvSpPr>
              <a:spLocks noChangeShapeType="1"/>
            </p:cNvSpPr>
            <p:nvPr/>
          </p:nvSpPr>
          <p:spPr bwMode="auto">
            <a:xfrm flipH="1">
              <a:off x="1973" y="1752"/>
              <a:ext cx="1134" cy="1134"/>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36" name="Line 36"/>
            <p:cNvSpPr>
              <a:spLocks noChangeShapeType="1"/>
            </p:cNvSpPr>
            <p:nvPr/>
          </p:nvSpPr>
          <p:spPr bwMode="auto">
            <a:xfrm flipH="1">
              <a:off x="1973" y="2704"/>
              <a:ext cx="998" cy="635"/>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37" name="Line 37"/>
            <p:cNvSpPr>
              <a:spLocks noChangeShapeType="1"/>
            </p:cNvSpPr>
            <p:nvPr/>
          </p:nvSpPr>
          <p:spPr bwMode="auto">
            <a:xfrm>
              <a:off x="1837" y="2866"/>
              <a:ext cx="1315" cy="292"/>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512038" name="Line 38"/>
          <p:cNvSpPr>
            <a:spLocks noChangeShapeType="1"/>
          </p:cNvSpPr>
          <p:nvPr/>
        </p:nvSpPr>
        <p:spPr bwMode="auto">
          <a:xfrm flipH="1">
            <a:off x="6362700" y="3779838"/>
            <a:ext cx="1008063" cy="2016125"/>
          </a:xfrm>
          <a:prstGeom prst="line">
            <a:avLst/>
          </a:prstGeom>
          <a:noFill/>
          <a:ln w="28575">
            <a:solidFill>
              <a:srgbClr val="FF33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9" name="Group 39"/>
          <p:cNvGrpSpPr/>
          <p:nvPr/>
        </p:nvGrpSpPr>
        <p:grpSpPr>
          <a:xfrm>
            <a:off x="7226300" y="5940425"/>
            <a:ext cx="1852613" cy="504825"/>
            <a:chOff x="3016" y="3113"/>
            <a:chExt cx="1496" cy="318"/>
          </a:xfrm>
        </p:grpSpPr>
        <p:grpSp>
          <p:nvGrpSpPr>
            <p:cNvPr id="10286" name="Group 40"/>
            <p:cNvGrpSpPr/>
            <p:nvPr/>
          </p:nvGrpSpPr>
          <p:grpSpPr>
            <a:xfrm flipV="1">
              <a:off x="3016" y="3158"/>
              <a:ext cx="1452" cy="273"/>
              <a:chOff x="1655" y="1026"/>
              <a:chExt cx="817" cy="318"/>
            </a:xfrm>
          </p:grpSpPr>
          <p:sp>
            <p:nvSpPr>
              <p:cNvPr id="512041" name="Line 41"/>
              <p:cNvSpPr>
                <a:spLocks noChangeShapeType="1"/>
              </p:cNvSpPr>
              <p:nvPr/>
            </p:nvSpPr>
            <p:spPr bwMode="auto">
              <a:xfrm flipV="1">
                <a:off x="1655" y="1026"/>
                <a:ext cx="272" cy="3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42" name="Line 42"/>
              <p:cNvSpPr>
                <a:spLocks noChangeShapeType="1"/>
              </p:cNvSpPr>
              <p:nvPr/>
            </p:nvSpPr>
            <p:spPr bwMode="auto">
              <a:xfrm>
                <a:off x="1927" y="102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0287" name="Text Box 43"/>
            <p:cNvSpPr txBox="1"/>
            <p:nvPr/>
          </p:nvSpPr>
          <p:spPr>
            <a:xfrm>
              <a:off x="3560" y="3113"/>
              <a:ext cx="952"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曲导线</a:t>
              </a:r>
            </a:p>
          </p:txBody>
        </p:sp>
      </p:grpSp>
      <p:sp>
        <p:nvSpPr>
          <p:cNvPr id="10265" name="Text Box 49"/>
          <p:cNvSpPr txBox="1"/>
          <p:nvPr/>
        </p:nvSpPr>
        <p:spPr>
          <a:xfrm>
            <a:off x="7154863" y="3246438"/>
            <a:ext cx="387350" cy="457200"/>
          </a:xfrm>
          <a:prstGeom prst="rect">
            <a:avLst/>
          </a:prstGeom>
          <a:noFill/>
          <a:ln w="9525">
            <a:noFill/>
          </a:ln>
        </p:spPr>
        <p:txBody>
          <a:bodyPr wrap="none">
            <a:spAutoFit/>
          </a:bodyPr>
          <a:lstStyle/>
          <a:p>
            <a:pPr algn="l"/>
            <a:r>
              <a:rPr lang="en-US" altLang="zh-CN" b="0" i="1" dirty="0">
                <a:solidFill>
                  <a:srgbClr val="FF3300"/>
                </a:solidFill>
                <a:latin typeface="Arial" panose="020B0604020202020204" pitchFamily="34" charset="0"/>
                <a:ea typeface="宋体" panose="02010600030101010101" pitchFamily="2" charset="-122"/>
              </a:rPr>
              <a:t>S</a:t>
            </a:r>
          </a:p>
        </p:txBody>
      </p:sp>
      <p:grpSp>
        <p:nvGrpSpPr>
          <p:cNvPr id="11" name="Group 50"/>
          <p:cNvGrpSpPr/>
          <p:nvPr/>
        </p:nvGrpSpPr>
        <p:grpSpPr>
          <a:xfrm>
            <a:off x="7370763" y="3101975"/>
            <a:ext cx="1593850" cy="936625"/>
            <a:chOff x="3107" y="1162"/>
            <a:chExt cx="862" cy="590"/>
          </a:xfrm>
        </p:grpSpPr>
        <p:sp>
          <p:nvSpPr>
            <p:cNvPr id="10282" name="Text Box 51"/>
            <p:cNvSpPr txBox="1"/>
            <p:nvPr/>
          </p:nvSpPr>
          <p:spPr>
            <a:xfrm>
              <a:off x="3470" y="1162"/>
              <a:ext cx="435"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导点</a:t>
              </a:r>
            </a:p>
          </p:txBody>
        </p:sp>
        <p:grpSp>
          <p:nvGrpSpPr>
            <p:cNvPr id="10283" name="Group 52"/>
            <p:cNvGrpSpPr/>
            <p:nvPr/>
          </p:nvGrpSpPr>
          <p:grpSpPr>
            <a:xfrm>
              <a:off x="3107" y="1480"/>
              <a:ext cx="862" cy="272"/>
              <a:chOff x="2789" y="2069"/>
              <a:chExt cx="1589" cy="317"/>
            </a:xfrm>
          </p:grpSpPr>
          <p:sp>
            <p:nvSpPr>
              <p:cNvPr id="512053" name="Line 53"/>
              <p:cNvSpPr>
                <a:spLocks noChangeShapeType="1"/>
              </p:cNvSpPr>
              <p:nvPr/>
            </p:nvSpPr>
            <p:spPr bwMode="auto">
              <a:xfrm flipV="1">
                <a:off x="2789" y="2069"/>
                <a:ext cx="907" cy="31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54" name="Line 54"/>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sp>
        <p:nvSpPr>
          <p:cNvPr id="512056" name="Oval 56"/>
          <p:cNvSpPr>
            <a:spLocks noChangeArrowheads="1"/>
          </p:cNvSpPr>
          <p:nvPr/>
        </p:nvSpPr>
        <p:spPr bwMode="auto">
          <a:xfrm>
            <a:off x="7297738" y="3749675"/>
            <a:ext cx="144463" cy="144463"/>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3" name="Group 44"/>
          <p:cNvGrpSpPr/>
          <p:nvPr/>
        </p:nvGrpSpPr>
        <p:grpSpPr>
          <a:xfrm>
            <a:off x="6362700" y="4211638"/>
            <a:ext cx="2522538" cy="1006475"/>
            <a:chOff x="2789" y="1752"/>
            <a:chExt cx="1589" cy="634"/>
          </a:xfrm>
        </p:grpSpPr>
        <p:grpSp>
          <p:nvGrpSpPr>
            <p:cNvPr id="10278" name="Group 45"/>
            <p:cNvGrpSpPr/>
            <p:nvPr/>
          </p:nvGrpSpPr>
          <p:grpSpPr>
            <a:xfrm>
              <a:off x="2789" y="2069"/>
              <a:ext cx="1589" cy="317"/>
              <a:chOff x="2789" y="2069"/>
              <a:chExt cx="1589" cy="317"/>
            </a:xfrm>
          </p:grpSpPr>
          <p:sp>
            <p:nvSpPr>
              <p:cNvPr id="512046" name="Line 46"/>
              <p:cNvSpPr>
                <a:spLocks noChangeShapeType="1"/>
              </p:cNvSpPr>
              <p:nvPr/>
            </p:nvSpPr>
            <p:spPr bwMode="auto">
              <a:xfrm flipV="1">
                <a:off x="2789" y="2069"/>
                <a:ext cx="907" cy="317"/>
              </a:xfrm>
              <a:prstGeom prst="line">
                <a:avLst/>
              </a:prstGeom>
              <a:noFill/>
              <a:ln w="9525">
                <a:solidFill>
                  <a:schemeClr val="tx1"/>
                </a:solidFill>
                <a:round/>
                <a:headEnd type="oval" w="lg"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47" name="Line 47"/>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0279" name="Text Box 48"/>
            <p:cNvSpPr txBox="1"/>
            <p:nvPr/>
          </p:nvSpPr>
          <p:spPr>
            <a:xfrm>
              <a:off x="3742" y="1752"/>
              <a:ext cx="589"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母线</a:t>
              </a:r>
            </a:p>
          </p:txBody>
        </p:sp>
      </p:grpSp>
      <p:sp>
        <p:nvSpPr>
          <p:cNvPr id="512057" name="Text Box 57"/>
          <p:cNvSpPr txBox="1">
            <a:spLocks noChangeArrowheads="1"/>
          </p:cNvSpPr>
          <p:nvPr/>
        </p:nvSpPr>
        <p:spPr bwMode="auto">
          <a:xfrm>
            <a:off x="1343025" y="4511675"/>
            <a:ext cx="7937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柱面</a:t>
            </a:r>
          </a:p>
        </p:txBody>
      </p:sp>
      <p:sp>
        <p:nvSpPr>
          <p:cNvPr id="512058" name="Text Box 58"/>
          <p:cNvSpPr txBox="1">
            <a:spLocks noChangeArrowheads="1"/>
          </p:cNvSpPr>
          <p:nvPr/>
        </p:nvSpPr>
        <p:spPr bwMode="auto">
          <a:xfrm>
            <a:off x="4400550" y="6108700"/>
            <a:ext cx="793750" cy="457200"/>
          </a:xfrm>
          <a:prstGeom prst="rect">
            <a:avLst/>
          </a:prstGeom>
          <a:noFill/>
          <a:ln w="4763">
            <a:noFill/>
            <a:miter lim="800000"/>
          </a:ln>
          <a:effectLst/>
        </p:spPr>
        <p:txBody>
          <a:bodyPr wrap="none">
            <a:spAutoFit/>
          </a:bodyPr>
          <a:lstStyle/>
          <a:p>
            <a:pPr marR="0" defTabSz="914400">
              <a:buClrTx/>
              <a:buSzTx/>
              <a:buFontTx/>
              <a:buNone/>
              <a:defRPr/>
            </a:pPr>
            <a:r>
              <a:rPr kumimoji="1" lang="zh-CN" altLang="en-US" kern="1200" cap="none" spc="0" normalizeH="0" baseline="0" noProof="0" smtClean="0">
                <a:effectLst>
                  <a:outerShdw blurRad="38100" dist="38100" dir="2700000" algn="tl">
                    <a:srgbClr val="C0C0C0"/>
                  </a:outerShdw>
                </a:effectLst>
                <a:latin typeface="Times New Roman" panose="02020603050405020304" pitchFamily="18" charset="0"/>
                <a:ea typeface="黑体" panose="02010609060101010101" pitchFamily="2" charset="-122"/>
                <a:cs typeface="+mn-cs"/>
              </a:rPr>
              <a:t>锥面</a:t>
            </a:r>
          </a:p>
        </p:txBody>
      </p:sp>
      <p:sp>
        <p:nvSpPr>
          <p:cNvPr id="512059" name="Line 59"/>
          <p:cNvSpPr>
            <a:spLocks noChangeShapeType="1"/>
          </p:cNvSpPr>
          <p:nvPr/>
        </p:nvSpPr>
        <p:spPr bwMode="auto">
          <a:xfrm flipH="1">
            <a:off x="5186363" y="3676650"/>
            <a:ext cx="1584325" cy="2195513"/>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0272" name="Text Box 60"/>
          <p:cNvSpPr txBox="1"/>
          <p:nvPr/>
        </p:nvSpPr>
        <p:spPr>
          <a:xfrm>
            <a:off x="6470650" y="3373438"/>
            <a:ext cx="354013"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A</a:t>
            </a:r>
          </a:p>
        </p:txBody>
      </p:sp>
      <p:sp>
        <p:nvSpPr>
          <p:cNvPr id="10273" name="Text Box 61"/>
          <p:cNvSpPr txBox="1"/>
          <p:nvPr/>
        </p:nvSpPr>
        <p:spPr>
          <a:xfrm>
            <a:off x="4851400" y="5603875"/>
            <a:ext cx="354013"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B</a:t>
            </a:r>
          </a:p>
        </p:txBody>
      </p:sp>
      <p:grpSp>
        <p:nvGrpSpPr>
          <p:cNvPr id="15" name="Group 62"/>
          <p:cNvGrpSpPr/>
          <p:nvPr/>
        </p:nvGrpSpPr>
        <p:grpSpPr>
          <a:xfrm>
            <a:off x="3902075" y="4445000"/>
            <a:ext cx="1535113" cy="1081088"/>
            <a:chOff x="824" y="1434"/>
            <a:chExt cx="967" cy="681"/>
          </a:xfrm>
        </p:grpSpPr>
        <p:sp>
          <p:nvSpPr>
            <p:cNvPr id="512063" name="Line 63"/>
            <p:cNvSpPr>
              <a:spLocks noChangeShapeType="1"/>
            </p:cNvSpPr>
            <p:nvPr/>
          </p:nvSpPr>
          <p:spPr bwMode="auto">
            <a:xfrm flipH="1" flipV="1">
              <a:off x="1504" y="1752"/>
              <a:ext cx="287" cy="363"/>
            </a:xfrm>
            <a:prstGeom prst="line">
              <a:avLst/>
            </a:prstGeom>
            <a:noFill/>
            <a:ln w="9525">
              <a:solidFill>
                <a:schemeClr val="tx1"/>
              </a:solidFill>
              <a:round/>
              <a:headEnd type="oval" w="lg" len="lg"/>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512064" name="Line 64"/>
            <p:cNvSpPr>
              <a:spLocks noChangeShapeType="1"/>
            </p:cNvSpPr>
            <p:nvPr/>
          </p:nvSpPr>
          <p:spPr bwMode="auto">
            <a:xfrm>
              <a:off x="824" y="1752"/>
              <a:ext cx="696"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0277" name="Text Box 65"/>
            <p:cNvSpPr txBox="1"/>
            <p:nvPr/>
          </p:nvSpPr>
          <p:spPr>
            <a:xfrm>
              <a:off x="930" y="1434"/>
              <a:ext cx="543" cy="288"/>
            </a:xfrm>
            <a:prstGeom prst="rect">
              <a:avLst/>
            </a:prstGeom>
            <a:noFill/>
            <a:ln w="9525">
              <a:noFill/>
            </a:ln>
          </p:spPr>
          <p:txBody>
            <a:bodyPr>
              <a:spAutoFit/>
            </a:bodyPr>
            <a:lstStyle/>
            <a:p>
              <a:pPr algn="l"/>
              <a:r>
                <a:rPr lang="zh-CN" altLang="en-US" dirty="0">
                  <a:solidFill>
                    <a:srgbClr val="FF3300"/>
                  </a:solidFill>
                  <a:latin typeface="Arial" panose="020B0604020202020204" pitchFamily="34" charset="0"/>
                  <a:ea typeface="宋体" panose="02010600030101010101" pitchFamily="2" charset="-122"/>
                </a:rPr>
                <a:t>导线</a:t>
              </a: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512028"/>
                                        </p:tgtEl>
                                        <p:attrNameLst>
                                          <p:attrName>style.visibility</p:attrName>
                                        </p:attrNameLst>
                                      </p:cBhvr>
                                      <p:to>
                                        <p:strVal val="visible"/>
                                      </p:to>
                                    </p:set>
                                    <p:animEffect transition="in" filter="wipe(left)">
                                      <p:cBhvr>
                                        <p:cTn id="7" dur="500"/>
                                        <p:tgtEl>
                                          <p:spTgt spid="51202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3.61111E-6 -1.04046E-6 C 0.01267 0.00393 0.01944 0.0074 0.02864 0.00648 C 0.03784 0.00555 0.04965 0.00301 0.0552 -0.00555 C 0.06076 -0.0141 0.06614 -0.02798 0.06198 -0.04439 C 0.05781 -0.06081 0.04392 -0.08855 0.0302 -0.10358 C 0.01649 -0.11861 -0.00556 -0.12971 -0.02066 -0.13526 C -0.03577 -0.14081 -0.04861 -0.13988 -0.06025 -0.13734 C -0.07188 -0.1348 -0.08525 -0.13063 -0.09045 -0.12046 C -0.09566 -0.11029 -0.09914 -0.09341 -0.09202 -0.07607 C -0.0849 -0.05873 -0.06337 -0.0289 -0.04809 -0.01618 C -0.03282 -0.00347 -0.0099 -0.00324 3.61111E-6 -1.04046E-6 Z " pathEditMode="relative" rAng="0" ptsTypes="aaaaaaaaaaa">
                                      <p:cBhvr>
                                        <p:cTn id="26" dur="3000" fill="hold"/>
                                        <p:tgtEl>
                                          <p:spTgt spid="2"/>
                                        </p:tgtEl>
                                        <p:attrNameLst>
                                          <p:attrName>ppt_x</p:attrName>
                                          <p:attrName>ppt_y</p:attrName>
                                        </p:attrNameLst>
                                      </p:cBhvr>
                                      <p:rCtr x="-1600" y="-6700"/>
                                    </p:animMotion>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512004"/>
                                        </p:tgtEl>
                                        <p:attrNameLst>
                                          <p:attrName>style.visibility</p:attrName>
                                        </p:attrNameLst>
                                      </p:cBhvr>
                                      <p:to>
                                        <p:strVal val="visible"/>
                                      </p:to>
                                    </p:set>
                                    <p:animEffect transition="in" filter="wipe(right)">
                                      <p:cBhvr>
                                        <p:cTn id="30" dur="500"/>
                                        <p:tgtEl>
                                          <p:spTgt spid="512004"/>
                                        </p:tgtEl>
                                      </p:cBhvr>
                                    </p:animEffect>
                                  </p:childTnLst>
                                </p:cTn>
                              </p:par>
                            </p:childTnLst>
                          </p:cTn>
                        </p:par>
                        <p:par>
                          <p:cTn id="31" fill="hold">
                            <p:stCondLst>
                              <p:cond delay="3500"/>
                            </p:stCondLst>
                            <p:childTnLst>
                              <p:par>
                                <p:cTn id="32" presetID="22" presetClass="entr" presetSubtype="4"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mph" presetSubtype="0" fill="hold" grpId="0" nodeType="clickEffect">
                                  <p:stCondLst>
                                    <p:cond delay="0"/>
                                  </p:stCondLst>
                                  <p:childTnLst>
                                    <p:animClr clrSpc="hsl" dir="cw">
                                      <p:cBhvr override="childStyle">
                                        <p:cTn id="38" dur="500" fill="hold"/>
                                        <p:tgtEl>
                                          <p:spTgt spid="512031"/>
                                        </p:tgtEl>
                                        <p:attrNameLst>
                                          <p:attrName>style.color</p:attrName>
                                        </p:attrNameLst>
                                      </p:cBhvr>
                                      <p:by>
                                        <p:hsl h="-7200000" s="0" l="0"/>
                                      </p:by>
                                    </p:animClr>
                                    <p:animClr clrSpc="hsl" dir="cw">
                                      <p:cBhvr>
                                        <p:cTn id="39" dur="500" fill="hold"/>
                                        <p:tgtEl>
                                          <p:spTgt spid="512031"/>
                                        </p:tgtEl>
                                        <p:attrNameLst>
                                          <p:attrName>fillcolor</p:attrName>
                                        </p:attrNameLst>
                                      </p:cBhvr>
                                      <p:by>
                                        <p:hsl h="-7200000" s="0" l="0"/>
                                      </p:by>
                                    </p:animClr>
                                    <p:animClr clrSpc="hsl" dir="cw">
                                      <p:cBhvr>
                                        <p:cTn id="40" dur="500" fill="hold"/>
                                        <p:tgtEl>
                                          <p:spTgt spid="512031"/>
                                        </p:tgtEl>
                                        <p:attrNameLst>
                                          <p:attrName>stroke.color</p:attrName>
                                        </p:attrNameLst>
                                      </p:cBhvr>
                                      <p:by>
                                        <p:hsl h="-7200000" s="0" l="0"/>
                                      </p:by>
                                    </p:animClr>
                                    <p:set>
                                      <p:cBhvr>
                                        <p:cTn id="41" dur="500" fill="hold"/>
                                        <p:tgtEl>
                                          <p:spTgt spid="512031"/>
                                        </p:tgtEl>
                                        <p:attrNameLst>
                                          <p:attrName>fill.type</p:attrName>
                                        </p:attrNameLst>
                                      </p:cBhvr>
                                      <p:to>
                                        <p:strVal val="solid"/>
                                      </p:to>
                                    </p:se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10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mph" presetSubtype="0" fill="hold" grpId="0" nodeType="clickEffect">
                                  <p:stCondLst>
                                    <p:cond delay="0"/>
                                  </p:stCondLst>
                                  <p:childTnLst>
                                    <p:animClr clrSpc="hsl" dir="cw">
                                      <p:cBhvr override="childStyle">
                                        <p:cTn id="49" dur="1000" fill="hold"/>
                                        <p:tgtEl>
                                          <p:spTgt spid="512056"/>
                                        </p:tgtEl>
                                        <p:attrNameLst>
                                          <p:attrName>style.color</p:attrName>
                                        </p:attrNameLst>
                                      </p:cBhvr>
                                      <p:by>
                                        <p:hsl h="-7200000" s="0" l="0"/>
                                      </p:by>
                                    </p:animClr>
                                    <p:animClr clrSpc="hsl" dir="cw">
                                      <p:cBhvr>
                                        <p:cTn id="50" dur="1000" fill="hold"/>
                                        <p:tgtEl>
                                          <p:spTgt spid="512056"/>
                                        </p:tgtEl>
                                        <p:attrNameLst>
                                          <p:attrName>fillcolor</p:attrName>
                                        </p:attrNameLst>
                                      </p:cBhvr>
                                      <p:by>
                                        <p:hsl h="-7200000" s="0" l="0"/>
                                      </p:by>
                                    </p:animClr>
                                    <p:animClr clrSpc="hsl" dir="cw">
                                      <p:cBhvr>
                                        <p:cTn id="51" dur="1000" fill="hold"/>
                                        <p:tgtEl>
                                          <p:spTgt spid="512056"/>
                                        </p:tgtEl>
                                        <p:attrNameLst>
                                          <p:attrName>stroke.color</p:attrName>
                                        </p:attrNameLst>
                                      </p:cBhvr>
                                      <p:by>
                                        <p:hsl h="-7200000" s="0" l="0"/>
                                      </p:by>
                                    </p:animClr>
                                    <p:set>
                                      <p:cBhvr>
                                        <p:cTn id="52" dur="1000" fill="hold"/>
                                        <p:tgtEl>
                                          <p:spTgt spid="512056"/>
                                        </p:tgtEl>
                                        <p:attrNameLst>
                                          <p:attrName>fill.type</p:attrName>
                                        </p:attrNameLst>
                                      </p:cBhvr>
                                      <p:to>
                                        <p:strVal val="solid"/>
                                      </p:to>
                                    </p:se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down)">
                                      <p:cBhvr>
                                        <p:cTn id="56" dur="1000"/>
                                        <p:tgtEl>
                                          <p:spTgt spid="1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512055"/>
                                        </p:tgtEl>
                                        <p:attrNameLst>
                                          <p:attrName>style.visibility</p:attrName>
                                        </p:attrNameLst>
                                      </p:cBhvr>
                                      <p:to>
                                        <p:strVal val="visible"/>
                                      </p:to>
                                    </p:set>
                                    <p:animEffect transition="in" filter="wipe(left)">
                                      <p:cBhvr>
                                        <p:cTn id="60" dur="500"/>
                                        <p:tgtEl>
                                          <p:spTgt spid="512055"/>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down)">
                                      <p:cBhvr>
                                        <p:cTn id="6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5" grpId="0" animBg="1"/>
      <p:bldP spid="512028" grpId="0"/>
      <p:bldP spid="512031" grpId="0" animBg="1"/>
      <p:bldP spid="51205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5A5D0A8-5B30-44D2-9BDE-1AE99C18F7A8}"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32"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7</a:t>
            </a:fld>
            <a:endParaRPr lang="en-US" altLang="zh-CN" sz="1400" b="0" dirty="0">
              <a:ea typeface="宋体" panose="02010600030101010101" pitchFamily="2" charset="-122"/>
            </a:endParaRPr>
          </a:p>
        </p:txBody>
      </p:sp>
      <p:sp>
        <p:nvSpPr>
          <p:cNvPr id="491522" name="Freeform 2"/>
          <p:cNvSpPr/>
          <p:nvPr/>
        </p:nvSpPr>
        <p:spPr bwMode="auto">
          <a:xfrm rot="-426248">
            <a:off x="1084263" y="3524250"/>
            <a:ext cx="5494338" cy="1976438"/>
          </a:xfrm>
          <a:custGeom>
            <a:avLst/>
            <a:gdLst/>
            <a:ahLst/>
            <a:cxnLst>
              <a:cxn ang="0">
                <a:pos x="544" y="0"/>
              </a:cxn>
              <a:cxn ang="0">
                <a:pos x="0" y="309"/>
              </a:cxn>
              <a:cxn ang="0">
                <a:pos x="569" y="630"/>
              </a:cxn>
              <a:cxn ang="0">
                <a:pos x="1083" y="309"/>
              </a:cxn>
              <a:cxn ang="0">
                <a:pos x="544" y="0"/>
              </a:cxn>
            </a:cxnLst>
            <a:rect l="0" t="0" r="r" b="b"/>
            <a:pathLst>
              <a:path w="1083" h="630">
                <a:moveTo>
                  <a:pt x="544" y="0"/>
                </a:moveTo>
                <a:lnTo>
                  <a:pt x="0" y="309"/>
                </a:lnTo>
                <a:lnTo>
                  <a:pt x="569" y="630"/>
                </a:lnTo>
                <a:lnTo>
                  <a:pt x="1083" y="309"/>
                </a:lnTo>
                <a:lnTo>
                  <a:pt x="544" y="0"/>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1523" name="Line 3"/>
          <p:cNvSpPr>
            <a:spLocks noChangeShapeType="1"/>
          </p:cNvSpPr>
          <p:nvPr/>
        </p:nvSpPr>
        <p:spPr bwMode="auto">
          <a:xfrm flipH="1">
            <a:off x="2484438" y="3043238"/>
            <a:ext cx="647700" cy="1439863"/>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pic>
        <p:nvPicPr>
          <p:cNvPr id="491524" name="Picture 4"/>
          <p:cNvPicPr>
            <a:picLocks noChangeAspect="1"/>
          </p:cNvPicPr>
          <p:nvPr/>
        </p:nvPicPr>
        <p:blipFill>
          <a:blip r:embed="rId2">
            <a:clrChange>
              <a:clrFrom>
                <a:srgbClr val="FFFFFF"/>
              </a:clrFrom>
              <a:clrTo>
                <a:srgbClr val="FFFFFF">
                  <a:alpha val="0"/>
                </a:srgbClr>
              </a:clrTo>
            </a:clrChange>
          </a:blip>
          <a:srcRect l="39861" t="26584" r="23225" b="16319"/>
          <a:stretch>
            <a:fillRect/>
          </a:stretch>
        </p:blipFill>
        <p:spPr>
          <a:xfrm>
            <a:off x="3059113" y="2466975"/>
            <a:ext cx="2235200" cy="2592388"/>
          </a:xfrm>
          <a:prstGeom prst="rect">
            <a:avLst/>
          </a:prstGeom>
          <a:noFill/>
          <a:ln w="9525">
            <a:noFill/>
          </a:ln>
        </p:spPr>
      </p:pic>
      <p:sp>
        <p:nvSpPr>
          <p:cNvPr id="491525" name="Oval 5"/>
          <p:cNvSpPr>
            <a:spLocks noChangeArrowheads="1"/>
          </p:cNvSpPr>
          <p:nvPr/>
        </p:nvSpPr>
        <p:spPr bwMode="auto">
          <a:xfrm rot="1458591">
            <a:off x="3697288" y="2622550"/>
            <a:ext cx="1517650" cy="825500"/>
          </a:xfrm>
          <a:prstGeom prst="ellipse">
            <a:avLst/>
          </a:prstGeom>
          <a:noFill/>
          <a:ln w="57150">
            <a:solidFill>
              <a:srgbClr val="0066FF"/>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1526" name="Line 6"/>
          <p:cNvSpPr>
            <a:spLocks noChangeShapeType="1"/>
          </p:cNvSpPr>
          <p:nvPr/>
        </p:nvSpPr>
        <p:spPr bwMode="auto">
          <a:xfrm flipH="1">
            <a:off x="3673475" y="2466975"/>
            <a:ext cx="1027113" cy="2305050"/>
          </a:xfrm>
          <a:prstGeom prst="line">
            <a:avLst/>
          </a:prstGeom>
          <a:noFill/>
          <a:ln w="28575">
            <a:solidFill>
              <a:schemeClr val="tx1"/>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1274" name="Text Box 7"/>
          <p:cNvSpPr txBox="1"/>
          <p:nvPr/>
        </p:nvSpPr>
        <p:spPr>
          <a:xfrm>
            <a:off x="2843213" y="2611438"/>
            <a:ext cx="354012"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A</a:t>
            </a:r>
          </a:p>
        </p:txBody>
      </p:sp>
      <p:sp>
        <p:nvSpPr>
          <p:cNvPr id="11275" name="Text Box 8"/>
          <p:cNvSpPr txBox="1"/>
          <p:nvPr/>
        </p:nvSpPr>
        <p:spPr>
          <a:xfrm>
            <a:off x="2124075" y="4267200"/>
            <a:ext cx="354013" cy="396875"/>
          </a:xfrm>
          <a:prstGeom prst="rect">
            <a:avLst/>
          </a:prstGeom>
          <a:noFill/>
          <a:ln w="9525">
            <a:noFill/>
          </a:ln>
        </p:spPr>
        <p:txBody>
          <a:bodyPr wrap="none">
            <a:spAutoFit/>
          </a:bodyPr>
          <a:lstStyle/>
          <a:p>
            <a:pPr algn="l"/>
            <a:r>
              <a:rPr lang="en-US" altLang="zh-CN" sz="2000" b="0" i="1" dirty="0">
                <a:latin typeface="Arial" panose="020B0604020202020204" pitchFamily="34" charset="0"/>
                <a:ea typeface="宋体" panose="02010600030101010101" pitchFamily="2" charset="-122"/>
              </a:rPr>
              <a:t>B</a:t>
            </a:r>
          </a:p>
        </p:txBody>
      </p:sp>
      <p:grpSp>
        <p:nvGrpSpPr>
          <p:cNvPr id="2" name="Group 9"/>
          <p:cNvGrpSpPr/>
          <p:nvPr/>
        </p:nvGrpSpPr>
        <p:grpSpPr>
          <a:xfrm>
            <a:off x="3924300" y="3100388"/>
            <a:ext cx="1014413" cy="2125662"/>
            <a:chOff x="2472" y="1833"/>
            <a:chExt cx="639" cy="1339"/>
          </a:xfrm>
        </p:grpSpPr>
        <p:sp>
          <p:nvSpPr>
            <p:cNvPr id="491530" name="Line 10"/>
            <p:cNvSpPr>
              <a:spLocks noChangeShapeType="1"/>
            </p:cNvSpPr>
            <p:nvPr/>
          </p:nvSpPr>
          <p:spPr bwMode="auto">
            <a:xfrm flipH="1">
              <a:off x="2517" y="2115"/>
              <a:ext cx="363" cy="816"/>
            </a:xfrm>
            <a:prstGeom prst="line">
              <a:avLst/>
            </a:prstGeom>
            <a:noFill/>
            <a:ln w="7620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1295" name="Text Box 11"/>
            <p:cNvSpPr txBox="1"/>
            <p:nvPr/>
          </p:nvSpPr>
          <p:spPr>
            <a:xfrm>
              <a:off x="2835" y="1833"/>
              <a:ext cx="276" cy="250"/>
            </a:xfrm>
            <a:prstGeom prst="rect">
              <a:avLst/>
            </a:prstGeom>
            <a:noFill/>
            <a:ln w="9525">
              <a:noFill/>
            </a:ln>
          </p:spPr>
          <p:txBody>
            <a:bodyPr wrap="none">
              <a:spAutoFit/>
            </a:bodyPr>
            <a:lstStyle/>
            <a:p>
              <a:pPr algn="l"/>
              <a:r>
                <a:rPr lang="en-US" altLang="zh-CN" sz="2000" i="1" dirty="0">
                  <a:latin typeface="Arial" panose="020B0604020202020204" pitchFamily="34" charset="0"/>
                  <a:ea typeface="宋体" panose="02010600030101010101" pitchFamily="2" charset="-122"/>
                </a:rPr>
                <a:t>Ⅰ</a:t>
              </a:r>
            </a:p>
          </p:txBody>
        </p:sp>
        <p:sp>
          <p:nvSpPr>
            <p:cNvPr id="11296" name="Text Box 12"/>
            <p:cNvSpPr txBox="1"/>
            <p:nvPr/>
          </p:nvSpPr>
          <p:spPr>
            <a:xfrm>
              <a:off x="2472" y="2922"/>
              <a:ext cx="276" cy="250"/>
            </a:xfrm>
            <a:prstGeom prst="rect">
              <a:avLst/>
            </a:prstGeom>
            <a:noFill/>
            <a:ln w="9525">
              <a:noFill/>
            </a:ln>
          </p:spPr>
          <p:txBody>
            <a:bodyPr wrap="none">
              <a:spAutoFit/>
            </a:bodyPr>
            <a:lstStyle/>
            <a:p>
              <a:pPr algn="l"/>
              <a:r>
                <a:rPr lang="en-US" altLang="zh-CN" sz="2000" i="1" dirty="0">
                  <a:latin typeface="Arial" panose="020B0604020202020204" pitchFamily="34" charset="0"/>
                  <a:ea typeface="宋体" panose="02010600030101010101" pitchFamily="2" charset="-122"/>
                </a:rPr>
                <a:t>Ⅱ</a:t>
              </a:r>
            </a:p>
          </p:txBody>
        </p:sp>
      </p:grpSp>
      <p:grpSp>
        <p:nvGrpSpPr>
          <p:cNvPr id="3" name="Group 13"/>
          <p:cNvGrpSpPr/>
          <p:nvPr/>
        </p:nvGrpSpPr>
        <p:grpSpPr>
          <a:xfrm>
            <a:off x="5076825" y="1890713"/>
            <a:ext cx="2014538" cy="1009650"/>
            <a:chOff x="3198" y="1071"/>
            <a:chExt cx="1269" cy="636"/>
          </a:xfrm>
        </p:grpSpPr>
        <p:grpSp>
          <p:nvGrpSpPr>
            <p:cNvPr id="11290" name="Group 14"/>
            <p:cNvGrpSpPr/>
            <p:nvPr/>
          </p:nvGrpSpPr>
          <p:grpSpPr>
            <a:xfrm>
              <a:off x="3198" y="1389"/>
              <a:ext cx="1044" cy="318"/>
              <a:chOff x="1655" y="1026"/>
              <a:chExt cx="817" cy="318"/>
            </a:xfrm>
          </p:grpSpPr>
          <p:sp>
            <p:nvSpPr>
              <p:cNvPr id="491535" name="Line 15"/>
              <p:cNvSpPr>
                <a:spLocks noChangeShapeType="1"/>
              </p:cNvSpPr>
              <p:nvPr/>
            </p:nvSpPr>
            <p:spPr bwMode="auto">
              <a:xfrm flipV="1">
                <a:off x="1655" y="1026"/>
                <a:ext cx="272" cy="3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1536" name="Line 16"/>
              <p:cNvSpPr>
                <a:spLocks noChangeShapeType="1"/>
              </p:cNvSpPr>
              <p:nvPr/>
            </p:nvSpPr>
            <p:spPr bwMode="auto">
              <a:xfrm>
                <a:off x="1927" y="102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1291" name="Text Box 17"/>
            <p:cNvSpPr txBox="1"/>
            <p:nvPr/>
          </p:nvSpPr>
          <p:spPr>
            <a:xfrm>
              <a:off x="3515" y="1071"/>
              <a:ext cx="952"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曲导线</a:t>
              </a:r>
            </a:p>
          </p:txBody>
        </p:sp>
      </p:grpSp>
      <p:grpSp>
        <p:nvGrpSpPr>
          <p:cNvPr id="5" name="Group 18"/>
          <p:cNvGrpSpPr/>
          <p:nvPr/>
        </p:nvGrpSpPr>
        <p:grpSpPr>
          <a:xfrm>
            <a:off x="4427538" y="2971800"/>
            <a:ext cx="2522537" cy="1006475"/>
            <a:chOff x="2789" y="1752"/>
            <a:chExt cx="1589" cy="634"/>
          </a:xfrm>
        </p:grpSpPr>
        <p:grpSp>
          <p:nvGrpSpPr>
            <p:cNvPr id="11286" name="Group 19"/>
            <p:cNvGrpSpPr/>
            <p:nvPr/>
          </p:nvGrpSpPr>
          <p:grpSpPr>
            <a:xfrm>
              <a:off x="2789" y="2069"/>
              <a:ext cx="1589" cy="317"/>
              <a:chOff x="2789" y="2069"/>
              <a:chExt cx="1589" cy="317"/>
            </a:xfrm>
          </p:grpSpPr>
          <p:sp>
            <p:nvSpPr>
              <p:cNvPr id="491540" name="Line 20"/>
              <p:cNvSpPr>
                <a:spLocks noChangeShapeType="1"/>
              </p:cNvSpPr>
              <p:nvPr/>
            </p:nvSpPr>
            <p:spPr bwMode="auto">
              <a:xfrm flipV="1">
                <a:off x="2789" y="2069"/>
                <a:ext cx="907" cy="31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1541" name="Line 21"/>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1287" name="Text Box 22"/>
            <p:cNvSpPr txBox="1"/>
            <p:nvPr/>
          </p:nvSpPr>
          <p:spPr>
            <a:xfrm>
              <a:off x="3742" y="1752"/>
              <a:ext cx="589"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母线</a:t>
              </a:r>
            </a:p>
          </p:txBody>
        </p:sp>
      </p:grpSp>
      <p:grpSp>
        <p:nvGrpSpPr>
          <p:cNvPr id="7" name="Group 23"/>
          <p:cNvGrpSpPr/>
          <p:nvPr/>
        </p:nvGrpSpPr>
        <p:grpSpPr>
          <a:xfrm>
            <a:off x="1308100" y="2466975"/>
            <a:ext cx="1535113" cy="1081088"/>
            <a:chOff x="824" y="1434"/>
            <a:chExt cx="967" cy="681"/>
          </a:xfrm>
        </p:grpSpPr>
        <p:sp>
          <p:nvSpPr>
            <p:cNvPr id="491544" name="Line 24"/>
            <p:cNvSpPr>
              <a:spLocks noChangeShapeType="1"/>
            </p:cNvSpPr>
            <p:nvPr/>
          </p:nvSpPr>
          <p:spPr bwMode="auto">
            <a:xfrm flipH="1" flipV="1">
              <a:off x="1504" y="1752"/>
              <a:ext cx="287" cy="363"/>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1545" name="Line 25"/>
            <p:cNvSpPr>
              <a:spLocks noChangeShapeType="1"/>
            </p:cNvSpPr>
            <p:nvPr/>
          </p:nvSpPr>
          <p:spPr bwMode="auto">
            <a:xfrm>
              <a:off x="824" y="1752"/>
              <a:ext cx="696"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1285" name="Text Box 26"/>
            <p:cNvSpPr txBox="1"/>
            <p:nvPr/>
          </p:nvSpPr>
          <p:spPr>
            <a:xfrm>
              <a:off x="930" y="1434"/>
              <a:ext cx="543"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导线</a:t>
              </a:r>
            </a:p>
          </p:txBody>
        </p:sp>
      </p:grpSp>
      <p:sp>
        <p:nvSpPr>
          <p:cNvPr id="11280" name="Text Box 29"/>
          <p:cNvSpPr txBox="1"/>
          <p:nvPr/>
        </p:nvSpPr>
        <p:spPr>
          <a:xfrm>
            <a:off x="3059113" y="5635625"/>
            <a:ext cx="2879725" cy="466725"/>
          </a:xfrm>
          <a:prstGeom prst="rect">
            <a:avLst/>
          </a:prstGeom>
          <a:solidFill>
            <a:srgbClr val="CCFFCC"/>
          </a:solidFill>
          <a:ln w="9525" cap="flat" cmpd="sng">
            <a:solidFill>
              <a:srgbClr val="008000"/>
            </a:solidFill>
            <a:prstDash val="solid"/>
            <a:miter/>
            <a:headEnd type="none" w="med" len="med"/>
            <a:tailEnd type="none" w="med" len="med"/>
          </a:ln>
        </p:spPr>
        <p:txBody>
          <a:bodyPr>
            <a:spAutoFit/>
          </a:bodyPr>
          <a:lstStyle/>
          <a:p>
            <a:r>
              <a:rPr lang="zh-CN" altLang="en-US" dirty="0">
                <a:latin typeface="Arial" panose="020B0604020202020204" pitchFamily="34" charset="0"/>
                <a:ea typeface="宋体" panose="02010600030101010101" pitchFamily="2" charset="-122"/>
              </a:rPr>
              <a:t>柱面的形成</a:t>
            </a:r>
          </a:p>
        </p:txBody>
      </p:sp>
      <p:sp>
        <p:nvSpPr>
          <p:cNvPr id="491550" name="Text Box 30"/>
          <p:cNvSpPr txBox="1"/>
          <p:nvPr/>
        </p:nvSpPr>
        <p:spPr>
          <a:xfrm>
            <a:off x="511175" y="698500"/>
            <a:ext cx="8161338" cy="946150"/>
          </a:xfrm>
          <a:prstGeom prst="rect">
            <a:avLst/>
          </a:prstGeom>
          <a:noFill/>
          <a:ln w="9525">
            <a:noFill/>
          </a:ln>
        </p:spPr>
        <p:txBody>
          <a:bodyPr>
            <a:spAutoFit/>
          </a:bodyPr>
          <a:lstStyle/>
          <a:p>
            <a:pPr algn="l"/>
            <a:r>
              <a:rPr lang="en-US" altLang="zh-CN"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一直母线沿着一曲导线运动且始终平行于直导线而形成的曲面称为柱面。</a:t>
            </a:r>
          </a:p>
        </p:txBody>
      </p:sp>
      <p:sp>
        <p:nvSpPr>
          <p:cNvPr id="11282" name="Rectangle 36"/>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5.2.1 </a:t>
            </a:r>
            <a:r>
              <a:rPr lang="zh-CN" altLang="en-US" dirty="0">
                <a:solidFill>
                  <a:srgbClr val="000066"/>
                </a:solidFill>
                <a:latin typeface="仿宋_GB2312" pitchFamily="49" charset="-122"/>
                <a:ea typeface="仿宋_GB2312" pitchFamily="49" charset="-122"/>
              </a:rPr>
              <a:t>柱面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柱面的形成</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91550"/>
                                        </p:tgtEl>
                                        <p:attrNameLst>
                                          <p:attrName>style.visibility</p:attrName>
                                        </p:attrNameLst>
                                      </p:cBhvr>
                                      <p:to>
                                        <p:strVal val="visible"/>
                                      </p:to>
                                    </p:set>
                                    <p:animEffect transition="in" filter="checkerboard(across)">
                                      <p:cBhvr>
                                        <p:cTn id="7" dur="500"/>
                                        <p:tgtEl>
                                          <p:spTgt spid="4915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3.61111E-6 -1.04046E-6 C 0.01267 0.00393 0.01944 0.0074 0.02864 0.00648 C 0.03784 0.00555 0.04965 0.00301 0.0552 -0.00555 C 0.06076 -0.0141 0.06614 -0.02798 0.06198 -0.04439 C 0.05781 -0.06081 0.04392 -0.08855 0.0302 -0.10358 C 0.01649 -0.11861 -0.00556 -0.12971 -0.02066 -0.13526 C -0.03577 -0.14081 -0.04861 -0.13988 -0.06025 -0.13734 C -0.07188 -0.1348 -0.08525 -0.13063 -0.09045 -0.12046 C -0.09566 -0.11029 -0.09914 -0.09341 -0.09202 -0.07607 C -0.0849 -0.05873 -0.06337 -0.0289 -0.04809 -0.01618 C -0.03282 -0.00347 -0.0099 -0.00324 3.61111E-6 -1.04046E-6 Z " pathEditMode="relative" rAng="0" ptsTypes="aaaaaaaaaaa">
                                      <p:cBhvr>
                                        <p:cTn id="26" dur="3000" fill="hold"/>
                                        <p:tgtEl>
                                          <p:spTgt spid="2"/>
                                        </p:tgtEl>
                                        <p:attrNameLst>
                                          <p:attrName>ppt_x</p:attrName>
                                          <p:attrName>ppt_y</p:attrName>
                                        </p:attrNameLst>
                                      </p:cBhvr>
                                      <p:rCtr x="-1600" y="-6700"/>
                                    </p:animMotion>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491524"/>
                                        </p:tgtEl>
                                        <p:attrNameLst>
                                          <p:attrName>style.visibility</p:attrName>
                                        </p:attrNameLst>
                                      </p:cBhvr>
                                      <p:to>
                                        <p:strVal val="visible"/>
                                      </p:to>
                                    </p:set>
                                    <p:animEffect transition="in" filter="wipe(right)">
                                      <p:cBhvr>
                                        <p:cTn id="30" dur="500"/>
                                        <p:tgtEl>
                                          <p:spTgt spid="4915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194D878-B005-408A-9D59-6771FD5CC90A}"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12"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8</a:t>
            </a:fld>
            <a:endParaRPr lang="en-US" altLang="zh-CN" sz="1400" b="0" dirty="0">
              <a:ea typeface="宋体" panose="02010600030101010101" pitchFamily="2" charset="-122"/>
            </a:endParaRPr>
          </a:p>
        </p:txBody>
      </p:sp>
      <p:grpSp>
        <p:nvGrpSpPr>
          <p:cNvPr id="12293" name="Group 3"/>
          <p:cNvGrpSpPr/>
          <p:nvPr/>
        </p:nvGrpSpPr>
        <p:grpSpPr>
          <a:xfrm>
            <a:off x="684213" y="0"/>
            <a:ext cx="6245225" cy="6394450"/>
            <a:chOff x="431" y="0"/>
            <a:chExt cx="3934" cy="4028"/>
          </a:xfrm>
        </p:grpSpPr>
        <p:pic>
          <p:nvPicPr>
            <p:cNvPr id="12296" name="Picture 4" descr="File0272"/>
            <p:cNvPicPr>
              <a:picLocks noChangeAspect="1"/>
            </p:cNvPicPr>
            <p:nvPr/>
          </p:nvPicPr>
          <p:blipFill>
            <a:blip r:embed="rId2">
              <a:clrChange>
                <a:clrFrom>
                  <a:srgbClr val="FFFFFF"/>
                </a:clrFrom>
                <a:clrTo>
                  <a:srgbClr val="FFFFFF">
                    <a:alpha val="0"/>
                  </a:srgbClr>
                </a:clrTo>
              </a:clrChange>
            </a:blip>
            <a:stretch>
              <a:fillRect/>
            </a:stretch>
          </p:blipFill>
          <p:spPr>
            <a:xfrm>
              <a:off x="431" y="0"/>
              <a:ext cx="3934" cy="4028"/>
            </a:xfrm>
            <a:prstGeom prst="rect">
              <a:avLst/>
            </a:prstGeom>
            <a:noFill/>
            <a:ln w="9525">
              <a:noFill/>
            </a:ln>
          </p:spPr>
        </p:pic>
        <p:sp>
          <p:nvSpPr>
            <p:cNvPr id="492549" name="Line 5"/>
            <p:cNvSpPr>
              <a:spLocks noChangeShapeType="1"/>
            </p:cNvSpPr>
            <p:nvPr/>
          </p:nvSpPr>
          <p:spPr bwMode="auto">
            <a:xfrm>
              <a:off x="2653" y="500"/>
              <a:ext cx="1043" cy="0"/>
            </a:xfrm>
            <a:prstGeom prst="line">
              <a:avLst/>
            </a:prstGeom>
            <a:noFill/>
            <a:ln w="5715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2550" name="Oval 6"/>
            <p:cNvSpPr>
              <a:spLocks noChangeArrowheads="1"/>
            </p:cNvSpPr>
            <p:nvPr/>
          </p:nvSpPr>
          <p:spPr bwMode="auto">
            <a:xfrm>
              <a:off x="2657" y="1951"/>
              <a:ext cx="997" cy="997"/>
            </a:xfrm>
            <a:prstGeom prst="ellipse">
              <a:avLst/>
            </a:prstGeom>
            <a:noFill/>
            <a:ln w="57150">
              <a:solidFill>
                <a:srgbClr val="FF0000"/>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2551" name="Line 7"/>
            <p:cNvSpPr>
              <a:spLocks noChangeShapeType="1"/>
            </p:cNvSpPr>
            <p:nvPr/>
          </p:nvSpPr>
          <p:spPr bwMode="auto">
            <a:xfrm flipV="1">
              <a:off x="963" y="488"/>
              <a:ext cx="680" cy="952"/>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2552" name="Line 8"/>
            <p:cNvSpPr>
              <a:spLocks noChangeShapeType="1"/>
            </p:cNvSpPr>
            <p:nvPr/>
          </p:nvSpPr>
          <p:spPr bwMode="auto">
            <a:xfrm flipV="1">
              <a:off x="963" y="2608"/>
              <a:ext cx="680" cy="680"/>
            </a:xfrm>
            <a:prstGeom prst="line">
              <a:avLst/>
            </a:prstGeom>
            <a:noFill/>
            <a:ln w="57150">
              <a:solidFill>
                <a:srgbClr val="0066FF"/>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2294" name="Rectangle 13"/>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5.2.1 </a:t>
            </a:r>
            <a:r>
              <a:rPr lang="zh-CN" altLang="en-US" dirty="0">
                <a:solidFill>
                  <a:srgbClr val="000066"/>
                </a:solidFill>
                <a:latin typeface="仿宋_GB2312" pitchFamily="49" charset="-122"/>
                <a:ea typeface="仿宋_GB2312" pitchFamily="49" charset="-122"/>
              </a:rPr>
              <a:t>柱面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柱面的表示法</a:t>
            </a:r>
          </a:p>
        </p:txBody>
      </p:sp>
      <p:sp>
        <p:nvSpPr>
          <p:cNvPr id="492558" name="Text Box 14"/>
          <p:cNvSpPr txBox="1">
            <a:spLocks noChangeArrowheads="1"/>
          </p:cNvSpPr>
          <p:nvPr/>
        </p:nvSpPr>
        <p:spPr bwMode="auto">
          <a:xfrm>
            <a:off x="5318125" y="4675188"/>
            <a:ext cx="3276600" cy="1552575"/>
          </a:xfrm>
          <a:prstGeom prst="rect">
            <a:avLst/>
          </a:prstGeom>
          <a:noFill/>
          <a:ln w="4763">
            <a:noFill/>
            <a:miter lim="800000"/>
          </a:ln>
          <a:effectLst/>
        </p:spPr>
        <p:txBody>
          <a:bodyPr>
            <a:spAutoFit/>
          </a:bodyPr>
          <a:lstStyle/>
          <a:p>
            <a:pPr marR="0" algn="l" defTabSz="914400">
              <a:buClrTx/>
              <a:buSzTx/>
              <a:buFontTx/>
              <a:buNone/>
              <a:defRPr/>
            </a:pPr>
            <a:r>
              <a:rPr kumimoji="1" lang="en-US" altLang="zh-CN"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kern="1200" cap="none" spc="0" normalizeH="0" baseline="0" noProof="0" smtClean="0">
                <a:effectLst>
                  <a:outerShdw blurRad="38100" dist="38100" dir="2700000" algn="tl">
                    <a:srgbClr val="C0C0C0"/>
                  </a:outerShdw>
                </a:effectLst>
                <a:latin typeface="宋体" panose="02010600030101010101" pitchFamily="2" charset="-122"/>
                <a:ea typeface="宋体" panose="02010600030101010101" pitchFamily="2" charset="-122"/>
                <a:cs typeface="+mn-cs"/>
              </a:rPr>
              <a:t>表达柱面一般要画出导线及曲面的外形轮廓线，必要时还要画出若干素线。</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492558"/>
                                        </p:tgtEl>
                                        <p:attrNameLst>
                                          <p:attrName>style.visibility</p:attrName>
                                        </p:attrNameLst>
                                      </p:cBhvr>
                                      <p:to>
                                        <p:strVal val="visible"/>
                                      </p:to>
                                    </p:set>
                                    <p:animEffect transition="in" filter="wipe(left)">
                                      <p:cBhvr>
                                        <p:cTn id="7" dur="500"/>
                                        <p:tgtEl>
                                          <p:spTgt spid="492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55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日期占位符 1"/>
          <p:cNvSpPr txBox="1">
            <a:spLocks noGrp="1"/>
          </p:cNvSpPr>
          <p:nvPr>
            <p:ph type="dt" sz="half" idx="10"/>
          </p:nvPr>
        </p:nvSpPr>
        <p:spPr bwMode="auto"/>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81D1661-03B4-4748-8875-61DF981C7B13}" type="datetime11">
              <a:rPr kumimoji="1" lang="zh-CN" altLang="en-US"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rPr>
              <a:t>15:46:40</a:t>
            </a:fld>
            <a:endParaRPr kumimoji="1" lang="en-US" altLang="zh-CN" sz="1400" b="0" i="0" u="none" strike="noStrike" kern="1200" cap="none" spc="0" normalizeH="0" baseline="0" noProof="0" smtClean="0">
              <a:ln>
                <a:noFill/>
              </a:ln>
              <a:solidFill>
                <a:schemeClr val="tx1"/>
              </a:solidFill>
              <a:effectLst/>
              <a:uLnTx/>
              <a:uFillTx/>
              <a:latin typeface="Times New Roman" panose="02020603050405020304" pitchFamily="18" charset="0"/>
              <a:ea typeface="+mn-ea"/>
              <a:cs typeface="+mn-cs"/>
            </a:endParaRPr>
          </a:p>
        </p:txBody>
      </p:sp>
      <p:sp>
        <p:nvSpPr>
          <p:cNvPr id="34" name="灯片编号占位符 3"/>
          <p:cNvSpPr txBox="1">
            <a:spLocks noGrp="1"/>
          </p:cNvSpPr>
          <p:nvPr>
            <p:ph type="sldNum" sz="quarter" idx="12"/>
          </p:nvPr>
        </p:nvSpPr>
        <p:spPr bwMode="auto"/>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defRPr>
            </a:lvl1pPr>
            <a:lvl2pPr marL="457200" lvl="1"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0" u="none" kern="1200" baseline="0">
                <a:solidFill>
                  <a:schemeClr val="tx1"/>
                </a:solidFill>
                <a:latin typeface="Times New Roman" panose="02020603050405020304" pitchFamily="18" charset="0"/>
                <a:ea typeface="黑体" panose="02010609060101010101" pitchFamily="2" charset="-122"/>
                <a:cs typeface="+mn-cs"/>
              </a:defRPr>
            </a:lvl5pPr>
          </a:lstStyle>
          <a:p>
            <a:pPr lvl="0" algn="r" eaLnBrk="1" hangingPunct="1"/>
            <a:fld id="{9A0DB2DC-4C9A-4742-B13C-FB6460FD3503}" type="slidenum">
              <a:rPr lang="en-US" altLang="zh-CN" sz="1400" b="0" dirty="0">
                <a:ea typeface="宋体" panose="02010600030101010101" pitchFamily="2" charset="-122"/>
              </a:rPr>
              <a:t>9</a:t>
            </a:fld>
            <a:endParaRPr lang="en-US" altLang="zh-CN" sz="1400" b="0" dirty="0">
              <a:ea typeface="宋体" panose="02010600030101010101" pitchFamily="2" charset="-122"/>
            </a:endParaRPr>
          </a:p>
        </p:txBody>
      </p:sp>
      <p:sp>
        <p:nvSpPr>
          <p:cNvPr id="493571" name="Text Box 3"/>
          <p:cNvSpPr txBox="1"/>
          <p:nvPr/>
        </p:nvSpPr>
        <p:spPr>
          <a:xfrm>
            <a:off x="536575" y="695325"/>
            <a:ext cx="7921625" cy="946150"/>
          </a:xfrm>
          <a:prstGeom prst="rect">
            <a:avLst/>
          </a:prstGeom>
          <a:noFill/>
          <a:ln w="9525">
            <a:noFill/>
          </a:ln>
        </p:spPr>
        <p:txBody>
          <a:bodyPr>
            <a:spAutoFit/>
          </a:bodyPr>
          <a:lstStyle/>
          <a:p>
            <a:pPr algn="l"/>
            <a:r>
              <a:rPr lang="en-US" altLang="zh-CN" sz="2800" dirty="0">
                <a:latin typeface="宋体" panose="02010600030101010101" pitchFamily="2" charset="-122"/>
                <a:ea typeface="宋体" panose="02010600030101010101" pitchFamily="2" charset="-122"/>
              </a:rPr>
              <a:t>    </a:t>
            </a:r>
            <a:r>
              <a:rPr lang="zh-CN" altLang="en-US" sz="2800" dirty="0">
                <a:latin typeface="宋体" panose="02010600030101010101" pitchFamily="2" charset="-122"/>
                <a:ea typeface="宋体" panose="02010600030101010101" pitchFamily="2" charset="-122"/>
              </a:rPr>
              <a:t>一直母线沿着一曲导线运动且始终通过一定点而形成的曲面称为锥面。</a:t>
            </a:r>
          </a:p>
        </p:txBody>
      </p:sp>
      <p:sp>
        <p:nvSpPr>
          <p:cNvPr id="13318" name="Text Box 4"/>
          <p:cNvSpPr txBox="1"/>
          <p:nvPr/>
        </p:nvSpPr>
        <p:spPr>
          <a:xfrm>
            <a:off x="3059113" y="5678488"/>
            <a:ext cx="2879725" cy="466725"/>
          </a:xfrm>
          <a:prstGeom prst="rect">
            <a:avLst/>
          </a:prstGeom>
          <a:solidFill>
            <a:srgbClr val="CCFFCC"/>
          </a:solidFill>
          <a:ln w="9525" cap="flat" cmpd="sng">
            <a:solidFill>
              <a:srgbClr val="008000"/>
            </a:solidFill>
            <a:prstDash val="solid"/>
            <a:miter/>
            <a:headEnd type="none" w="med" len="med"/>
            <a:tailEnd type="none" w="med" len="med"/>
          </a:ln>
        </p:spPr>
        <p:txBody>
          <a:bodyPr>
            <a:spAutoFit/>
          </a:bodyPr>
          <a:lstStyle/>
          <a:p>
            <a:r>
              <a:rPr lang="zh-CN" altLang="en-US" dirty="0">
                <a:latin typeface="Arial" panose="020B0604020202020204" pitchFamily="34" charset="0"/>
                <a:ea typeface="宋体" panose="02010600030101010101" pitchFamily="2" charset="-122"/>
              </a:rPr>
              <a:t>锥面的形成</a:t>
            </a:r>
          </a:p>
        </p:txBody>
      </p:sp>
      <p:sp>
        <p:nvSpPr>
          <p:cNvPr id="493573" name="Freeform 5"/>
          <p:cNvSpPr/>
          <p:nvPr/>
        </p:nvSpPr>
        <p:spPr bwMode="auto">
          <a:xfrm rot="-426248">
            <a:off x="1084263" y="3567113"/>
            <a:ext cx="5494338" cy="1976438"/>
          </a:xfrm>
          <a:custGeom>
            <a:avLst/>
            <a:gdLst/>
            <a:ahLst/>
            <a:cxnLst>
              <a:cxn ang="0">
                <a:pos x="544" y="0"/>
              </a:cxn>
              <a:cxn ang="0">
                <a:pos x="0" y="309"/>
              </a:cxn>
              <a:cxn ang="0">
                <a:pos x="569" y="630"/>
              </a:cxn>
              <a:cxn ang="0">
                <a:pos x="1083" y="309"/>
              </a:cxn>
              <a:cxn ang="0">
                <a:pos x="544" y="0"/>
              </a:cxn>
            </a:cxnLst>
            <a:rect l="0" t="0" r="r" b="b"/>
            <a:pathLst>
              <a:path w="1083" h="630">
                <a:moveTo>
                  <a:pt x="544" y="0"/>
                </a:moveTo>
                <a:lnTo>
                  <a:pt x="0" y="309"/>
                </a:lnTo>
                <a:lnTo>
                  <a:pt x="569" y="630"/>
                </a:lnTo>
                <a:lnTo>
                  <a:pt x="1083" y="309"/>
                </a:lnTo>
                <a:lnTo>
                  <a:pt x="544" y="0"/>
                </a:lnTo>
                <a:close/>
              </a:path>
            </a:pathLst>
          </a:custGeom>
          <a:solidFill>
            <a:srgbClr val="CCFFFF"/>
          </a:solidFill>
          <a:ln w="9525">
            <a:solidFill>
              <a:srgbClr val="0000FF"/>
            </a:solidFill>
            <a:round/>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74" name="Oval 6"/>
          <p:cNvSpPr>
            <a:spLocks noChangeArrowheads="1"/>
          </p:cNvSpPr>
          <p:nvPr/>
        </p:nvSpPr>
        <p:spPr bwMode="auto">
          <a:xfrm>
            <a:off x="3059113" y="4094163"/>
            <a:ext cx="1800225" cy="865188"/>
          </a:xfrm>
          <a:prstGeom prst="ellipse">
            <a:avLst/>
          </a:prstGeom>
          <a:noFill/>
          <a:ln w="57150">
            <a:solidFill>
              <a:srgbClr val="0066FF"/>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75" name="Line 7"/>
          <p:cNvSpPr>
            <a:spLocks noChangeShapeType="1"/>
          </p:cNvSpPr>
          <p:nvPr/>
        </p:nvSpPr>
        <p:spPr bwMode="auto">
          <a:xfrm flipV="1">
            <a:off x="3276600" y="2509838"/>
            <a:ext cx="1655763" cy="2303463"/>
          </a:xfrm>
          <a:prstGeom prst="line">
            <a:avLst/>
          </a:prstGeom>
          <a:noFill/>
          <a:ln w="57150">
            <a:solidFill>
              <a:srgbClr val="FF3300"/>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13322" name="Group 8"/>
          <p:cNvGrpSpPr/>
          <p:nvPr/>
        </p:nvGrpSpPr>
        <p:grpSpPr>
          <a:xfrm>
            <a:off x="2916238" y="2509838"/>
            <a:ext cx="2087562" cy="2519362"/>
            <a:chOff x="1837" y="1752"/>
            <a:chExt cx="1315" cy="1587"/>
          </a:xfrm>
        </p:grpSpPr>
        <p:sp>
          <p:nvSpPr>
            <p:cNvPr id="493577" name="Line 9"/>
            <p:cNvSpPr>
              <a:spLocks noChangeShapeType="1"/>
            </p:cNvSpPr>
            <p:nvPr/>
          </p:nvSpPr>
          <p:spPr bwMode="auto">
            <a:xfrm flipH="1">
              <a:off x="3061" y="1752"/>
              <a:ext cx="46" cy="1270"/>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78" name="Line 10"/>
            <p:cNvSpPr>
              <a:spLocks noChangeShapeType="1"/>
            </p:cNvSpPr>
            <p:nvPr/>
          </p:nvSpPr>
          <p:spPr bwMode="auto">
            <a:xfrm flipH="1">
              <a:off x="1973" y="1752"/>
              <a:ext cx="1134" cy="1134"/>
            </a:xfrm>
            <a:prstGeom prst="line">
              <a:avLst/>
            </a:prstGeom>
            <a:noFill/>
            <a:ln w="9525">
              <a:solidFill>
                <a:schemeClr val="tx1"/>
              </a:solidFill>
              <a:prstDash val="lgDashDot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79" name="Line 11"/>
            <p:cNvSpPr>
              <a:spLocks noChangeShapeType="1"/>
            </p:cNvSpPr>
            <p:nvPr/>
          </p:nvSpPr>
          <p:spPr bwMode="auto">
            <a:xfrm flipH="1">
              <a:off x="1973" y="2704"/>
              <a:ext cx="998" cy="635"/>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80" name="Line 12"/>
            <p:cNvSpPr>
              <a:spLocks noChangeShapeType="1"/>
            </p:cNvSpPr>
            <p:nvPr/>
          </p:nvSpPr>
          <p:spPr bwMode="auto">
            <a:xfrm>
              <a:off x="1837" y="2866"/>
              <a:ext cx="1315" cy="292"/>
            </a:xfrm>
            <a:prstGeom prst="line">
              <a:avLst/>
            </a:prstGeom>
            <a:noFill/>
            <a:ln w="9525">
              <a:solidFill>
                <a:schemeClr val="accent2"/>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493581" name="Line 13"/>
          <p:cNvSpPr>
            <a:spLocks noChangeShapeType="1"/>
          </p:cNvSpPr>
          <p:nvPr/>
        </p:nvSpPr>
        <p:spPr bwMode="auto">
          <a:xfrm flipH="1">
            <a:off x="3924300" y="2509838"/>
            <a:ext cx="1008063" cy="2016125"/>
          </a:xfrm>
          <a:prstGeom prst="line">
            <a:avLst/>
          </a:prstGeom>
          <a:noFill/>
          <a:ln w="28575">
            <a:solidFill>
              <a:srgbClr val="FF3300"/>
            </a:solidFill>
            <a:prstDash val="lgDashDot"/>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nvGrpSpPr>
          <p:cNvPr id="3" name="Group 14"/>
          <p:cNvGrpSpPr/>
          <p:nvPr/>
        </p:nvGrpSpPr>
        <p:grpSpPr>
          <a:xfrm>
            <a:off x="4787900" y="4670425"/>
            <a:ext cx="2374900" cy="504825"/>
            <a:chOff x="3016" y="3113"/>
            <a:chExt cx="1496" cy="318"/>
          </a:xfrm>
        </p:grpSpPr>
        <p:grpSp>
          <p:nvGrpSpPr>
            <p:cNvPr id="13339" name="Group 15"/>
            <p:cNvGrpSpPr/>
            <p:nvPr/>
          </p:nvGrpSpPr>
          <p:grpSpPr>
            <a:xfrm flipV="1">
              <a:off x="3016" y="3158"/>
              <a:ext cx="1452" cy="273"/>
              <a:chOff x="1655" y="1026"/>
              <a:chExt cx="817" cy="318"/>
            </a:xfrm>
          </p:grpSpPr>
          <p:sp>
            <p:nvSpPr>
              <p:cNvPr id="493584" name="Line 16"/>
              <p:cNvSpPr>
                <a:spLocks noChangeShapeType="1"/>
              </p:cNvSpPr>
              <p:nvPr/>
            </p:nvSpPr>
            <p:spPr bwMode="auto">
              <a:xfrm flipV="1">
                <a:off x="1655" y="1026"/>
                <a:ext cx="272" cy="318"/>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85" name="Line 17"/>
              <p:cNvSpPr>
                <a:spLocks noChangeShapeType="1"/>
              </p:cNvSpPr>
              <p:nvPr/>
            </p:nvSpPr>
            <p:spPr bwMode="auto">
              <a:xfrm>
                <a:off x="1927" y="1026"/>
                <a:ext cx="545"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3340" name="Text Box 18"/>
            <p:cNvSpPr txBox="1"/>
            <p:nvPr/>
          </p:nvSpPr>
          <p:spPr>
            <a:xfrm>
              <a:off x="3560" y="3113"/>
              <a:ext cx="952" cy="288"/>
            </a:xfrm>
            <a:prstGeom prst="rect">
              <a:avLst/>
            </a:prstGeom>
            <a:noFill/>
            <a:ln w="9525">
              <a:noFill/>
            </a:ln>
          </p:spPr>
          <p:txBody>
            <a:bodyPr>
              <a:spAutoFit/>
            </a:bodyPr>
            <a:lstStyle/>
            <a:p>
              <a:pPr algn="l"/>
              <a:r>
                <a:rPr lang="en-US" altLang="zh-CN" dirty="0">
                  <a:latin typeface="Arial" panose="020B0604020202020204" pitchFamily="34" charset="0"/>
                  <a:ea typeface="宋体" panose="02010600030101010101" pitchFamily="2" charset="-122"/>
                </a:rPr>
                <a:t>Q</a:t>
              </a:r>
              <a:r>
                <a:rPr lang="zh-CN" altLang="en-US" dirty="0">
                  <a:latin typeface="Arial" panose="020B0604020202020204" pitchFamily="34" charset="0"/>
                  <a:ea typeface="宋体" panose="02010600030101010101" pitchFamily="2" charset="-122"/>
                </a:rPr>
                <a:t>导线</a:t>
              </a:r>
            </a:p>
          </p:txBody>
        </p:sp>
      </p:grpSp>
      <p:grpSp>
        <p:nvGrpSpPr>
          <p:cNvPr id="5" name="Group 19"/>
          <p:cNvGrpSpPr/>
          <p:nvPr/>
        </p:nvGrpSpPr>
        <p:grpSpPr>
          <a:xfrm>
            <a:off x="3924300" y="2941638"/>
            <a:ext cx="2522538" cy="1006475"/>
            <a:chOff x="2789" y="1752"/>
            <a:chExt cx="1589" cy="634"/>
          </a:xfrm>
        </p:grpSpPr>
        <p:grpSp>
          <p:nvGrpSpPr>
            <p:cNvPr id="13335" name="Group 20"/>
            <p:cNvGrpSpPr/>
            <p:nvPr/>
          </p:nvGrpSpPr>
          <p:grpSpPr>
            <a:xfrm>
              <a:off x="2789" y="2069"/>
              <a:ext cx="1589" cy="317"/>
              <a:chOff x="2789" y="2069"/>
              <a:chExt cx="1589" cy="317"/>
            </a:xfrm>
          </p:grpSpPr>
          <p:sp>
            <p:nvSpPr>
              <p:cNvPr id="493589" name="Line 21"/>
              <p:cNvSpPr>
                <a:spLocks noChangeShapeType="1"/>
              </p:cNvSpPr>
              <p:nvPr/>
            </p:nvSpPr>
            <p:spPr bwMode="auto">
              <a:xfrm flipV="1">
                <a:off x="2789" y="2069"/>
                <a:ext cx="907" cy="31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90" name="Line 22"/>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sp>
          <p:nvSpPr>
            <p:cNvPr id="13336" name="Text Box 23"/>
            <p:cNvSpPr txBox="1"/>
            <p:nvPr/>
          </p:nvSpPr>
          <p:spPr>
            <a:xfrm>
              <a:off x="3742" y="1752"/>
              <a:ext cx="589"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母线</a:t>
              </a:r>
            </a:p>
          </p:txBody>
        </p:sp>
      </p:grpSp>
      <p:sp>
        <p:nvSpPr>
          <p:cNvPr id="13326" name="Text Box 25"/>
          <p:cNvSpPr txBox="1"/>
          <p:nvPr/>
        </p:nvSpPr>
        <p:spPr>
          <a:xfrm>
            <a:off x="4716463" y="1976438"/>
            <a:ext cx="387350" cy="457200"/>
          </a:xfrm>
          <a:prstGeom prst="rect">
            <a:avLst/>
          </a:prstGeom>
          <a:noFill/>
          <a:ln w="9525">
            <a:noFill/>
          </a:ln>
        </p:spPr>
        <p:txBody>
          <a:bodyPr wrap="none">
            <a:spAutoFit/>
          </a:bodyPr>
          <a:lstStyle/>
          <a:p>
            <a:pPr algn="l"/>
            <a:r>
              <a:rPr lang="en-US" altLang="zh-CN" b="0" i="1" dirty="0">
                <a:solidFill>
                  <a:srgbClr val="FF3300"/>
                </a:solidFill>
                <a:latin typeface="Arial" panose="020B0604020202020204" pitchFamily="34" charset="0"/>
                <a:ea typeface="宋体" panose="02010600030101010101" pitchFamily="2" charset="-122"/>
              </a:rPr>
              <a:t>S</a:t>
            </a:r>
          </a:p>
        </p:txBody>
      </p:sp>
      <p:grpSp>
        <p:nvGrpSpPr>
          <p:cNvPr id="7" name="Group 26"/>
          <p:cNvGrpSpPr/>
          <p:nvPr/>
        </p:nvGrpSpPr>
        <p:grpSpPr>
          <a:xfrm>
            <a:off x="4932363" y="1616075"/>
            <a:ext cx="1893887" cy="936625"/>
            <a:chOff x="3107" y="1162"/>
            <a:chExt cx="862" cy="590"/>
          </a:xfrm>
        </p:grpSpPr>
        <p:sp>
          <p:nvSpPr>
            <p:cNvPr id="13331" name="Text Box 27"/>
            <p:cNvSpPr txBox="1"/>
            <p:nvPr/>
          </p:nvSpPr>
          <p:spPr>
            <a:xfrm>
              <a:off x="3470" y="1162"/>
              <a:ext cx="435" cy="288"/>
            </a:xfrm>
            <a:prstGeom prst="rect">
              <a:avLst/>
            </a:prstGeom>
            <a:noFill/>
            <a:ln w="9525">
              <a:noFill/>
            </a:ln>
          </p:spPr>
          <p:txBody>
            <a:bodyPr>
              <a:spAutoFit/>
            </a:bodyPr>
            <a:lstStyle/>
            <a:p>
              <a:pPr algn="l"/>
              <a:r>
                <a:rPr lang="zh-CN" altLang="en-US" dirty="0">
                  <a:latin typeface="Arial" panose="020B0604020202020204" pitchFamily="34" charset="0"/>
                  <a:ea typeface="宋体" panose="02010600030101010101" pitchFamily="2" charset="-122"/>
                </a:rPr>
                <a:t>导点</a:t>
              </a:r>
            </a:p>
          </p:txBody>
        </p:sp>
        <p:grpSp>
          <p:nvGrpSpPr>
            <p:cNvPr id="13332" name="Group 28"/>
            <p:cNvGrpSpPr/>
            <p:nvPr/>
          </p:nvGrpSpPr>
          <p:grpSpPr>
            <a:xfrm>
              <a:off x="3107" y="1480"/>
              <a:ext cx="862" cy="272"/>
              <a:chOff x="2789" y="2069"/>
              <a:chExt cx="1589" cy="317"/>
            </a:xfrm>
          </p:grpSpPr>
          <p:sp>
            <p:nvSpPr>
              <p:cNvPr id="493597" name="Line 29"/>
              <p:cNvSpPr>
                <a:spLocks noChangeShapeType="1"/>
              </p:cNvSpPr>
              <p:nvPr/>
            </p:nvSpPr>
            <p:spPr bwMode="auto">
              <a:xfrm flipV="1">
                <a:off x="2789" y="2069"/>
                <a:ext cx="907" cy="317"/>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493598" name="Line 30"/>
              <p:cNvSpPr>
                <a:spLocks noChangeShapeType="1"/>
              </p:cNvSpPr>
              <p:nvPr/>
            </p:nvSpPr>
            <p:spPr bwMode="auto">
              <a:xfrm>
                <a:off x="3696" y="2069"/>
                <a:ext cx="682" cy="0"/>
              </a:xfrm>
              <a:prstGeom prst="line">
                <a:avLst/>
              </a:prstGeom>
              <a:noFill/>
              <a:ln w="9525">
                <a:solidFill>
                  <a:schemeClr val="tx1"/>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grpSp>
      </p:grpSp>
      <p:sp>
        <p:nvSpPr>
          <p:cNvPr id="493603" name="Freeform 35"/>
          <p:cNvSpPr/>
          <p:nvPr/>
        </p:nvSpPr>
        <p:spPr bwMode="auto">
          <a:xfrm>
            <a:off x="3048000" y="2509838"/>
            <a:ext cx="1884363" cy="2473325"/>
          </a:xfrm>
          <a:custGeom>
            <a:avLst/>
            <a:gdLst/>
            <a:ahLst/>
            <a:cxnLst>
              <a:cxn ang="0">
                <a:pos x="1187" y="0"/>
              </a:cxn>
              <a:cxn ang="0">
                <a:pos x="53" y="1134"/>
              </a:cxn>
              <a:cxn ang="0">
                <a:pos x="0" y="1229"/>
              </a:cxn>
              <a:cxn ang="0">
                <a:pos x="0" y="1338"/>
              </a:cxn>
              <a:cxn ang="0">
                <a:pos x="82" y="1421"/>
              </a:cxn>
              <a:cxn ang="0">
                <a:pos x="189" y="1497"/>
              </a:cxn>
              <a:cxn ang="0">
                <a:pos x="302" y="1530"/>
              </a:cxn>
              <a:cxn ang="0">
                <a:pos x="549" y="1558"/>
              </a:cxn>
              <a:cxn ang="0">
                <a:pos x="733" y="1542"/>
              </a:cxn>
              <a:cxn ang="0">
                <a:pos x="896" y="1521"/>
              </a:cxn>
              <a:cxn ang="0">
                <a:pos x="1088" y="1402"/>
              </a:cxn>
              <a:cxn ang="0">
                <a:pos x="1152" y="1293"/>
              </a:cxn>
              <a:cxn ang="0">
                <a:pos x="1187" y="0"/>
              </a:cxn>
            </a:cxnLst>
            <a:rect l="0" t="0" r="r" b="b"/>
            <a:pathLst>
              <a:path w="1187" h="1558">
                <a:moveTo>
                  <a:pt x="1187" y="0"/>
                </a:moveTo>
                <a:lnTo>
                  <a:pt x="53" y="1134"/>
                </a:lnTo>
                <a:lnTo>
                  <a:pt x="0" y="1229"/>
                </a:lnTo>
                <a:lnTo>
                  <a:pt x="0" y="1338"/>
                </a:lnTo>
                <a:lnTo>
                  <a:pt x="82" y="1421"/>
                </a:lnTo>
                <a:lnTo>
                  <a:pt x="189" y="1497"/>
                </a:lnTo>
                <a:lnTo>
                  <a:pt x="302" y="1530"/>
                </a:lnTo>
                <a:lnTo>
                  <a:pt x="549" y="1558"/>
                </a:lnTo>
                <a:lnTo>
                  <a:pt x="733" y="1542"/>
                </a:lnTo>
                <a:lnTo>
                  <a:pt x="896" y="1521"/>
                </a:lnTo>
                <a:lnTo>
                  <a:pt x="1088" y="1402"/>
                </a:lnTo>
                <a:lnTo>
                  <a:pt x="1152" y="1293"/>
                </a:lnTo>
                <a:lnTo>
                  <a:pt x="1187" y="0"/>
                </a:lnTo>
                <a:close/>
              </a:path>
            </a:pathLst>
          </a:custGeom>
          <a:gradFill rotWithShape="1">
            <a:gsLst>
              <a:gs pos="0">
                <a:schemeClr val="folHlink">
                  <a:gamma/>
                  <a:shade val="46275"/>
                  <a:invGamma/>
                </a:schemeClr>
              </a:gs>
              <a:gs pos="50000">
                <a:schemeClr val="folHlink">
                  <a:alpha val="75999"/>
                </a:schemeClr>
              </a:gs>
              <a:gs pos="100000">
                <a:schemeClr val="folHlink">
                  <a:gamma/>
                  <a:shade val="46275"/>
                  <a:invGamma/>
                </a:schemeClr>
              </a:gs>
            </a:gsLst>
            <a:lin ang="2700000" scaled="1"/>
          </a:gradFill>
          <a:ln w="25400">
            <a:solidFill>
              <a:srgbClr val="FFFF99"/>
            </a:solidFill>
            <a:round/>
          </a:ln>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
        <p:nvSpPr>
          <p:cNvPr id="13329" name="Rectangle 36"/>
          <p:cNvSpPr/>
          <p:nvPr/>
        </p:nvSpPr>
        <p:spPr>
          <a:xfrm>
            <a:off x="0" y="0"/>
            <a:ext cx="9144000" cy="404813"/>
          </a:xfrm>
          <a:prstGeom prst="rect">
            <a:avLst/>
          </a:prstGeom>
          <a:noFill/>
          <a:ln w="9525">
            <a:noFill/>
          </a:ln>
        </p:spPr>
        <p:txBody>
          <a:bodyPr/>
          <a:lstStyle/>
          <a:p>
            <a:pPr algn="l">
              <a:lnSpc>
                <a:spcPct val="90000"/>
              </a:lnSpc>
            </a:pPr>
            <a:r>
              <a:rPr lang="en-US" altLang="en-US" dirty="0">
                <a:solidFill>
                  <a:schemeClr val="tx2"/>
                </a:solidFill>
                <a:latin typeface="Times New Roman" panose="02020603050405020304" pitchFamily="18" charset="0"/>
                <a:ea typeface="宋体" panose="02010600030101010101" pitchFamily="2" charset="-122"/>
              </a:rPr>
              <a:t>§</a:t>
            </a:r>
            <a:r>
              <a:rPr lang="en-US" altLang="zh-CN" dirty="0">
                <a:solidFill>
                  <a:schemeClr val="tx2"/>
                </a:solidFill>
                <a:latin typeface="Times New Roman" panose="02020603050405020304" pitchFamily="18" charset="0"/>
                <a:ea typeface="宋体" panose="02010600030101010101" pitchFamily="2" charset="-122"/>
              </a:rPr>
              <a:t>5.2.2 </a:t>
            </a:r>
            <a:r>
              <a:rPr lang="zh-CN" altLang="en-US" dirty="0">
                <a:solidFill>
                  <a:srgbClr val="000066"/>
                </a:solidFill>
                <a:latin typeface="仿宋_GB2312" pitchFamily="49" charset="-122"/>
                <a:ea typeface="仿宋_GB2312" pitchFamily="49" charset="-122"/>
              </a:rPr>
              <a:t>锥面</a:t>
            </a:r>
            <a:r>
              <a:rPr lang="en-US" altLang="zh-CN" dirty="0">
                <a:solidFill>
                  <a:srgbClr val="000066"/>
                </a:solidFill>
                <a:latin typeface="仿宋_GB2312" pitchFamily="49" charset="-122"/>
                <a:ea typeface="仿宋_GB2312" pitchFamily="49" charset="-122"/>
              </a:rPr>
              <a:t>-</a:t>
            </a:r>
            <a:r>
              <a:rPr lang="zh-CN" altLang="en-US" dirty="0">
                <a:solidFill>
                  <a:srgbClr val="000066"/>
                </a:solidFill>
                <a:latin typeface="仿宋_GB2312" pitchFamily="49" charset="-122"/>
                <a:ea typeface="仿宋_GB2312" pitchFamily="49" charset="-122"/>
              </a:rPr>
              <a:t>锥面的形成</a:t>
            </a:r>
          </a:p>
        </p:txBody>
      </p:sp>
      <p:sp>
        <p:nvSpPr>
          <p:cNvPr id="493592" name="Oval 24"/>
          <p:cNvSpPr>
            <a:spLocks noChangeArrowheads="1"/>
          </p:cNvSpPr>
          <p:nvPr/>
        </p:nvSpPr>
        <p:spPr bwMode="auto">
          <a:xfrm>
            <a:off x="4859338" y="2479675"/>
            <a:ext cx="144463" cy="144463"/>
          </a:xfrm>
          <a:prstGeom prst="ellipse">
            <a:avLst/>
          </a:prstGeom>
          <a:solidFill>
            <a:srgbClr val="FF0000"/>
          </a:solidFill>
          <a:ln w="9525">
            <a:solidFill>
              <a:schemeClr val="tx1"/>
            </a:solidFill>
            <a:round/>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zh-CN" altLang="en-US" sz="2400" b="1" i="0" u="none" strike="noStrike" kern="1200" cap="none" spc="0" normalizeH="0" baseline="0" noProof="0" smtClean="0">
              <a:ln>
                <a:noFill/>
              </a:ln>
              <a:solidFill>
                <a:schemeClr val="tx1"/>
              </a:solidFill>
              <a:effectLst>
                <a:outerShdw blurRad="38100" dist="38100" dir="2700000" algn="tl">
                  <a:srgbClr val="000000">
                    <a:alpha val="43137"/>
                  </a:srgbClr>
                </a:outerShdw>
              </a:effectLst>
              <a:uLnTx/>
              <a:uFillTx/>
              <a:latin typeface="Times New Roman" panose="02020603050405020304" pitchFamily="18" charset="0"/>
              <a:ea typeface="黑体" panose="02010609060101010101" pitchFamily="2"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0"/>
                                  </p:stCondLst>
                                  <p:childTnLst>
                                    <p:set>
                                      <p:cBhvr>
                                        <p:cTn id="6" dur="1" fill="hold">
                                          <p:stCondLst>
                                            <p:cond delay="0"/>
                                          </p:stCondLst>
                                        </p:cTn>
                                        <p:tgtEl>
                                          <p:spTgt spid="493571"/>
                                        </p:tgtEl>
                                        <p:attrNameLst>
                                          <p:attrName>style.visibility</p:attrName>
                                        </p:attrNameLst>
                                      </p:cBhvr>
                                      <p:to>
                                        <p:strVal val="visible"/>
                                      </p:to>
                                    </p:set>
                                    <p:animEffect transition="in" filter="checkerboard(across)">
                                      <p:cBhvr>
                                        <p:cTn id="7" dur="1000"/>
                                        <p:tgtEl>
                                          <p:spTgt spid="4935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1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mph" presetSubtype="0" fill="hold" grpId="0" nodeType="clickEffect">
                                  <p:stCondLst>
                                    <p:cond delay="0"/>
                                  </p:stCondLst>
                                  <p:childTnLst>
                                    <p:animClr clrSpc="hsl" dir="cw">
                                      <p:cBhvr override="childStyle">
                                        <p:cTn id="15" dur="500" fill="hold"/>
                                        <p:tgtEl>
                                          <p:spTgt spid="493574"/>
                                        </p:tgtEl>
                                        <p:attrNameLst>
                                          <p:attrName>style.color</p:attrName>
                                        </p:attrNameLst>
                                      </p:cBhvr>
                                      <p:by>
                                        <p:hsl h="-7200000" s="0" l="0"/>
                                      </p:by>
                                    </p:animClr>
                                    <p:animClr clrSpc="hsl" dir="cw">
                                      <p:cBhvr>
                                        <p:cTn id="16" dur="500" fill="hold"/>
                                        <p:tgtEl>
                                          <p:spTgt spid="493574"/>
                                        </p:tgtEl>
                                        <p:attrNameLst>
                                          <p:attrName>fillcolor</p:attrName>
                                        </p:attrNameLst>
                                      </p:cBhvr>
                                      <p:by>
                                        <p:hsl h="-7200000" s="0" l="0"/>
                                      </p:by>
                                    </p:animClr>
                                    <p:animClr clrSpc="hsl" dir="cw">
                                      <p:cBhvr>
                                        <p:cTn id="17" dur="500" fill="hold"/>
                                        <p:tgtEl>
                                          <p:spTgt spid="493574"/>
                                        </p:tgtEl>
                                        <p:attrNameLst>
                                          <p:attrName>stroke.color</p:attrName>
                                        </p:attrNameLst>
                                      </p:cBhvr>
                                      <p:by>
                                        <p:hsl h="-7200000" s="0" l="0"/>
                                      </p:by>
                                    </p:animClr>
                                    <p:set>
                                      <p:cBhvr>
                                        <p:cTn id="18" dur="500" fill="hold"/>
                                        <p:tgtEl>
                                          <p:spTgt spid="493574"/>
                                        </p:tgtEl>
                                        <p:attrNameLst>
                                          <p:attrName>fill.type</p:attrName>
                                        </p:attrNameLst>
                                      </p:cBhvr>
                                      <p:to>
                                        <p:strVal val="solid"/>
                                      </p:to>
                                    </p:set>
                                  </p:childTnLst>
                                </p:cTn>
                              </p:par>
                            </p:childTnLst>
                          </p:cTn>
                        </p:par>
                        <p:par>
                          <p:cTn id="19" fill="hold">
                            <p:stCondLst>
                              <p:cond delay="500"/>
                            </p:stCondLst>
                            <p:childTnLst>
                              <p:par>
                                <p:cTn id="20" presetID="2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1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mph" presetSubtype="0" fill="hold" grpId="0" nodeType="clickEffect">
                                  <p:stCondLst>
                                    <p:cond delay="0"/>
                                  </p:stCondLst>
                                  <p:childTnLst>
                                    <p:animClr clrSpc="hsl" dir="cw">
                                      <p:cBhvr override="childStyle">
                                        <p:cTn id="26" dur="1000" fill="hold"/>
                                        <p:tgtEl>
                                          <p:spTgt spid="493592"/>
                                        </p:tgtEl>
                                        <p:attrNameLst>
                                          <p:attrName>style.color</p:attrName>
                                        </p:attrNameLst>
                                      </p:cBhvr>
                                      <p:by>
                                        <p:hsl h="-7200000" s="0" l="0"/>
                                      </p:by>
                                    </p:animClr>
                                    <p:animClr clrSpc="hsl" dir="cw">
                                      <p:cBhvr>
                                        <p:cTn id="27" dur="1000" fill="hold"/>
                                        <p:tgtEl>
                                          <p:spTgt spid="493592"/>
                                        </p:tgtEl>
                                        <p:attrNameLst>
                                          <p:attrName>fillcolor</p:attrName>
                                        </p:attrNameLst>
                                      </p:cBhvr>
                                      <p:by>
                                        <p:hsl h="-7200000" s="0" l="0"/>
                                      </p:by>
                                    </p:animClr>
                                    <p:animClr clrSpc="hsl" dir="cw">
                                      <p:cBhvr>
                                        <p:cTn id="28" dur="1000" fill="hold"/>
                                        <p:tgtEl>
                                          <p:spTgt spid="493592"/>
                                        </p:tgtEl>
                                        <p:attrNameLst>
                                          <p:attrName>stroke.color</p:attrName>
                                        </p:attrNameLst>
                                      </p:cBhvr>
                                      <p:by>
                                        <p:hsl h="-7200000" s="0" l="0"/>
                                      </p:by>
                                    </p:animClr>
                                    <p:set>
                                      <p:cBhvr>
                                        <p:cTn id="29" dur="1000" fill="hold"/>
                                        <p:tgtEl>
                                          <p:spTgt spid="493592"/>
                                        </p:tgtEl>
                                        <p:attrNameLst>
                                          <p:attrName>fill.type</p:attrName>
                                        </p:attrNameLst>
                                      </p:cBhvr>
                                      <p:to>
                                        <p:strVal val="solid"/>
                                      </p:to>
                                    </p:set>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1000"/>
                                        <p:tgtEl>
                                          <p:spTgt spid="7"/>
                                        </p:tgtEl>
                                      </p:cBhvr>
                                    </p:animEffect>
                                  </p:childTnLst>
                                </p:cTn>
                              </p:par>
                            </p:childTnLst>
                          </p:cTn>
                        </p:par>
                        <p:par>
                          <p:cTn id="34" fill="hold">
                            <p:stCondLst>
                              <p:cond delay="2000"/>
                            </p:stCondLst>
                            <p:childTnLst>
                              <p:par>
                                <p:cTn id="35" presetID="22" presetClass="entr" presetSubtype="8" fill="hold" grpId="0" nodeType="afterEffect">
                                  <p:stCondLst>
                                    <p:cond delay="0"/>
                                  </p:stCondLst>
                                  <p:childTnLst>
                                    <p:set>
                                      <p:cBhvr>
                                        <p:cTn id="36" dur="1" fill="hold">
                                          <p:stCondLst>
                                            <p:cond delay="0"/>
                                          </p:stCondLst>
                                        </p:cTn>
                                        <p:tgtEl>
                                          <p:spTgt spid="493603"/>
                                        </p:tgtEl>
                                        <p:attrNameLst>
                                          <p:attrName>style.visibility</p:attrName>
                                        </p:attrNameLst>
                                      </p:cBhvr>
                                      <p:to>
                                        <p:strVal val="visible"/>
                                      </p:to>
                                    </p:set>
                                    <p:animEffect transition="in" filter="wipe(left)">
                                      <p:cBhvr>
                                        <p:cTn id="37" dur="500"/>
                                        <p:tgtEl>
                                          <p:spTgt spid="493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571" grpId="0"/>
      <p:bldP spid="493574" grpId="0" animBg="1"/>
      <p:bldP spid="493603" grpId="0" animBg="1"/>
      <p:bldP spid="493592" grpId="0" animBg="1"/>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2" charset="-122"/>
          </a:defRPr>
        </a:defPPr>
      </a:lstStyle>
    </a:spDef>
    <a:lnDef>
      <a:spPr bwMode="auto">
        <a:xfrm>
          <a:off x="0" y="0"/>
          <a:ext cx="1" cy="1"/>
        </a:xfrm>
        <a:custGeom>
          <a:avLst/>
          <a:gdLst/>
          <a:ahLst/>
          <a:cxnLst/>
          <a:rect l="0" t="0" r="0" b="0"/>
          <a:pathLst/>
        </a:custGeom>
        <a:solidFill>
          <a:schemeClr val="accent1"/>
        </a:solidFill>
        <a:ln w="4763"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Times New Roman" panose="02020603050405020304" pitchFamily="18" charset="0"/>
            <a:ea typeface="黑体" panose="0201060906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2</TotalTime>
  <Words>885</Words>
  <Application>Microsoft Office PowerPoint</Application>
  <PresentationFormat>全屏显示(4:3)</PresentationFormat>
  <Paragraphs>198</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Dotum</vt:lpstr>
      <vt:lpstr>仿宋_GB2312</vt:lpstr>
      <vt:lpstr>黑体</vt:lpstr>
      <vt:lpstr>华文行楷</vt:lpstr>
      <vt:lpstr>隶书</vt:lpstr>
      <vt:lpstr>宋体</vt:lpstr>
      <vt:lpstr>Arial</vt:lpstr>
      <vt:lpstr>Symbol</vt:lpstr>
      <vt:lpstr>Times New Roman</vt:lpstr>
      <vt:lpstr>Verdana</vt:lpstr>
      <vt:lpstr>Wingdings</vt:lpstr>
      <vt:lpstr>默认设计模板</vt:lpstr>
      <vt:lpstr>第5章  常用曲线与曲面</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666</cp:revision>
  <dcterms:created xsi:type="dcterms:W3CDTF">1999-08-24T10:29:00Z</dcterms:created>
  <dcterms:modified xsi:type="dcterms:W3CDTF">2026-06-28T07:48:57Z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E4C55C1AC89741C1B988B1481BB67C39_13</vt:lpwstr>
  </property>
</Properties>
</file>