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56"/>
  </p:notesMasterIdLst>
  <p:sldIdLst>
    <p:sldId id="480" r:id="rId2"/>
    <p:sldId id="584" r:id="rId3"/>
    <p:sldId id="482" r:id="rId4"/>
    <p:sldId id="587" r:id="rId5"/>
    <p:sldId id="488" r:id="rId6"/>
    <p:sldId id="489" r:id="rId7"/>
    <p:sldId id="590" r:id="rId8"/>
    <p:sldId id="491" r:id="rId9"/>
    <p:sldId id="492" r:id="rId10"/>
    <p:sldId id="490" r:id="rId11"/>
    <p:sldId id="588" r:id="rId12"/>
    <p:sldId id="591" r:id="rId13"/>
    <p:sldId id="592" r:id="rId14"/>
    <p:sldId id="499" r:id="rId15"/>
    <p:sldId id="501" r:id="rId16"/>
    <p:sldId id="555" r:id="rId17"/>
    <p:sldId id="593" r:id="rId18"/>
    <p:sldId id="556" r:id="rId19"/>
    <p:sldId id="514" r:id="rId20"/>
    <p:sldId id="594" r:id="rId21"/>
    <p:sldId id="517" r:id="rId22"/>
    <p:sldId id="509" r:id="rId23"/>
    <p:sldId id="518" r:id="rId24"/>
    <p:sldId id="596" r:id="rId25"/>
    <p:sldId id="597" r:id="rId26"/>
    <p:sldId id="599" r:id="rId27"/>
    <p:sldId id="511" r:id="rId28"/>
    <p:sldId id="519" r:id="rId29"/>
    <p:sldId id="512" r:id="rId30"/>
    <p:sldId id="520" r:id="rId31"/>
    <p:sldId id="601" r:id="rId32"/>
    <p:sldId id="559" r:id="rId33"/>
    <p:sldId id="560" r:id="rId34"/>
    <p:sldId id="561" r:id="rId35"/>
    <p:sldId id="562" r:id="rId36"/>
    <p:sldId id="602" r:id="rId37"/>
    <p:sldId id="564" r:id="rId38"/>
    <p:sldId id="566" r:id="rId39"/>
    <p:sldId id="567" r:id="rId40"/>
    <p:sldId id="605" r:id="rId41"/>
    <p:sldId id="606" r:id="rId42"/>
    <p:sldId id="607" r:id="rId43"/>
    <p:sldId id="608" r:id="rId44"/>
    <p:sldId id="568" r:id="rId45"/>
    <p:sldId id="609" r:id="rId46"/>
    <p:sldId id="570" r:id="rId47"/>
    <p:sldId id="571" r:id="rId48"/>
    <p:sldId id="572" r:id="rId49"/>
    <p:sldId id="610" r:id="rId50"/>
    <p:sldId id="573" r:id="rId51"/>
    <p:sldId id="612" r:id="rId52"/>
    <p:sldId id="614" r:id="rId53"/>
    <p:sldId id="615" r:id="rId54"/>
    <p:sldId id="616" r:id="rId55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1" i="1" u="none" kern="1200" baseline="0">
        <a:solidFill>
          <a:schemeClr val="tx1"/>
        </a:solidFill>
        <a:latin typeface="Times New Roman" panose="02020603050405020304" pitchFamily="18" charset="0"/>
        <a:ea typeface="Dotum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，" initials="authorId_878148996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chemeClr val="accent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FF3300"/>
    <a:srgbClr val="FF3399"/>
    <a:srgbClr val="FFFFCC"/>
    <a:srgbClr val="CC3300"/>
    <a:srgbClr val="8A0045"/>
    <a:srgbClr val="C0006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902"/>
    <p:restoredTop sz="93949"/>
  </p:normalViewPr>
  <p:slideViewPr>
    <p:cSldViewPr snapToGrid="0" showGuides="1">
      <p:cViewPr varScale="1">
        <p:scale>
          <a:sx n="60" d="100"/>
          <a:sy n="60" d="100"/>
        </p:scale>
        <p:origin x="1340" y="48"/>
      </p:cViewPr>
      <p:guideLst>
        <p:guide orient="horz" pos="2160"/>
        <p:guide pos="2880"/>
      </p:guideLst>
    </p:cSldViewPr>
  </p:slideViewPr>
  <p:outlineViewPr>
    <p:cViewPr>
      <p:scale>
        <a:sx n="66" d="100"/>
        <a:sy n="66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85" d="100"/>
        <a:sy n="85" d="100"/>
      </p:scale>
      <p:origin x="0" y="-10608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6-06-25T13:47:20.935" idx="1">
    <p:pos x="3099" y="32"/>
    <p:text>小节标题改为与教材一致，原来为尺寸标注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56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 i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b="0" i="0" dirty="0">
                <a:ea typeface="宋体" panose="02010600030101010101" pitchFamily="2" charset="-122"/>
              </a:rPr>
              <a:t>‹#›</a:t>
            </a:fld>
            <a:endParaRPr lang="en-US" altLang="zh-CN" sz="1200" b="0" i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5113"/>
            <a:ext cx="2133600" cy="24288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9ACEBED-6651-4558-B147-5A61D0DE3DD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9238"/>
            <a:ext cx="2133600" cy="258763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a typeface="宋体" panose="02010600030101010101" pitchFamily="2" charset="-122"/>
              </a:rPr>
              <a:t>‹#›</a:t>
            </a:fld>
            <a:endParaRPr lang="en-US" altLang="zh-CN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71738" y="6588125"/>
            <a:ext cx="4098925" cy="26987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8288"/>
            <a:ext cx="1905000" cy="239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 i="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E3725A8-76FA-49D6-8FC1-4293CC09CF99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15:57:47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81900" y="6634163"/>
            <a:ext cx="1498600" cy="2238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 i="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Times New Roman" panose="02020603050405020304" pitchFamily="18" charset="0"/>
              </a:rPr>
              <a:t>‹#›</a:t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04813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rgbClr val="FFCC99"/>
            </a:solidFill>
            <a:miter lim="800000"/>
          </a:ln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4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iming>
    <p:tnLst>
      <p:par>
        <p:cTn id="1" dur="indefinite" restart="never" nodeType="tmRoot"/>
      </p:par>
    </p:tnLst>
  </p:timing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2263" y="392113"/>
            <a:ext cx="8629650" cy="1077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第</a:t>
            </a:r>
            <a:r>
              <a:rPr kumimoji="1" lang="en-US" altLang="zh-CN" sz="5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8</a:t>
            </a:r>
            <a:r>
              <a:rPr kumimoji="1" lang="zh-CN" altLang="en-US" sz="54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Verdana" panose="020B0604030504040204" pitchFamily="34" charset="0"/>
                <a:ea typeface="华文行楷" panose="02010800040101010101" pitchFamily="2" charset="-122"/>
                <a:cs typeface="+mj-cs"/>
              </a:rPr>
              <a:t>章 零件常用的表达方法</a:t>
            </a:r>
          </a:p>
        </p:txBody>
      </p:sp>
      <p:sp>
        <p:nvSpPr>
          <p:cNvPr id="4099" name="Rectangle 3"/>
          <p:cNvSpPr>
            <a:spLocks noGrp="1"/>
          </p:cNvSpPr>
          <p:nvPr>
            <p:ph type="subTitle" idx="1"/>
          </p:nvPr>
        </p:nvSpPr>
        <p:spPr>
          <a:xfrm>
            <a:off x="1928813" y="1976438"/>
            <a:ext cx="5041900" cy="3495675"/>
          </a:xfrm>
        </p:spPr>
        <p:txBody>
          <a:bodyPr vert="horz" wrap="square" lIns="91440" tIns="45720" rIns="91440" bIns="45720" anchor="t" anchorCtr="0"/>
          <a:lstStyle/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§8.1  </a:t>
            </a:r>
            <a:r>
              <a:rPr kumimoji="1" lang="zh-CN" altLang="en-US" sz="3400" b="1" u="sng" dirty="0">
                <a:latin typeface="+mn-lt"/>
                <a:ea typeface="+mn-ea"/>
                <a:cs typeface="+mn-cs"/>
                <a:hlinkClick r:id="" action="ppaction://noaction"/>
              </a:rPr>
              <a:t>视图</a:t>
            </a:r>
            <a:endParaRPr kumimoji="1" lang="zh-CN" altLang="en-US" sz="3400" b="1" u="sng" dirty="0">
              <a:latin typeface="+mn-lt"/>
              <a:ea typeface="+mn-ea"/>
              <a:cs typeface="+mn-cs"/>
            </a:endParaRP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§8.2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剖视图</a:t>
            </a: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§8.3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断面图</a:t>
            </a: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§8.4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局部放大图</a:t>
            </a: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§8.5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简化表示法</a:t>
            </a:r>
          </a:p>
          <a:p>
            <a:pPr algn="l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Tx/>
              <a:buFont typeface="Wingdings" panose="05000000000000000000" pitchFamily="2" charset="2"/>
            </a:pPr>
            <a:r>
              <a:rPr kumimoji="1" lang="en-US" altLang="zh-CN" sz="3400" b="1" dirty="0">
                <a:latin typeface="+mn-lt"/>
                <a:ea typeface="+mn-ea"/>
                <a:cs typeface="+mn-cs"/>
              </a:rPr>
              <a:t>§8.6  </a:t>
            </a:r>
            <a:r>
              <a:rPr kumimoji="1" lang="zh-CN" altLang="en-US" sz="3400" b="1" dirty="0">
                <a:latin typeface="+mn-lt"/>
                <a:ea typeface="+mn-ea"/>
                <a:cs typeface="+mn-cs"/>
              </a:rPr>
              <a:t>表达方法综合举例</a:t>
            </a:r>
          </a:p>
        </p:txBody>
      </p:sp>
      <p:pic>
        <p:nvPicPr>
          <p:cNvPr id="4100" name="Picture 5" descr="j00885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475"/>
            <a:ext cx="9144000" cy="34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F283ACF-1AAC-4B17-A190-E0BF090E6AA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13317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875" y="1050925"/>
            <a:ext cx="4321175" cy="50196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8716" name="Text Box 12"/>
          <p:cNvSpPr txBox="1"/>
          <p:nvPr/>
        </p:nvSpPr>
        <p:spPr>
          <a:xfrm>
            <a:off x="287338" y="469900"/>
            <a:ext cx="8580437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A5002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局部视图：</a:t>
            </a:r>
            <a:r>
              <a:rPr lang="zh-CN" altLang="en-US" sz="2800" i="0" dirty="0">
                <a:latin typeface="Tahoma" panose="020B0604030504040204" pitchFamily="34" charset="0"/>
                <a:ea typeface="宋体" panose="02010600030101010101" pitchFamily="2" charset="-122"/>
              </a:rPr>
              <a:t>将零件的某一部分向基本投影面投影所得的视图。</a:t>
            </a:r>
            <a:endParaRPr lang="zh-CN" altLang="en-US" sz="28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28718" name="Text Box 14"/>
          <p:cNvSpPr txBox="1">
            <a:spLocks noChangeArrowheads="1"/>
          </p:cNvSpPr>
          <p:nvPr/>
        </p:nvSpPr>
        <p:spPr bwMode="auto">
          <a:xfrm>
            <a:off x="258763" y="1577975"/>
            <a:ext cx="3405188" cy="82232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局部结构完整，外部轮廓封闭，波浪线省略</a:t>
            </a:r>
          </a:p>
        </p:txBody>
      </p:sp>
      <p:sp>
        <p:nvSpPr>
          <p:cNvPr id="328720" name="Rectangle 16"/>
          <p:cNvSpPr/>
          <p:nvPr/>
        </p:nvSpPr>
        <p:spPr>
          <a:xfrm>
            <a:off x="679450" y="6022975"/>
            <a:ext cx="7499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用波浪线或双折线表示局部视图和斜视图的断裂边界。</a:t>
            </a:r>
          </a:p>
        </p:txBody>
      </p:sp>
      <p:sp>
        <p:nvSpPr>
          <p:cNvPr id="13321" name="Rectangle 1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8.1.4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斜视图和局部视图的画法</a:t>
            </a:r>
          </a:p>
        </p:txBody>
      </p:sp>
      <p:sp>
        <p:nvSpPr>
          <p:cNvPr id="328723" name="Oval 19"/>
          <p:cNvSpPr/>
          <p:nvPr/>
        </p:nvSpPr>
        <p:spPr>
          <a:xfrm>
            <a:off x="3435350" y="1501775"/>
            <a:ext cx="1084263" cy="1216025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28724" name="Oval 20"/>
          <p:cNvSpPr/>
          <p:nvPr/>
        </p:nvSpPr>
        <p:spPr>
          <a:xfrm>
            <a:off x="4576763" y="4554538"/>
            <a:ext cx="2617787" cy="1509712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8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28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716" grpId="0"/>
      <p:bldP spid="328718" grpId="0"/>
      <p:bldP spid="328720" grpId="0"/>
      <p:bldP spid="328723" grpId="0" animBg="1"/>
      <p:bldP spid="3287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B1128C-CBDB-471A-9C97-FA12425165F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36231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8" y="1184275"/>
            <a:ext cx="3067050" cy="35623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4342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8.1.4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斜视图和局部视图的配置形式和标注</a:t>
            </a:r>
          </a:p>
        </p:txBody>
      </p:sp>
      <p:sp>
        <p:nvSpPr>
          <p:cNvPr id="436229" name="Text Box 5"/>
          <p:cNvSpPr txBox="1"/>
          <p:nvPr/>
        </p:nvSpPr>
        <p:spPr>
          <a:xfrm>
            <a:off x="136525" y="403225"/>
            <a:ext cx="900747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斜视图通常按照向视图的配置形式配置标注，为便于作图，允许对其旋转配置。</a:t>
            </a:r>
          </a:p>
        </p:txBody>
      </p:sp>
      <p:pic>
        <p:nvPicPr>
          <p:cNvPr id="436230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4213" y="4714875"/>
            <a:ext cx="2162175" cy="184785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6232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875" y="1722438"/>
            <a:ext cx="3590925" cy="26289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6233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7475" y="4470400"/>
            <a:ext cx="2581275" cy="18669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6234" name="AutoShape 10"/>
          <p:cNvSpPr/>
          <p:nvPr/>
        </p:nvSpPr>
        <p:spPr>
          <a:xfrm>
            <a:off x="3122613" y="2397125"/>
            <a:ext cx="1773237" cy="485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1329928" y="0"/>
              </a:cxn>
              <a:cxn ang="11796480">
                <a:pos x="0" y="242888"/>
              </a:cxn>
              <a:cxn ang="5898240">
                <a:pos x="1329928" y="485775"/>
              </a:cxn>
              <a:cxn ang="0">
                <a:pos x="1773237" y="24288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4763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6235" name="AutoShape 11"/>
          <p:cNvSpPr/>
          <p:nvPr/>
        </p:nvSpPr>
        <p:spPr>
          <a:xfrm>
            <a:off x="3079750" y="5400675"/>
            <a:ext cx="1905000" cy="485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1428750" y="0"/>
              </a:cxn>
              <a:cxn ang="11796480">
                <a:pos x="0" y="242888"/>
              </a:cxn>
              <a:cxn ang="5898240">
                <a:pos x="1428750" y="485775"/>
              </a:cxn>
              <a:cxn ang="0">
                <a:pos x="1905000" y="24288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4763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6236" name="Text Box 12"/>
          <p:cNvSpPr txBox="1"/>
          <p:nvPr/>
        </p:nvSpPr>
        <p:spPr>
          <a:xfrm>
            <a:off x="3289300" y="865188"/>
            <a:ext cx="57912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旋转配置应加注旋转符号，且表示斜视图名称的字母应靠近旋转符号的箭头。</a:t>
            </a:r>
          </a:p>
        </p:txBody>
      </p:sp>
      <p:sp>
        <p:nvSpPr>
          <p:cNvPr id="436238" name="Rectangle 14"/>
          <p:cNvSpPr/>
          <p:nvPr/>
        </p:nvSpPr>
        <p:spPr>
          <a:xfrm>
            <a:off x="7732713" y="2808288"/>
            <a:ext cx="849312" cy="300037"/>
          </a:xfrm>
          <a:prstGeom prst="rect">
            <a:avLst/>
          </a:prstGeom>
          <a:noFill/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6239" name="Rectangle 15"/>
          <p:cNvSpPr/>
          <p:nvPr/>
        </p:nvSpPr>
        <p:spPr>
          <a:xfrm>
            <a:off x="6715125" y="4557713"/>
            <a:ext cx="849313" cy="300037"/>
          </a:xfrm>
          <a:prstGeom prst="rect">
            <a:avLst/>
          </a:prstGeom>
          <a:noFill/>
          <a:ln w="4826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6240" name="Text Box 16"/>
          <p:cNvSpPr txBox="1"/>
          <p:nvPr/>
        </p:nvSpPr>
        <p:spPr>
          <a:xfrm>
            <a:off x="6107113" y="5551488"/>
            <a:ext cx="3036887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允许将旋转角度标注在表示斜视图名称的字母之后。</a:t>
            </a:r>
          </a:p>
        </p:txBody>
      </p:sp>
      <p:sp>
        <p:nvSpPr>
          <p:cNvPr id="436241" name="Text Box 17"/>
          <p:cNvSpPr txBox="1"/>
          <p:nvPr/>
        </p:nvSpPr>
        <p:spPr>
          <a:xfrm>
            <a:off x="2287588" y="2819400"/>
            <a:ext cx="3298825" cy="10064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000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当局部视图按投影关系配置，且中间没有其他图形隔开时，可省略标注。</a:t>
            </a:r>
          </a:p>
        </p:txBody>
      </p:sp>
      <p:sp>
        <p:nvSpPr>
          <p:cNvPr id="436242" name="Oval 18"/>
          <p:cNvSpPr/>
          <p:nvPr/>
        </p:nvSpPr>
        <p:spPr>
          <a:xfrm>
            <a:off x="1123950" y="3657600"/>
            <a:ext cx="1789113" cy="1136650"/>
          </a:xfrm>
          <a:prstGeom prst="ellipse">
            <a:avLst/>
          </a:prstGeom>
          <a:noFill/>
          <a:ln w="4826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6243" name="Oval 19"/>
          <p:cNvSpPr/>
          <p:nvPr/>
        </p:nvSpPr>
        <p:spPr>
          <a:xfrm>
            <a:off x="5888038" y="3209925"/>
            <a:ext cx="1789112" cy="1136650"/>
          </a:xfrm>
          <a:prstGeom prst="ellipse">
            <a:avLst/>
          </a:prstGeom>
          <a:noFill/>
          <a:ln w="4826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6244" name="Line 20"/>
          <p:cNvSpPr/>
          <p:nvPr/>
        </p:nvSpPr>
        <p:spPr>
          <a:xfrm flipV="1">
            <a:off x="2913063" y="3802063"/>
            <a:ext cx="2965450" cy="4826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6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36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36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6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6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6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6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6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6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36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36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36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36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6229" grpId="0"/>
      <p:bldP spid="436236" grpId="0"/>
      <p:bldP spid="436238" grpId="0" animBg="1"/>
      <p:bldP spid="436239" grpId="0" animBg="1"/>
      <p:bldP spid="436240" grpId="0"/>
      <p:bldP spid="436241" grpId="0"/>
      <p:bldP spid="436242" grpId="0" animBg="1"/>
      <p:bldP spid="4362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D295DE-8C02-40F5-A04F-3CEE44065A8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6389" name="Rectangle 8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16390" name="Picture 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577850"/>
            <a:ext cx="6467475" cy="46878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9380" name="Text Box 84"/>
          <p:cNvSpPr txBox="1"/>
          <p:nvPr/>
        </p:nvSpPr>
        <p:spPr>
          <a:xfrm>
            <a:off x="422275" y="5919788"/>
            <a:ext cx="8537575" cy="4889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6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视图中出现太多的虚线，不便于看图、视图及标注尺寸。</a:t>
            </a:r>
          </a:p>
        </p:txBody>
      </p:sp>
      <p:pic>
        <p:nvPicPr>
          <p:cNvPr id="16392" name="Picture 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938" y="2968625"/>
            <a:ext cx="4035425" cy="281940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9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3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3C82364-F0D5-4CF4-B9B5-B0E0AB40B4C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40333" name="Picture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8138" y="3598863"/>
            <a:ext cx="3811587" cy="262096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17414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40329" name="AutoShape 9"/>
          <p:cNvSpPr/>
          <p:nvPr/>
        </p:nvSpPr>
        <p:spPr>
          <a:xfrm rot="-1168900">
            <a:off x="3971925" y="1504950"/>
            <a:ext cx="5387975" cy="2170113"/>
          </a:xfrm>
          <a:prstGeom prst="parallelogram">
            <a:avLst>
              <a:gd name="adj" fmla="val 31529"/>
            </a:avLst>
          </a:prstGeom>
          <a:solidFill>
            <a:srgbClr val="FF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40328" name="Picture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3313" y="3749675"/>
            <a:ext cx="3724275" cy="2986088"/>
          </a:xfrm>
          <a:prstGeom prst="rect">
            <a:avLst/>
          </a:prstGeom>
          <a:noFill/>
          <a:ln w="4826">
            <a:noFill/>
          </a:ln>
        </p:spPr>
      </p:pic>
      <p:sp>
        <p:nvSpPr>
          <p:cNvPr id="440335" name="AutoShape 15"/>
          <p:cNvSpPr/>
          <p:nvPr/>
        </p:nvSpPr>
        <p:spPr>
          <a:xfrm rot="-1168900">
            <a:off x="63500" y="1293813"/>
            <a:ext cx="5387975" cy="2085975"/>
          </a:xfrm>
          <a:prstGeom prst="parallelogram">
            <a:avLst>
              <a:gd name="adj" fmla="val 32800"/>
            </a:avLst>
          </a:prstGeom>
          <a:solidFill>
            <a:srgbClr val="CCFFCC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grpSp>
        <p:nvGrpSpPr>
          <p:cNvPr id="2" name="Group 79"/>
          <p:cNvGrpSpPr/>
          <p:nvPr/>
        </p:nvGrpSpPr>
        <p:grpSpPr>
          <a:xfrm>
            <a:off x="1428750" y="1082675"/>
            <a:ext cx="4086225" cy="3676650"/>
            <a:chOff x="900" y="472"/>
            <a:chExt cx="2574" cy="2316"/>
          </a:xfrm>
        </p:grpSpPr>
        <p:sp>
          <p:nvSpPr>
            <p:cNvPr id="17482" name="Line 17"/>
            <p:cNvSpPr/>
            <p:nvPr/>
          </p:nvSpPr>
          <p:spPr>
            <a:xfrm flipH="1" flipV="1">
              <a:off x="900" y="2084"/>
              <a:ext cx="990" cy="70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3" name="Line 18"/>
            <p:cNvSpPr/>
            <p:nvPr/>
          </p:nvSpPr>
          <p:spPr>
            <a:xfrm flipH="1" flipV="1">
              <a:off x="1395" y="1747"/>
              <a:ext cx="1046" cy="70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4" name="Line 19"/>
            <p:cNvSpPr/>
            <p:nvPr/>
          </p:nvSpPr>
          <p:spPr>
            <a:xfrm flipH="1" flipV="1">
              <a:off x="1373" y="1492"/>
              <a:ext cx="973" cy="69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5" name="Line 20"/>
            <p:cNvSpPr/>
            <p:nvPr/>
          </p:nvSpPr>
          <p:spPr>
            <a:xfrm flipH="1" flipV="1">
              <a:off x="1844" y="1324"/>
              <a:ext cx="940" cy="66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6" name="Line 21"/>
            <p:cNvSpPr/>
            <p:nvPr/>
          </p:nvSpPr>
          <p:spPr>
            <a:xfrm flipH="1" flipV="1">
              <a:off x="1849" y="638"/>
              <a:ext cx="1152" cy="819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7" name="Line 22"/>
            <p:cNvSpPr/>
            <p:nvPr/>
          </p:nvSpPr>
          <p:spPr>
            <a:xfrm flipH="1" flipV="1">
              <a:off x="2318" y="472"/>
              <a:ext cx="1156" cy="82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88" name="Line 25"/>
            <p:cNvSpPr/>
            <p:nvPr/>
          </p:nvSpPr>
          <p:spPr>
            <a:xfrm flipH="1" flipV="1">
              <a:off x="900" y="1879"/>
              <a:ext cx="1038" cy="73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80"/>
          <p:cNvGrpSpPr/>
          <p:nvPr/>
        </p:nvGrpSpPr>
        <p:grpSpPr>
          <a:xfrm>
            <a:off x="1430338" y="1077913"/>
            <a:ext cx="3195637" cy="2655887"/>
            <a:chOff x="901" y="469"/>
            <a:chExt cx="2013" cy="1673"/>
          </a:xfrm>
        </p:grpSpPr>
        <p:sp>
          <p:nvSpPr>
            <p:cNvPr id="17431" name="Line 24"/>
            <p:cNvSpPr/>
            <p:nvPr/>
          </p:nvSpPr>
          <p:spPr>
            <a:xfrm flipV="1">
              <a:off x="910" y="1368"/>
              <a:ext cx="2002" cy="71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2" name="Line 26"/>
            <p:cNvSpPr/>
            <p:nvPr/>
          </p:nvSpPr>
          <p:spPr>
            <a:xfrm flipV="1">
              <a:off x="901" y="1880"/>
              <a:ext cx="0" cy="20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3" name="Line 27"/>
            <p:cNvSpPr/>
            <p:nvPr/>
          </p:nvSpPr>
          <p:spPr>
            <a:xfrm flipV="1">
              <a:off x="2288" y="1204"/>
              <a:ext cx="0" cy="22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4" name="Line 28"/>
            <p:cNvSpPr/>
            <p:nvPr/>
          </p:nvSpPr>
          <p:spPr>
            <a:xfrm flipV="1">
              <a:off x="903" y="1754"/>
              <a:ext cx="346" cy="12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5" name="Line 29"/>
            <p:cNvSpPr/>
            <p:nvPr/>
          </p:nvSpPr>
          <p:spPr>
            <a:xfrm flipV="1">
              <a:off x="1383" y="1488"/>
              <a:ext cx="0" cy="25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6" name="Line 30"/>
            <p:cNvSpPr/>
            <p:nvPr/>
          </p:nvSpPr>
          <p:spPr>
            <a:xfrm flipV="1">
              <a:off x="1382" y="1328"/>
              <a:ext cx="469" cy="1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7" name="Line 31"/>
            <p:cNvSpPr/>
            <p:nvPr/>
          </p:nvSpPr>
          <p:spPr>
            <a:xfrm flipV="1">
              <a:off x="1850" y="627"/>
              <a:ext cx="0" cy="83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8" name="Line 34"/>
            <p:cNvSpPr/>
            <p:nvPr/>
          </p:nvSpPr>
          <p:spPr>
            <a:xfrm flipV="1">
              <a:off x="2341" y="514"/>
              <a:ext cx="0" cy="69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9" name="Line 36"/>
            <p:cNvSpPr/>
            <p:nvPr/>
          </p:nvSpPr>
          <p:spPr>
            <a:xfrm flipV="1">
              <a:off x="2904" y="1158"/>
              <a:ext cx="0" cy="21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0" name="Line 37"/>
            <p:cNvSpPr/>
            <p:nvPr/>
          </p:nvSpPr>
          <p:spPr>
            <a:xfrm flipV="1">
              <a:off x="2543" y="1154"/>
              <a:ext cx="371" cy="13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1" name="Line 39"/>
            <p:cNvSpPr/>
            <p:nvPr/>
          </p:nvSpPr>
          <p:spPr>
            <a:xfrm flipV="1">
              <a:off x="2555" y="1277"/>
              <a:ext cx="0" cy="6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2" name="Line 40"/>
            <p:cNvSpPr/>
            <p:nvPr/>
          </p:nvSpPr>
          <p:spPr>
            <a:xfrm flipV="1">
              <a:off x="2288" y="1194"/>
              <a:ext cx="52" cy="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3" name="Line 41"/>
            <p:cNvSpPr/>
            <p:nvPr/>
          </p:nvSpPr>
          <p:spPr>
            <a:xfrm flipV="1">
              <a:off x="2282" y="1328"/>
              <a:ext cx="272" cy="9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4" name="Line 42"/>
            <p:cNvSpPr/>
            <p:nvPr/>
          </p:nvSpPr>
          <p:spPr>
            <a:xfrm flipV="1">
              <a:off x="2605" y="1265"/>
              <a:ext cx="0" cy="2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5" name="Line 44"/>
            <p:cNvSpPr/>
            <p:nvPr/>
          </p:nvSpPr>
          <p:spPr>
            <a:xfrm flipV="1">
              <a:off x="1241" y="1759"/>
              <a:ext cx="0" cy="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6" name="Line 45"/>
            <p:cNvSpPr/>
            <p:nvPr/>
          </p:nvSpPr>
          <p:spPr>
            <a:xfrm flipV="1">
              <a:off x="1238" y="1741"/>
              <a:ext cx="146" cy="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7" name="Line 46"/>
            <p:cNvSpPr/>
            <p:nvPr/>
          </p:nvSpPr>
          <p:spPr>
            <a:xfrm flipV="1">
              <a:off x="1194" y="1775"/>
              <a:ext cx="0" cy="20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8" name="Line 48"/>
            <p:cNvSpPr/>
            <p:nvPr/>
          </p:nvSpPr>
          <p:spPr>
            <a:xfrm flipV="1">
              <a:off x="1390" y="1450"/>
              <a:ext cx="469" cy="1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49" name="Line 49"/>
            <p:cNvSpPr/>
            <p:nvPr/>
          </p:nvSpPr>
          <p:spPr>
            <a:xfrm flipV="1">
              <a:off x="1850" y="1055"/>
              <a:ext cx="485" cy="17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0" name="Line 50"/>
            <p:cNvSpPr/>
            <p:nvPr/>
          </p:nvSpPr>
          <p:spPr>
            <a:xfrm flipV="1">
              <a:off x="1851" y="1097"/>
              <a:ext cx="491" cy="17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17451" name="Group 53"/>
            <p:cNvGrpSpPr/>
            <p:nvPr/>
          </p:nvGrpSpPr>
          <p:grpSpPr>
            <a:xfrm>
              <a:off x="1850" y="469"/>
              <a:ext cx="490" cy="366"/>
              <a:chOff x="1850" y="469"/>
              <a:chExt cx="490" cy="366"/>
            </a:xfrm>
          </p:grpSpPr>
          <p:sp>
            <p:nvSpPr>
              <p:cNvPr id="17478" name="Line 32"/>
              <p:cNvSpPr/>
              <p:nvPr/>
            </p:nvSpPr>
            <p:spPr>
              <a:xfrm flipV="1">
                <a:off x="1852" y="469"/>
                <a:ext cx="469" cy="168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79" name="Line 33"/>
              <p:cNvSpPr/>
              <p:nvPr/>
            </p:nvSpPr>
            <p:spPr>
              <a:xfrm flipV="1">
                <a:off x="2320" y="470"/>
                <a:ext cx="0" cy="49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80" name="Line 35"/>
              <p:cNvSpPr/>
              <p:nvPr/>
            </p:nvSpPr>
            <p:spPr>
              <a:xfrm flipV="1">
                <a:off x="2320" y="514"/>
                <a:ext cx="20" cy="7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7481" name="Line 51"/>
              <p:cNvSpPr/>
              <p:nvPr/>
            </p:nvSpPr>
            <p:spPr>
              <a:xfrm flipV="1">
                <a:off x="1850" y="660"/>
                <a:ext cx="489" cy="175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7452" name="Line 52"/>
            <p:cNvSpPr/>
            <p:nvPr/>
          </p:nvSpPr>
          <p:spPr>
            <a:xfrm flipV="1">
              <a:off x="1695" y="781"/>
              <a:ext cx="897" cy="321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53" name="Line 54"/>
            <p:cNvSpPr/>
            <p:nvPr/>
          </p:nvSpPr>
          <p:spPr>
            <a:xfrm>
              <a:off x="1111" y="1647"/>
              <a:ext cx="0" cy="495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54" name="Line 55"/>
            <p:cNvSpPr/>
            <p:nvPr/>
          </p:nvSpPr>
          <p:spPr>
            <a:xfrm>
              <a:off x="2692" y="1095"/>
              <a:ext cx="0" cy="495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17455" name="Line 56"/>
            <p:cNvSpPr/>
            <p:nvPr/>
          </p:nvSpPr>
          <p:spPr>
            <a:xfrm flipH="1">
              <a:off x="1855" y="609"/>
              <a:ext cx="100" cy="10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6" name="Line 57"/>
            <p:cNvSpPr/>
            <p:nvPr/>
          </p:nvSpPr>
          <p:spPr>
            <a:xfrm flipH="1">
              <a:off x="1858" y="576"/>
              <a:ext cx="183" cy="183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7" name="Line 58"/>
            <p:cNvSpPr/>
            <p:nvPr/>
          </p:nvSpPr>
          <p:spPr>
            <a:xfrm flipH="1">
              <a:off x="1856" y="547"/>
              <a:ext cx="264" cy="26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8" name="Line 59"/>
            <p:cNvSpPr/>
            <p:nvPr/>
          </p:nvSpPr>
          <p:spPr>
            <a:xfrm flipH="1">
              <a:off x="1902" y="525"/>
              <a:ext cx="292" cy="29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59" name="Line 60"/>
            <p:cNvSpPr/>
            <p:nvPr/>
          </p:nvSpPr>
          <p:spPr>
            <a:xfrm flipH="1">
              <a:off x="1980" y="494"/>
              <a:ext cx="294" cy="29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0" name="Line 61"/>
            <p:cNvSpPr/>
            <p:nvPr/>
          </p:nvSpPr>
          <p:spPr>
            <a:xfrm flipH="1">
              <a:off x="2058" y="501"/>
              <a:ext cx="257" cy="25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1" name="Line 62"/>
            <p:cNvSpPr/>
            <p:nvPr/>
          </p:nvSpPr>
          <p:spPr>
            <a:xfrm flipH="1">
              <a:off x="2142" y="530"/>
              <a:ext cx="197" cy="197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2" name="Line 63"/>
            <p:cNvSpPr/>
            <p:nvPr/>
          </p:nvSpPr>
          <p:spPr>
            <a:xfrm flipH="1">
              <a:off x="2209" y="581"/>
              <a:ext cx="130" cy="13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3" name="Line 64"/>
            <p:cNvSpPr/>
            <p:nvPr/>
          </p:nvSpPr>
          <p:spPr>
            <a:xfrm flipH="1">
              <a:off x="2295" y="623"/>
              <a:ext cx="48" cy="4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4" name="Line 65"/>
            <p:cNvSpPr/>
            <p:nvPr/>
          </p:nvSpPr>
          <p:spPr>
            <a:xfrm flipH="1">
              <a:off x="1600" y="1110"/>
              <a:ext cx="728" cy="72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5" name="Line 66"/>
            <p:cNvSpPr/>
            <p:nvPr/>
          </p:nvSpPr>
          <p:spPr>
            <a:xfrm flipH="1">
              <a:off x="1453" y="1161"/>
              <a:ext cx="728" cy="72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6" name="Line 67"/>
            <p:cNvSpPr/>
            <p:nvPr/>
          </p:nvSpPr>
          <p:spPr>
            <a:xfrm flipH="1">
              <a:off x="1740" y="1234"/>
              <a:ext cx="550" cy="55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7" name="Line 68"/>
            <p:cNvSpPr/>
            <p:nvPr/>
          </p:nvSpPr>
          <p:spPr>
            <a:xfrm flipH="1">
              <a:off x="1875" y="1323"/>
              <a:ext cx="412" cy="41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8" name="Line 69"/>
            <p:cNvSpPr/>
            <p:nvPr/>
          </p:nvSpPr>
          <p:spPr>
            <a:xfrm flipH="1">
              <a:off x="2004" y="1406"/>
              <a:ext cx="284" cy="28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69" name="Line 70"/>
            <p:cNvSpPr/>
            <p:nvPr/>
          </p:nvSpPr>
          <p:spPr>
            <a:xfrm flipH="1">
              <a:off x="2107" y="1381"/>
              <a:ext cx="284" cy="28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0" name="Line 71"/>
            <p:cNvSpPr/>
            <p:nvPr/>
          </p:nvSpPr>
          <p:spPr>
            <a:xfrm flipH="1">
              <a:off x="2212" y="1346"/>
              <a:ext cx="284" cy="28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1" name="Line 72"/>
            <p:cNvSpPr/>
            <p:nvPr/>
          </p:nvSpPr>
          <p:spPr>
            <a:xfrm flipH="1">
              <a:off x="2318" y="1308"/>
              <a:ext cx="284" cy="284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2" name="Line 73"/>
            <p:cNvSpPr/>
            <p:nvPr/>
          </p:nvSpPr>
          <p:spPr>
            <a:xfrm flipH="1">
              <a:off x="2454" y="1384"/>
              <a:ext cx="148" cy="14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3" name="Line 74"/>
            <p:cNvSpPr/>
            <p:nvPr/>
          </p:nvSpPr>
          <p:spPr>
            <a:xfrm flipH="1">
              <a:off x="1306" y="1490"/>
              <a:ext cx="448" cy="44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4" name="Line 75"/>
            <p:cNvSpPr/>
            <p:nvPr/>
          </p:nvSpPr>
          <p:spPr>
            <a:xfrm flipH="1">
              <a:off x="1847" y="1203"/>
              <a:ext cx="192" cy="19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5" name="Line 76"/>
            <p:cNvSpPr/>
            <p:nvPr/>
          </p:nvSpPr>
          <p:spPr>
            <a:xfrm flipH="1">
              <a:off x="1197" y="1535"/>
              <a:ext cx="422" cy="422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6" name="Line 77"/>
            <p:cNvSpPr/>
            <p:nvPr/>
          </p:nvSpPr>
          <p:spPr>
            <a:xfrm flipH="1">
              <a:off x="1192" y="1778"/>
              <a:ext cx="98" cy="98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77" name="Line 78"/>
            <p:cNvSpPr/>
            <p:nvPr/>
          </p:nvSpPr>
          <p:spPr>
            <a:xfrm flipH="1">
              <a:off x="1387" y="1587"/>
              <a:ext cx="90" cy="90"/>
            </a:xfrm>
            <a:prstGeom prst="line">
              <a:avLst/>
            </a:prstGeom>
            <a:ln w="4763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0401" name="Line 81"/>
          <p:cNvSpPr/>
          <p:nvPr/>
        </p:nvSpPr>
        <p:spPr>
          <a:xfrm flipH="1" flipV="1">
            <a:off x="5078413" y="4306888"/>
            <a:ext cx="619125" cy="49053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40402" name="Line 82"/>
          <p:cNvSpPr/>
          <p:nvPr/>
        </p:nvSpPr>
        <p:spPr>
          <a:xfrm>
            <a:off x="1066800" y="5092700"/>
            <a:ext cx="1616075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03" name="Line 83"/>
          <p:cNvSpPr/>
          <p:nvPr/>
        </p:nvSpPr>
        <p:spPr>
          <a:xfrm flipV="1">
            <a:off x="2643188" y="4332288"/>
            <a:ext cx="1577975" cy="76993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440404" name="Text Box 84"/>
          <p:cNvSpPr txBox="1"/>
          <p:nvPr/>
        </p:nvSpPr>
        <p:spPr>
          <a:xfrm>
            <a:off x="1122363" y="4625975"/>
            <a:ext cx="1612900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剖面区域</a:t>
            </a:r>
          </a:p>
        </p:txBody>
      </p:sp>
      <p:sp>
        <p:nvSpPr>
          <p:cNvPr id="440405" name="Line 85"/>
          <p:cNvSpPr/>
          <p:nvPr/>
        </p:nvSpPr>
        <p:spPr>
          <a:xfrm>
            <a:off x="7158038" y="1358900"/>
            <a:ext cx="1387475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06" name="Line 86"/>
          <p:cNvSpPr/>
          <p:nvPr/>
        </p:nvSpPr>
        <p:spPr>
          <a:xfrm flipH="1">
            <a:off x="5951538" y="1354138"/>
            <a:ext cx="1230312" cy="1128712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440407" name="Text Box 87"/>
          <p:cNvSpPr txBox="1"/>
          <p:nvPr/>
        </p:nvSpPr>
        <p:spPr>
          <a:xfrm>
            <a:off x="7159625" y="879475"/>
            <a:ext cx="1255713" cy="519113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剖切面</a:t>
            </a:r>
          </a:p>
        </p:txBody>
      </p:sp>
      <p:sp>
        <p:nvSpPr>
          <p:cNvPr id="440408" name="Rectangle 88"/>
          <p:cNvSpPr>
            <a:spLocks noChangeArrowheads="1"/>
          </p:cNvSpPr>
          <p:nvPr/>
        </p:nvSpPr>
        <p:spPr bwMode="auto">
          <a:xfrm>
            <a:off x="0" y="5722938"/>
            <a:ext cx="8970963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Marlett" pitchFamily="2" charset="2"/>
              </a:rPr>
              <a:t>用剖切面</a:t>
            </a:r>
            <a:r>
              <a:rPr kumimoji="1" lang="zh-CN" altLang="en-US" sz="2400" b="1" i="0" u="sng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Marlett" pitchFamily="2" charset="2"/>
              </a:rPr>
              <a:t>剖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Marlett" pitchFamily="2" charset="2"/>
              </a:rPr>
              <a:t>开物体，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将处于观察者与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Marlett" pitchFamily="2" charset="2"/>
              </a:rPr>
              <a:t>剖切面之间的形体</a:t>
            </a:r>
            <a:r>
              <a:rPr kumimoji="1" lang="zh-CN" altLang="en-US" sz="2400" b="1" i="0" u="sng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移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去，将其余部分向投影面</a:t>
            </a:r>
            <a:r>
              <a:rPr kumimoji="1" lang="zh-CN" altLang="en-US" sz="2400" b="1" i="0" u="sng" strike="noStrike" kern="1200" cap="none" spc="0" normalizeH="0" baseline="0" noProof="0" smtClean="0">
                <a:ln>
                  <a:noFill/>
                </a:ln>
                <a:solidFill>
                  <a:srgbClr val="C0006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投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射，得到的图形成为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剖视图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440409" name="Line 89"/>
          <p:cNvSpPr/>
          <p:nvPr/>
        </p:nvSpPr>
        <p:spPr>
          <a:xfrm>
            <a:off x="420688" y="1277938"/>
            <a:ext cx="137160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0410" name="Line 90"/>
          <p:cNvSpPr/>
          <p:nvPr/>
        </p:nvSpPr>
        <p:spPr>
          <a:xfrm>
            <a:off x="1804988" y="1285875"/>
            <a:ext cx="1282700" cy="54610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lg" len="lg"/>
          </a:ln>
        </p:spPr>
      </p:sp>
      <p:sp>
        <p:nvSpPr>
          <p:cNvPr id="440411" name="Text Box 91"/>
          <p:cNvSpPr txBox="1"/>
          <p:nvPr/>
        </p:nvSpPr>
        <p:spPr>
          <a:xfrm>
            <a:off x="412750" y="811213"/>
            <a:ext cx="1255713" cy="519112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剖视图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11" dur="2000" fill="hold"/>
                                        <p:tgtEl>
                                          <p:spTgt spid="440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0.33334 L -0.18386 0.1254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403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-104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L -0.18108 -0.1997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403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40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0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40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0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40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440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40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4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40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440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40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4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29" grpId="0" animBg="1"/>
      <p:bldP spid="440329" grpId="1" animBg="1"/>
      <p:bldP spid="440329" grpId="2" animBg="1"/>
      <p:bldP spid="440335" grpId="0" animBg="1"/>
      <p:bldP spid="440404" grpId="0"/>
      <p:bldP spid="440407" grpId="0"/>
      <p:bldP spid="440408" grpId="0"/>
      <p:bldP spid="440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299278-7915-40AE-AFDB-DCAF4D7411E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18437" name="Rectangle 97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18438" name="Picture 9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025" y="341313"/>
            <a:ext cx="6235700" cy="45085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39045" name="Text Box 101"/>
          <p:cNvSpPr txBox="1"/>
          <p:nvPr/>
        </p:nvSpPr>
        <p:spPr>
          <a:xfrm>
            <a:off x="200025" y="4959350"/>
            <a:ext cx="5286375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剖切后的视图中所有的虚线都变成可见的粗实线，将其内部特征直观的体现出来。并在剖切区域内画出剖面线，且不同材料对应不同的剖面线。</a:t>
            </a:r>
          </a:p>
        </p:txBody>
      </p:sp>
      <p:pic>
        <p:nvPicPr>
          <p:cNvPr id="339046" name="Picture 10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51463" y="2311400"/>
            <a:ext cx="2924175" cy="434340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9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9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0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339445-674F-487B-ABB4-673CA4968A5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9461" name="Group 89"/>
          <p:cNvGrpSpPr/>
          <p:nvPr/>
        </p:nvGrpSpPr>
        <p:grpSpPr>
          <a:xfrm>
            <a:off x="3563938" y="1035050"/>
            <a:ext cx="544512" cy="5087938"/>
            <a:chOff x="2874" y="224"/>
            <a:chExt cx="419" cy="3916"/>
          </a:xfrm>
        </p:grpSpPr>
        <p:grpSp>
          <p:nvGrpSpPr>
            <p:cNvPr id="19466" name="Group 90"/>
            <p:cNvGrpSpPr/>
            <p:nvPr/>
          </p:nvGrpSpPr>
          <p:grpSpPr>
            <a:xfrm>
              <a:off x="2874" y="224"/>
              <a:ext cx="419" cy="227"/>
              <a:chOff x="2874" y="224"/>
              <a:chExt cx="419" cy="227"/>
            </a:xfrm>
          </p:grpSpPr>
          <p:sp>
            <p:nvSpPr>
              <p:cNvPr id="19472" name="Freeform 91"/>
              <p:cNvSpPr/>
              <p:nvPr/>
            </p:nvSpPr>
            <p:spPr>
              <a:xfrm>
                <a:off x="2874" y="224"/>
                <a:ext cx="166" cy="57"/>
              </a:xfrm>
              <a:custGeom>
                <a:avLst/>
                <a:gdLst>
                  <a:gd name="txL" fmla="*/ 0 w 690"/>
                  <a:gd name="txT" fmla="*/ 0 h 256"/>
                  <a:gd name="txR" fmla="*/ 690 w 690"/>
                  <a:gd name="txB" fmla="*/ 256 h 256"/>
                </a:gdLst>
                <a:ahLst/>
                <a:cxnLst>
                  <a:cxn ang="0">
                    <a:pos x="690" y="256"/>
                  </a:cxn>
                  <a:cxn ang="0">
                    <a:pos x="0" y="128"/>
                  </a:cxn>
                  <a:cxn ang="0">
                    <a:pos x="690" y="0"/>
                  </a:cxn>
                  <a:cxn ang="0">
                    <a:pos x="690" y="256"/>
                  </a:cxn>
                </a:cxnLst>
                <a:rect l="txL" t="txT" r="txR" b="txB"/>
                <a:pathLst>
                  <a:path w="690" h="256">
                    <a:moveTo>
                      <a:pt x="690" y="256"/>
                    </a:moveTo>
                    <a:lnTo>
                      <a:pt x="0" y="128"/>
                    </a:lnTo>
                    <a:lnTo>
                      <a:pt x="690" y="0"/>
                    </a:lnTo>
                    <a:lnTo>
                      <a:pt x="690" y="256"/>
                    </a:lnTo>
                    <a:close/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3" name="Freeform 92"/>
              <p:cNvSpPr/>
              <p:nvPr/>
            </p:nvSpPr>
            <p:spPr>
              <a:xfrm>
                <a:off x="2874" y="224"/>
                <a:ext cx="166" cy="57"/>
              </a:xfrm>
              <a:custGeom>
                <a:avLst/>
                <a:gdLst>
                  <a:gd name="txL" fmla="*/ 0 w 690"/>
                  <a:gd name="txT" fmla="*/ 0 h 256"/>
                  <a:gd name="txR" fmla="*/ 690 w 690"/>
                  <a:gd name="txB" fmla="*/ 256 h 256"/>
                </a:gdLst>
                <a:ahLst/>
                <a:cxnLst>
                  <a:cxn ang="0">
                    <a:pos x="690" y="256"/>
                  </a:cxn>
                  <a:cxn ang="0">
                    <a:pos x="0" y="128"/>
                  </a:cxn>
                  <a:cxn ang="0">
                    <a:pos x="690" y="0"/>
                  </a:cxn>
                  <a:cxn ang="0">
                    <a:pos x="690" y="256"/>
                  </a:cxn>
                </a:cxnLst>
                <a:rect l="txL" t="txT" r="txR" b="txB"/>
                <a:pathLst>
                  <a:path w="690" h="256">
                    <a:moveTo>
                      <a:pt x="690" y="256"/>
                    </a:moveTo>
                    <a:lnTo>
                      <a:pt x="0" y="128"/>
                    </a:lnTo>
                    <a:lnTo>
                      <a:pt x="690" y="0"/>
                    </a:lnTo>
                    <a:lnTo>
                      <a:pt x="690" y="256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Freeform 93"/>
              <p:cNvSpPr/>
              <p:nvPr/>
            </p:nvSpPr>
            <p:spPr>
              <a:xfrm>
                <a:off x="3040" y="252"/>
                <a:ext cx="251" cy="3"/>
              </a:xfrm>
              <a:custGeom>
                <a:avLst/>
                <a:gdLst>
                  <a:gd name="txL" fmla="*/ 0 w 1036"/>
                  <a:gd name="txT" fmla="*/ 0 h 3"/>
                  <a:gd name="txR" fmla="*/ 1036 w 1036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035" y="0"/>
                  </a:cxn>
                  <a:cxn ang="0">
                    <a:pos x="1036" y="0"/>
                  </a:cxn>
                </a:cxnLst>
                <a:rect l="txL" t="txT" r="txR" b="txB"/>
                <a:pathLst>
                  <a:path w="1036" h="3">
                    <a:moveTo>
                      <a:pt x="0" y="0"/>
                    </a:moveTo>
                    <a:lnTo>
                      <a:pt x="1035" y="0"/>
                    </a:lnTo>
                    <a:lnTo>
                      <a:pt x="103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5" name="Freeform 94"/>
              <p:cNvSpPr/>
              <p:nvPr/>
            </p:nvSpPr>
            <p:spPr>
              <a:xfrm>
                <a:off x="3291" y="252"/>
                <a:ext cx="2" cy="199"/>
              </a:xfrm>
              <a:custGeom>
                <a:avLst/>
                <a:gdLst>
                  <a:gd name="txL" fmla="*/ 0 w 1"/>
                  <a:gd name="txT" fmla="*/ 0 h 911"/>
                  <a:gd name="txR" fmla="*/ 1 w 1"/>
                  <a:gd name="txB" fmla="*/ 911 h 911"/>
                </a:gdLst>
                <a:ahLst/>
                <a:cxnLst>
                  <a:cxn ang="0">
                    <a:pos x="0" y="0"/>
                  </a:cxn>
                  <a:cxn ang="0">
                    <a:pos x="0" y="911"/>
                  </a:cxn>
                  <a:cxn ang="0">
                    <a:pos x="1" y="911"/>
                  </a:cxn>
                </a:cxnLst>
                <a:rect l="txL" t="txT" r="txR" b="txB"/>
                <a:pathLst>
                  <a:path w="1" h="911">
                    <a:moveTo>
                      <a:pt x="0" y="0"/>
                    </a:moveTo>
                    <a:lnTo>
                      <a:pt x="0" y="911"/>
                    </a:lnTo>
                    <a:lnTo>
                      <a:pt x="1" y="911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467" name="Group 95"/>
            <p:cNvGrpSpPr/>
            <p:nvPr/>
          </p:nvGrpSpPr>
          <p:grpSpPr>
            <a:xfrm>
              <a:off x="2874" y="3913"/>
              <a:ext cx="419" cy="227"/>
              <a:chOff x="2874" y="3913"/>
              <a:chExt cx="419" cy="227"/>
            </a:xfrm>
          </p:grpSpPr>
          <p:sp>
            <p:nvSpPr>
              <p:cNvPr id="19468" name="Freeform 96"/>
              <p:cNvSpPr/>
              <p:nvPr/>
            </p:nvSpPr>
            <p:spPr>
              <a:xfrm>
                <a:off x="2874" y="4085"/>
                <a:ext cx="166" cy="55"/>
              </a:xfrm>
              <a:custGeom>
                <a:avLst/>
                <a:gdLst>
                  <a:gd name="txL" fmla="*/ 0 w 690"/>
                  <a:gd name="txT" fmla="*/ 0 h 255"/>
                  <a:gd name="txR" fmla="*/ 690 w 690"/>
                  <a:gd name="txB" fmla="*/ 255 h 255"/>
                </a:gdLst>
                <a:ahLst/>
                <a:cxnLst>
                  <a:cxn ang="0">
                    <a:pos x="690" y="255"/>
                  </a:cxn>
                  <a:cxn ang="0">
                    <a:pos x="0" y="127"/>
                  </a:cxn>
                  <a:cxn ang="0">
                    <a:pos x="690" y="0"/>
                  </a:cxn>
                  <a:cxn ang="0">
                    <a:pos x="690" y="255"/>
                  </a:cxn>
                </a:cxnLst>
                <a:rect l="txL" t="txT" r="txR" b="txB"/>
                <a:pathLst>
                  <a:path w="690" h="255">
                    <a:moveTo>
                      <a:pt x="690" y="255"/>
                    </a:moveTo>
                    <a:lnTo>
                      <a:pt x="0" y="127"/>
                    </a:lnTo>
                    <a:lnTo>
                      <a:pt x="690" y="0"/>
                    </a:lnTo>
                    <a:lnTo>
                      <a:pt x="690" y="255"/>
                    </a:lnTo>
                    <a:close/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69" name="Freeform 97"/>
              <p:cNvSpPr/>
              <p:nvPr/>
            </p:nvSpPr>
            <p:spPr>
              <a:xfrm>
                <a:off x="2874" y="4085"/>
                <a:ext cx="166" cy="55"/>
              </a:xfrm>
              <a:custGeom>
                <a:avLst/>
                <a:gdLst>
                  <a:gd name="txL" fmla="*/ 0 w 690"/>
                  <a:gd name="txT" fmla="*/ 0 h 255"/>
                  <a:gd name="txR" fmla="*/ 690 w 690"/>
                  <a:gd name="txB" fmla="*/ 255 h 255"/>
                </a:gdLst>
                <a:ahLst/>
                <a:cxnLst>
                  <a:cxn ang="0">
                    <a:pos x="690" y="255"/>
                  </a:cxn>
                  <a:cxn ang="0">
                    <a:pos x="0" y="127"/>
                  </a:cxn>
                  <a:cxn ang="0">
                    <a:pos x="690" y="0"/>
                  </a:cxn>
                  <a:cxn ang="0">
                    <a:pos x="690" y="255"/>
                  </a:cxn>
                </a:cxnLst>
                <a:rect l="txL" t="txT" r="txR" b="txB"/>
                <a:pathLst>
                  <a:path w="690" h="255">
                    <a:moveTo>
                      <a:pt x="690" y="255"/>
                    </a:moveTo>
                    <a:lnTo>
                      <a:pt x="0" y="127"/>
                    </a:lnTo>
                    <a:lnTo>
                      <a:pt x="690" y="0"/>
                    </a:lnTo>
                    <a:lnTo>
                      <a:pt x="690" y="255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0" name="Freeform 98"/>
              <p:cNvSpPr/>
              <p:nvPr/>
            </p:nvSpPr>
            <p:spPr>
              <a:xfrm>
                <a:off x="3040" y="4112"/>
                <a:ext cx="251" cy="2"/>
              </a:xfrm>
              <a:custGeom>
                <a:avLst/>
                <a:gdLst>
                  <a:gd name="txL" fmla="*/ 0 w 1036"/>
                  <a:gd name="txT" fmla="*/ 0 h 2"/>
                  <a:gd name="txR" fmla="*/ 1036 w 1036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35" y="0"/>
                  </a:cxn>
                  <a:cxn ang="0">
                    <a:pos x="1036" y="0"/>
                  </a:cxn>
                </a:cxnLst>
                <a:rect l="txL" t="txT" r="txR" b="txB"/>
                <a:pathLst>
                  <a:path w="1036" h="2">
                    <a:moveTo>
                      <a:pt x="0" y="0"/>
                    </a:moveTo>
                    <a:lnTo>
                      <a:pt x="1035" y="0"/>
                    </a:lnTo>
                    <a:lnTo>
                      <a:pt x="103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1" name="Freeform 99"/>
              <p:cNvSpPr/>
              <p:nvPr/>
            </p:nvSpPr>
            <p:spPr>
              <a:xfrm>
                <a:off x="3291" y="3913"/>
                <a:ext cx="2" cy="199"/>
              </a:xfrm>
              <a:custGeom>
                <a:avLst/>
                <a:gdLst>
                  <a:gd name="txL" fmla="*/ 0 w 1"/>
                  <a:gd name="txT" fmla="*/ 0 h 911"/>
                  <a:gd name="txR" fmla="*/ 1 w 1"/>
                  <a:gd name="txB" fmla="*/ 911 h 911"/>
                </a:gdLst>
                <a:ahLst/>
                <a:cxnLst>
                  <a:cxn ang="0">
                    <a:pos x="0" y="0"/>
                  </a:cxn>
                  <a:cxn ang="0">
                    <a:pos x="0" y="911"/>
                  </a:cxn>
                  <a:cxn ang="0">
                    <a:pos x="1" y="911"/>
                  </a:cxn>
                </a:cxnLst>
                <a:rect l="txL" t="txT" r="txR" b="txB"/>
                <a:pathLst>
                  <a:path w="1" h="911">
                    <a:moveTo>
                      <a:pt x="0" y="0"/>
                    </a:moveTo>
                    <a:lnTo>
                      <a:pt x="0" y="911"/>
                    </a:lnTo>
                    <a:lnTo>
                      <a:pt x="1" y="911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9462" name="Rectangle 11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41104" name="Picture 112"/>
          <p:cNvPicPr>
            <a:picLocks noChangeAspect="1"/>
          </p:cNvPicPr>
          <p:nvPr/>
        </p:nvPicPr>
        <p:blipFill>
          <a:blip r:embed="rId2"/>
          <a:srcRect r="43968"/>
          <a:stretch>
            <a:fillRect/>
          </a:stretch>
        </p:blipFill>
        <p:spPr>
          <a:xfrm>
            <a:off x="0" y="501650"/>
            <a:ext cx="4940300" cy="4046538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41107" name="Picture 115"/>
          <p:cNvPicPr>
            <a:picLocks noChangeAspect="1"/>
          </p:cNvPicPr>
          <p:nvPr/>
        </p:nvPicPr>
        <p:blipFill>
          <a:blip r:embed="rId2"/>
          <a:srcRect l="57419" t="5099" r="577"/>
          <a:stretch>
            <a:fillRect/>
          </a:stretch>
        </p:blipFill>
        <p:spPr>
          <a:xfrm>
            <a:off x="5070475" y="477838"/>
            <a:ext cx="3895725" cy="40386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41108" name="Text Box 116"/>
          <p:cNvSpPr txBox="1"/>
          <p:nvPr/>
        </p:nvSpPr>
        <p:spPr>
          <a:xfrm>
            <a:off x="84138" y="4460875"/>
            <a:ext cx="8983662" cy="18002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画剖视图时，即可将某一个视图画成剖视图，也可根据需要同时将几个视图画成剖视图，它们之间相互独立，互不影响，并可以根据向视图配置原则，合理利用图纸空间进行视图配置。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1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1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9DF9EB-2D82-49C6-92E3-331D65FC18D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99363" name="Rectangle 3"/>
          <p:cNvSpPr>
            <a:spLocks noChangeArrowheads="1"/>
          </p:cNvSpPr>
          <p:nvPr/>
        </p:nvSpPr>
        <p:spPr bwMode="auto">
          <a:xfrm>
            <a:off x="5329238" y="1616075"/>
            <a:ext cx="2082800" cy="531813"/>
          </a:xfrm>
          <a:prstGeom prst="rect">
            <a:avLst/>
          </a:prstGeom>
          <a:solidFill>
            <a:srgbClr val="FFFF99"/>
          </a:solidFill>
          <a:ln w="12700">
            <a:solidFill>
              <a:schemeClr val="bg2"/>
            </a:solidFill>
            <a:miter lim="800000"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Marlett" pitchFamily="2" charset="2"/>
              </a:rPr>
              <a:t>剖面线</a:t>
            </a:r>
          </a:p>
        </p:txBody>
      </p:sp>
      <p:sp>
        <p:nvSpPr>
          <p:cNvPr id="399364" name="Rectangle 4"/>
          <p:cNvSpPr>
            <a:spLocks noChangeArrowheads="1"/>
          </p:cNvSpPr>
          <p:nvPr/>
        </p:nvSpPr>
        <p:spPr bwMode="auto">
          <a:xfrm>
            <a:off x="5370513" y="2668588"/>
            <a:ext cx="2068513" cy="958850"/>
          </a:xfrm>
          <a:prstGeom prst="rect">
            <a:avLst/>
          </a:prstGeom>
          <a:solidFill>
            <a:srgbClr val="FFFF99"/>
          </a:solidFill>
          <a:ln w="12700">
            <a:solidFill>
              <a:schemeClr val="bg2"/>
            </a:solidFill>
            <a:miter lim="800000"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Monotype Sorts" pitchFamily="2" charset="2"/>
              </a:rPr>
              <a:t>剖切符号及投射方向</a:t>
            </a:r>
          </a:p>
        </p:txBody>
      </p:sp>
      <p:sp>
        <p:nvSpPr>
          <p:cNvPr id="20487" name="Oval 8"/>
          <p:cNvSpPr/>
          <p:nvPr/>
        </p:nvSpPr>
        <p:spPr>
          <a:xfrm>
            <a:off x="2376488" y="2820988"/>
            <a:ext cx="1443037" cy="1443037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0488" name="Oval 9"/>
          <p:cNvSpPr/>
          <p:nvPr/>
        </p:nvSpPr>
        <p:spPr>
          <a:xfrm>
            <a:off x="2554288" y="2982913"/>
            <a:ext cx="1093787" cy="1109662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0489" name="Oval 10"/>
          <p:cNvSpPr/>
          <p:nvPr/>
        </p:nvSpPr>
        <p:spPr>
          <a:xfrm>
            <a:off x="2725738" y="3155950"/>
            <a:ext cx="762000" cy="76200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0490" name="Oval 11"/>
          <p:cNvSpPr/>
          <p:nvPr/>
        </p:nvSpPr>
        <p:spPr>
          <a:xfrm>
            <a:off x="1187450" y="3322638"/>
            <a:ext cx="441325" cy="441325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0491" name="Oval 12"/>
          <p:cNvSpPr/>
          <p:nvPr/>
        </p:nvSpPr>
        <p:spPr>
          <a:xfrm>
            <a:off x="1274763" y="3408363"/>
            <a:ext cx="258762" cy="260350"/>
          </a:xfrm>
          <a:prstGeom prst="ellipse">
            <a:avLst/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0492" name="Line 13"/>
          <p:cNvSpPr/>
          <p:nvPr/>
        </p:nvSpPr>
        <p:spPr>
          <a:xfrm>
            <a:off x="3113088" y="2684463"/>
            <a:ext cx="0" cy="1746250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0493" name="Line 14"/>
          <p:cNvSpPr/>
          <p:nvPr/>
        </p:nvSpPr>
        <p:spPr>
          <a:xfrm>
            <a:off x="1408113" y="3224213"/>
            <a:ext cx="0" cy="690562"/>
          </a:xfrm>
          <a:prstGeom prst="line">
            <a:avLst/>
          </a:prstGeom>
          <a:ln w="9525" cap="flat" cmpd="sng">
            <a:solidFill>
              <a:schemeClr val="tx1"/>
            </a:solidFill>
            <a:prstDash val="lgDashDot"/>
            <a:headEnd type="none" w="med" len="med"/>
            <a:tailEnd type="none" w="med" len="med"/>
          </a:ln>
        </p:spPr>
      </p:sp>
      <p:sp>
        <p:nvSpPr>
          <p:cNvPr id="20494" name="Arc 15"/>
          <p:cNvSpPr/>
          <p:nvPr/>
        </p:nvSpPr>
        <p:spPr>
          <a:xfrm flipH="1" flipV="1">
            <a:off x="1041400" y="3192463"/>
            <a:ext cx="354013" cy="700087"/>
          </a:xfrm>
          <a:custGeom>
            <a:avLst/>
            <a:gdLst>
              <a:gd name="txL" fmla="*/ 0 w 21600"/>
              <a:gd name="txT" fmla="*/ 0 h 42545"/>
              <a:gd name="txR" fmla="*/ 21600 w 21600"/>
              <a:gd name="txB" fmla="*/ 42545 h 42545"/>
            </a:gdLst>
            <a:ahLst/>
            <a:cxnLst>
              <a:cxn ang="0">
                <a:pos x="57363" y="0"/>
              </a:cxn>
              <a:cxn ang="0">
                <a:pos x="65214" y="700087"/>
              </a:cxn>
              <a:cxn ang="0">
                <a:pos x="0" y="350743"/>
              </a:cxn>
            </a:cxnLst>
            <a:rect l="txL" t="txT" r="txR" b="txB"/>
            <a:pathLst>
              <a:path w="21600" h="42545" fill="none">
                <a:moveTo>
                  <a:pt x="3499" y="0"/>
                </a:moveTo>
                <a:cubicBezTo>
                  <a:pt x="13938" y="1714"/>
                  <a:pt x="21600" y="10736"/>
                  <a:pt x="21600" y="21315"/>
                </a:cubicBezTo>
                <a:cubicBezTo>
                  <a:pt x="21600" y="31709"/>
                  <a:pt x="14196" y="40630"/>
                  <a:pt x="3979" y="42545"/>
                </a:cubicBezTo>
              </a:path>
              <a:path w="21600" h="42545" stroke="0">
                <a:moveTo>
                  <a:pt x="3499" y="0"/>
                </a:moveTo>
                <a:cubicBezTo>
                  <a:pt x="13938" y="1714"/>
                  <a:pt x="21600" y="10736"/>
                  <a:pt x="21600" y="21315"/>
                </a:cubicBezTo>
                <a:cubicBezTo>
                  <a:pt x="21600" y="31709"/>
                  <a:pt x="14196" y="40630"/>
                  <a:pt x="3979" y="42545"/>
                </a:cubicBezTo>
                <a:lnTo>
                  <a:pt x="0" y="21315"/>
                </a:lnTo>
                <a:close/>
              </a:path>
            </a:pathLst>
          </a:custGeom>
          <a:noFill/>
          <a:ln w="38100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5" name="Line 16"/>
          <p:cNvSpPr/>
          <p:nvPr/>
        </p:nvSpPr>
        <p:spPr>
          <a:xfrm>
            <a:off x="1266825" y="3884613"/>
            <a:ext cx="1687513" cy="3651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6" name="Line 17"/>
          <p:cNvSpPr/>
          <p:nvPr/>
        </p:nvSpPr>
        <p:spPr>
          <a:xfrm flipV="1">
            <a:off x="1330325" y="2819400"/>
            <a:ext cx="1635125" cy="37465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7" name="Line 20"/>
          <p:cNvSpPr/>
          <p:nvPr/>
        </p:nvSpPr>
        <p:spPr>
          <a:xfrm>
            <a:off x="3462338" y="3443288"/>
            <a:ext cx="920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8" name="Line 21"/>
          <p:cNvSpPr/>
          <p:nvPr/>
        </p:nvSpPr>
        <p:spPr>
          <a:xfrm>
            <a:off x="3554413" y="3427413"/>
            <a:ext cx="0" cy="2254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99" name="Line 22"/>
          <p:cNvSpPr/>
          <p:nvPr/>
        </p:nvSpPr>
        <p:spPr>
          <a:xfrm>
            <a:off x="3470275" y="3632200"/>
            <a:ext cx="9207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500" name="Group 23"/>
          <p:cNvGrpSpPr/>
          <p:nvPr/>
        </p:nvGrpSpPr>
        <p:grpSpPr>
          <a:xfrm>
            <a:off x="1028700" y="1046163"/>
            <a:ext cx="2813050" cy="1455737"/>
            <a:chOff x="989" y="880"/>
            <a:chExt cx="1772" cy="917"/>
          </a:xfrm>
        </p:grpSpPr>
        <p:sp>
          <p:nvSpPr>
            <p:cNvPr id="20548" name="Line 24"/>
            <p:cNvSpPr/>
            <p:nvPr/>
          </p:nvSpPr>
          <p:spPr>
            <a:xfrm>
              <a:off x="989" y="1683"/>
              <a:ext cx="177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49" name="Line 25"/>
            <p:cNvSpPr/>
            <p:nvPr/>
          </p:nvSpPr>
          <p:spPr>
            <a:xfrm>
              <a:off x="1009" y="1465"/>
              <a:ext cx="1205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0" name="Line 26"/>
            <p:cNvSpPr/>
            <p:nvPr/>
          </p:nvSpPr>
          <p:spPr>
            <a:xfrm>
              <a:off x="2301" y="880"/>
              <a:ext cx="0" cy="9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0551" name="Line 27"/>
            <p:cNvSpPr/>
            <p:nvPr/>
          </p:nvSpPr>
          <p:spPr>
            <a:xfrm flipH="1">
              <a:off x="1854" y="956"/>
              <a:ext cx="88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2" name="Line 28"/>
            <p:cNvSpPr/>
            <p:nvPr/>
          </p:nvSpPr>
          <p:spPr>
            <a:xfrm flipV="1">
              <a:off x="1226" y="1292"/>
              <a:ext cx="0" cy="46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20553" name="Line 29"/>
            <p:cNvSpPr/>
            <p:nvPr/>
          </p:nvSpPr>
          <p:spPr>
            <a:xfrm>
              <a:off x="1835" y="956"/>
              <a:ext cx="91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4" name="Line 30"/>
            <p:cNvSpPr/>
            <p:nvPr/>
          </p:nvSpPr>
          <p:spPr>
            <a:xfrm>
              <a:off x="2746" y="952"/>
              <a:ext cx="0" cy="72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5" name="Line 31"/>
            <p:cNvSpPr/>
            <p:nvPr/>
          </p:nvSpPr>
          <p:spPr>
            <a:xfrm>
              <a:off x="1830" y="951"/>
              <a:ext cx="0" cy="51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6" name="Line 32"/>
            <p:cNvSpPr/>
            <p:nvPr/>
          </p:nvSpPr>
          <p:spPr>
            <a:xfrm flipV="1">
              <a:off x="1086" y="1364"/>
              <a:ext cx="0" cy="9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7" name="Line 33"/>
            <p:cNvSpPr/>
            <p:nvPr/>
          </p:nvSpPr>
          <p:spPr>
            <a:xfrm>
              <a:off x="1086" y="1374"/>
              <a:ext cx="274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8" name="Line 34"/>
            <p:cNvSpPr/>
            <p:nvPr/>
          </p:nvSpPr>
          <p:spPr>
            <a:xfrm>
              <a:off x="1365" y="1371"/>
              <a:ext cx="0" cy="10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559" name="Line 35"/>
            <p:cNvSpPr/>
            <p:nvPr/>
          </p:nvSpPr>
          <p:spPr>
            <a:xfrm>
              <a:off x="1306" y="1379"/>
              <a:ext cx="0" cy="30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0" name="Line 36"/>
            <p:cNvSpPr/>
            <p:nvPr/>
          </p:nvSpPr>
          <p:spPr>
            <a:xfrm>
              <a:off x="1143" y="1388"/>
              <a:ext cx="0" cy="302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1" name="Line 37"/>
            <p:cNvSpPr/>
            <p:nvPr/>
          </p:nvSpPr>
          <p:spPr>
            <a:xfrm>
              <a:off x="1946" y="956"/>
              <a:ext cx="0" cy="2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2" name="Line 38"/>
            <p:cNvSpPr/>
            <p:nvPr/>
          </p:nvSpPr>
          <p:spPr>
            <a:xfrm>
              <a:off x="1946" y="1187"/>
              <a:ext cx="695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3" name="Line 39"/>
            <p:cNvSpPr/>
            <p:nvPr/>
          </p:nvSpPr>
          <p:spPr>
            <a:xfrm>
              <a:off x="2633" y="961"/>
              <a:ext cx="0" cy="23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4" name="Line 40"/>
            <p:cNvSpPr/>
            <p:nvPr/>
          </p:nvSpPr>
          <p:spPr>
            <a:xfrm>
              <a:off x="2579" y="1187"/>
              <a:ext cx="0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5" name="Line 41"/>
            <p:cNvSpPr/>
            <p:nvPr/>
          </p:nvSpPr>
          <p:spPr>
            <a:xfrm>
              <a:off x="2531" y="1187"/>
              <a:ext cx="0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6" name="Line 42"/>
            <p:cNvSpPr/>
            <p:nvPr/>
          </p:nvSpPr>
          <p:spPr>
            <a:xfrm>
              <a:off x="2061" y="1196"/>
              <a:ext cx="0" cy="499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20567" name="Line 43"/>
            <p:cNvSpPr/>
            <p:nvPr/>
          </p:nvSpPr>
          <p:spPr>
            <a:xfrm>
              <a:off x="998" y="1456"/>
              <a:ext cx="0" cy="24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0501" name="Line 44"/>
          <p:cNvSpPr/>
          <p:nvPr/>
        </p:nvSpPr>
        <p:spPr>
          <a:xfrm>
            <a:off x="3490913" y="3459163"/>
            <a:ext cx="0" cy="15240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5" name="Line 45"/>
          <p:cNvSpPr/>
          <p:nvPr/>
        </p:nvSpPr>
        <p:spPr>
          <a:xfrm>
            <a:off x="739775" y="3524250"/>
            <a:ext cx="222250" cy="0"/>
          </a:xfrm>
          <a:prstGeom prst="line">
            <a:avLst/>
          </a:prstGeom>
          <a:ln w="762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6" name="Line 46"/>
          <p:cNvSpPr/>
          <p:nvPr/>
        </p:nvSpPr>
        <p:spPr>
          <a:xfrm flipV="1">
            <a:off x="4041775" y="3516313"/>
            <a:ext cx="265113" cy="7937"/>
          </a:xfrm>
          <a:prstGeom prst="line">
            <a:avLst/>
          </a:prstGeom>
          <a:ln w="762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07" name="Line 47"/>
          <p:cNvSpPr/>
          <p:nvPr/>
        </p:nvSpPr>
        <p:spPr>
          <a:xfrm flipV="1">
            <a:off x="725488" y="3138488"/>
            <a:ext cx="15875" cy="377825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399408" name="Line 48"/>
          <p:cNvSpPr/>
          <p:nvPr/>
        </p:nvSpPr>
        <p:spPr>
          <a:xfrm flipV="1">
            <a:off x="4306888" y="3135313"/>
            <a:ext cx="0" cy="381000"/>
          </a:xfrm>
          <a:prstGeom prst="line">
            <a:avLst/>
          </a:prstGeom>
          <a:ln w="38100" cap="flat" cmpd="sng">
            <a:solidFill>
              <a:schemeClr val="tx2"/>
            </a:solidFill>
            <a:prstDash val="solid"/>
            <a:headEnd type="none" w="med" len="med"/>
            <a:tailEnd type="triangle" w="sm" len="lg"/>
          </a:ln>
        </p:spPr>
      </p:sp>
      <p:sp>
        <p:nvSpPr>
          <p:cNvPr id="399409" name="Text Box 49"/>
          <p:cNvSpPr txBox="1"/>
          <p:nvPr/>
        </p:nvSpPr>
        <p:spPr>
          <a:xfrm>
            <a:off x="344488" y="3262313"/>
            <a:ext cx="4413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20507" name="Line 50"/>
          <p:cNvSpPr/>
          <p:nvPr/>
        </p:nvSpPr>
        <p:spPr>
          <a:xfrm>
            <a:off x="1203325" y="1979613"/>
            <a:ext cx="403225" cy="0"/>
          </a:xfrm>
          <a:prstGeom prst="line">
            <a:avLst/>
          </a:prstGeom>
          <a:ln w="762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8" name="Line 51"/>
          <p:cNvSpPr/>
          <p:nvPr/>
        </p:nvSpPr>
        <p:spPr>
          <a:xfrm>
            <a:off x="2386013" y="1960563"/>
            <a:ext cx="609600" cy="0"/>
          </a:xfrm>
          <a:prstGeom prst="line">
            <a:avLst/>
          </a:prstGeom>
          <a:ln w="571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09" name="Line 52"/>
          <p:cNvSpPr/>
          <p:nvPr/>
        </p:nvSpPr>
        <p:spPr>
          <a:xfrm flipV="1">
            <a:off x="1046163" y="1876425"/>
            <a:ext cx="22225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0" name="Line 53"/>
          <p:cNvSpPr/>
          <p:nvPr/>
        </p:nvSpPr>
        <p:spPr>
          <a:xfrm flipV="1">
            <a:off x="1076325" y="2070100"/>
            <a:ext cx="212725" cy="2254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1" name="Line 55"/>
          <p:cNvSpPr/>
          <p:nvPr/>
        </p:nvSpPr>
        <p:spPr>
          <a:xfrm flipV="1">
            <a:off x="2363788" y="1169988"/>
            <a:ext cx="155575" cy="168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2" name="Line 56"/>
          <p:cNvSpPr/>
          <p:nvPr/>
        </p:nvSpPr>
        <p:spPr>
          <a:xfrm flipV="1">
            <a:off x="1520825" y="1954213"/>
            <a:ext cx="212725" cy="22701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3" name="Line 57"/>
          <p:cNvSpPr/>
          <p:nvPr/>
        </p:nvSpPr>
        <p:spPr>
          <a:xfrm flipV="1">
            <a:off x="1633538" y="1968500"/>
            <a:ext cx="334962" cy="3349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4" name="Line 58"/>
          <p:cNvSpPr/>
          <p:nvPr/>
        </p:nvSpPr>
        <p:spPr>
          <a:xfrm flipV="1">
            <a:off x="2366963" y="1360488"/>
            <a:ext cx="179387" cy="190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5" name="Line 59"/>
          <p:cNvSpPr/>
          <p:nvPr/>
        </p:nvSpPr>
        <p:spPr>
          <a:xfrm flipV="1">
            <a:off x="1873250" y="1968500"/>
            <a:ext cx="327025" cy="3270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6" name="Line 60"/>
          <p:cNvSpPr/>
          <p:nvPr/>
        </p:nvSpPr>
        <p:spPr>
          <a:xfrm flipV="1">
            <a:off x="2352675" y="1512888"/>
            <a:ext cx="314325" cy="3111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7" name="Line 61"/>
          <p:cNvSpPr/>
          <p:nvPr/>
        </p:nvSpPr>
        <p:spPr>
          <a:xfrm flipV="1">
            <a:off x="2124075" y="1679575"/>
            <a:ext cx="614363" cy="6159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8" name="Line 62"/>
          <p:cNvSpPr/>
          <p:nvPr/>
        </p:nvSpPr>
        <p:spPr>
          <a:xfrm flipV="1">
            <a:off x="2363788" y="1919288"/>
            <a:ext cx="371475" cy="382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19" name="Line 63"/>
          <p:cNvSpPr/>
          <p:nvPr/>
        </p:nvSpPr>
        <p:spPr>
          <a:xfrm flipV="1">
            <a:off x="2613025" y="2160588"/>
            <a:ext cx="122238" cy="1349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0" name="Line 64"/>
          <p:cNvSpPr/>
          <p:nvPr/>
        </p:nvSpPr>
        <p:spPr>
          <a:xfrm flipV="1">
            <a:off x="3635375" y="1157288"/>
            <a:ext cx="107950" cy="107950"/>
          </a:xfrm>
          <a:prstGeom prst="line">
            <a:avLst/>
          </a:prstGeom>
          <a:ln w="9525" cap="flat" cmpd="sng">
            <a:solidFill>
              <a:srgbClr val="CC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1" name="Line 65"/>
          <p:cNvSpPr/>
          <p:nvPr/>
        </p:nvSpPr>
        <p:spPr>
          <a:xfrm flipV="1">
            <a:off x="3563938" y="1335088"/>
            <a:ext cx="242887" cy="2460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2" name="Line 66"/>
          <p:cNvSpPr/>
          <p:nvPr/>
        </p:nvSpPr>
        <p:spPr>
          <a:xfrm flipV="1">
            <a:off x="3552825" y="1558925"/>
            <a:ext cx="276225" cy="27781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3" name="Line 67"/>
          <p:cNvSpPr/>
          <p:nvPr/>
        </p:nvSpPr>
        <p:spPr>
          <a:xfrm flipV="1">
            <a:off x="3563938" y="1820863"/>
            <a:ext cx="261937" cy="2492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4" name="Line 68"/>
          <p:cNvSpPr/>
          <p:nvPr/>
        </p:nvSpPr>
        <p:spPr>
          <a:xfrm flipV="1">
            <a:off x="3603625" y="2073275"/>
            <a:ext cx="209550" cy="209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29" name="Text Box 69"/>
          <p:cNvSpPr txBox="1"/>
          <p:nvPr/>
        </p:nvSpPr>
        <p:spPr>
          <a:xfrm>
            <a:off x="2465388" y="544513"/>
            <a:ext cx="1231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A — A</a:t>
            </a:r>
          </a:p>
        </p:txBody>
      </p:sp>
      <p:sp>
        <p:nvSpPr>
          <p:cNvPr id="20526" name="Line 70"/>
          <p:cNvSpPr/>
          <p:nvPr/>
        </p:nvSpPr>
        <p:spPr>
          <a:xfrm>
            <a:off x="1276350" y="1812925"/>
            <a:ext cx="0" cy="4953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7" name="Line 71"/>
          <p:cNvSpPr/>
          <p:nvPr/>
        </p:nvSpPr>
        <p:spPr>
          <a:xfrm>
            <a:off x="1535113" y="1822450"/>
            <a:ext cx="0" cy="4953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8" name="Line 72"/>
          <p:cNvSpPr/>
          <p:nvPr/>
        </p:nvSpPr>
        <p:spPr>
          <a:xfrm>
            <a:off x="2547938" y="1160463"/>
            <a:ext cx="0" cy="3603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29" name="Line 73"/>
          <p:cNvSpPr/>
          <p:nvPr/>
        </p:nvSpPr>
        <p:spPr>
          <a:xfrm>
            <a:off x="3644900" y="1160463"/>
            <a:ext cx="0" cy="3603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0" name="Line 74"/>
          <p:cNvSpPr/>
          <p:nvPr/>
        </p:nvSpPr>
        <p:spPr>
          <a:xfrm>
            <a:off x="2533650" y="1516063"/>
            <a:ext cx="1135063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1" name="Line 75"/>
          <p:cNvSpPr/>
          <p:nvPr/>
        </p:nvSpPr>
        <p:spPr>
          <a:xfrm>
            <a:off x="2732088" y="1516063"/>
            <a:ext cx="0" cy="7921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2" name="Line 76"/>
          <p:cNvSpPr/>
          <p:nvPr/>
        </p:nvSpPr>
        <p:spPr>
          <a:xfrm>
            <a:off x="3556000" y="1524000"/>
            <a:ext cx="0" cy="7921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533" name="Line 77"/>
          <p:cNvSpPr/>
          <p:nvPr/>
        </p:nvSpPr>
        <p:spPr>
          <a:xfrm>
            <a:off x="3479800" y="1539875"/>
            <a:ext cx="0" cy="7921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99438" name="Text Box 78"/>
          <p:cNvSpPr txBox="1"/>
          <p:nvPr/>
        </p:nvSpPr>
        <p:spPr>
          <a:xfrm>
            <a:off x="4359275" y="3198813"/>
            <a:ext cx="4413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399441" name="Oval 81"/>
          <p:cNvSpPr/>
          <p:nvPr/>
        </p:nvSpPr>
        <p:spPr>
          <a:xfrm>
            <a:off x="4016375" y="3095625"/>
            <a:ext cx="800100" cy="635000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99442" name="Rectangle 82"/>
          <p:cNvSpPr>
            <a:spLocks noChangeArrowheads="1"/>
          </p:cNvSpPr>
          <p:nvPr/>
        </p:nvSpPr>
        <p:spPr bwMode="auto">
          <a:xfrm>
            <a:off x="5316538" y="522288"/>
            <a:ext cx="2095500" cy="528638"/>
          </a:xfrm>
          <a:prstGeom prst="rect">
            <a:avLst/>
          </a:prstGeom>
          <a:solidFill>
            <a:srgbClr val="FFFF99"/>
          </a:solidFill>
          <a:ln w="9525">
            <a:solidFill>
              <a:schemeClr val="bg2"/>
            </a:solidFill>
            <a:miter lim="800000"/>
          </a:ln>
          <a:effectLst>
            <a:outerShdw dist="35921" dir="2700000" algn="ctr" rotWithShape="0">
              <a:srgbClr val="808080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Monotype Sorts" pitchFamily="2" charset="2"/>
              </a:rPr>
              <a:t>剖视图名称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Monotype Sorts" pitchFamily="2" charset="2"/>
              </a:rPr>
              <a:t> </a:t>
            </a:r>
          </a:p>
        </p:txBody>
      </p:sp>
      <p:sp>
        <p:nvSpPr>
          <p:cNvPr id="399443" name="Oval 83"/>
          <p:cNvSpPr/>
          <p:nvPr/>
        </p:nvSpPr>
        <p:spPr>
          <a:xfrm>
            <a:off x="2370138" y="588963"/>
            <a:ext cx="1301750" cy="495300"/>
          </a:xfrm>
          <a:prstGeom prst="ellipse">
            <a:avLst/>
          </a:prstGeom>
          <a:noFill/>
          <a:ln w="28575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99444" name="Line 84"/>
          <p:cNvSpPr/>
          <p:nvPr/>
        </p:nvSpPr>
        <p:spPr>
          <a:xfrm flipV="1">
            <a:off x="3671888" y="746125"/>
            <a:ext cx="1663700" cy="68263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399445" name="Line 85"/>
          <p:cNvSpPr/>
          <p:nvPr/>
        </p:nvSpPr>
        <p:spPr>
          <a:xfrm flipV="1">
            <a:off x="3724275" y="1906588"/>
            <a:ext cx="1606550" cy="149225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399446" name="Line 86"/>
          <p:cNvSpPr/>
          <p:nvPr/>
        </p:nvSpPr>
        <p:spPr>
          <a:xfrm flipV="1">
            <a:off x="4797425" y="3143250"/>
            <a:ext cx="606425" cy="138113"/>
          </a:xfrm>
          <a:prstGeom prst="line">
            <a:avLst/>
          </a:prstGeom>
          <a:ln w="28575" cap="flat" cmpd="sng">
            <a:solidFill>
              <a:schemeClr val="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20541" name="Rectangle 87"/>
          <p:cNvSpPr/>
          <p:nvPr/>
        </p:nvSpPr>
        <p:spPr>
          <a:xfrm>
            <a:off x="17463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99450" name="Text Box 90"/>
          <p:cNvSpPr txBox="1"/>
          <p:nvPr/>
        </p:nvSpPr>
        <p:spPr>
          <a:xfrm>
            <a:off x="4225925" y="1038225"/>
            <a:ext cx="4129088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US" altLang="zh-CN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×-×</a:t>
            </a: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（“</a:t>
            </a:r>
            <a:r>
              <a:rPr lang="en-US" altLang="zh-CN" sz="2000" i="0" dirty="0">
                <a:solidFill>
                  <a:srgbClr val="A50021"/>
                </a:solidFill>
                <a:latin typeface="Times New Roman" panose="02020603050405020304" pitchFamily="18" charset="0"/>
              </a:rPr>
              <a:t>×</a:t>
            </a:r>
            <a:r>
              <a:rPr lang="en-US" altLang="zh-CN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20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为大写拉丁字母</a:t>
            </a: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）。</a:t>
            </a:r>
          </a:p>
        </p:txBody>
      </p:sp>
      <p:sp>
        <p:nvSpPr>
          <p:cNvPr id="399451" name="Text Box 91"/>
          <p:cNvSpPr txBox="1"/>
          <p:nvPr/>
        </p:nvSpPr>
        <p:spPr>
          <a:xfrm>
            <a:off x="5014913" y="2146300"/>
            <a:ext cx="275113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用细点画线表示。</a:t>
            </a:r>
          </a:p>
        </p:txBody>
      </p:sp>
      <p:sp>
        <p:nvSpPr>
          <p:cNvPr id="399452" name="Text Box 92"/>
          <p:cNvSpPr txBox="1"/>
          <p:nvPr/>
        </p:nvSpPr>
        <p:spPr>
          <a:xfrm>
            <a:off x="4495800" y="3629025"/>
            <a:ext cx="46482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粗实线表示剖切面两端的起讫位置，箭头画在粗实线两端。</a:t>
            </a:r>
          </a:p>
        </p:txBody>
      </p:sp>
      <p:sp>
        <p:nvSpPr>
          <p:cNvPr id="20545" name="Text Box 93"/>
          <p:cNvSpPr txBox="1"/>
          <p:nvPr/>
        </p:nvSpPr>
        <p:spPr>
          <a:xfrm>
            <a:off x="-252412" y="4471988"/>
            <a:ext cx="1841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99454" name="Text Box 94"/>
          <p:cNvSpPr txBox="1"/>
          <p:nvPr/>
        </p:nvSpPr>
        <p:spPr>
          <a:xfrm>
            <a:off x="177800" y="4725988"/>
            <a:ext cx="8763000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当剖视图按投影关系配置时，中间没有其他图形隔开时，可以省略箭头；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当剖切平面通过零件的对称面或基本对称的平面，且剖视图按照投影关系配置，中间又没有其他图形隔开，可以省略标注。</a:t>
            </a:r>
          </a:p>
        </p:txBody>
      </p:sp>
      <p:sp>
        <p:nvSpPr>
          <p:cNvPr id="20547" name="Line 19"/>
          <p:cNvSpPr/>
          <p:nvPr/>
        </p:nvSpPr>
        <p:spPr>
          <a:xfrm>
            <a:off x="739775" y="3540125"/>
            <a:ext cx="3373438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lgDashDot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9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9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9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39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9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99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39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9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99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399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399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399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399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399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99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9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9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99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99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994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399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6" dur="500"/>
                                        <p:tgtEl>
                                          <p:spTgt spid="399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9" dur="500"/>
                                        <p:tgtEl>
                                          <p:spTgt spid="399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2" dur="500"/>
                                        <p:tgtEl>
                                          <p:spTgt spid="399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5" dur="500"/>
                                        <p:tgtEl>
                                          <p:spTgt spid="399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63" grpId="0" animBg="1"/>
      <p:bldP spid="399364" grpId="0" animBg="1"/>
      <p:bldP spid="399409" grpId="0"/>
      <p:bldP spid="399429" grpId="0"/>
      <p:bldP spid="399438" grpId="0"/>
      <p:bldP spid="399441" grpId="0" animBg="1"/>
      <p:bldP spid="399441" grpId="1" animBg="1"/>
      <p:bldP spid="399442" grpId="0" animBg="1"/>
      <p:bldP spid="399443" grpId="0" animBg="1"/>
      <p:bldP spid="399443" grpId="1" animBg="1"/>
      <p:bldP spid="399450" grpId="0"/>
      <p:bldP spid="399451" grpId="0"/>
      <p:bldP spid="3994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1AD219-F74D-411B-BA2F-0DA8A740EEB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1509" name="Group 2"/>
          <p:cNvGrpSpPr/>
          <p:nvPr/>
        </p:nvGrpSpPr>
        <p:grpSpPr>
          <a:xfrm>
            <a:off x="3563938" y="1035050"/>
            <a:ext cx="544512" cy="5087938"/>
            <a:chOff x="2874" y="224"/>
            <a:chExt cx="419" cy="3916"/>
          </a:xfrm>
        </p:grpSpPr>
        <p:grpSp>
          <p:nvGrpSpPr>
            <p:cNvPr id="21517" name="Group 3"/>
            <p:cNvGrpSpPr/>
            <p:nvPr/>
          </p:nvGrpSpPr>
          <p:grpSpPr>
            <a:xfrm>
              <a:off x="2874" y="224"/>
              <a:ext cx="419" cy="227"/>
              <a:chOff x="2874" y="224"/>
              <a:chExt cx="419" cy="227"/>
            </a:xfrm>
          </p:grpSpPr>
          <p:sp>
            <p:nvSpPr>
              <p:cNvPr id="21523" name="Freeform 4"/>
              <p:cNvSpPr/>
              <p:nvPr/>
            </p:nvSpPr>
            <p:spPr>
              <a:xfrm>
                <a:off x="2874" y="224"/>
                <a:ext cx="166" cy="57"/>
              </a:xfrm>
              <a:custGeom>
                <a:avLst/>
                <a:gdLst>
                  <a:gd name="txL" fmla="*/ 0 w 690"/>
                  <a:gd name="txT" fmla="*/ 0 h 256"/>
                  <a:gd name="txR" fmla="*/ 690 w 690"/>
                  <a:gd name="txB" fmla="*/ 256 h 256"/>
                </a:gdLst>
                <a:ahLst/>
                <a:cxnLst>
                  <a:cxn ang="0">
                    <a:pos x="690" y="256"/>
                  </a:cxn>
                  <a:cxn ang="0">
                    <a:pos x="0" y="128"/>
                  </a:cxn>
                  <a:cxn ang="0">
                    <a:pos x="690" y="0"/>
                  </a:cxn>
                  <a:cxn ang="0">
                    <a:pos x="690" y="256"/>
                  </a:cxn>
                </a:cxnLst>
                <a:rect l="txL" t="txT" r="txR" b="txB"/>
                <a:pathLst>
                  <a:path w="690" h="256">
                    <a:moveTo>
                      <a:pt x="690" y="256"/>
                    </a:moveTo>
                    <a:lnTo>
                      <a:pt x="0" y="128"/>
                    </a:lnTo>
                    <a:lnTo>
                      <a:pt x="690" y="0"/>
                    </a:lnTo>
                    <a:lnTo>
                      <a:pt x="690" y="256"/>
                    </a:lnTo>
                    <a:close/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4" name="Freeform 5"/>
              <p:cNvSpPr/>
              <p:nvPr/>
            </p:nvSpPr>
            <p:spPr>
              <a:xfrm>
                <a:off x="2874" y="224"/>
                <a:ext cx="166" cy="57"/>
              </a:xfrm>
              <a:custGeom>
                <a:avLst/>
                <a:gdLst>
                  <a:gd name="txL" fmla="*/ 0 w 690"/>
                  <a:gd name="txT" fmla="*/ 0 h 256"/>
                  <a:gd name="txR" fmla="*/ 690 w 690"/>
                  <a:gd name="txB" fmla="*/ 256 h 256"/>
                </a:gdLst>
                <a:ahLst/>
                <a:cxnLst>
                  <a:cxn ang="0">
                    <a:pos x="690" y="256"/>
                  </a:cxn>
                  <a:cxn ang="0">
                    <a:pos x="0" y="128"/>
                  </a:cxn>
                  <a:cxn ang="0">
                    <a:pos x="690" y="0"/>
                  </a:cxn>
                  <a:cxn ang="0">
                    <a:pos x="690" y="256"/>
                  </a:cxn>
                </a:cxnLst>
                <a:rect l="txL" t="txT" r="txR" b="txB"/>
                <a:pathLst>
                  <a:path w="690" h="256">
                    <a:moveTo>
                      <a:pt x="690" y="256"/>
                    </a:moveTo>
                    <a:lnTo>
                      <a:pt x="0" y="128"/>
                    </a:lnTo>
                    <a:lnTo>
                      <a:pt x="690" y="0"/>
                    </a:lnTo>
                    <a:lnTo>
                      <a:pt x="690" y="256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5" name="Freeform 6"/>
              <p:cNvSpPr/>
              <p:nvPr/>
            </p:nvSpPr>
            <p:spPr>
              <a:xfrm>
                <a:off x="3040" y="252"/>
                <a:ext cx="251" cy="3"/>
              </a:xfrm>
              <a:custGeom>
                <a:avLst/>
                <a:gdLst>
                  <a:gd name="txL" fmla="*/ 0 w 1036"/>
                  <a:gd name="txT" fmla="*/ 0 h 3"/>
                  <a:gd name="txR" fmla="*/ 1036 w 1036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035" y="0"/>
                  </a:cxn>
                  <a:cxn ang="0">
                    <a:pos x="1036" y="0"/>
                  </a:cxn>
                </a:cxnLst>
                <a:rect l="txL" t="txT" r="txR" b="txB"/>
                <a:pathLst>
                  <a:path w="1036" h="3">
                    <a:moveTo>
                      <a:pt x="0" y="0"/>
                    </a:moveTo>
                    <a:lnTo>
                      <a:pt x="1035" y="0"/>
                    </a:lnTo>
                    <a:lnTo>
                      <a:pt x="103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6" name="Freeform 7"/>
              <p:cNvSpPr/>
              <p:nvPr/>
            </p:nvSpPr>
            <p:spPr>
              <a:xfrm>
                <a:off x="3291" y="252"/>
                <a:ext cx="2" cy="199"/>
              </a:xfrm>
              <a:custGeom>
                <a:avLst/>
                <a:gdLst>
                  <a:gd name="txL" fmla="*/ 0 w 1"/>
                  <a:gd name="txT" fmla="*/ 0 h 911"/>
                  <a:gd name="txR" fmla="*/ 1 w 1"/>
                  <a:gd name="txB" fmla="*/ 911 h 911"/>
                </a:gdLst>
                <a:ahLst/>
                <a:cxnLst>
                  <a:cxn ang="0">
                    <a:pos x="0" y="0"/>
                  </a:cxn>
                  <a:cxn ang="0">
                    <a:pos x="0" y="911"/>
                  </a:cxn>
                  <a:cxn ang="0">
                    <a:pos x="1" y="911"/>
                  </a:cxn>
                </a:cxnLst>
                <a:rect l="txL" t="txT" r="txR" b="txB"/>
                <a:pathLst>
                  <a:path w="1" h="911">
                    <a:moveTo>
                      <a:pt x="0" y="0"/>
                    </a:moveTo>
                    <a:lnTo>
                      <a:pt x="0" y="911"/>
                    </a:lnTo>
                    <a:lnTo>
                      <a:pt x="1" y="911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18" name="Group 8"/>
            <p:cNvGrpSpPr/>
            <p:nvPr/>
          </p:nvGrpSpPr>
          <p:grpSpPr>
            <a:xfrm>
              <a:off x="2874" y="3913"/>
              <a:ext cx="419" cy="227"/>
              <a:chOff x="2874" y="3913"/>
              <a:chExt cx="419" cy="227"/>
            </a:xfrm>
          </p:grpSpPr>
          <p:sp>
            <p:nvSpPr>
              <p:cNvPr id="21519" name="Freeform 9"/>
              <p:cNvSpPr/>
              <p:nvPr/>
            </p:nvSpPr>
            <p:spPr>
              <a:xfrm>
                <a:off x="2874" y="4085"/>
                <a:ext cx="166" cy="55"/>
              </a:xfrm>
              <a:custGeom>
                <a:avLst/>
                <a:gdLst>
                  <a:gd name="txL" fmla="*/ 0 w 690"/>
                  <a:gd name="txT" fmla="*/ 0 h 255"/>
                  <a:gd name="txR" fmla="*/ 690 w 690"/>
                  <a:gd name="txB" fmla="*/ 255 h 255"/>
                </a:gdLst>
                <a:ahLst/>
                <a:cxnLst>
                  <a:cxn ang="0">
                    <a:pos x="690" y="255"/>
                  </a:cxn>
                  <a:cxn ang="0">
                    <a:pos x="0" y="127"/>
                  </a:cxn>
                  <a:cxn ang="0">
                    <a:pos x="690" y="0"/>
                  </a:cxn>
                  <a:cxn ang="0">
                    <a:pos x="690" y="255"/>
                  </a:cxn>
                </a:cxnLst>
                <a:rect l="txL" t="txT" r="txR" b="txB"/>
                <a:pathLst>
                  <a:path w="690" h="255">
                    <a:moveTo>
                      <a:pt x="690" y="255"/>
                    </a:moveTo>
                    <a:lnTo>
                      <a:pt x="0" y="127"/>
                    </a:lnTo>
                    <a:lnTo>
                      <a:pt x="690" y="0"/>
                    </a:lnTo>
                    <a:lnTo>
                      <a:pt x="690" y="255"/>
                    </a:lnTo>
                    <a:close/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0" name="Freeform 10"/>
              <p:cNvSpPr/>
              <p:nvPr/>
            </p:nvSpPr>
            <p:spPr>
              <a:xfrm>
                <a:off x="2874" y="4085"/>
                <a:ext cx="166" cy="55"/>
              </a:xfrm>
              <a:custGeom>
                <a:avLst/>
                <a:gdLst>
                  <a:gd name="txL" fmla="*/ 0 w 690"/>
                  <a:gd name="txT" fmla="*/ 0 h 255"/>
                  <a:gd name="txR" fmla="*/ 690 w 690"/>
                  <a:gd name="txB" fmla="*/ 255 h 255"/>
                </a:gdLst>
                <a:ahLst/>
                <a:cxnLst>
                  <a:cxn ang="0">
                    <a:pos x="690" y="255"/>
                  </a:cxn>
                  <a:cxn ang="0">
                    <a:pos x="0" y="127"/>
                  </a:cxn>
                  <a:cxn ang="0">
                    <a:pos x="690" y="0"/>
                  </a:cxn>
                  <a:cxn ang="0">
                    <a:pos x="690" y="255"/>
                  </a:cxn>
                </a:cxnLst>
                <a:rect l="txL" t="txT" r="txR" b="txB"/>
                <a:pathLst>
                  <a:path w="690" h="255">
                    <a:moveTo>
                      <a:pt x="690" y="255"/>
                    </a:moveTo>
                    <a:lnTo>
                      <a:pt x="0" y="127"/>
                    </a:lnTo>
                    <a:lnTo>
                      <a:pt x="690" y="0"/>
                    </a:lnTo>
                    <a:lnTo>
                      <a:pt x="690" y="255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1" name="Freeform 11"/>
              <p:cNvSpPr/>
              <p:nvPr/>
            </p:nvSpPr>
            <p:spPr>
              <a:xfrm>
                <a:off x="3040" y="4112"/>
                <a:ext cx="251" cy="2"/>
              </a:xfrm>
              <a:custGeom>
                <a:avLst/>
                <a:gdLst>
                  <a:gd name="txL" fmla="*/ 0 w 1036"/>
                  <a:gd name="txT" fmla="*/ 0 h 2"/>
                  <a:gd name="txR" fmla="*/ 1036 w 1036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35" y="0"/>
                  </a:cxn>
                  <a:cxn ang="0">
                    <a:pos x="1036" y="0"/>
                  </a:cxn>
                </a:cxnLst>
                <a:rect l="txL" t="txT" r="txR" b="txB"/>
                <a:pathLst>
                  <a:path w="1036" h="2">
                    <a:moveTo>
                      <a:pt x="0" y="0"/>
                    </a:moveTo>
                    <a:lnTo>
                      <a:pt x="1035" y="0"/>
                    </a:lnTo>
                    <a:lnTo>
                      <a:pt x="1036" y="0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2" name="Freeform 12"/>
              <p:cNvSpPr/>
              <p:nvPr/>
            </p:nvSpPr>
            <p:spPr>
              <a:xfrm>
                <a:off x="3291" y="3913"/>
                <a:ext cx="2" cy="199"/>
              </a:xfrm>
              <a:custGeom>
                <a:avLst/>
                <a:gdLst>
                  <a:gd name="txL" fmla="*/ 0 w 1"/>
                  <a:gd name="txT" fmla="*/ 0 h 911"/>
                  <a:gd name="txR" fmla="*/ 1 w 1"/>
                  <a:gd name="txB" fmla="*/ 911 h 911"/>
                </a:gdLst>
                <a:ahLst/>
                <a:cxnLst>
                  <a:cxn ang="0">
                    <a:pos x="0" y="0"/>
                  </a:cxn>
                  <a:cxn ang="0">
                    <a:pos x="0" y="911"/>
                  </a:cxn>
                  <a:cxn ang="0">
                    <a:pos x="1" y="911"/>
                  </a:cxn>
                </a:cxnLst>
                <a:rect l="txL" t="txT" r="txR" b="txB"/>
                <a:pathLst>
                  <a:path w="1" h="911">
                    <a:moveTo>
                      <a:pt x="0" y="0"/>
                    </a:moveTo>
                    <a:lnTo>
                      <a:pt x="0" y="911"/>
                    </a:lnTo>
                    <a:lnTo>
                      <a:pt x="1" y="911"/>
                    </a:lnTo>
                  </a:path>
                </a:pathLst>
              </a:custGeom>
              <a:noFill/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1510" name="Rectangle 1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剖视图的概念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41359" name="Rectangle 15"/>
          <p:cNvSpPr/>
          <p:nvPr/>
        </p:nvSpPr>
        <p:spPr>
          <a:xfrm>
            <a:off x="139700" y="463550"/>
            <a:ext cx="8872538" cy="3703638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6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多次剖切时，都是对完整零件进行，与其它剖切无关。</a:t>
            </a: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6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在剖视图中不可见虚线和轮廓线一般省略不画，只有对尚未表达清楚地结构，才用虚线画出。</a:t>
            </a: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6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同一零件各个视图的剖面线应方向一致。</a:t>
            </a: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6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剖视图配置可以按照基本视图的配置形式配置，也可以按照向视图的配置形式配置。</a:t>
            </a:r>
          </a:p>
          <a:p>
            <a:pPr algn="l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600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画剖视图时，剖切面后面的可见轮廓必须用粗实线画出。</a:t>
            </a:r>
          </a:p>
        </p:txBody>
      </p:sp>
      <p:pic>
        <p:nvPicPr>
          <p:cNvPr id="441360" name="Picture 16"/>
          <p:cNvPicPr>
            <a:picLocks noChangeAspect="1"/>
          </p:cNvPicPr>
          <p:nvPr/>
        </p:nvPicPr>
        <p:blipFill>
          <a:blip r:embed="rId2"/>
          <a:srcRect r="60001"/>
          <a:stretch>
            <a:fillRect/>
          </a:stretch>
        </p:blipFill>
        <p:spPr>
          <a:xfrm>
            <a:off x="601663" y="4179888"/>
            <a:ext cx="2867025" cy="2300287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1362" name="Picture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064" r="1260" b="-1173"/>
          <a:stretch>
            <a:fillRect/>
          </a:stretch>
        </p:blipFill>
        <p:spPr>
          <a:xfrm>
            <a:off x="4010025" y="4089400"/>
            <a:ext cx="2227263" cy="25209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41363" name="Line 19"/>
          <p:cNvSpPr/>
          <p:nvPr/>
        </p:nvSpPr>
        <p:spPr>
          <a:xfrm>
            <a:off x="4746625" y="5022850"/>
            <a:ext cx="1968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1364" name="Line 20"/>
          <p:cNvSpPr/>
          <p:nvPr/>
        </p:nvSpPr>
        <p:spPr>
          <a:xfrm>
            <a:off x="5500688" y="4738688"/>
            <a:ext cx="238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1365" name="Line 21"/>
          <p:cNvSpPr/>
          <p:nvPr/>
        </p:nvSpPr>
        <p:spPr>
          <a:xfrm>
            <a:off x="5318125" y="4540250"/>
            <a:ext cx="5937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1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13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13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13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13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41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41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1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1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6D0A1CE-B77B-4F75-8490-0F718A60259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" name="页脚占位符 4"/>
          <p:cNvSpPr txBox="1">
            <a:spLocks noGrp="1"/>
          </p:cNvSpPr>
          <p:nvPr>
            <p:ph type="ftr" sz="quarter" idx="11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东华大学机械工程学院</a:t>
            </a:r>
          </a:p>
        </p:txBody>
      </p:sp>
      <p:sp>
        <p:nvSpPr>
          <p:cNvPr id="1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00467" name="Picture 83"/>
          <p:cNvPicPr>
            <a:picLocks noChangeAspect="1"/>
          </p:cNvPicPr>
          <p:nvPr/>
        </p:nvPicPr>
        <p:blipFill>
          <a:blip r:embed="rId2">
            <a:lum bright="6000" contrast="-12000"/>
          </a:blip>
          <a:stretch>
            <a:fillRect/>
          </a:stretch>
        </p:blipFill>
        <p:spPr>
          <a:xfrm>
            <a:off x="4397375" y="412750"/>
            <a:ext cx="4686300" cy="34544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0468" name="AutoShape 84"/>
          <p:cNvSpPr/>
          <p:nvPr/>
        </p:nvSpPr>
        <p:spPr>
          <a:xfrm rot="5336700" flipV="1">
            <a:off x="5762625" y="382588"/>
            <a:ext cx="1674813" cy="2262187"/>
          </a:xfrm>
          <a:prstGeom prst="parallelogram">
            <a:avLst>
              <a:gd name="adj" fmla="val 30463"/>
            </a:avLst>
          </a:prstGeom>
          <a:solidFill>
            <a:srgbClr val="FF0000">
              <a:alpha val="39999"/>
            </a:srgbClr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00469" name="AutoShape 85"/>
          <p:cNvSpPr/>
          <p:nvPr/>
        </p:nvSpPr>
        <p:spPr>
          <a:xfrm rot="5336700" flipV="1">
            <a:off x="4887913" y="1920875"/>
            <a:ext cx="1358900" cy="541338"/>
          </a:xfrm>
          <a:prstGeom prst="parallelogram">
            <a:avLst>
              <a:gd name="adj" fmla="val 24010"/>
            </a:avLst>
          </a:prstGeom>
          <a:solidFill>
            <a:srgbClr val="FF99CC">
              <a:alpha val="58038"/>
            </a:srgbClr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00471" name="Picture 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963" y="3478213"/>
            <a:ext cx="4086225" cy="3386137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0472" name="AutoShape 88"/>
          <p:cNvSpPr/>
          <p:nvPr/>
        </p:nvSpPr>
        <p:spPr>
          <a:xfrm rot="-2513123">
            <a:off x="4497388" y="4951413"/>
            <a:ext cx="2055812" cy="811212"/>
          </a:xfrm>
          <a:prstGeom prst="parallelogram">
            <a:avLst>
              <a:gd name="adj" fmla="val 397"/>
            </a:avLst>
          </a:prstGeom>
          <a:solidFill>
            <a:srgbClr val="FF0000">
              <a:alpha val="41960"/>
            </a:srgbClr>
          </a:solidFill>
          <a:ln w="4826" cap="flat" cmpd="sng">
            <a:solidFill>
              <a:srgbClr val="00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00473" name="AutoShape 89"/>
          <p:cNvSpPr/>
          <p:nvPr/>
        </p:nvSpPr>
        <p:spPr>
          <a:xfrm flipH="1">
            <a:off x="1971675" y="5738813"/>
            <a:ext cx="3057525" cy="574675"/>
          </a:xfrm>
          <a:prstGeom prst="parallelogram">
            <a:avLst>
              <a:gd name="adj" fmla="val 91703"/>
            </a:avLst>
          </a:prstGeom>
          <a:solidFill>
            <a:srgbClr val="00FF00">
              <a:alpha val="41960"/>
            </a:srgbClr>
          </a:solidFill>
          <a:ln w="4826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2539" name="Rectangle 9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00475" name="Rectangle 91"/>
          <p:cNvSpPr/>
          <p:nvPr/>
        </p:nvSpPr>
        <p:spPr>
          <a:xfrm>
            <a:off x="514350" y="3808413"/>
            <a:ext cx="2478088" cy="409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r>
              <a:rPr lang="zh-CN" altLang="en-US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单一剖切面</a:t>
            </a:r>
          </a:p>
        </p:txBody>
      </p:sp>
      <p:sp>
        <p:nvSpPr>
          <p:cNvPr id="400476" name="Rectangle 92"/>
          <p:cNvSpPr/>
          <p:nvPr/>
        </p:nvSpPr>
        <p:spPr>
          <a:xfrm>
            <a:off x="6570663" y="3609975"/>
            <a:ext cx="2573337" cy="7270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r>
              <a:rPr lang="zh-CN" altLang="en-US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几个平行的剖切面</a:t>
            </a:r>
          </a:p>
        </p:txBody>
      </p:sp>
      <p:sp>
        <p:nvSpPr>
          <p:cNvPr id="400478" name="Rectangle 94"/>
          <p:cNvSpPr/>
          <p:nvPr/>
        </p:nvSpPr>
        <p:spPr>
          <a:xfrm>
            <a:off x="5468938" y="5948363"/>
            <a:ext cx="2557462" cy="7270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>
              <a:lnSpc>
                <a:spcPct val="65000"/>
              </a:lnSpc>
            </a:pPr>
            <a:r>
              <a:rPr lang="zh-CN" altLang="en-US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几个相交的剖切面</a:t>
            </a:r>
          </a:p>
        </p:txBody>
      </p:sp>
      <p:grpSp>
        <p:nvGrpSpPr>
          <p:cNvPr id="22543" name="Group 98"/>
          <p:cNvGrpSpPr/>
          <p:nvPr/>
        </p:nvGrpSpPr>
        <p:grpSpPr>
          <a:xfrm>
            <a:off x="206375" y="520700"/>
            <a:ext cx="4159250" cy="3271838"/>
            <a:chOff x="793" y="207"/>
            <a:chExt cx="3085" cy="2414"/>
          </a:xfrm>
        </p:grpSpPr>
        <p:pic>
          <p:nvPicPr>
            <p:cNvPr id="22545" name="Picture 9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018" y="981"/>
              <a:ext cx="1860" cy="1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6" name="Picture 10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3" y="207"/>
              <a:ext cx="2016" cy="14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00485" name="AutoShape 101"/>
          <p:cNvSpPr/>
          <p:nvPr/>
        </p:nvSpPr>
        <p:spPr>
          <a:xfrm rot="-987154">
            <a:off x="-104775" y="650875"/>
            <a:ext cx="3279775" cy="1874838"/>
          </a:xfrm>
          <a:prstGeom prst="parallelogram">
            <a:avLst>
              <a:gd name="adj" fmla="val 26119"/>
            </a:avLst>
          </a:prstGeom>
          <a:solidFill>
            <a:srgbClr val="FFFF00">
              <a:alpha val="50195"/>
            </a:srgbClr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0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00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0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40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0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0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00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400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00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468" grpId="0" animBg="1"/>
      <p:bldP spid="400469" grpId="0" animBg="1"/>
      <p:bldP spid="400472" grpId="0" animBg="1"/>
      <p:bldP spid="400473" grpId="0" animBg="1"/>
      <p:bldP spid="400475" grpId="0"/>
      <p:bldP spid="400476" grpId="0"/>
      <p:bldP spid="400478" grpId="0"/>
      <p:bldP spid="4004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89053E0-5F21-4859-9209-C115A0A733C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19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3557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3558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2663" y="1284288"/>
            <a:ext cx="4087812" cy="44672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5336" name="Text Box 8"/>
          <p:cNvSpPr txBox="1">
            <a:spLocks noChangeArrowheads="1"/>
          </p:cNvSpPr>
          <p:nvPr/>
        </p:nvSpPr>
        <p:spPr bwMode="auto">
          <a:xfrm>
            <a:off x="203200" y="530225"/>
            <a:ext cx="8940800" cy="8842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arabicPeriod"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单一剖切面</a:t>
            </a:r>
            <a:r>
              <a:rPr kumimoji="1" lang="en-US" altLang="zh-CN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,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只采用一个剖切面剖开零件而获得的剖视图。常见有三种：</a:t>
            </a:r>
            <a:r>
              <a:rPr kumimoji="1" lang="zh-CN" altLang="en-US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单一剖切平面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</a:t>
            </a:r>
            <a:r>
              <a:rPr kumimoji="1" lang="zh-CN" altLang="en-US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单一斜剖切平面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和</a:t>
            </a:r>
            <a:r>
              <a:rPr kumimoji="1" lang="zh-CN" altLang="en-US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单一剖切柱面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grpSp>
        <p:nvGrpSpPr>
          <p:cNvPr id="23560" name="Group 10"/>
          <p:cNvGrpSpPr/>
          <p:nvPr/>
        </p:nvGrpSpPr>
        <p:grpSpPr>
          <a:xfrm>
            <a:off x="468313" y="2087563"/>
            <a:ext cx="4159250" cy="3271837"/>
            <a:chOff x="793" y="207"/>
            <a:chExt cx="3085" cy="2414"/>
          </a:xfrm>
        </p:grpSpPr>
        <p:pic>
          <p:nvPicPr>
            <p:cNvPr id="23563" name="Picture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8" y="981"/>
              <a:ext cx="1860" cy="16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64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3" y="207"/>
              <a:ext cx="2016" cy="144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55341" name="AutoShape 13"/>
          <p:cNvSpPr/>
          <p:nvPr/>
        </p:nvSpPr>
        <p:spPr>
          <a:xfrm rot="-987154">
            <a:off x="157163" y="2217738"/>
            <a:ext cx="3279775" cy="1874837"/>
          </a:xfrm>
          <a:prstGeom prst="parallelogram">
            <a:avLst>
              <a:gd name="adj" fmla="val 26119"/>
            </a:avLst>
          </a:prstGeom>
          <a:solidFill>
            <a:srgbClr val="FFFF00">
              <a:alpha val="50195"/>
            </a:srgbClr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3562" name="Text Box 15"/>
          <p:cNvSpPr txBox="1"/>
          <p:nvPr/>
        </p:nvSpPr>
        <p:spPr>
          <a:xfrm>
            <a:off x="3289300" y="5842000"/>
            <a:ext cx="202247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单一剖切平面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5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53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4EBFEE0-0FF1-49D0-991D-9B8C2A7A9F4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2" name="Group 27"/>
          <p:cNvGrpSpPr/>
          <p:nvPr/>
        </p:nvGrpSpPr>
        <p:grpSpPr>
          <a:xfrm>
            <a:off x="1757363" y="1416050"/>
            <a:ext cx="4787900" cy="4389438"/>
            <a:chOff x="1297" y="902"/>
            <a:chExt cx="3016" cy="2765"/>
          </a:xfrm>
        </p:grpSpPr>
        <p:sp>
          <p:nvSpPr>
            <p:cNvPr id="5248" name="AutoShape 18"/>
            <p:cNvSpPr/>
            <p:nvPr/>
          </p:nvSpPr>
          <p:spPr>
            <a:xfrm rot="-827484">
              <a:off x="1739" y="902"/>
              <a:ext cx="1765" cy="655"/>
            </a:xfrm>
            <a:prstGeom prst="parallelogram">
              <a:avLst>
                <a:gd name="adj" fmla="val 96309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49" name="AutoShape 19"/>
            <p:cNvSpPr/>
            <p:nvPr/>
          </p:nvSpPr>
          <p:spPr>
            <a:xfrm rot="5400000" flipV="1">
              <a:off x="725" y="2320"/>
              <a:ext cx="1694" cy="550"/>
            </a:xfrm>
            <a:prstGeom prst="parallelogram">
              <a:avLst>
                <a:gd name="adj" fmla="val 94894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50" name="AutoShape 21"/>
            <p:cNvSpPr/>
            <p:nvPr/>
          </p:nvSpPr>
          <p:spPr>
            <a:xfrm rot="5400000" flipV="1">
              <a:off x="1694" y="1642"/>
              <a:ext cx="1407" cy="1102"/>
            </a:xfrm>
            <a:prstGeom prst="parallelogram">
              <a:avLst>
                <a:gd name="adj" fmla="val 24252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51" name="AutoShape 22"/>
            <p:cNvSpPr/>
            <p:nvPr/>
          </p:nvSpPr>
          <p:spPr>
            <a:xfrm rot="-5400000" flipH="1" flipV="1">
              <a:off x="2562" y="1868"/>
              <a:ext cx="1628" cy="855"/>
            </a:xfrm>
            <a:prstGeom prst="parallelogram">
              <a:avLst>
                <a:gd name="adj" fmla="val 58004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52" name="AutoShape 23"/>
            <p:cNvSpPr/>
            <p:nvPr/>
          </p:nvSpPr>
          <p:spPr>
            <a:xfrm rot="-5400000" flipH="1" flipV="1">
              <a:off x="3211" y="2565"/>
              <a:ext cx="1693" cy="510"/>
            </a:xfrm>
            <a:prstGeom prst="parallelogram">
              <a:avLst>
                <a:gd name="adj" fmla="val 108471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5253" name="AutoShape 26"/>
            <p:cNvSpPr/>
            <p:nvPr/>
          </p:nvSpPr>
          <p:spPr>
            <a:xfrm rot="-840624" flipV="1">
              <a:off x="1888" y="2668"/>
              <a:ext cx="1849" cy="665"/>
            </a:xfrm>
            <a:prstGeom prst="parallelogram">
              <a:avLst>
                <a:gd name="adj" fmla="val 103596"/>
              </a:avLst>
            </a:prstGeom>
            <a:solidFill>
              <a:schemeClr val="bg1"/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111"/>
          <p:cNvGrpSpPr/>
          <p:nvPr/>
        </p:nvGrpSpPr>
        <p:grpSpPr>
          <a:xfrm>
            <a:off x="3282950" y="2681288"/>
            <a:ext cx="701675" cy="1196975"/>
            <a:chOff x="2178" y="1787"/>
            <a:chExt cx="442" cy="754"/>
          </a:xfrm>
        </p:grpSpPr>
        <p:sp>
          <p:nvSpPr>
            <p:cNvPr id="5241" name="Line 31"/>
            <p:cNvSpPr/>
            <p:nvPr/>
          </p:nvSpPr>
          <p:spPr>
            <a:xfrm>
              <a:off x="2181" y="1869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2" name="Line 32"/>
            <p:cNvSpPr/>
            <p:nvPr/>
          </p:nvSpPr>
          <p:spPr>
            <a:xfrm flipV="1">
              <a:off x="2178" y="1800"/>
              <a:ext cx="339" cy="7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3" name="Line 33"/>
            <p:cNvSpPr/>
            <p:nvPr/>
          </p:nvSpPr>
          <p:spPr>
            <a:xfrm>
              <a:off x="2519" y="1787"/>
              <a:ext cx="0" cy="55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4" name="Line 34"/>
            <p:cNvSpPr/>
            <p:nvPr/>
          </p:nvSpPr>
          <p:spPr>
            <a:xfrm flipV="1">
              <a:off x="2180" y="2436"/>
              <a:ext cx="438" cy="10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5" name="Line 35"/>
            <p:cNvSpPr/>
            <p:nvPr/>
          </p:nvSpPr>
          <p:spPr>
            <a:xfrm>
              <a:off x="2620" y="2296"/>
              <a:ext cx="0" cy="14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6" name="Line 36"/>
            <p:cNvSpPr/>
            <p:nvPr/>
          </p:nvSpPr>
          <p:spPr>
            <a:xfrm flipV="1">
              <a:off x="2183" y="1928"/>
              <a:ext cx="339" cy="7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7" name="Line 37"/>
            <p:cNvSpPr/>
            <p:nvPr/>
          </p:nvSpPr>
          <p:spPr>
            <a:xfrm flipV="1">
              <a:off x="2518" y="2305"/>
              <a:ext cx="102" cy="2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112"/>
          <p:cNvGrpSpPr/>
          <p:nvPr/>
        </p:nvGrpSpPr>
        <p:grpSpPr>
          <a:xfrm>
            <a:off x="1878013" y="3559175"/>
            <a:ext cx="284162" cy="1325563"/>
            <a:chOff x="1373" y="2252"/>
            <a:chExt cx="179" cy="835"/>
          </a:xfrm>
        </p:grpSpPr>
        <p:sp>
          <p:nvSpPr>
            <p:cNvPr id="5235" name="Line 58"/>
            <p:cNvSpPr/>
            <p:nvPr/>
          </p:nvSpPr>
          <p:spPr>
            <a:xfrm flipH="1" flipV="1">
              <a:off x="1546" y="2252"/>
              <a:ext cx="6" cy="67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6" name="Line 59"/>
            <p:cNvSpPr/>
            <p:nvPr/>
          </p:nvSpPr>
          <p:spPr>
            <a:xfrm flipH="1">
              <a:off x="1440" y="2256"/>
              <a:ext cx="108" cy="10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7" name="Line 60"/>
            <p:cNvSpPr/>
            <p:nvPr/>
          </p:nvSpPr>
          <p:spPr>
            <a:xfrm flipH="1" flipV="1">
              <a:off x="1377" y="2560"/>
              <a:ext cx="5" cy="527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8" name="Line 61"/>
            <p:cNvSpPr/>
            <p:nvPr/>
          </p:nvSpPr>
          <p:spPr>
            <a:xfrm flipH="1">
              <a:off x="1378" y="2780"/>
              <a:ext cx="169" cy="16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9" name="Line 62"/>
            <p:cNvSpPr/>
            <p:nvPr/>
          </p:nvSpPr>
          <p:spPr>
            <a:xfrm flipH="1">
              <a:off x="1380" y="2917"/>
              <a:ext cx="169" cy="16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40" name="Line 63"/>
            <p:cNvSpPr/>
            <p:nvPr/>
          </p:nvSpPr>
          <p:spPr>
            <a:xfrm flipH="1">
              <a:off x="1373" y="2346"/>
              <a:ext cx="71" cy="23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5" name="Group 115"/>
          <p:cNvGrpSpPr/>
          <p:nvPr/>
        </p:nvGrpSpPr>
        <p:grpSpPr>
          <a:xfrm>
            <a:off x="3581400" y="1449388"/>
            <a:ext cx="879475" cy="501650"/>
            <a:chOff x="2446" y="923"/>
            <a:chExt cx="554" cy="316"/>
          </a:xfrm>
        </p:grpSpPr>
        <p:sp>
          <p:nvSpPr>
            <p:cNvPr id="5229" name="Line 64"/>
            <p:cNvSpPr/>
            <p:nvPr/>
          </p:nvSpPr>
          <p:spPr>
            <a:xfrm flipV="1">
              <a:off x="2446" y="1136"/>
              <a:ext cx="438" cy="10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0" name="Line 65"/>
            <p:cNvSpPr/>
            <p:nvPr/>
          </p:nvSpPr>
          <p:spPr>
            <a:xfrm flipV="1">
              <a:off x="2562" y="925"/>
              <a:ext cx="438" cy="10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1" name="Line 66"/>
            <p:cNvSpPr/>
            <p:nvPr/>
          </p:nvSpPr>
          <p:spPr>
            <a:xfrm flipH="1">
              <a:off x="2454" y="1020"/>
              <a:ext cx="117" cy="2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2" name="Line 67"/>
            <p:cNvSpPr/>
            <p:nvPr/>
          </p:nvSpPr>
          <p:spPr>
            <a:xfrm flipH="1">
              <a:off x="2876" y="923"/>
              <a:ext cx="117" cy="21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33" name="Line 68"/>
            <p:cNvSpPr/>
            <p:nvPr/>
          </p:nvSpPr>
          <p:spPr>
            <a:xfrm flipH="1">
              <a:off x="2773" y="952"/>
              <a:ext cx="117" cy="21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34" name="Line 69"/>
            <p:cNvSpPr/>
            <p:nvPr/>
          </p:nvSpPr>
          <p:spPr>
            <a:xfrm flipV="1">
              <a:off x="2543" y="998"/>
              <a:ext cx="327" cy="7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</p:grpSp>
      <p:grpSp>
        <p:nvGrpSpPr>
          <p:cNvPr id="6" name="Group 113"/>
          <p:cNvGrpSpPr/>
          <p:nvPr/>
        </p:nvGrpSpPr>
        <p:grpSpPr>
          <a:xfrm>
            <a:off x="5746750" y="3598863"/>
            <a:ext cx="387350" cy="1292225"/>
            <a:chOff x="3922" y="2381"/>
            <a:chExt cx="244" cy="814"/>
          </a:xfrm>
        </p:grpSpPr>
        <p:sp>
          <p:nvSpPr>
            <p:cNvPr id="5222" name="Line 70"/>
            <p:cNvSpPr/>
            <p:nvPr/>
          </p:nvSpPr>
          <p:spPr>
            <a:xfrm>
              <a:off x="4161" y="2526"/>
              <a:ext cx="0" cy="669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3" name="Line 71"/>
            <p:cNvSpPr/>
            <p:nvPr/>
          </p:nvSpPr>
          <p:spPr>
            <a:xfrm>
              <a:off x="4007" y="2381"/>
              <a:ext cx="0" cy="54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4" name="Line 72"/>
            <p:cNvSpPr/>
            <p:nvPr/>
          </p:nvSpPr>
          <p:spPr>
            <a:xfrm>
              <a:off x="3928" y="2845"/>
              <a:ext cx="3" cy="13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5" name="Line 73"/>
            <p:cNvSpPr/>
            <p:nvPr/>
          </p:nvSpPr>
          <p:spPr>
            <a:xfrm flipH="1" flipV="1">
              <a:off x="3930" y="2976"/>
              <a:ext cx="228" cy="21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6" name="Line 74"/>
            <p:cNvSpPr/>
            <p:nvPr/>
          </p:nvSpPr>
          <p:spPr>
            <a:xfrm flipH="1" flipV="1">
              <a:off x="4001" y="2381"/>
              <a:ext cx="165" cy="15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227" name="Line 75"/>
            <p:cNvSpPr/>
            <p:nvPr/>
          </p:nvSpPr>
          <p:spPr>
            <a:xfrm flipH="1" flipV="1">
              <a:off x="4000" y="2497"/>
              <a:ext cx="165" cy="156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228" name="Line 76"/>
            <p:cNvSpPr/>
            <p:nvPr/>
          </p:nvSpPr>
          <p:spPr>
            <a:xfrm flipH="1" flipV="1">
              <a:off x="3922" y="2836"/>
              <a:ext cx="82" cy="7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2207" name="Arc 79"/>
          <p:cNvSpPr/>
          <p:nvPr/>
        </p:nvSpPr>
        <p:spPr>
          <a:xfrm rot="2505936">
            <a:off x="3222625" y="2078038"/>
            <a:ext cx="712788" cy="839787"/>
          </a:xfrm>
          <a:custGeom>
            <a:avLst/>
            <a:gdLst>
              <a:gd name="txL" fmla="*/ 0 w 16844"/>
              <a:gd name="txT" fmla="*/ 0 h 21600"/>
              <a:gd name="txR" fmla="*/ 16844 w 16844"/>
              <a:gd name="txB" fmla="*/ 21600 h 21600"/>
            </a:gdLst>
            <a:ahLst/>
            <a:cxnLst>
              <a:cxn ang="0">
                <a:pos x="0" y="0"/>
              </a:cxn>
              <a:cxn ang="0">
                <a:pos x="712788" y="314065"/>
              </a:cxn>
              <a:cxn ang="0">
                <a:pos x="0" y="839787"/>
              </a:cxn>
            </a:cxnLst>
            <a:rect l="txL" t="txT" r="txR" b="txB"/>
            <a:pathLst>
              <a:path w="16844" h="21600" fill="none">
                <a:moveTo>
                  <a:pt x="-1" y="0"/>
                </a:moveTo>
                <a:cubicBezTo>
                  <a:pt x="6548" y="0"/>
                  <a:pt x="12744" y="2971"/>
                  <a:pt x="16843" y="8078"/>
                </a:cubicBezTo>
              </a:path>
              <a:path w="16844" h="21600" stroke="0">
                <a:moveTo>
                  <a:pt x="-1" y="0"/>
                </a:moveTo>
                <a:cubicBezTo>
                  <a:pt x="6548" y="0"/>
                  <a:pt x="12744" y="2971"/>
                  <a:pt x="16843" y="8078"/>
                </a:cubicBezTo>
                <a:lnTo>
                  <a:pt x="0" y="21600"/>
                </a:lnTo>
                <a:close/>
              </a:path>
            </a:pathLst>
          </a:custGeom>
          <a:noFill/>
          <a:ln w="4763" cap="flat" cmpd="sng">
            <a:solidFill>
              <a:schemeClr val="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2208" name="Arc 80"/>
          <p:cNvSpPr/>
          <p:nvPr/>
        </p:nvSpPr>
        <p:spPr>
          <a:xfrm rot="10647312">
            <a:off x="1898650" y="4819650"/>
            <a:ext cx="1412875" cy="130175"/>
          </a:xfrm>
          <a:custGeom>
            <a:avLst/>
            <a:gdLst>
              <a:gd name="txL" fmla="*/ 0 w 37387"/>
              <a:gd name="txT" fmla="*/ 0 h 21600"/>
              <a:gd name="txR" fmla="*/ 37387 w 37387"/>
              <a:gd name="txB" fmla="*/ 21600 h 21600"/>
            </a:gdLst>
            <a:ahLst/>
            <a:cxnLst>
              <a:cxn ang="0">
                <a:pos x="0" y="41331"/>
              </a:cxn>
              <a:cxn ang="0">
                <a:pos x="1412875" y="130175"/>
              </a:cxn>
              <a:cxn ang="0">
                <a:pos x="596599" y="130175"/>
              </a:cxn>
            </a:cxnLst>
            <a:rect l="txL" t="txT" r="txR" b="txB"/>
            <a:pathLst>
              <a:path w="37387" h="21600" fill="none">
                <a:moveTo>
                  <a:pt x="-1" y="6857"/>
                </a:moveTo>
                <a:cubicBezTo>
                  <a:pt x="4084" y="2483"/>
                  <a:pt x="9801" y="-1"/>
                  <a:pt x="15787" y="0"/>
                </a:cubicBezTo>
                <a:cubicBezTo>
                  <a:pt x="27716" y="0"/>
                  <a:pt x="37387" y="9670"/>
                  <a:pt x="37387" y="21600"/>
                </a:cubicBezTo>
              </a:path>
              <a:path w="37387" h="21600" stroke="0">
                <a:moveTo>
                  <a:pt x="-1" y="6857"/>
                </a:moveTo>
                <a:cubicBezTo>
                  <a:pt x="4084" y="2483"/>
                  <a:pt x="9801" y="-1"/>
                  <a:pt x="15787" y="0"/>
                </a:cubicBezTo>
                <a:cubicBezTo>
                  <a:pt x="27716" y="0"/>
                  <a:pt x="37387" y="9670"/>
                  <a:pt x="37387" y="21600"/>
                </a:cubicBezTo>
                <a:lnTo>
                  <a:pt x="15787" y="21600"/>
                </a:lnTo>
                <a:close/>
              </a:path>
            </a:pathLst>
          </a:custGeom>
          <a:noFill/>
          <a:ln w="4763" cap="flat" cmpd="sng">
            <a:solidFill>
              <a:schemeClr val="hlink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2209" name="Arc 81"/>
          <p:cNvSpPr/>
          <p:nvPr/>
        </p:nvSpPr>
        <p:spPr>
          <a:xfrm rot="-10301060">
            <a:off x="4835525" y="3997325"/>
            <a:ext cx="952500" cy="508000"/>
          </a:xfrm>
          <a:custGeom>
            <a:avLst/>
            <a:gdLst>
              <a:gd name="txL" fmla="*/ 0 w 22529"/>
              <a:gd name="txT" fmla="*/ 0 h 21600"/>
              <a:gd name="txR" fmla="*/ 22529 w 22529"/>
              <a:gd name="txB" fmla="*/ 21600 h 21600"/>
            </a:gdLst>
            <a:ahLst/>
            <a:cxnLst>
              <a:cxn ang="0">
                <a:pos x="0" y="27705"/>
              </a:cxn>
              <a:cxn ang="0">
                <a:pos x="952500" y="154046"/>
              </a:cxn>
              <a:cxn ang="0">
                <a:pos x="297432" y="508000"/>
              </a:cxn>
            </a:cxnLst>
            <a:rect l="txL" t="txT" r="txR" b="txB"/>
            <a:pathLst>
              <a:path w="22529" h="21600" fill="none">
                <a:moveTo>
                  <a:pt x="-1" y="1177"/>
                </a:moveTo>
                <a:cubicBezTo>
                  <a:pt x="2263" y="398"/>
                  <a:pt x="4640" y="-1"/>
                  <a:pt x="7035" y="0"/>
                </a:cubicBezTo>
                <a:cubicBezTo>
                  <a:pt x="12872" y="0"/>
                  <a:pt x="18461" y="2362"/>
                  <a:pt x="22528" y="6550"/>
                </a:cubicBezTo>
              </a:path>
              <a:path w="22529" h="21600" stroke="0">
                <a:moveTo>
                  <a:pt x="-1" y="1177"/>
                </a:moveTo>
                <a:cubicBezTo>
                  <a:pt x="2263" y="398"/>
                  <a:pt x="4640" y="-1"/>
                  <a:pt x="7035" y="0"/>
                </a:cubicBezTo>
                <a:cubicBezTo>
                  <a:pt x="12872" y="0"/>
                  <a:pt x="18461" y="2362"/>
                  <a:pt x="22528" y="6550"/>
                </a:cubicBezTo>
                <a:lnTo>
                  <a:pt x="7035" y="21600"/>
                </a:lnTo>
                <a:close/>
              </a:path>
            </a:pathLst>
          </a:custGeom>
          <a:noFill/>
          <a:ln w="4826" cap="flat" cmpd="sng">
            <a:solidFill>
              <a:schemeClr val="hlink">
                <a:alpha val="100000"/>
              </a:schemeClr>
            </a:solidFill>
            <a:prstDash val="solid"/>
            <a:round/>
            <a:headEnd type="triangle" w="lg" len="lg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Group 149"/>
          <p:cNvGrpSpPr/>
          <p:nvPr/>
        </p:nvGrpSpPr>
        <p:grpSpPr>
          <a:xfrm>
            <a:off x="855663" y="517525"/>
            <a:ext cx="7005637" cy="5880100"/>
            <a:chOff x="729" y="336"/>
            <a:chExt cx="4413" cy="3704"/>
          </a:xfrm>
        </p:grpSpPr>
        <p:grpSp>
          <p:nvGrpSpPr>
            <p:cNvPr id="5178" name="Group 28"/>
            <p:cNvGrpSpPr/>
            <p:nvPr/>
          </p:nvGrpSpPr>
          <p:grpSpPr>
            <a:xfrm>
              <a:off x="729" y="336"/>
              <a:ext cx="4413" cy="3704"/>
              <a:chOff x="729" y="336"/>
              <a:chExt cx="4413" cy="3704"/>
            </a:xfrm>
          </p:grpSpPr>
          <p:sp>
            <p:nvSpPr>
              <p:cNvPr id="5213" name="Line 8"/>
              <p:cNvSpPr/>
              <p:nvPr/>
            </p:nvSpPr>
            <p:spPr>
              <a:xfrm flipV="1">
                <a:off x="1848" y="343"/>
                <a:ext cx="1092" cy="266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4" name="Line 9"/>
              <p:cNvSpPr/>
              <p:nvPr/>
            </p:nvSpPr>
            <p:spPr>
              <a:xfrm>
                <a:off x="1851" y="601"/>
                <a:ext cx="0" cy="3439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5" name="Line 10"/>
              <p:cNvSpPr/>
              <p:nvPr/>
            </p:nvSpPr>
            <p:spPr>
              <a:xfrm flipV="1">
                <a:off x="1854" y="3764"/>
                <a:ext cx="1092" cy="266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6" name="Line 11"/>
              <p:cNvSpPr/>
              <p:nvPr/>
            </p:nvSpPr>
            <p:spPr>
              <a:xfrm>
                <a:off x="2943" y="336"/>
                <a:ext cx="0" cy="3439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7" name="Line 12"/>
              <p:cNvSpPr/>
              <p:nvPr/>
            </p:nvSpPr>
            <p:spPr>
              <a:xfrm flipV="1">
                <a:off x="731" y="954"/>
                <a:ext cx="4411" cy="1058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8" name="Line 13"/>
              <p:cNvSpPr/>
              <p:nvPr/>
            </p:nvSpPr>
            <p:spPr>
              <a:xfrm flipV="1">
                <a:off x="729" y="2112"/>
                <a:ext cx="4411" cy="1058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19" name="Line 14"/>
              <p:cNvSpPr/>
              <p:nvPr/>
            </p:nvSpPr>
            <p:spPr>
              <a:xfrm>
                <a:off x="732" y="2024"/>
                <a:ext cx="0" cy="1152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20" name="Line 15"/>
              <p:cNvSpPr/>
              <p:nvPr/>
            </p:nvSpPr>
            <p:spPr>
              <a:xfrm>
                <a:off x="5140" y="952"/>
                <a:ext cx="0" cy="1152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  <p:sp>
            <p:nvSpPr>
              <p:cNvPr id="5221" name="Line 16"/>
              <p:cNvSpPr/>
              <p:nvPr/>
            </p:nvSpPr>
            <p:spPr>
              <a:xfrm>
                <a:off x="4046" y="1216"/>
                <a:ext cx="0" cy="1152"/>
              </a:xfrm>
              <a:prstGeom prst="line">
                <a:avLst/>
              </a:prstGeom>
              <a:ln w="4763" cap="flat" cmpd="sng">
                <a:solidFill>
                  <a:schemeClr val="tx1"/>
                </a:solidFill>
                <a:prstDash val="lgDashDotDot"/>
                <a:headEnd type="none" w="med" len="med"/>
                <a:tailEnd type="none" w="med" len="med"/>
              </a:ln>
            </p:spPr>
          </p:sp>
        </p:grpSp>
        <p:grpSp>
          <p:nvGrpSpPr>
            <p:cNvPr id="5179" name="Group 145"/>
            <p:cNvGrpSpPr/>
            <p:nvPr/>
          </p:nvGrpSpPr>
          <p:grpSpPr>
            <a:xfrm>
              <a:off x="2168" y="3344"/>
              <a:ext cx="451" cy="442"/>
              <a:chOff x="2168" y="3344"/>
              <a:chExt cx="451" cy="442"/>
            </a:xfrm>
          </p:grpSpPr>
          <p:sp>
            <p:nvSpPr>
              <p:cNvPr id="5207" name="Line 82"/>
              <p:cNvSpPr/>
              <p:nvPr/>
            </p:nvSpPr>
            <p:spPr>
              <a:xfrm>
                <a:off x="2172" y="3444"/>
                <a:ext cx="0" cy="342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8" name="Line 83"/>
              <p:cNvSpPr/>
              <p:nvPr/>
            </p:nvSpPr>
            <p:spPr>
              <a:xfrm>
                <a:off x="2618" y="3344"/>
                <a:ext cx="0" cy="333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9" name="Line 84"/>
              <p:cNvSpPr/>
              <p:nvPr/>
            </p:nvSpPr>
            <p:spPr>
              <a:xfrm>
                <a:off x="2521" y="3364"/>
                <a:ext cx="0" cy="342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10" name="Line 85"/>
              <p:cNvSpPr/>
              <p:nvPr/>
            </p:nvSpPr>
            <p:spPr>
              <a:xfrm flipV="1">
                <a:off x="2172" y="3345"/>
                <a:ext cx="447" cy="10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11" name="Line 86"/>
              <p:cNvSpPr/>
              <p:nvPr/>
            </p:nvSpPr>
            <p:spPr>
              <a:xfrm flipV="1">
                <a:off x="2168" y="3677"/>
                <a:ext cx="447" cy="10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12" name="Line 87"/>
              <p:cNvSpPr/>
              <p:nvPr/>
            </p:nvSpPr>
            <p:spPr>
              <a:xfrm flipV="1">
                <a:off x="2171" y="3582"/>
                <a:ext cx="354" cy="83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80" name="Group 147"/>
            <p:cNvGrpSpPr/>
            <p:nvPr/>
          </p:nvGrpSpPr>
          <p:grpSpPr>
            <a:xfrm>
              <a:off x="2191" y="586"/>
              <a:ext cx="451" cy="442"/>
              <a:chOff x="2191" y="586"/>
              <a:chExt cx="451" cy="442"/>
            </a:xfrm>
          </p:grpSpPr>
          <p:sp>
            <p:nvSpPr>
              <p:cNvPr id="5201" name="Line 88"/>
              <p:cNvSpPr/>
              <p:nvPr/>
            </p:nvSpPr>
            <p:spPr>
              <a:xfrm>
                <a:off x="2195" y="686"/>
                <a:ext cx="0" cy="342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2" name="Line 89"/>
              <p:cNvSpPr/>
              <p:nvPr/>
            </p:nvSpPr>
            <p:spPr>
              <a:xfrm>
                <a:off x="2641" y="586"/>
                <a:ext cx="0" cy="30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3" name="Line 90"/>
              <p:cNvSpPr/>
              <p:nvPr/>
            </p:nvSpPr>
            <p:spPr>
              <a:xfrm>
                <a:off x="2544" y="606"/>
                <a:ext cx="0" cy="30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4" name="Line 91"/>
              <p:cNvSpPr/>
              <p:nvPr/>
            </p:nvSpPr>
            <p:spPr>
              <a:xfrm flipV="1">
                <a:off x="2195" y="587"/>
                <a:ext cx="447" cy="10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5" name="Line 92"/>
              <p:cNvSpPr/>
              <p:nvPr/>
            </p:nvSpPr>
            <p:spPr>
              <a:xfrm flipV="1">
                <a:off x="2191" y="997"/>
                <a:ext cx="116" cy="2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6" name="Line 93"/>
              <p:cNvSpPr/>
              <p:nvPr/>
            </p:nvSpPr>
            <p:spPr>
              <a:xfrm flipV="1">
                <a:off x="2194" y="725"/>
                <a:ext cx="354" cy="83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</p:grpSp>
        <p:grpSp>
          <p:nvGrpSpPr>
            <p:cNvPr id="5181" name="Group 144"/>
            <p:cNvGrpSpPr/>
            <p:nvPr/>
          </p:nvGrpSpPr>
          <p:grpSpPr>
            <a:xfrm>
              <a:off x="913" y="2094"/>
              <a:ext cx="327" cy="743"/>
              <a:chOff x="913" y="2094"/>
              <a:chExt cx="327" cy="743"/>
            </a:xfrm>
          </p:grpSpPr>
          <p:sp>
            <p:nvSpPr>
              <p:cNvPr id="5195" name="Line 94"/>
              <p:cNvSpPr/>
              <p:nvPr/>
            </p:nvSpPr>
            <p:spPr>
              <a:xfrm>
                <a:off x="1239" y="2094"/>
                <a:ext cx="0" cy="66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6" name="Line 95"/>
              <p:cNvSpPr/>
              <p:nvPr/>
            </p:nvSpPr>
            <p:spPr>
              <a:xfrm>
                <a:off x="917" y="2288"/>
                <a:ext cx="0" cy="54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7" name="Line 96"/>
              <p:cNvSpPr/>
              <p:nvPr/>
            </p:nvSpPr>
            <p:spPr>
              <a:xfrm flipH="1">
                <a:off x="1014" y="2097"/>
                <a:ext cx="225" cy="51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8" name="Line 97"/>
              <p:cNvSpPr/>
              <p:nvPr/>
            </p:nvSpPr>
            <p:spPr>
              <a:xfrm flipH="1">
                <a:off x="915" y="2142"/>
                <a:ext cx="105" cy="14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9" name="Line 98"/>
              <p:cNvSpPr/>
              <p:nvPr/>
            </p:nvSpPr>
            <p:spPr>
              <a:xfrm flipH="1">
                <a:off x="917" y="2624"/>
                <a:ext cx="318" cy="72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200" name="Line 99"/>
              <p:cNvSpPr/>
              <p:nvPr/>
            </p:nvSpPr>
            <p:spPr>
              <a:xfrm flipH="1">
                <a:off x="913" y="2758"/>
                <a:ext cx="327" cy="7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82" name="Group 148"/>
            <p:cNvGrpSpPr/>
            <p:nvPr/>
          </p:nvGrpSpPr>
          <p:grpSpPr>
            <a:xfrm>
              <a:off x="3537" y="1497"/>
              <a:ext cx="333" cy="515"/>
              <a:chOff x="3537" y="1497"/>
              <a:chExt cx="333" cy="515"/>
            </a:xfrm>
          </p:grpSpPr>
          <p:sp>
            <p:nvSpPr>
              <p:cNvPr id="5191" name="Line 100"/>
              <p:cNvSpPr/>
              <p:nvPr/>
            </p:nvSpPr>
            <p:spPr>
              <a:xfrm>
                <a:off x="3537" y="1554"/>
                <a:ext cx="0" cy="258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2" name="Line 101"/>
              <p:cNvSpPr/>
              <p:nvPr/>
            </p:nvSpPr>
            <p:spPr>
              <a:xfrm flipV="1">
                <a:off x="3537" y="1500"/>
                <a:ext cx="228" cy="5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3" name="Line 102"/>
              <p:cNvSpPr/>
              <p:nvPr/>
            </p:nvSpPr>
            <p:spPr>
              <a:xfrm>
                <a:off x="3765" y="1497"/>
                <a:ext cx="105" cy="12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4" name="Line 103"/>
              <p:cNvSpPr/>
              <p:nvPr/>
            </p:nvSpPr>
            <p:spPr>
              <a:xfrm>
                <a:off x="3869" y="1613"/>
                <a:ext cx="0" cy="399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5183" name="Group 146"/>
            <p:cNvGrpSpPr/>
            <p:nvPr/>
          </p:nvGrpSpPr>
          <p:grpSpPr>
            <a:xfrm>
              <a:off x="4354" y="1250"/>
              <a:ext cx="459" cy="779"/>
              <a:chOff x="4354" y="1250"/>
              <a:chExt cx="459" cy="779"/>
            </a:xfrm>
          </p:grpSpPr>
          <p:sp>
            <p:nvSpPr>
              <p:cNvPr id="5184" name="Line 104"/>
              <p:cNvSpPr/>
              <p:nvPr/>
            </p:nvSpPr>
            <p:spPr>
              <a:xfrm>
                <a:off x="4808" y="1253"/>
                <a:ext cx="0" cy="66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5" name="Line 105"/>
              <p:cNvSpPr/>
              <p:nvPr/>
            </p:nvSpPr>
            <p:spPr>
              <a:xfrm>
                <a:off x="4465" y="1330"/>
                <a:ext cx="0" cy="53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6" name="Line 106"/>
              <p:cNvSpPr/>
              <p:nvPr/>
            </p:nvSpPr>
            <p:spPr>
              <a:xfrm flipV="1">
                <a:off x="4463" y="1250"/>
                <a:ext cx="348" cy="8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7" name="Line 107"/>
              <p:cNvSpPr/>
              <p:nvPr/>
            </p:nvSpPr>
            <p:spPr>
              <a:xfrm flipV="1">
                <a:off x="4465" y="1375"/>
                <a:ext cx="348" cy="87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5188" name="Line 108"/>
              <p:cNvSpPr/>
              <p:nvPr/>
            </p:nvSpPr>
            <p:spPr>
              <a:xfrm flipV="1">
                <a:off x="4354" y="1915"/>
                <a:ext cx="456" cy="11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89" name="Line 109"/>
              <p:cNvSpPr/>
              <p:nvPr/>
            </p:nvSpPr>
            <p:spPr>
              <a:xfrm>
                <a:off x="4359" y="1884"/>
                <a:ext cx="0" cy="144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5190" name="Line 110"/>
              <p:cNvSpPr/>
              <p:nvPr/>
            </p:nvSpPr>
            <p:spPr>
              <a:xfrm flipV="1">
                <a:off x="4363" y="1865"/>
                <a:ext cx="105" cy="26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pic>
        <p:nvPicPr>
          <p:cNvPr id="432251" name="Picture 1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725" y="3163888"/>
            <a:ext cx="1050925" cy="1501775"/>
          </a:xfrm>
          <a:prstGeom prst="rect">
            <a:avLst/>
          </a:prstGeom>
          <a:noFill/>
          <a:ln w="4763">
            <a:noFill/>
          </a:ln>
        </p:spPr>
      </p:pic>
      <p:grpSp>
        <p:nvGrpSpPr>
          <p:cNvPr id="14" name="Group 114"/>
          <p:cNvGrpSpPr/>
          <p:nvPr/>
        </p:nvGrpSpPr>
        <p:grpSpPr>
          <a:xfrm>
            <a:off x="4978400" y="3006725"/>
            <a:ext cx="415925" cy="1279525"/>
            <a:chOff x="3398" y="1952"/>
            <a:chExt cx="262" cy="806"/>
          </a:xfrm>
        </p:grpSpPr>
        <p:sp>
          <p:nvSpPr>
            <p:cNvPr id="5172" name="Line 38"/>
            <p:cNvSpPr/>
            <p:nvPr/>
          </p:nvSpPr>
          <p:spPr>
            <a:xfrm>
              <a:off x="3407" y="1952"/>
              <a:ext cx="0" cy="672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3" name="Line 39"/>
            <p:cNvSpPr/>
            <p:nvPr/>
          </p:nvSpPr>
          <p:spPr>
            <a:xfrm>
              <a:off x="3655" y="2197"/>
              <a:ext cx="0" cy="56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4" name="Line 40"/>
            <p:cNvSpPr/>
            <p:nvPr/>
          </p:nvSpPr>
          <p:spPr>
            <a:xfrm>
              <a:off x="3402" y="2616"/>
              <a:ext cx="258" cy="13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5" name="Line 41"/>
            <p:cNvSpPr/>
            <p:nvPr/>
          </p:nvSpPr>
          <p:spPr>
            <a:xfrm>
              <a:off x="3401" y="1955"/>
              <a:ext cx="181" cy="95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6" name="Line 42"/>
            <p:cNvSpPr/>
            <p:nvPr/>
          </p:nvSpPr>
          <p:spPr>
            <a:xfrm>
              <a:off x="3398" y="2489"/>
              <a:ext cx="258" cy="135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sp>
        <p:sp>
          <p:nvSpPr>
            <p:cNvPr id="5177" name="Line 43"/>
            <p:cNvSpPr/>
            <p:nvPr/>
          </p:nvSpPr>
          <p:spPr>
            <a:xfrm>
              <a:off x="3572" y="2037"/>
              <a:ext cx="79" cy="16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5" name="Group 121"/>
          <p:cNvGrpSpPr/>
          <p:nvPr/>
        </p:nvGrpSpPr>
        <p:grpSpPr>
          <a:xfrm>
            <a:off x="3900488" y="4770438"/>
            <a:ext cx="1052512" cy="314325"/>
            <a:chOff x="2656" y="2974"/>
            <a:chExt cx="662" cy="240"/>
          </a:xfrm>
        </p:grpSpPr>
        <p:sp>
          <p:nvSpPr>
            <p:cNvPr id="5166" name="Line 44"/>
            <p:cNvSpPr/>
            <p:nvPr/>
          </p:nvSpPr>
          <p:spPr>
            <a:xfrm flipV="1">
              <a:off x="2668" y="2974"/>
              <a:ext cx="418" cy="96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7" name="Line 45"/>
            <p:cNvSpPr/>
            <p:nvPr/>
          </p:nvSpPr>
          <p:spPr>
            <a:xfrm>
              <a:off x="3075" y="2976"/>
              <a:ext cx="241" cy="14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8" name="Line 46"/>
            <p:cNvSpPr/>
            <p:nvPr/>
          </p:nvSpPr>
          <p:spPr>
            <a:xfrm>
              <a:off x="2656" y="3070"/>
              <a:ext cx="270" cy="144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69" name="Line 47"/>
            <p:cNvSpPr/>
            <p:nvPr/>
          </p:nvSpPr>
          <p:spPr>
            <a:xfrm flipV="1">
              <a:off x="2913" y="3120"/>
              <a:ext cx="405" cy="9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0" name="Line 48"/>
            <p:cNvSpPr/>
            <p:nvPr/>
          </p:nvSpPr>
          <p:spPr>
            <a:xfrm>
              <a:off x="2988" y="3001"/>
              <a:ext cx="246" cy="138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5171" name="Line 49"/>
            <p:cNvSpPr/>
            <p:nvPr/>
          </p:nvSpPr>
          <p:spPr>
            <a:xfrm flipV="1">
              <a:off x="2829" y="3095"/>
              <a:ext cx="317" cy="73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32181" name="Line 53"/>
          <p:cNvSpPr/>
          <p:nvPr/>
        </p:nvSpPr>
        <p:spPr>
          <a:xfrm>
            <a:off x="3913188" y="4265613"/>
            <a:ext cx="0" cy="60483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2" name="Line 54"/>
          <p:cNvSpPr/>
          <p:nvPr/>
        </p:nvSpPr>
        <p:spPr>
          <a:xfrm>
            <a:off x="4257675" y="4468813"/>
            <a:ext cx="0" cy="60483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3" name="Line 55"/>
          <p:cNvSpPr/>
          <p:nvPr/>
        </p:nvSpPr>
        <p:spPr>
          <a:xfrm>
            <a:off x="4940300" y="4340225"/>
            <a:ext cx="0" cy="604838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4" name="Line 56"/>
          <p:cNvSpPr/>
          <p:nvPr/>
        </p:nvSpPr>
        <p:spPr>
          <a:xfrm flipV="1">
            <a:off x="4708525" y="4268788"/>
            <a:ext cx="682625" cy="21748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85" name="Line 57"/>
          <p:cNvSpPr/>
          <p:nvPr/>
        </p:nvSpPr>
        <p:spPr>
          <a:xfrm flipV="1">
            <a:off x="4554538" y="3138488"/>
            <a:ext cx="692150" cy="24765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178" name="Line 50"/>
          <p:cNvSpPr/>
          <p:nvPr/>
        </p:nvSpPr>
        <p:spPr>
          <a:xfrm>
            <a:off x="3273425" y="2824163"/>
            <a:ext cx="769938" cy="63817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06" name="Line 78"/>
          <p:cNvSpPr/>
          <p:nvPr/>
        </p:nvSpPr>
        <p:spPr>
          <a:xfrm flipV="1">
            <a:off x="3914775" y="2644775"/>
            <a:ext cx="0" cy="955675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32252" name="Line 124"/>
          <p:cNvSpPr/>
          <p:nvPr/>
        </p:nvSpPr>
        <p:spPr>
          <a:xfrm>
            <a:off x="3297238" y="3852863"/>
            <a:ext cx="769937" cy="63817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53" name="Line 125"/>
          <p:cNvSpPr/>
          <p:nvPr/>
        </p:nvSpPr>
        <p:spPr>
          <a:xfrm>
            <a:off x="3816350" y="2687638"/>
            <a:ext cx="679450" cy="5207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05" name="Line 77"/>
          <p:cNvSpPr/>
          <p:nvPr/>
        </p:nvSpPr>
        <p:spPr>
          <a:xfrm flipH="1">
            <a:off x="3273425" y="4624388"/>
            <a:ext cx="1066800" cy="258762"/>
          </a:xfrm>
          <a:prstGeom prst="line">
            <a:avLst/>
          </a:prstGeom>
          <a:ln w="4826" cap="flat" cmpd="sng">
            <a:solidFill>
              <a:schemeClr val="hlink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32254" name="AutoShape 126"/>
          <p:cNvSpPr/>
          <p:nvPr/>
        </p:nvSpPr>
        <p:spPr>
          <a:xfrm>
            <a:off x="4119563" y="2387600"/>
            <a:ext cx="304800" cy="411163"/>
          </a:xfrm>
          <a:prstGeom prst="downArrow">
            <a:avLst>
              <a:gd name="adj1" fmla="val 49129"/>
              <a:gd name="adj2" fmla="val 44272"/>
            </a:avLst>
          </a:prstGeom>
          <a:gradFill rotWithShape="0">
            <a:gsLst>
              <a:gs pos="0">
                <a:srgbClr val="4C000F"/>
              </a:gs>
              <a:gs pos="100000">
                <a:srgbClr val="A50021"/>
              </a:gs>
            </a:gsLst>
            <a:lin ang="5400000" scaled="1"/>
            <a:tileRect/>
          </a:gra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2255" name="AutoShape 127"/>
          <p:cNvSpPr>
            <a:spLocks noChangeArrowheads="1"/>
          </p:cNvSpPr>
          <p:nvPr/>
        </p:nvSpPr>
        <p:spPr bwMode="auto">
          <a:xfrm rot="1759213">
            <a:off x="5022850" y="4625975"/>
            <a:ext cx="423863" cy="368300"/>
          </a:xfrm>
          <a:prstGeom prst="leftArrow">
            <a:avLst>
              <a:gd name="adj1" fmla="val 37306"/>
              <a:gd name="adj2" fmla="val 39987"/>
            </a:avLst>
          </a:prstGeom>
          <a:gradFill rotWithShape="0">
            <a:gsLst>
              <a:gs pos="0">
                <a:srgbClr val="A50021"/>
              </a:gs>
              <a:gs pos="100000">
                <a:srgbClr val="A50021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2256" name="AutoShape 128"/>
          <p:cNvSpPr/>
          <p:nvPr/>
        </p:nvSpPr>
        <p:spPr>
          <a:xfrm rot="-1055539">
            <a:off x="3287713" y="4238625"/>
            <a:ext cx="425450" cy="390525"/>
          </a:xfrm>
          <a:prstGeom prst="rightArrow">
            <a:avLst>
              <a:gd name="adj1" fmla="val 38046"/>
              <a:gd name="adj2" fmla="val 43637"/>
            </a:avLst>
          </a:prstGeom>
          <a:gradFill rotWithShape="0">
            <a:gsLst>
              <a:gs pos="0">
                <a:srgbClr val="4C000F"/>
              </a:gs>
              <a:gs pos="100000">
                <a:srgbClr val="A50021"/>
              </a:gs>
            </a:gsLst>
            <a:lin ang="0" scaled="1"/>
            <a:tileRect/>
          </a:gra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2257" name="Line 129"/>
          <p:cNvSpPr/>
          <p:nvPr/>
        </p:nvSpPr>
        <p:spPr>
          <a:xfrm flipH="1" flipV="1">
            <a:off x="1976438" y="2274888"/>
            <a:ext cx="979487" cy="690562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58" name="Text Box 130" descr="棕色大理石"/>
          <p:cNvSpPr txBox="1"/>
          <p:nvPr/>
        </p:nvSpPr>
        <p:spPr>
          <a:xfrm>
            <a:off x="1244600" y="1785938"/>
            <a:ext cx="1279525" cy="547687"/>
          </a:xfrm>
          <a:prstGeom prst="rect">
            <a:avLst/>
          </a:prstGeom>
          <a:blipFill rotWithShape="0">
            <a:blip r:embed="rId3"/>
          </a:blipFill>
          <a:ln w="2857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主视图</a:t>
            </a:r>
          </a:p>
        </p:txBody>
      </p:sp>
      <p:sp>
        <p:nvSpPr>
          <p:cNvPr id="432259" name="Line 131"/>
          <p:cNvSpPr/>
          <p:nvPr/>
        </p:nvSpPr>
        <p:spPr>
          <a:xfrm>
            <a:off x="4622800" y="5091113"/>
            <a:ext cx="531813" cy="83820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60" name="Text Box 132" descr="棕色大理石"/>
          <p:cNvSpPr txBox="1"/>
          <p:nvPr/>
        </p:nvSpPr>
        <p:spPr>
          <a:xfrm>
            <a:off x="4810125" y="5808663"/>
            <a:ext cx="1279525" cy="547687"/>
          </a:xfrm>
          <a:prstGeom prst="rect">
            <a:avLst/>
          </a:prstGeom>
          <a:blipFill rotWithShape="0">
            <a:blip r:embed="rId3"/>
          </a:blipFill>
          <a:ln w="2857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俯视图</a:t>
            </a:r>
          </a:p>
        </p:txBody>
      </p:sp>
      <p:sp>
        <p:nvSpPr>
          <p:cNvPr id="432261" name="Line 133"/>
          <p:cNvSpPr/>
          <p:nvPr/>
        </p:nvSpPr>
        <p:spPr>
          <a:xfrm flipV="1">
            <a:off x="5070475" y="1241425"/>
            <a:ext cx="500063" cy="1684338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62" name="Text Box 134" descr="棕色大理石"/>
          <p:cNvSpPr txBox="1"/>
          <p:nvPr/>
        </p:nvSpPr>
        <p:spPr>
          <a:xfrm>
            <a:off x="5338763" y="962025"/>
            <a:ext cx="1279525" cy="547688"/>
          </a:xfrm>
          <a:prstGeom prst="rect">
            <a:avLst/>
          </a:prstGeom>
          <a:blipFill rotWithShape="0">
            <a:blip r:embed="rId3"/>
          </a:blipFill>
          <a:ln w="2857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左视图</a:t>
            </a:r>
          </a:p>
        </p:txBody>
      </p:sp>
      <p:sp>
        <p:nvSpPr>
          <p:cNvPr id="432263" name="AutoShape 135"/>
          <p:cNvSpPr/>
          <p:nvPr/>
        </p:nvSpPr>
        <p:spPr>
          <a:xfrm rot="2020985">
            <a:off x="2852738" y="2522538"/>
            <a:ext cx="430212" cy="341312"/>
          </a:xfrm>
          <a:prstGeom prst="rightArrow">
            <a:avLst>
              <a:gd name="adj1" fmla="val 45462"/>
              <a:gd name="adj2" fmla="val 46736"/>
            </a:avLst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2264" name="Line 136"/>
          <p:cNvSpPr/>
          <p:nvPr/>
        </p:nvSpPr>
        <p:spPr>
          <a:xfrm flipV="1">
            <a:off x="6462713" y="4246563"/>
            <a:ext cx="365125" cy="609600"/>
          </a:xfrm>
          <a:prstGeom prst="line">
            <a:avLst/>
          </a:prstGeom>
          <a:ln w="28575" cap="flat" cmpd="sng">
            <a:solidFill>
              <a:srgbClr val="00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65" name="Text Box 137" descr="绿色大理石"/>
          <p:cNvSpPr txBox="1"/>
          <p:nvPr/>
        </p:nvSpPr>
        <p:spPr>
          <a:xfrm>
            <a:off x="6613525" y="3732213"/>
            <a:ext cx="1279525" cy="547687"/>
          </a:xfrm>
          <a:prstGeom prst="rect">
            <a:avLst/>
          </a:prstGeom>
          <a:blipFill rotWithShape="0">
            <a:blip r:embed="rId4"/>
          </a:blipFill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后视图</a:t>
            </a:r>
          </a:p>
        </p:txBody>
      </p:sp>
      <p:sp>
        <p:nvSpPr>
          <p:cNvPr id="432266" name="AutoShape 138"/>
          <p:cNvSpPr/>
          <p:nvPr/>
        </p:nvSpPr>
        <p:spPr>
          <a:xfrm rot="-2029980">
            <a:off x="4524375" y="2820988"/>
            <a:ext cx="419100" cy="304800"/>
          </a:xfrm>
          <a:prstGeom prst="leftArrow">
            <a:avLst>
              <a:gd name="adj1" fmla="val 50000"/>
              <a:gd name="adj2" fmla="val 34375"/>
            </a:avLst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2267" name="Line 139"/>
          <p:cNvSpPr/>
          <p:nvPr/>
        </p:nvSpPr>
        <p:spPr>
          <a:xfrm flipH="1">
            <a:off x="1509713" y="5059363"/>
            <a:ext cx="342900" cy="696912"/>
          </a:xfrm>
          <a:prstGeom prst="line">
            <a:avLst/>
          </a:prstGeom>
          <a:ln w="2857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68" name="Text Box 140" descr="绿色大理石"/>
          <p:cNvSpPr txBox="1"/>
          <p:nvPr/>
        </p:nvSpPr>
        <p:spPr>
          <a:xfrm>
            <a:off x="900113" y="5756275"/>
            <a:ext cx="1279525" cy="547688"/>
          </a:xfrm>
          <a:prstGeom prst="rect">
            <a:avLst/>
          </a:prstGeom>
          <a:blipFill rotWithShape="0">
            <a:blip r:embed="rId4"/>
          </a:blipFill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右视图</a:t>
            </a:r>
          </a:p>
        </p:txBody>
      </p:sp>
      <p:sp>
        <p:nvSpPr>
          <p:cNvPr id="432269" name="AutoShape 141"/>
          <p:cNvSpPr/>
          <p:nvPr/>
        </p:nvSpPr>
        <p:spPr>
          <a:xfrm>
            <a:off x="4246563" y="5265738"/>
            <a:ext cx="365125" cy="427037"/>
          </a:xfrm>
          <a:prstGeom prst="upArrow">
            <a:avLst>
              <a:gd name="adj1" fmla="val 40268"/>
              <a:gd name="adj2" fmla="val 49998"/>
            </a:avLst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2270" name="Line 142"/>
          <p:cNvSpPr/>
          <p:nvPr/>
        </p:nvSpPr>
        <p:spPr>
          <a:xfrm flipH="1" flipV="1">
            <a:off x="2282825" y="1177925"/>
            <a:ext cx="1114425" cy="644525"/>
          </a:xfrm>
          <a:prstGeom prst="line">
            <a:avLst/>
          </a:prstGeom>
          <a:ln w="28575" cap="flat" cmpd="sng">
            <a:solidFill>
              <a:srgbClr val="00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2271" name="Text Box 143" descr="绿色大理石"/>
          <p:cNvSpPr txBox="1"/>
          <p:nvPr/>
        </p:nvSpPr>
        <p:spPr>
          <a:xfrm>
            <a:off x="1109663" y="676275"/>
            <a:ext cx="1295400" cy="547688"/>
          </a:xfrm>
          <a:prstGeom prst="rect">
            <a:avLst/>
          </a:prstGeom>
          <a:blipFill rotWithShape="0">
            <a:blip r:embed="rId4"/>
          </a:blipFill>
          <a:ln w="28575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FFFF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仰视图</a:t>
            </a:r>
          </a:p>
        </p:txBody>
      </p:sp>
      <p:sp>
        <p:nvSpPr>
          <p:cNvPr id="5165" name="Rectangle 15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基本视图</a:t>
            </a:r>
            <a:endParaRPr lang="zh-CN" altLang="en-US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32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3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3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3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32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3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32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3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3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32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2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2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3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32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2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32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3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43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43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43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432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"/>
                            </p:stCondLst>
                            <p:childTnLst>
                              <p:par>
                                <p:cTn id="1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32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0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432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43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43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432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500"/>
                            </p:stCondLst>
                            <p:childTnLst>
                              <p:par>
                                <p:cTn id="1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43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43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254" grpId="0" animBg="1"/>
      <p:bldP spid="432255" grpId="0" animBg="1"/>
      <p:bldP spid="432256" grpId="0" animBg="1"/>
      <p:bldP spid="432258" grpId="0" animBg="1"/>
      <p:bldP spid="432260" grpId="0" animBg="1"/>
      <p:bldP spid="432262" grpId="0" animBg="1"/>
      <p:bldP spid="432263" grpId="0" animBg="1"/>
      <p:bldP spid="432265" grpId="0" animBg="1"/>
      <p:bldP spid="432266" grpId="0" animBg="1"/>
      <p:bldP spid="432268" grpId="0" animBg="1"/>
      <p:bldP spid="432269" grpId="0" animBg="1"/>
      <p:bldP spid="43227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485D4CD-8069-4D83-B7DD-07DB4F3FD60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458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443402" name="Picture 10"/>
          <p:cNvPicPr>
            <a:picLocks noChangeAspect="1"/>
          </p:cNvPicPr>
          <p:nvPr/>
        </p:nvPicPr>
        <p:blipFill>
          <a:blip r:embed="rId2"/>
          <a:srcRect r="47404"/>
          <a:stretch>
            <a:fillRect/>
          </a:stretch>
        </p:blipFill>
        <p:spPr>
          <a:xfrm>
            <a:off x="2386013" y="484188"/>
            <a:ext cx="3602037" cy="37242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3403" name="Picture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372"/>
          <a:stretch>
            <a:fillRect/>
          </a:stretch>
        </p:blipFill>
        <p:spPr>
          <a:xfrm>
            <a:off x="5905500" y="473075"/>
            <a:ext cx="2919413" cy="37242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24584" name="Picture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613" y="561975"/>
            <a:ext cx="2163762" cy="34480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43405" name="Text Box 13"/>
          <p:cNvSpPr txBox="1"/>
          <p:nvPr/>
        </p:nvSpPr>
        <p:spPr>
          <a:xfrm>
            <a:off x="430213" y="4438650"/>
            <a:ext cx="83788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用不平行于任何基本投影面的剖切平面剖开零件的方法称为斜剖，所得的剖视图称为斜剖视图。</a:t>
            </a:r>
          </a:p>
        </p:txBody>
      </p:sp>
      <p:sp>
        <p:nvSpPr>
          <p:cNvPr id="443406" name="Text Box 14"/>
          <p:cNvSpPr txBox="1"/>
          <p:nvPr/>
        </p:nvSpPr>
        <p:spPr>
          <a:xfrm>
            <a:off x="417513" y="5334000"/>
            <a:ext cx="8378825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斜剖视图通常按照向视配置法，也允许旋转配置。</a:t>
            </a:r>
          </a:p>
        </p:txBody>
      </p:sp>
      <p:sp>
        <p:nvSpPr>
          <p:cNvPr id="443407" name="Oval 15"/>
          <p:cNvSpPr/>
          <p:nvPr/>
        </p:nvSpPr>
        <p:spPr>
          <a:xfrm>
            <a:off x="7189788" y="1535113"/>
            <a:ext cx="1795462" cy="1517650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43408" name="Text Box 16"/>
          <p:cNvSpPr txBox="1"/>
          <p:nvPr/>
        </p:nvSpPr>
        <p:spPr>
          <a:xfrm>
            <a:off x="414338" y="5922963"/>
            <a:ext cx="83788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当零件上倾斜的结构与水平成</a:t>
            </a:r>
            <a:r>
              <a:rPr lang="en-US" altLang="zh-CN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 </a:t>
            </a:r>
            <a:r>
              <a:rPr lang="en-US" altLang="zh-CN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˚</a:t>
            </a:r>
            <a:r>
              <a: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时，对应的斜剖视图剖面线画成</a:t>
            </a:r>
            <a:r>
              <a:rPr lang="en-US" altLang="zh-CN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30˚</a:t>
            </a:r>
            <a:r>
              <a: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或</a:t>
            </a:r>
            <a:r>
              <a:rPr lang="en-US" altLang="zh-CN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 </a:t>
            </a:r>
            <a:r>
              <a:rPr lang="en-US" altLang="zh-CN" i="0" dirty="0">
                <a:solidFill>
                  <a:schemeClr val="hlink"/>
                </a:solidFill>
                <a:latin typeface="Times New Roman" panose="02020603050405020304" pitchFamily="18" charset="0"/>
              </a:rPr>
              <a:t>˚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443409" name="Oval 17"/>
          <p:cNvSpPr/>
          <p:nvPr/>
        </p:nvSpPr>
        <p:spPr>
          <a:xfrm>
            <a:off x="2470150" y="392113"/>
            <a:ext cx="1795463" cy="1517650"/>
          </a:xfrm>
          <a:prstGeom prst="ellipse">
            <a:avLst/>
          </a:prstGeom>
          <a:noFill/>
          <a:ln w="4826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24590" name="Text Box 18"/>
          <p:cNvSpPr txBox="1"/>
          <p:nvPr/>
        </p:nvSpPr>
        <p:spPr>
          <a:xfrm>
            <a:off x="3330575" y="3986213"/>
            <a:ext cx="2328863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单一斜剖切平面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3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3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3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3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43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3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43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405" grpId="0"/>
      <p:bldP spid="443406" grpId="0"/>
      <p:bldP spid="443407" grpId="0" animBg="1"/>
      <p:bldP spid="443408" grpId="0"/>
      <p:bldP spid="44340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E2FF98-7BED-4FB4-A234-C66E6097188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560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58412" name="Text Box 12"/>
          <p:cNvSpPr txBox="1">
            <a:spLocks noChangeArrowheads="1"/>
          </p:cNvSpPr>
          <p:nvPr/>
        </p:nvSpPr>
        <p:spPr bwMode="auto">
          <a:xfrm>
            <a:off x="193675" y="4440238"/>
            <a:ext cx="8950325" cy="228282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注意事项：</a:t>
            </a:r>
          </a:p>
          <a:p>
            <a:pPr marR="0" algn="l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不能</a:t>
            </a: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在剖切面之间的垂直转折处画分界线。</a:t>
            </a:r>
          </a:p>
          <a:p>
            <a:pPr marR="0" algn="l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避免</a:t>
            </a: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出现不完整要素。</a:t>
            </a:r>
          </a:p>
          <a:p>
            <a:pPr marR="0" algn="l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剖切平面的转折处</a:t>
            </a:r>
            <a:r>
              <a:rPr kumimoji="1" lang="zh-CN" altLang="en-US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不能与</a:t>
            </a: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视图中的实线、虚线或中心线重合。</a:t>
            </a:r>
          </a:p>
          <a:p>
            <a:pPr marR="0" algn="l" defTabSz="914400"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零件上两个要素具有公共对称中心线或轴线时，以公共对称中心线或轴线为边界，各画一半。</a:t>
            </a:r>
          </a:p>
        </p:txBody>
      </p:sp>
      <p:pic>
        <p:nvPicPr>
          <p:cNvPr id="358413" name="Picture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7113" y="784225"/>
            <a:ext cx="4256087" cy="4329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 contrast="-12000"/>
          </a:blip>
          <a:stretch>
            <a:fillRect/>
          </a:stretch>
        </p:blipFill>
        <p:spPr>
          <a:xfrm>
            <a:off x="271463" y="1433513"/>
            <a:ext cx="4686300" cy="34544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8415" name="AutoShape 15"/>
          <p:cNvSpPr/>
          <p:nvPr/>
        </p:nvSpPr>
        <p:spPr>
          <a:xfrm rot="5336700" flipV="1">
            <a:off x="1636713" y="1403350"/>
            <a:ext cx="1674812" cy="2262188"/>
          </a:xfrm>
          <a:prstGeom prst="parallelogram">
            <a:avLst>
              <a:gd name="adj" fmla="val 30463"/>
            </a:avLst>
          </a:prstGeom>
          <a:solidFill>
            <a:srgbClr val="FF0000">
              <a:alpha val="39999"/>
            </a:srgbClr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58416" name="AutoShape 16"/>
          <p:cNvSpPr/>
          <p:nvPr/>
        </p:nvSpPr>
        <p:spPr>
          <a:xfrm rot="5336700" flipV="1">
            <a:off x="762000" y="2941638"/>
            <a:ext cx="1358900" cy="541337"/>
          </a:xfrm>
          <a:prstGeom prst="parallelogram">
            <a:avLst>
              <a:gd name="adj" fmla="val 24010"/>
            </a:avLst>
          </a:prstGeom>
          <a:solidFill>
            <a:srgbClr val="FF99CC">
              <a:alpha val="58038"/>
            </a:srgbClr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58417" name="Text Box 17"/>
          <p:cNvSpPr txBox="1">
            <a:spLocks noChangeArrowheads="1"/>
          </p:cNvSpPr>
          <p:nvPr/>
        </p:nvSpPr>
        <p:spPr bwMode="auto">
          <a:xfrm>
            <a:off x="144463" y="441325"/>
            <a:ext cx="8839200" cy="8842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arabicPeriod" startAt="2"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几个平行的</a:t>
            </a:r>
            <a:r>
              <a:rPr kumimoji="1" lang="zh-CN" altLang="en-US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剖切平面</a:t>
            </a:r>
            <a:r>
              <a:rPr kumimoji="1" lang="en-US" altLang="zh-CN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Dotum" pitchFamily="34" charset="-127"/>
                <a:cs typeface="+mn-cs"/>
              </a:rPr>
              <a:t>,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采用多个相平行的</a:t>
            </a:r>
            <a:r>
              <a:rPr kumimoji="1" lang="zh-CN" altLang="en-US" i="0" kern="1200" cap="none" spc="0" normalizeH="0" baseline="0" noProof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剖切平面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剖开零件而获得的剖视图。</a:t>
            </a:r>
          </a:p>
        </p:txBody>
      </p:sp>
      <p:sp>
        <p:nvSpPr>
          <p:cNvPr id="358419" name="Oval 19"/>
          <p:cNvSpPr/>
          <p:nvPr/>
        </p:nvSpPr>
        <p:spPr>
          <a:xfrm>
            <a:off x="5564188" y="3162300"/>
            <a:ext cx="669925" cy="1698625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58420" name="Text Box 20"/>
          <p:cNvSpPr txBox="1"/>
          <p:nvPr/>
        </p:nvSpPr>
        <p:spPr>
          <a:xfrm>
            <a:off x="3813175" y="1065213"/>
            <a:ext cx="1636713" cy="576262"/>
          </a:xfrm>
          <a:prstGeom prst="rect">
            <a:avLst/>
          </a:prstGeom>
          <a:noFill/>
          <a:ln w="57150" cap="flat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阶梯剖</a:t>
            </a:r>
          </a:p>
        </p:txBody>
      </p:sp>
      <p:sp>
        <p:nvSpPr>
          <p:cNvPr id="358421" name="Text Box 21"/>
          <p:cNvSpPr txBox="1">
            <a:spLocks noChangeArrowheads="1"/>
          </p:cNvSpPr>
          <p:nvPr/>
        </p:nvSpPr>
        <p:spPr bwMode="auto">
          <a:xfrm>
            <a:off x="4826000" y="2317750"/>
            <a:ext cx="386080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剖切平面的转折必须是直角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58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5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8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8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58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58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5" grpId="0" animBg="1"/>
      <p:bldP spid="358416" grpId="0" animBg="1"/>
      <p:bldP spid="358419" grpId="0" animBg="1"/>
      <p:bldP spid="358420" grpId="0" animBg="1"/>
      <p:bldP spid="3584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285F1C4-4F0E-47CA-BA17-6B53AE82C22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6629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663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88" y="1736725"/>
            <a:ext cx="4086225" cy="33861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0219" name="Text Box 11"/>
          <p:cNvSpPr txBox="1">
            <a:spLocks noChangeArrowheads="1"/>
          </p:cNvSpPr>
          <p:nvPr/>
        </p:nvSpPr>
        <p:spPr bwMode="auto">
          <a:xfrm>
            <a:off x="193675" y="509588"/>
            <a:ext cx="8597900" cy="8842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marR="0" indent="-457200" algn="l" defTabSz="914400">
              <a:buClrTx/>
              <a:buSzTx/>
              <a:buFont typeface="Wingdings" panose="05000000000000000000" pitchFamily="2" charset="2"/>
              <a:buAutoNum type="arabicPeriod" startAt="3"/>
              <a:defRPr/>
            </a:pPr>
            <a:r>
              <a:rPr kumimoji="1" lang="zh-CN" altLang="en-US" sz="2800" i="0" u="sng" kern="1200" cap="none" spc="0" normalizeH="0" baseline="0" noProof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几个相交的剖切面，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采用多个相交的剖切面剖开零件而得的剖视图，</a:t>
            </a:r>
            <a:r>
              <a:rPr kumimoji="1" lang="zh-CN" altLang="en-US" i="0" kern="1200" cap="none" spc="0" normalizeH="0" baseline="0" noProof="0" smtClean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须保证剖切平面的交线垂直基本投影面。</a:t>
            </a:r>
          </a:p>
        </p:txBody>
      </p:sp>
      <p:pic>
        <p:nvPicPr>
          <p:cNvPr id="350220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3588" y="1565275"/>
            <a:ext cx="4324350" cy="34004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0221" name="Text Box 13"/>
          <p:cNvSpPr txBox="1"/>
          <p:nvPr/>
        </p:nvSpPr>
        <p:spPr>
          <a:xfrm>
            <a:off x="260350" y="5638800"/>
            <a:ext cx="85979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注意：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如剖切平面按照肋板的纵向剖开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则在肋板的纵向部分不画剖面线，只是用粗实线画出其对应的边界。</a:t>
            </a:r>
          </a:p>
        </p:txBody>
      </p:sp>
      <p:sp>
        <p:nvSpPr>
          <p:cNvPr id="350223" name="Text Box 15"/>
          <p:cNvSpPr txBox="1"/>
          <p:nvPr/>
        </p:nvSpPr>
        <p:spPr>
          <a:xfrm>
            <a:off x="4645025" y="4957763"/>
            <a:ext cx="289560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CC3300"/>
                </a:solidFill>
                <a:latin typeface="Times New Roman" panose="02020603050405020304" pitchFamily="18" charset="0"/>
              </a:rPr>
              <a:t>为什么没有剖面线？</a:t>
            </a:r>
          </a:p>
        </p:txBody>
      </p:sp>
      <p:sp>
        <p:nvSpPr>
          <p:cNvPr id="350224" name="Line 16"/>
          <p:cNvSpPr/>
          <p:nvPr/>
        </p:nvSpPr>
        <p:spPr>
          <a:xfrm flipH="1">
            <a:off x="5472113" y="4586288"/>
            <a:ext cx="638175" cy="276225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0225" name="Text Box 17"/>
          <p:cNvSpPr txBox="1"/>
          <p:nvPr/>
        </p:nvSpPr>
        <p:spPr>
          <a:xfrm>
            <a:off x="4700588" y="1725613"/>
            <a:ext cx="1636712" cy="576262"/>
          </a:xfrm>
          <a:prstGeom prst="rect">
            <a:avLst/>
          </a:prstGeom>
          <a:noFill/>
          <a:ln w="57150" cap="flat" cmpd="thickThin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旋转剖</a:t>
            </a:r>
          </a:p>
        </p:txBody>
      </p:sp>
      <p:sp>
        <p:nvSpPr>
          <p:cNvPr id="350227" name="AutoShape 19"/>
          <p:cNvSpPr/>
          <p:nvPr/>
        </p:nvSpPr>
        <p:spPr>
          <a:xfrm rot="-2513123">
            <a:off x="2525713" y="3209925"/>
            <a:ext cx="2055812" cy="811213"/>
          </a:xfrm>
          <a:prstGeom prst="parallelogram">
            <a:avLst>
              <a:gd name="adj" fmla="val 397"/>
            </a:avLst>
          </a:prstGeom>
          <a:solidFill>
            <a:srgbClr val="FF00FF">
              <a:alpha val="43921"/>
            </a:srgbClr>
          </a:solidFill>
          <a:ln w="4826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50229" name="AutoShape 21"/>
          <p:cNvSpPr/>
          <p:nvPr/>
        </p:nvSpPr>
        <p:spPr>
          <a:xfrm flipH="1">
            <a:off x="0" y="3997325"/>
            <a:ext cx="3057525" cy="574675"/>
          </a:xfrm>
          <a:prstGeom prst="parallelogram">
            <a:avLst>
              <a:gd name="adj" fmla="val 91703"/>
            </a:avLst>
          </a:prstGeom>
          <a:solidFill>
            <a:srgbClr val="00FF00">
              <a:alpha val="41960"/>
            </a:srgbClr>
          </a:solidFill>
          <a:ln w="4826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50230" name="Oval 22"/>
          <p:cNvSpPr/>
          <p:nvPr/>
        </p:nvSpPr>
        <p:spPr>
          <a:xfrm>
            <a:off x="6543675" y="2852738"/>
            <a:ext cx="669925" cy="579437"/>
          </a:xfrm>
          <a:prstGeom prst="ellipse">
            <a:avLst/>
          </a:prstGeom>
          <a:noFill/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5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0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50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5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0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0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0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0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221" grpId="0"/>
      <p:bldP spid="350223" grpId="0"/>
      <p:bldP spid="350225" grpId="0" animBg="1"/>
      <p:bldP spid="350227" grpId="0" animBg="1"/>
      <p:bldP spid="350229" grpId="0" animBg="1"/>
      <p:bldP spid="3502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FB34E52-4166-4E00-84AA-5D06C965062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7653" name="Rectangle 2"/>
          <p:cNvSpPr/>
          <p:nvPr/>
        </p:nvSpPr>
        <p:spPr>
          <a:xfrm>
            <a:off x="-180975" y="0"/>
            <a:ext cx="95567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59437" name="Text Box 13"/>
          <p:cNvSpPr txBox="1">
            <a:spLocks noChangeArrowheads="1"/>
          </p:cNvSpPr>
          <p:nvPr/>
        </p:nvSpPr>
        <p:spPr bwMode="auto">
          <a:xfrm>
            <a:off x="273050" y="550863"/>
            <a:ext cx="8302625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两个以上组合的剖切面剖开零件的方法习惯上称为</a:t>
            </a:r>
            <a:r>
              <a:rPr kumimoji="1" lang="zh-CN" altLang="en-US" sz="2800" i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复合剖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pic>
        <p:nvPicPr>
          <p:cNvPr id="2765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3" y="2005013"/>
            <a:ext cx="3419475" cy="26670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59439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300" y="1374775"/>
            <a:ext cx="5024438" cy="40830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9440" name="Line 16"/>
          <p:cNvSpPr/>
          <p:nvPr/>
        </p:nvSpPr>
        <p:spPr>
          <a:xfrm>
            <a:off x="7345363" y="1503363"/>
            <a:ext cx="0" cy="2587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1" name="Line 17"/>
          <p:cNvSpPr/>
          <p:nvPr/>
        </p:nvSpPr>
        <p:spPr>
          <a:xfrm>
            <a:off x="7339013" y="2266950"/>
            <a:ext cx="0" cy="1539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2" name="Line 18"/>
          <p:cNvSpPr/>
          <p:nvPr/>
        </p:nvSpPr>
        <p:spPr>
          <a:xfrm>
            <a:off x="7175500" y="2413000"/>
            <a:ext cx="1714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3" name="Line 19"/>
          <p:cNvSpPr/>
          <p:nvPr/>
        </p:nvSpPr>
        <p:spPr>
          <a:xfrm>
            <a:off x="6804025" y="2546350"/>
            <a:ext cx="66675" cy="111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4" name="Line 20"/>
          <p:cNvSpPr/>
          <p:nvPr/>
        </p:nvSpPr>
        <p:spPr>
          <a:xfrm flipV="1">
            <a:off x="6802438" y="2493963"/>
            <a:ext cx="109537" cy="65087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5" name="Line 21"/>
          <p:cNvSpPr/>
          <p:nvPr/>
        </p:nvSpPr>
        <p:spPr>
          <a:xfrm>
            <a:off x="7273925" y="3330575"/>
            <a:ext cx="66675" cy="111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6" name="Line 22"/>
          <p:cNvSpPr/>
          <p:nvPr/>
        </p:nvSpPr>
        <p:spPr>
          <a:xfrm>
            <a:off x="7342188" y="3432175"/>
            <a:ext cx="0" cy="153988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7" name="Line 23"/>
          <p:cNvSpPr/>
          <p:nvPr/>
        </p:nvSpPr>
        <p:spPr>
          <a:xfrm>
            <a:off x="7348538" y="5145088"/>
            <a:ext cx="0" cy="1873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9448" name="Text Box 24"/>
          <p:cNvSpPr txBox="1"/>
          <p:nvPr/>
        </p:nvSpPr>
        <p:spPr>
          <a:xfrm>
            <a:off x="2547938" y="5291138"/>
            <a:ext cx="3725862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个剖切平面</a:t>
            </a:r>
            <a:r>
              <a:rPr lang="en-US" altLang="zh-CN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+1</a:t>
            </a: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个剖切柱面</a:t>
            </a:r>
          </a:p>
        </p:txBody>
      </p:sp>
      <p:sp>
        <p:nvSpPr>
          <p:cNvPr id="359450" name="Line 26"/>
          <p:cNvSpPr/>
          <p:nvPr/>
        </p:nvSpPr>
        <p:spPr>
          <a:xfrm>
            <a:off x="4532313" y="1770063"/>
            <a:ext cx="79851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9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59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9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59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59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5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5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9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59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94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EA1501-C4AF-4DAE-81A7-5D443ABED2F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28677" name="Rectangle 2"/>
          <p:cNvSpPr/>
          <p:nvPr/>
        </p:nvSpPr>
        <p:spPr>
          <a:xfrm>
            <a:off x="-180975" y="0"/>
            <a:ext cx="95567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28678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" y="1481138"/>
            <a:ext cx="3457575" cy="27717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5451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7138" y="666750"/>
            <a:ext cx="4800600" cy="392906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45452" name="Text Box 12"/>
          <p:cNvSpPr txBox="1"/>
          <p:nvPr/>
        </p:nvSpPr>
        <p:spPr>
          <a:xfrm>
            <a:off x="3590925" y="4643438"/>
            <a:ext cx="1868488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个剖切平面</a:t>
            </a:r>
          </a:p>
        </p:txBody>
      </p:sp>
      <p:sp>
        <p:nvSpPr>
          <p:cNvPr id="445453" name="Text Box 13"/>
          <p:cNvSpPr txBox="1"/>
          <p:nvPr/>
        </p:nvSpPr>
        <p:spPr>
          <a:xfrm>
            <a:off x="292100" y="5534025"/>
            <a:ext cx="8150225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当转折处空间有限，又不致于引起误解时，允许省略字母。</a:t>
            </a:r>
          </a:p>
        </p:txBody>
      </p:sp>
      <p:sp>
        <p:nvSpPr>
          <p:cNvPr id="445454" name="Line 14"/>
          <p:cNvSpPr/>
          <p:nvPr/>
        </p:nvSpPr>
        <p:spPr>
          <a:xfrm>
            <a:off x="5634038" y="881063"/>
            <a:ext cx="0" cy="2206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55" name="Line 15"/>
          <p:cNvSpPr/>
          <p:nvPr/>
        </p:nvSpPr>
        <p:spPr>
          <a:xfrm>
            <a:off x="5651500" y="1365250"/>
            <a:ext cx="0" cy="1571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56" name="Line 16"/>
          <p:cNvSpPr/>
          <p:nvPr/>
        </p:nvSpPr>
        <p:spPr>
          <a:xfrm>
            <a:off x="5849938" y="1500188"/>
            <a:ext cx="0" cy="904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57" name="Line 17"/>
          <p:cNvSpPr/>
          <p:nvPr/>
        </p:nvSpPr>
        <p:spPr>
          <a:xfrm>
            <a:off x="5876925" y="2051050"/>
            <a:ext cx="0" cy="904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58" name="Line 18"/>
          <p:cNvSpPr/>
          <p:nvPr/>
        </p:nvSpPr>
        <p:spPr>
          <a:xfrm rot="-5400000">
            <a:off x="5681663" y="1470025"/>
            <a:ext cx="0" cy="904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59" name="Line 19"/>
          <p:cNvSpPr/>
          <p:nvPr/>
        </p:nvSpPr>
        <p:spPr>
          <a:xfrm rot="-5400000">
            <a:off x="5822950" y="1471613"/>
            <a:ext cx="0" cy="904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0" name="Line 20"/>
          <p:cNvSpPr/>
          <p:nvPr/>
        </p:nvSpPr>
        <p:spPr>
          <a:xfrm rot="-5400000">
            <a:off x="5846763" y="2082800"/>
            <a:ext cx="0" cy="904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1" name="Line 21"/>
          <p:cNvSpPr/>
          <p:nvPr/>
        </p:nvSpPr>
        <p:spPr>
          <a:xfrm rot="-5400000">
            <a:off x="5718175" y="2093913"/>
            <a:ext cx="0" cy="904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2" name="Line 22"/>
          <p:cNvSpPr/>
          <p:nvPr/>
        </p:nvSpPr>
        <p:spPr>
          <a:xfrm>
            <a:off x="5675313" y="2125663"/>
            <a:ext cx="0" cy="1571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3" name="Line 23"/>
          <p:cNvSpPr/>
          <p:nvPr/>
        </p:nvSpPr>
        <p:spPr>
          <a:xfrm>
            <a:off x="5697538" y="2662238"/>
            <a:ext cx="0" cy="1571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4" name="Line 24"/>
          <p:cNvSpPr/>
          <p:nvPr/>
        </p:nvSpPr>
        <p:spPr>
          <a:xfrm flipH="1">
            <a:off x="5588000" y="2806700"/>
            <a:ext cx="114300" cy="1349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5465" name="Line 25"/>
          <p:cNvSpPr/>
          <p:nvPr/>
        </p:nvSpPr>
        <p:spPr>
          <a:xfrm flipH="1">
            <a:off x="4341813" y="4062413"/>
            <a:ext cx="142875" cy="15081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5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4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4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5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4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4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4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45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45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5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5452" grpId="0"/>
      <p:bldP spid="4454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5F40FA7-BBCA-4322-AF0A-F37B9A27E89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29701" name="Picture 18"/>
          <p:cNvPicPr>
            <a:picLocks noChangeAspect="1"/>
          </p:cNvPicPr>
          <p:nvPr/>
        </p:nvPicPr>
        <p:blipFill>
          <a:blip r:embed="rId2"/>
          <a:srcRect l="607" t="8260" r="51146" b="14705"/>
          <a:stretch>
            <a:fillRect/>
          </a:stretch>
        </p:blipFill>
        <p:spPr>
          <a:xfrm>
            <a:off x="107950" y="1081088"/>
            <a:ext cx="4411663" cy="4383087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6467" name="Picture 3"/>
          <p:cNvPicPr>
            <a:picLocks noChangeAspect="1"/>
          </p:cNvPicPr>
          <p:nvPr/>
        </p:nvPicPr>
        <p:blipFill>
          <a:blip r:embed="rId2"/>
          <a:srcRect l="48576"/>
          <a:stretch>
            <a:fillRect/>
          </a:stretch>
        </p:blipFill>
        <p:spPr>
          <a:xfrm>
            <a:off x="4441825" y="863600"/>
            <a:ext cx="4702175" cy="56896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29703" name="Line 4"/>
          <p:cNvSpPr/>
          <p:nvPr/>
        </p:nvSpPr>
        <p:spPr>
          <a:xfrm>
            <a:off x="2268538" y="3055938"/>
            <a:ext cx="487362" cy="18669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4" name="Line 5"/>
          <p:cNvSpPr/>
          <p:nvPr/>
        </p:nvSpPr>
        <p:spPr>
          <a:xfrm flipV="1">
            <a:off x="2755900" y="4359275"/>
            <a:ext cx="1390650" cy="5762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5" name="Line 6"/>
          <p:cNvSpPr/>
          <p:nvPr/>
        </p:nvSpPr>
        <p:spPr>
          <a:xfrm flipV="1">
            <a:off x="4159250" y="3883025"/>
            <a:ext cx="325438" cy="47625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06" name="Line 7"/>
          <p:cNvSpPr/>
          <p:nvPr/>
        </p:nvSpPr>
        <p:spPr>
          <a:xfrm flipH="1" flipV="1">
            <a:off x="2244725" y="1841500"/>
            <a:ext cx="39688" cy="12144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2" name="Text Box 8"/>
          <p:cNvSpPr txBox="1"/>
          <p:nvPr/>
        </p:nvSpPr>
        <p:spPr>
          <a:xfrm>
            <a:off x="327025" y="5708650"/>
            <a:ext cx="7265988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在剖切面的起讫处应画出剖面符号，对应的视图应标记为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（展开）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 。</a:t>
            </a:r>
          </a:p>
        </p:txBody>
      </p:sp>
      <p:sp>
        <p:nvSpPr>
          <p:cNvPr id="446473" name="Text Box 9"/>
          <p:cNvSpPr txBox="1">
            <a:spLocks noChangeArrowheads="1"/>
          </p:cNvSpPr>
          <p:nvPr/>
        </p:nvSpPr>
        <p:spPr bwMode="auto">
          <a:xfrm>
            <a:off x="273050" y="385763"/>
            <a:ext cx="8609013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两个以上组合的剖切平面剖开零件的方法习惯上称为</a:t>
            </a:r>
            <a:r>
              <a:rPr kumimoji="1" lang="zh-CN" altLang="en-US" sz="2800" i="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复合剖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446474" name="Line 10"/>
          <p:cNvSpPr/>
          <p:nvPr/>
        </p:nvSpPr>
        <p:spPr>
          <a:xfrm>
            <a:off x="4872038" y="1166813"/>
            <a:ext cx="0" cy="2206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5" name="Line 11"/>
          <p:cNvSpPr/>
          <p:nvPr/>
        </p:nvSpPr>
        <p:spPr>
          <a:xfrm>
            <a:off x="4908550" y="2482850"/>
            <a:ext cx="0" cy="2206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6" name="Line 12"/>
          <p:cNvSpPr/>
          <p:nvPr/>
        </p:nvSpPr>
        <p:spPr>
          <a:xfrm>
            <a:off x="4906963" y="2681288"/>
            <a:ext cx="53975" cy="233362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7" name="Line 13"/>
          <p:cNvSpPr/>
          <p:nvPr/>
        </p:nvSpPr>
        <p:spPr>
          <a:xfrm>
            <a:off x="5330825" y="4460875"/>
            <a:ext cx="53975" cy="2333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8" name="Line 14"/>
          <p:cNvSpPr/>
          <p:nvPr/>
        </p:nvSpPr>
        <p:spPr>
          <a:xfrm flipV="1">
            <a:off x="5357813" y="4638675"/>
            <a:ext cx="187325" cy="523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79" name="Line 15"/>
          <p:cNvSpPr/>
          <p:nvPr/>
        </p:nvSpPr>
        <p:spPr>
          <a:xfrm flipV="1">
            <a:off x="6635750" y="4418013"/>
            <a:ext cx="187325" cy="523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80" name="Line 16"/>
          <p:cNvSpPr/>
          <p:nvPr/>
        </p:nvSpPr>
        <p:spPr>
          <a:xfrm flipV="1">
            <a:off x="6815138" y="4324350"/>
            <a:ext cx="174625" cy="968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46481" name="Line 17"/>
          <p:cNvSpPr/>
          <p:nvPr/>
        </p:nvSpPr>
        <p:spPr>
          <a:xfrm flipV="1">
            <a:off x="7267575" y="4049713"/>
            <a:ext cx="174625" cy="9683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9717" name="Rectangle 19"/>
          <p:cNvSpPr/>
          <p:nvPr/>
        </p:nvSpPr>
        <p:spPr>
          <a:xfrm>
            <a:off x="-180975" y="0"/>
            <a:ext cx="955675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剖切面的种类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6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46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46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46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46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4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6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46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647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B3CF6A-5745-49B4-B073-4153E6A5EAE5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072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448531" name="Picture 1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962"/>
          <a:stretch>
            <a:fillRect/>
          </a:stretch>
        </p:blipFill>
        <p:spPr>
          <a:xfrm>
            <a:off x="912813" y="512763"/>
            <a:ext cx="2776537" cy="30861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8532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238" y="450850"/>
            <a:ext cx="3838575" cy="35147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48533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6725" y="3905250"/>
            <a:ext cx="2686050" cy="25717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48534" name="Text Box 22"/>
          <p:cNvSpPr txBox="1">
            <a:spLocks noChangeArrowheads="1"/>
          </p:cNvSpPr>
          <p:nvPr/>
        </p:nvSpPr>
        <p:spPr bwMode="auto">
          <a:xfrm>
            <a:off x="1265238" y="3454400"/>
            <a:ext cx="1816100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全剖视图</a:t>
            </a:r>
          </a:p>
        </p:txBody>
      </p:sp>
      <p:sp>
        <p:nvSpPr>
          <p:cNvPr id="448535" name="Text Box 23"/>
          <p:cNvSpPr txBox="1">
            <a:spLocks noChangeArrowheads="1"/>
          </p:cNvSpPr>
          <p:nvPr/>
        </p:nvSpPr>
        <p:spPr bwMode="auto">
          <a:xfrm>
            <a:off x="6932613" y="3621088"/>
            <a:ext cx="1816100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半剖视图</a:t>
            </a:r>
          </a:p>
        </p:txBody>
      </p:sp>
      <p:sp>
        <p:nvSpPr>
          <p:cNvPr id="448536" name="Text Box 24"/>
          <p:cNvSpPr txBox="1">
            <a:spLocks noChangeArrowheads="1"/>
          </p:cNvSpPr>
          <p:nvPr/>
        </p:nvSpPr>
        <p:spPr bwMode="auto">
          <a:xfrm>
            <a:off x="5265738" y="4884738"/>
            <a:ext cx="2224088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局部剖视图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4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4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8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8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8534" grpId="0"/>
      <p:bldP spid="448535" grpId="0"/>
      <p:bldP spid="4485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6108F1D-5F2C-4C45-ABC2-FB1B49CB2F8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1749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31750" name="Group 24"/>
          <p:cNvGrpSpPr/>
          <p:nvPr/>
        </p:nvGrpSpPr>
        <p:grpSpPr>
          <a:xfrm>
            <a:off x="747713" y="914400"/>
            <a:ext cx="7307262" cy="5054600"/>
            <a:chOff x="-66" y="260"/>
            <a:chExt cx="5826" cy="4064"/>
          </a:xfrm>
        </p:grpSpPr>
        <p:pic>
          <p:nvPicPr>
            <p:cNvPr id="31753" name="Picture 25"/>
            <p:cNvPicPr>
              <a:picLocks noChangeAspect="1"/>
            </p:cNvPicPr>
            <p:nvPr/>
          </p:nvPicPr>
          <p:blipFill>
            <a:blip r:embed="rId2">
              <a:lum bright="6000" contrast="-12000"/>
            </a:blip>
            <a:stretch>
              <a:fillRect/>
            </a:stretch>
          </p:blipFill>
          <p:spPr>
            <a:xfrm>
              <a:off x="2770" y="260"/>
              <a:ext cx="2952" cy="2176"/>
            </a:xfrm>
            <a:prstGeom prst="rect">
              <a:avLst/>
            </a:prstGeom>
            <a:noFill/>
            <a:ln w="4763">
              <a:noFill/>
            </a:ln>
          </p:spPr>
        </p:pic>
        <p:sp>
          <p:nvSpPr>
            <p:cNvPr id="31754" name="AutoShape 26"/>
            <p:cNvSpPr/>
            <p:nvPr/>
          </p:nvSpPr>
          <p:spPr>
            <a:xfrm rot="5336700" flipV="1">
              <a:off x="3630" y="241"/>
              <a:ext cx="1055" cy="1425"/>
            </a:xfrm>
            <a:prstGeom prst="parallelogram">
              <a:avLst>
                <a:gd name="adj" fmla="val 30463"/>
              </a:avLst>
            </a:prstGeom>
            <a:solidFill>
              <a:srgbClr val="FF0000">
                <a:alpha val="39999"/>
              </a:srgbClr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755" name="AutoShape 27"/>
            <p:cNvSpPr/>
            <p:nvPr/>
          </p:nvSpPr>
          <p:spPr>
            <a:xfrm rot="5336700" flipV="1">
              <a:off x="3079" y="1210"/>
              <a:ext cx="856" cy="341"/>
            </a:xfrm>
            <a:prstGeom prst="parallelogram">
              <a:avLst>
                <a:gd name="adj" fmla="val 24010"/>
              </a:avLst>
            </a:prstGeom>
            <a:solidFill>
              <a:srgbClr val="FF99CC">
                <a:alpha val="58038"/>
              </a:srgbClr>
            </a:solidFill>
            <a:ln w="4826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pic>
          <p:nvPicPr>
            <p:cNvPr id="31756" name="Picture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1" y="2191"/>
              <a:ext cx="2574" cy="2133"/>
            </a:xfrm>
            <a:prstGeom prst="rect">
              <a:avLst/>
            </a:prstGeom>
            <a:noFill/>
            <a:ln w="4763">
              <a:noFill/>
            </a:ln>
          </p:spPr>
        </p:pic>
        <p:sp>
          <p:nvSpPr>
            <p:cNvPr id="31757" name="AutoShape 29"/>
            <p:cNvSpPr/>
            <p:nvPr/>
          </p:nvSpPr>
          <p:spPr>
            <a:xfrm rot="-2513123">
              <a:off x="2833" y="3119"/>
              <a:ext cx="1295" cy="511"/>
            </a:xfrm>
            <a:prstGeom prst="parallelogram">
              <a:avLst>
                <a:gd name="adj" fmla="val 397"/>
              </a:avLst>
            </a:prstGeom>
            <a:solidFill>
              <a:srgbClr val="FF0000">
                <a:alpha val="41960"/>
              </a:srgbClr>
            </a:solidFill>
            <a:ln w="4826" cap="flat" cmpd="sng">
              <a:solidFill>
                <a:srgbClr val="00FF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758" name="AutoShape 30"/>
            <p:cNvSpPr/>
            <p:nvPr/>
          </p:nvSpPr>
          <p:spPr>
            <a:xfrm flipH="1">
              <a:off x="1242" y="3615"/>
              <a:ext cx="1926" cy="362"/>
            </a:xfrm>
            <a:prstGeom prst="parallelogram">
              <a:avLst>
                <a:gd name="adj" fmla="val 91703"/>
              </a:avLst>
            </a:prstGeom>
            <a:solidFill>
              <a:srgbClr val="00FF00">
                <a:alpha val="41960"/>
              </a:srgbClr>
            </a:solidFill>
            <a:ln w="4826" cap="flat" cmpd="sng">
              <a:solidFill>
                <a:srgbClr val="00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1759" name="Rectangle 31"/>
            <p:cNvSpPr/>
            <p:nvPr/>
          </p:nvSpPr>
          <p:spPr>
            <a:xfrm>
              <a:off x="324" y="2399"/>
              <a:ext cx="1560" cy="330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</a:pPr>
              <a:endParaRPr lang="en-US" altLang="x-none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760" name="Rectangle 32"/>
            <p:cNvSpPr/>
            <p:nvPr/>
          </p:nvSpPr>
          <p:spPr>
            <a:xfrm>
              <a:off x="4139" y="2274"/>
              <a:ext cx="1621" cy="329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</a:pPr>
              <a:endParaRPr lang="en-US" altLang="x-none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31761" name="Rectangle 33"/>
            <p:cNvSpPr/>
            <p:nvPr/>
          </p:nvSpPr>
          <p:spPr>
            <a:xfrm>
              <a:off x="3445" y="3747"/>
              <a:ext cx="1611" cy="330"/>
            </a:xfrm>
            <a:prstGeom prst="rect">
              <a:avLst/>
            </a:prstGeom>
            <a:noFill/>
            <a:ln w="4763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65000"/>
                </a:lnSpc>
              </a:pPr>
              <a:endParaRPr lang="en-US" altLang="x-none" sz="3200" i="0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grpSp>
          <p:nvGrpSpPr>
            <p:cNvPr id="31762" name="Group 34"/>
            <p:cNvGrpSpPr/>
            <p:nvPr/>
          </p:nvGrpSpPr>
          <p:grpSpPr>
            <a:xfrm>
              <a:off x="130" y="328"/>
              <a:ext cx="2620" cy="2061"/>
              <a:chOff x="793" y="207"/>
              <a:chExt cx="3085" cy="2414"/>
            </a:xfrm>
          </p:grpSpPr>
          <p:pic>
            <p:nvPicPr>
              <p:cNvPr id="31764" name="Picture 3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8" y="981"/>
                <a:ext cx="1860" cy="164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31765" name="Picture 3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3" y="207"/>
                <a:ext cx="2016" cy="144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1763" name="AutoShape 37"/>
            <p:cNvSpPr/>
            <p:nvPr/>
          </p:nvSpPr>
          <p:spPr>
            <a:xfrm rot="-987154">
              <a:off x="-66" y="410"/>
              <a:ext cx="2066" cy="1181"/>
            </a:xfrm>
            <a:prstGeom prst="parallelogram">
              <a:avLst>
                <a:gd name="adj" fmla="val 26119"/>
              </a:avLst>
            </a:prstGeom>
            <a:solidFill>
              <a:srgbClr val="FFFF00">
                <a:alpha val="50195"/>
              </a:srgbClr>
            </a:solidFill>
            <a:ln w="9525">
              <a:noFill/>
            </a:ln>
          </p:spPr>
          <p:txBody>
            <a:bodyPr anchor="ctr" anchorCtr="0">
              <a:spAutoFit/>
            </a:bodyPr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52265" name="Rectangle 9"/>
          <p:cNvSpPr>
            <a:spLocks noChangeArrowheads="1"/>
          </p:cNvSpPr>
          <p:nvPr/>
        </p:nvSpPr>
        <p:spPr bwMode="auto">
          <a:xfrm>
            <a:off x="0" y="5762625"/>
            <a:ext cx="9144000" cy="9461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适用于零件的</a:t>
            </a:r>
            <a:r>
              <a:rPr kumimoji="1" lang="zh-CN" altLang="en-US" sz="2800" b="1" i="0" u="sng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外形比较简单，而内形复杂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，或外形在其它视图已表达清楚的情况下。</a:t>
            </a:r>
          </a:p>
        </p:txBody>
      </p:sp>
      <p:sp>
        <p:nvSpPr>
          <p:cNvPr id="31752" name="Text Box 5"/>
          <p:cNvSpPr txBox="1"/>
          <p:nvPr/>
        </p:nvSpPr>
        <p:spPr>
          <a:xfrm>
            <a:off x="230188" y="446088"/>
            <a:ext cx="8870950" cy="519112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rabicPeriod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剖切面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完全剖开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零件所得到的视图称为</a:t>
            </a:r>
            <a:r>
              <a:rPr lang="zh-CN" altLang="en-US" sz="2800" i="0" u="sng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全剖视图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52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26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742C7C1-BC98-4041-92E4-7433015B591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2773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60452" name="Text Box 4"/>
          <p:cNvSpPr txBox="1">
            <a:spLocks noChangeArrowheads="1"/>
          </p:cNvSpPr>
          <p:nvPr/>
        </p:nvSpPr>
        <p:spPr bwMode="auto">
          <a:xfrm>
            <a:off x="312738" y="6080125"/>
            <a:ext cx="836930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常用于</a:t>
            </a:r>
            <a:r>
              <a:rPr kumimoji="1" lang="zh-CN" altLang="en-US" sz="2800" i="0" u="sng" kern="1200" cap="none" spc="0" normalizeH="0" baseline="0" noProof="0" smtClean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内外结构都需要表达</a:t>
            </a:r>
            <a:r>
              <a:rPr kumimoji="1" lang="zh-CN" altLang="en-US" sz="2800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的零件。</a:t>
            </a:r>
          </a:p>
        </p:txBody>
      </p:sp>
      <p:sp>
        <p:nvSpPr>
          <p:cNvPr id="360454" name="AutoShape 6"/>
          <p:cNvSpPr/>
          <p:nvPr/>
        </p:nvSpPr>
        <p:spPr>
          <a:xfrm>
            <a:off x="6342063" y="5429250"/>
            <a:ext cx="2100262" cy="1349375"/>
          </a:xfrm>
          <a:prstGeom prst="irregularSeal2">
            <a:avLst/>
          </a:prstGeom>
          <a:solidFill>
            <a:srgbClr val="FFCC99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标注</a:t>
            </a:r>
          </a:p>
        </p:txBody>
      </p:sp>
      <p:sp>
        <p:nvSpPr>
          <p:cNvPr id="360455" name="Text Box 7"/>
          <p:cNvSpPr txBox="1"/>
          <p:nvPr/>
        </p:nvSpPr>
        <p:spPr>
          <a:xfrm>
            <a:off x="127000" y="396875"/>
            <a:ext cx="8870950" cy="1373188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rabicPeriod" startAt="2"/>
            </a:pPr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当零件具有</a:t>
            </a:r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（近似）对称面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时，向垂直于对称面的投影面上投影所得的视图中，以</a:t>
            </a:r>
            <a:r>
              <a:rPr lang="zh-CN" altLang="en-US" sz="28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对称中心为界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，一半画成视图，一半画成剖视图，该视图称为</a:t>
            </a:r>
            <a:r>
              <a:rPr lang="zh-CN" altLang="en-US" sz="2800" i="0" u="sng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半剖视图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32777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500313"/>
            <a:ext cx="2714625" cy="29432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2778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9588" y="1825625"/>
            <a:ext cx="2990850" cy="4284663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2779" name="Picture 10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42063" y="2201863"/>
            <a:ext cx="2371725" cy="329565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60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452" grpId="0"/>
      <p:bldP spid="360454" grpId="0" animBg="1"/>
      <p:bldP spid="36045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19277D-22B6-477D-9A9D-B1A5BAAFFB8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29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3797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3798" name="Text Box 4"/>
          <p:cNvSpPr txBox="1"/>
          <p:nvPr/>
        </p:nvSpPr>
        <p:spPr>
          <a:xfrm>
            <a:off x="273050" y="457200"/>
            <a:ext cx="887095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marL="457200" indent="-457200" algn="l">
              <a:buAutoNum type="arabicPeriod" startAt="3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用剖切平面局部剖开零件所得到的视图称为</a:t>
            </a:r>
            <a:r>
              <a:rPr lang="zh-CN" altLang="en-US" sz="2800" i="0" u="sng" dirty="0">
                <a:solidFill>
                  <a:schemeClr val="fol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局部剖视图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。用波浪线表示剖视和视图部分的分界。</a:t>
            </a:r>
          </a:p>
        </p:txBody>
      </p:sp>
      <p:pic>
        <p:nvPicPr>
          <p:cNvPr id="353289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3543"/>
          <a:stretch>
            <a:fillRect/>
          </a:stretch>
        </p:blipFill>
        <p:spPr>
          <a:xfrm>
            <a:off x="749300" y="1144588"/>
            <a:ext cx="2809875" cy="30003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53290" name="Picture 1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667" r="-1103"/>
          <a:stretch>
            <a:fillRect/>
          </a:stretch>
        </p:blipFill>
        <p:spPr>
          <a:xfrm>
            <a:off x="766763" y="3700463"/>
            <a:ext cx="3292475" cy="30003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35329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950" y="2109788"/>
            <a:ext cx="4321175" cy="43211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53293" name="Text Box 13"/>
          <p:cNvSpPr txBox="1">
            <a:spLocks noChangeArrowheads="1"/>
          </p:cNvSpPr>
          <p:nvPr/>
        </p:nvSpPr>
        <p:spPr bwMode="auto">
          <a:xfrm>
            <a:off x="5394325" y="1458913"/>
            <a:ext cx="2632075" cy="579438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3200" i="0" u="sng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常见错误示例</a:t>
            </a:r>
          </a:p>
        </p:txBody>
      </p:sp>
      <p:sp>
        <p:nvSpPr>
          <p:cNvPr id="353294" name="Freeform 14"/>
          <p:cNvSpPr/>
          <p:nvPr/>
        </p:nvSpPr>
        <p:spPr>
          <a:xfrm>
            <a:off x="5722938" y="2870200"/>
            <a:ext cx="157162" cy="1081088"/>
          </a:xfrm>
          <a:custGeom>
            <a:avLst/>
            <a:gdLst>
              <a:gd name="txL" fmla="*/ 0 w 99"/>
              <a:gd name="txT" fmla="*/ 0 h 681"/>
              <a:gd name="txR" fmla="*/ 99 w 99"/>
              <a:gd name="txB" fmla="*/ 681 h 681"/>
            </a:gdLst>
            <a:ahLst/>
            <a:cxnLst>
              <a:cxn ang="0">
                <a:pos x="0" y="0"/>
              </a:cxn>
              <a:cxn ang="0">
                <a:pos x="12" y="49"/>
              </a:cxn>
              <a:cxn ang="0">
                <a:pos x="19" y="111"/>
              </a:cxn>
              <a:cxn ang="0">
                <a:pos x="4" y="201"/>
              </a:cxn>
              <a:cxn ang="0">
                <a:pos x="25" y="300"/>
              </a:cxn>
              <a:cxn ang="0">
                <a:pos x="16" y="372"/>
              </a:cxn>
              <a:cxn ang="0">
                <a:pos x="36" y="441"/>
              </a:cxn>
              <a:cxn ang="0">
                <a:pos x="54" y="496"/>
              </a:cxn>
              <a:cxn ang="0">
                <a:pos x="61" y="559"/>
              </a:cxn>
              <a:cxn ang="0">
                <a:pos x="64" y="595"/>
              </a:cxn>
              <a:cxn ang="0">
                <a:pos x="99" y="681"/>
              </a:cxn>
            </a:cxnLst>
            <a:rect l="txL" t="txT" r="txR" b="txB"/>
            <a:pathLst>
              <a:path w="99" h="681">
                <a:moveTo>
                  <a:pt x="0" y="0"/>
                </a:moveTo>
                <a:cubicBezTo>
                  <a:pt x="4" y="15"/>
                  <a:pt x="9" y="31"/>
                  <a:pt x="12" y="49"/>
                </a:cubicBezTo>
                <a:cubicBezTo>
                  <a:pt x="15" y="67"/>
                  <a:pt x="20" y="86"/>
                  <a:pt x="19" y="111"/>
                </a:cubicBezTo>
                <a:cubicBezTo>
                  <a:pt x="18" y="136"/>
                  <a:pt x="3" y="170"/>
                  <a:pt x="4" y="201"/>
                </a:cubicBezTo>
                <a:cubicBezTo>
                  <a:pt x="5" y="232"/>
                  <a:pt x="23" y="272"/>
                  <a:pt x="25" y="300"/>
                </a:cubicBezTo>
                <a:cubicBezTo>
                  <a:pt x="27" y="328"/>
                  <a:pt x="14" y="349"/>
                  <a:pt x="16" y="372"/>
                </a:cubicBezTo>
                <a:cubicBezTo>
                  <a:pt x="18" y="395"/>
                  <a:pt x="30" y="420"/>
                  <a:pt x="36" y="441"/>
                </a:cubicBezTo>
                <a:cubicBezTo>
                  <a:pt x="42" y="462"/>
                  <a:pt x="50" y="476"/>
                  <a:pt x="54" y="496"/>
                </a:cubicBezTo>
                <a:cubicBezTo>
                  <a:pt x="58" y="516"/>
                  <a:pt x="59" y="543"/>
                  <a:pt x="61" y="559"/>
                </a:cubicBezTo>
                <a:cubicBezTo>
                  <a:pt x="63" y="575"/>
                  <a:pt x="58" y="575"/>
                  <a:pt x="64" y="595"/>
                </a:cubicBezTo>
                <a:cubicBezTo>
                  <a:pt x="70" y="615"/>
                  <a:pt x="84" y="648"/>
                  <a:pt x="99" y="681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3295" name="Oval 15"/>
          <p:cNvSpPr/>
          <p:nvPr/>
        </p:nvSpPr>
        <p:spPr>
          <a:xfrm>
            <a:off x="6858000" y="4611688"/>
            <a:ext cx="365125" cy="1423987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5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5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5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93" grpId="0"/>
      <p:bldP spid="35329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F17DF4B-C691-4229-AD56-5BB58CA3E18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320637" name="Picture 1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8" y="604838"/>
            <a:ext cx="7991475" cy="57912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0635" name="Rectangle 123"/>
          <p:cNvSpPr>
            <a:spLocks noChangeArrowheads="1"/>
          </p:cNvSpPr>
          <p:nvPr/>
        </p:nvSpPr>
        <p:spPr bwMode="auto">
          <a:xfrm>
            <a:off x="6378575" y="4641850"/>
            <a:ext cx="170815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长对正</a:t>
            </a: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/>
            </a:r>
            <a:b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高平齐</a:t>
            </a: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/>
            </a:r>
            <a:b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</a:b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宽相等</a:t>
            </a:r>
            <a:endParaRPr kumimoji="1" lang="zh-CN" altLang="en-US" sz="40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320638" name="Line 126"/>
          <p:cNvSpPr/>
          <p:nvPr/>
        </p:nvSpPr>
        <p:spPr>
          <a:xfrm flipV="1">
            <a:off x="1514475" y="1736725"/>
            <a:ext cx="0" cy="3567113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39" name="Line 127"/>
          <p:cNvSpPr/>
          <p:nvPr/>
        </p:nvSpPr>
        <p:spPr>
          <a:xfrm flipV="1">
            <a:off x="4711700" y="1706563"/>
            <a:ext cx="0" cy="356711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0" name="Line 128"/>
          <p:cNvSpPr/>
          <p:nvPr/>
        </p:nvSpPr>
        <p:spPr>
          <a:xfrm>
            <a:off x="1266825" y="1816100"/>
            <a:ext cx="3630613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1" name="Line 129"/>
          <p:cNvSpPr/>
          <p:nvPr/>
        </p:nvSpPr>
        <p:spPr>
          <a:xfrm>
            <a:off x="1274763" y="5156200"/>
            <a:ext cx="363061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2" name="Line 130"/>
          <p:cNvSpPr/>
          <p:nvPr/>
        </p:nvSpPr>
        <p:spPr>
          <a:xfrm flipV="1">
            <a:off x="374650" y="493713"/>
            <a:ext cx="0" cy="589121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3" name="Line 131"/>
          <p:cNvSpPr/>
          <p:nvPr/>
        </p:nvSpPr>
        <p:spPr>
          <a:xfrm flipV="1">
            <a:off x="5845175" y="463550"/>
            <a:ext cx="0" cy="5891213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4" name="Line 132"/>
          <p:cNvSpPr/>
          <p:nvPr/>
        </p:nvSpPr>
        <p:spPr>
          <a:xfrm>
            <a:off x="271463" y="688975"/>
            <a:ext cx="569436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5" name="Line 133"/>
          <p:cNvSpPr/>
          <p:nvPr/>
        </p:nvSpPr>
        <p:spPr>
          <a:xfrm>
            <a:off x="255588" y="6289675"/>
            <a:ext cx="5694362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6" name="Line 134"/>
          <p:cNvSpPr/>
          <p:nvPr/>
        </p:nvSpPr>
        <p:spPr>
          <a:xfrm>
            <a:off x="4624388" y="5068888"/>
            <a:ext cx="1293812" cy="1293812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7" name="Line 135"/>
          <p:cNvSpPr/>
          <p:nvPr/>
        </p:nvSpPr>
        <p:spPr>
          <a:xfrm>
            <a:off x="309563" y="628650"/>
            <a:ext cx="1293812" cy="1293813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8" name="Line 136"/>
          <p:cNvSpPr/>
          <p:nvPr/>
        </p:nvSpPr>
        <p:spPr>
          <a:xfrm flipH="1">
            <a:off x="247650" y="5059363"/>
            <a:ext cx="1346200" cy="13462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49" name="Line 137"/>
          <p:cNvSpPr/>
          <p:nvPr/>
        </p:nvSpPr>
        <p:spPr>
          <a:xfrm flipV="1">
            <a:off x="4611688" y="549275"/>
            <a:ext cx="1384300" cy="138430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50" name="Line 138"/>
          <p:cNvSpPr/>
          <p:nvPr/>
        </p:nvSpPr>
        <p:spPr>
          <a:xfrm>
            <a:off x="6500813" y="2468563"/>
            <a:ext cx="0" cy="19192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51" name="Text Box 139"/>
          <p:cNvSpPr txBox="1">
            <a:spLocks noChangeArrowheads="1"/>
          </p:cNvSpPr>
          <p:nvPr/>
        </p:nvSpPr>
        <p:spPr bwMode="auto">
          <a:xfrm>
            <a:off x="1579563" y="2955925"/>
            <a:ext cx="5397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</a:t>
            </a:r>
          </a:p>
        </p:txBody>
      </p:sp>
      <p:sp>
        <p:nvSpPr>
          <p:cNvPr id="320652" name="Line 140"/>
          <p:cNvSpPr/>
          <p:nvPr/>
        </p:nvSpPr>
        <p:spPr>
          <a:xfrm>
            <a:off x="752475" y="2474913"/>
            <a:ext cx="7183438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53" name="Line 141"/>
          <p:cNvSpPr/>
          <p:nvPr/>
        </p:nvSpPr>
        <p:spPr>
          <a:xfrm>
            <a:off x="827088" y="4418013"/>
            <a:ext cx="7183437" cy="0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54" name="Line 142"/>
          <p:cNvSpPr/>
          <p:nvPr/>
        </p:nvSpPr>
        <p:spPr>
          <a:xfrm>
            <a:off x="4449763" y="2478088"/>
            <a:ext cx="0" cy="19192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55" name="Text Box 143"/>
          <p:cNvSpPr txBox="1">
            <a:spLocks noChangeArrowheads="1"/>
          </p:cNvSpPr>
          <p:nvPr/>
        </p:nvSpPr>
        <p:spPr bwMode="auto">
          <a:xfrm>
            <a:off x="3875088" y="2952750"/>
            <a:ext cx="5397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</a:t>
            </a:r>
          </a:p>
        </p:txBody>
      </p:sp>
      <p:sp>
        <p:nvSpPr>
          <p:cNvPr id="320656" name="Line 144"/>
          <p:cNvSpPr/>
          <p:nvPr/>
        </p:nvSpPr>
        <p:spPr>
          <a:xfrm>
            <a:off x="2138363" y="2490788"/>
            <a:ext cx="0" cy="19192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57" name="Text Box 145"/>
          <p:cNvSpPr txBox="1">
            <a:spLocks noChangeArrowheads="1"/>
          </p:cNvSpPr>
          <p:nvPr/>
        </p:nvSpPr>
        <p:spPr bwMode="auto">
          <a:xfrm>
            <a:off x="5951538" y="2901950"/>
            <a:ext cx="5397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高</a:t>
            </a:r>
          </a:p>
        </p:txBody>
      </p:sp>
      <p:sp>
        <p:nvSpPr>
          <p:cNvPr id="320658" name="Line 146"/>
          <p:cNvSpPr/>
          <p:nvPr/>
        </p:nvSpPr>
        <p:spPr>
          <a:xfrm flipV="1">
            <a:off x="2435225" y="1182688"/>
            <a:ext cx="0" cy="4441825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59" name="Line 147"/>
          <p:cNvSpPr/>
          <p:nvPr/>
        </p:nvSpPr>
        <p:spPr>
          <a:xfrm flipV="1">
            <a:off x="3908425" y="788988"/>
            <a:ext cx="0" cy="5081587"/>
          </a:xfrm>
          <a:prstGeom prst="line">
            <a:avLst/>
          </a:prstGeom>
          <a:ln w="4763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0660" name="Line 148"/>
          <p:cNvSpPr/>
          <p:nvPr/>
        </p:nvSpPr>
        <p:spPr>
          <a:xfrm>
            <a:off x="2428875" y="4984750"/>
            <a:ext cx="1489075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61" name="Text Box 149"/>
          <p:cNvSpPr txBox="1">
            <a:spLocks noChangeArrowheads="1"/>
          </p:cNvSpPr>
          <p:nvPr/>
        </p:nvSpPr>
        <p:spPr bwMode="auto">
          <a:xfrm>
            <a:off x="2840038" y="4506913"/>
            <a:ext cx="5397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长</a:t>
            </a:r>
          </a:p>
        </p:txBody>
      </p:sp>
      <p:sp>
        <p:nvSpPr>
          <p:cNvPr id="320662" name="Line 150"/>
          <p:cNvSpPr/>
          <p:nvPr/>
        </p:nvSpPr>
        <p:spPr>
          <a:xfrm>
            <a:off x="2425700" y="2343150"/>
            <a:ext cx="1489075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63" name="Text Box 151"/>
          <p:cNvSpPr txBox="1">
            <a:spLocks noChangeArrowheads="1"/>
          </p:cNvSpPr>
          <p:nvPr/>
        </p:nvSpPr>
        <p:spPr bwMode="auto">
          <a:xfrm>
            <a:off x="2836863" y="1865313"/>
            <a:ext cx="539750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长</a:t>
            </a:r>
          </a:p>
        </p:txBody>
      </p:sp>
      <p:sp>
        <p:nvSpPr>
          <p:cNvPr id="320664" name="Line 152"/>
          <p:cNvSpPr/>
          <p:nvPr/>
        </p:nvSpPr>
        <p:spPr>
          <a:xfrm>
            <a:off x="4681538" y="2247900"/>
            <a:ext cx="113665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65" name="Text Box 153"/>
          <p:cNvSpPr txBox="1">
            <a:spLocks noChangeArrowheads="1"/>
          </p:cNvSpPr>
          <p:nvPr/>
        </p:nvSpPr>
        <p:spPr bwMode="auto">
          <a:xfrm>
            <a:off x="5030788" y="1770063"/>
            <a:ext cx="541338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宽</a:t>
            </a:r>
          </a:p>
        </p:txBody>
      </p:sp>
      <p:sp>
        <p:nvSpPr>
          <p:cNvPr id="320666" name="Line 154"/>
          <p:cNvSpPr/>
          <p:nvPr/>
        </p:nvSpPr>
        <p:spPr>
          <a:xfrm>
            <a:off x="366713" y="5065713"/>
            <a:ext cx="113665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67" name="Text Box 155"/>
          <p:cNvSpPr txBox="1">
            <a:spLocks noChangeArrowheads="1"/>
          </p:cNvSpPr>
          <p:nvPr/>
        </p:nvSpPr>
        <p:spPr bwMode="auto">
          <a:xfrm>
            <a:off x="715963" y="4587875"/>
            <a:ext cx="541338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宽</a:t>
            </a:r>
          </a:p>
        </p:txBody>
      </p:sp>
      <p:sp>
        <p:nvSpPr>
          <p:cNvPr id="320668" name="Line 156"/>
          <p:cNvSpPr/>
          <p:nvPr/>
        </p:nvSpPr>
        <p:spPr>
          <a:xfrm rot="-5400000">
            <a:off x="1279525" y="1257300"/>
            <a:ext cx="1136650" cy="1588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69" name="Text Box 157"/>
          <p:cNvSpPr txBox="1">
            <a:spLocks noChangeArrowheads="1"/>
          </p:cNvSpPr>
          <p:nvPr/>
        </p:nvSpPr>
        <p:spPr bwMode="auto">
          <a:xfrm>
            <a:off x="1355725" y="871538"/>
            <a:ext cx="541338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宽</a:t>
            </a:r>
          </a:p>
        </p:txBody>
      </p:sp>
      <p:sp>
        <p:nvSpPr>
          <p:cNvPr id="320670" name="Line 158"/>
          <p:cNvSpPr/>
          <p:nvPr/>
        </p:nvSpPr>
        <p:spPr>
          <a:xfrm rot="-5400000">
            <a:off x="3992563" y="5694363"/>
            <a:ext cx="1136650" cy="15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triangle" w="med" len="lg"/>
            <a:tailEnd type="triangle" w="med" len="lg"/>
          </a:ln>
        </p:spPr>
      </p:sp>
      <p:sp>
        <p:nvSpPr>
          <p:cNvPr id="320671" name="Text Box 159"/>
          <p:cNvSpPr txBox="1">
            <a:spLocks noChangeArrowheads="1"/>
          </p:cNvSpPr>
          <p:nvPr/>
        </p:nvSpPr>
        <p:spPr bwMode="auto">
          <a:xfrm>
            <a:off x="4068763" y="5384800"/>
            <a:ext cx="541338" cy="519113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宽</a:t>
            </a:r>
          </a:p>
        </p:txBody>
      </p:sp>
      <p:sp>
        <p:nvSpPr>
          <p:cNvPr id="320672" name="Text Box 160"/>
          <p:cNvSpPr txBox="1">
            <a:spLocks noChangeArrowheads="1"/>
          </p:cNvSpPr>
          <p:nvPr/>
        </p:nvSpPr>
        <p:spPr bwMode="auto">
          <a:xfrm>
            <a:off x="5697538" y="1093788"/>
            <a:ext cx="3384550" cy="6413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i="0" kern="1200" cap="none" spc="0" normalizeH="0" baseline="0" noProof="0" smtClean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基本视图的配置</a:t>
            </a:r>
          </a:p>
        </p:txBody>
      </p:sp>
      <p:sp>
        <p:nvSpPr>
          <p:cNvPr id="6186" name="Rectangle 161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基本视图</a:t>
            </a:r>
            <a:endParaRPr lang="zh-CN" altLang="en-US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2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20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0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0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0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0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20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20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0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20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20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20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4" dur="500"/>
                                        <p:tgtEl>
                                          <p:spTgt spid="320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320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0" dur="500"/>
                                        <p:tgtEl>
                                          <p:spTgt spid="320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3" dur="500"/>
                                        <p:tgtEl>
                                          <p:spTgt spid="320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20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20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320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2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2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2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2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20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32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2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32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32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2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635" grpId="0"/>
      <p:bldP spid="320651" grpId="0"/>
      <p:bldP spid="320655" grpId="0"/>
      <p:bldP spid="320657" grpId="0"/>
      <p:bldP spid="320661" grpId="0"/>
      <p:bldP spid="320663" grpId="0"/>
      <p:bldP spid="320665" grpId="0"/>
      <p:bldP spid="320667" grpId="0"/>
      <p:bldP spid="320669" grpId="0"/>
      <p:bldP spid="320671" grpId="0"/>
      <p:bldP spid="3206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1F96939-3C85-41B2-B54B-828A17EEBA73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482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8.2.3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剖视图的种类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34822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6238"/>
            <a:ext cx="9144000" cy="50704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4823" name="Text Box 7"/>
          <p:cNvSpPr txBox="1"/>
          <p:nvPr/>
        </p:nvSpPr>
        <p:spPr>
          <a:xfrm>
            <a:off x="190500" y="5489575"/>
            <a:ext cx="866140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    </a:t>
            </a:r>
            <a:r>
              <a:rPr lang="zh-CN" altLang="en-US" sz="2800" i="0" dirty="0">
                <a:solidFill>
                  <a:srgbClr val="A5002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局部剖视图通常用于外形简单，只需局部画出其内部形状或不宜用全剖、半剖表达的零件。</a:t>
            </a:r>
          </a:p>
        </p:txBody>
      </p:sp>
      <p:sp>
        <p:nvSpPr>
          <p:cNvPr id="361480" name="AutoShape 8"/>
          <p:cNvSpPr/>
          <p:nvPr/>
        </p:nvSpPr>
        <p:spPr>
          <a:xfrm>
            <a:off x="12700" y="377825"/>
            <a:ext cx="1855788" cy="1349375"/>
          </a:xfrm>
          <a:prstGeom prst="irregularSeal2">
            <a:avLst/>
          </a:prstGeom>
          <a:solidFill>
            <a:srgbClr val="FFCC99"/>
          </a:solidFill>
          <a:ln w="4826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标注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1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148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AC6A638-0F83-40F6-946F-C2400A42F83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50575" name="Text Box 15"/>
          <p:cNvSpPr txBox="1">
            <a:spLocks noChangeArrowheads="1"/>
          </p:cNvSpPr>
          <p:nvPr/>
        </p:nvSpPr>
        <p:spPr bwMode="auto">
          <a:xfrm>
            <a:off x="50800" y="438150"/>
            <a:ext cx="3895725" cy="1800225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en-US" altLang="zh-CN" sz="2800" b="0" i="0" kern="1200" cap="none" spc="0" normalizeH="0" baseline="0" noProof="0" smtClean="0"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  </a:t>
            </a:r>
            <a:r>
              <a:rPr kumimoji="1" lang="zh-CN" altLang="en-US" sz="2800" i="0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假象用剖切面将零件的某处切断，仅画出该剖切面与零件接触部分的图形称为</a:t>
            </a:r>
            <a:r>
              <a:rPr kumimoji="1" lang="zh-CN" altLang="en-US" sz="2800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断面图</a:t>
            </a:r>
            <a:r>
              <a:rPr kumimoji="1" lang="zh-CN" altLang="en-US" sz="2800" i="0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pic>
        <p:nvPicPr>
          <p:cNvPr id="450573" name="Picture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7950" y="1768475"/>
            <a:ext cx="1071563" cy="9540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0570" name="AutoShape 10"/>
          <p:cNvSpPr/>
          <p:nvPr/>
        </p:nvSpPr>
        <p:spPr>
          <a:xfrm rot="-5400000">
            <a:off x="3508375" y="709613"/>
            <a:ext cx="1649413" cy="1123950"/>
          </a:xfrm>
          <a:prstGeom prst="parallelogram">
            <a:avLst>
              <a:gd name="adj" fmla="val 36687"/>
            </a:avLst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36872" name="Picture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300" y="2012950"/>
            <a:ext cx="3435350" cy="23764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6873" name="Rectangle 1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断面图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50576" name="Text Box 16"/>
          <p:cNvSpPr txBox="1">
            <a:spLocks noChangeArrowheads="1"/>
          </p:cNvSpPr>
          <p:nvPr/>
        </p:nvSpPr>
        <p:spPr bwMode="auto">
          <a:xfrm>
            <a:off x="1401763" y="5532438"/>
            <a:ext cx="7742238" cy="946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2800" u="sng" kern="1200" cap="none" spc="0" normalizeH="0" baseline="0" noProof="0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断面图与剖视图的区别：</a:t>
            </a:r>
            <a:r>
              <a:rPr kumimoji="1" lang="zh-CN" altLang="en-US" sz="2800" i="0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断面图是零件上被</a:t>
            </a:r>
            <a:r>
              <a:rPr kumimoji="1" lang="zh-CN" altLang="en-US" sz="2800" i="0" kern="1200" cap="none" spc="0" normalizeH="0" baseline="0" noProof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剖切处断面</a:t>
            </a:r>
            <a:r>
              <a:rPr kumimoji="1" lang="zh-CN" altLang="en-US" sz="2800" i="0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的投影；而剖视图是</a:t>
            </a:r>
            <a:r>
              <a:rPr kumimoji="1" lang="zh-CN" altLang="en-US" sz="2800" i="0" kern="1200" cap="none" spc="0" normalizeH="0" baseline="0" noProof="0" smtClean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剖切后</a:t>
            </a:r>
            <a:r>
              <a:rPr kumimoji="1" lang="zh-CN" altLang="en-US" sz="2800" i="0" kern="1200" cap="none" spc="0" normalizeH="0" baseline="0" noProof="0" smtClean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零件的投影。</a:t>
            </a:r>
          </a:p>
        </p:txBody>
      </p:sp>
      <p:sp>
        <p:nvSpPr>
          <p:cNvPr id="450569" name="AutoShape 9"/>
          <p:cNvSpPr/>
          <p:nvPr/>
        </p:nvSpPr>
        <p:spPr>
          <a:xfrm rot="-5400000">
            <a:off x="665163" y="1239838"/>
            <a:ext cx="1838325" cy="1419225"/>
          </a:xfrm>
          <a:prstGeom prst="parallelogram">
            <a:avLst>
              <a:gd name="adj" fmla="val 32382"/>
            </a:avLst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50572" name="Picture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" y="3455988"/>
            <a:ext cx="1498600" cy="13176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78" name="Picture 1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38" y="2663825"/>
            <a:ext cx="3906837" cy="18034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79" name="Pictur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3513" y="4346575"/>
            <a:ext cx="1249362" cy="1265238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81" name="Picture 2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7763" y="1093788"/>
            <a:ext cx="1690687" cy="1589087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82" name="Picture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8575" y="4956175"/>
            <a:ext cx="1317625" cy="48895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83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4500" y="4368800"/>
            <a:ext cx="977900" cy="960438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0584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78600" y="2043113"/>
            <a:ext cx="1368425" cy="60325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0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7.40741E-7 L -0.00173 0.2810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505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50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33333E-6 L 1.66667E-6 0.1594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505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450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50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022E-16 L -0.08576 0.09537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450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0" y="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02 0.00602 L 0.07257 -0.1486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505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0" y="-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50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50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50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5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50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50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4505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5" grpId="0"/>
      <p:bldP spid="450570" grpId="0" animBg="1"/>
      <p:bldP spid="450570" grpId="1" animBg="1"/>
      <p:bldP spid="450570" grpId="2" animBg="1"/>
      <p:bldP spid="450569" grpId="0" animBg="1"/>
      <p:bldP spid="450569" grpId="1" animBg="1"/>
      <p:bldP spid="450569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23A22A3-B427-486F-87EE-43C49B40C28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7893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移出断面图画法</a:t>
            </a:r>
          </a:p>
        </p:txBody>
      </p:sp>
      <p:sp>
        <p:nvSpPr>
          <p:cNvPr id="37894" name="Text Box 3"/>
          <p:cNvSpPr txBox="1"/>
          <p:nvPr/>
        </p:nvSpPr>
        <p:spPr>
          <a:xfrm>
            <a:off x="214313" y="438150"/>
            <a:ext cx="866140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画在视图外部的断面图称为</a:t>
            </a:r>
            <a:r>
              <a:rPr lang="zh-CN" altLang="en-US" sz="2800" i="0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移出断面图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，通常将移出断面图画在剖切符号或剖切线的延长线上。</a:t>
            </a:r>
          </a:p>
        </p:txBody>
      </p:sp>
      <p:pic>
        <p:nvPicPr>
          <p:cNvPr id="3789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28750"/>
            <a:ext cx="5895975" cy="40671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5510" name="Oval 6"/>
          <p:cNvSpPr/>
          <p:nvPr/>
        </p:nvSpPr>
        <p:spPr>
          <a:xfrm>
            <a:off x="4962525" y="2901950"/>
            <a:ext cx="1514475" cy="18923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05511" name="AutoShape 7"/>
          <p:cNvSpPr/>
          <p:nvPr/>
        </p:nvSpPr>
        <p:spPr>
          <a:xfrm>
            <a:off x="5240338" y="1238250"/>
            <a:ext cx="3525837" cy="1493838"/>
          </a:xfrm>
          <a:prstGeom prst="cloudCallout">
            <a:avLst>
              <a:gd name="adj1" fmla="val -1060"/>
              <a:gd name="adj2" fmla="val 85708"/>
            </a:avLst>
          </a:prstGeom>
          <a:solidFill>
            <a:srgbClr val="FFFF99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为什么和剖视图画法一样</a:t>
            </a:r>
            <a:r>
              <a:rPr lang="en-US" altLang="zh-CN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405512" name="Text Box 8"/>
          <p:cNvSpPr txBox="1"/>
          <p:nvPr/>
        </p:nvSpPr>
        <p:spPr>
          <a:xfrm>
            <a:off x="157163" y="5351463"/>
            <a:ext cx="866140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当剖切面通过回转面形成的孔和凹坑的轴线时</a:t>
            </a:r>
            <a:r>
              <a:rPr lang="en-US" altLang="zh-CN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这些结构应该按照剖视图的画法来绘制。</a:t>
            </a:r>
          </a:p>
        </p:txBody>
      </p:sp>
      <p:sp>
        <p:nvSpPr>
          <p:cNvPr id="37899" name="Line 9"/>
          <p:cNvSpPr/>
          <p:nvPr/>
        </p:nvSpPr>
        <p:spPr>
          <a:xfrm>
            <a:off x="2746375" y="3279775"/>
            <a:ext cx="247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  <p:sp>
        <p:nvSpPr>
          <p:cNvPr id="37900" name="Line 10"/>
          <p:cNvSpPr/>
          <p:nvPr/>
        </p:nvSpPr>
        <p:spPr>
          <a:xfrm>
            <a:off x="2765425" y="4997450"/>
            <a:ext cx="247650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triangle" w="med" len="lg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5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40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5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10" grpId="0" animBg="1"/>
      <p:bldP spid="405511" grpId="0" animBg="1"/>
      <p:bldP spid="4055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A1C6B44-6117-409B-B759-C0AB7D82280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8917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移出断面图画法</a:t>
            </a:r>
          </a:p>
        </p:txBody>
      </p:sp>
      <p:sp>
        <p:nvSpPr>
          <p:cNvPr id="406532" name="AutoShape 4"/>
          <p:cNvSpPr/>
          <p:nvPr/>
        </p:nvSpPr>
        <p:spPr>
          <a:xfrm>
            <a:off x="5675313" y="1973263"/>
            <a:ext cx="3468687" cy="1044575"/>
          </a:xfrm>
          <a:prstGeom prst="cloudCallout">
            <a:avLst>
              <a:gd name="adj1" fmla="val -20940"/>
              <a:gd name="adj2" fmla="val 98329"/>
            </a:avLst>
          </a:prstGeom>
          <a:solidFill>
            <a:srgbClr val="FFFF99"/>
          </a:solidFill>
          <a:ln w="4826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一定要记住！</a:t>
            </a:r>
          </a:p>
        </p:txBody>
      </p:sp>
      <p:sp>
        <p:nvSpPr>
          <p:cNvPr id="38919" name="Text Box 5"/>
          <p:cNvSpPr txBox="1"/>
          <p:nvPr/>
        </p:nvSpPr>
        <p:spPr>
          <a:xfrm>
            <a:off x="201613" y="517525"/>
            <a:ext cx="8942387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当剖切面通过非圆孔</a:t>
            </a:r>
            <a:r>
              <a:rPr lang="en-US" altLang="zh-CN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会出现完全分离的断面图时，这些结构应该按照剖视图的画法来绘制。</a:t>
            </a:r>
          </a:p>
        </p:txBody>
      </p:sp>
      <p:pic>
        <p:nvPicPr>
          <p:cNvPr id="38920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5550" y="1735138"/>
            <a:ext cx="4324350" cy="40449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6535" name="Line 7"/>
          <p:cNvSpPr/>
          <p:nvPr/>
        </p:nvSpPr>
        <p:spPr>
          <a:xfrm>
            <a:off x="3967163" y="3984625"/>
            <a:ext cx="16827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06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A106FA9-40BD-416A-A98C-3A5FD9F2678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994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移出断面图标注</a:t>
            </a:r>
          </a:p>
        </p:txBody>
      </p:sp>
      <p:sp>
        <p:nvSpPr>
          <p:cNvPr id="407555" name="Text Box 3"/>
          <p:cNvSpPr txBox="1"/>
          <p:nvPr/>
        </p:nvSpPr>
        <p:spPr>
          <a:xfrm>
            <a:off x="165100" y="5635625"/>
            <a:ext cx="35496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sym typeface="Marlett" pitchFamily="2" charset="2"/>
              </a:rPr>
              <a:t>画在剖切线的延长线上，字母可省略</a:t>
            </a:r>
          </a:p>
        </p:txBody>
      </p:sp>
      <p:sp>
        <p:nvSpPr>
          <p:cNvPr id="407556" name="Text Box 4"/>
          <p:cNvSpPr txBox="1"/>
          <p:nvPr/>
        </p:nvSpPr>
        <p:spPr>
          <a:xfrm>
            <a:off x="2770188" y="4765675"/>
            <a:ext cx="28067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对称剖面，剖切符号也省略。</a:t>
            </a:r>
          </a:p>
        </p:txBody>
      </p:sp>
      <p:sp>
        <p:nvSpPr>
          <p:cNvPr id="407557" name="Text Box 5"/>
          <p:cNvSpPr txBox="1"/>
          <p:nvPr/>
        </p:nvSpPr>
        <p:spPr>
          <a:xfrm>
            <a:off x="6167438" y="3422650"/>
            <a:ext cx="279717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按投影关系配置，箭头可省略</a:t>
            </a:r>
          </a:p>
        </p:txBody>
      </p:sp>
      <p:grpSp>
        <p:nvGrpSpPr>
          <p:cNvPr id="2" name="Group 19"/>
          <p:cNvGrpSpPr/>
          <p:nvPr/>
        </p:nvGrpSpPr>
        <p:grpSpPr>
          <a:xfrm>
            <a:off x="1719263" y="1514475"/>
            <a:ext cx="433387" cy="2324100"/>
            <a:chOff x="1083" y="735"/>
            <a:chExt cx="273" cy="1464"/>
          </a:xfrm>
        </p:grpSpPr>
        <p:sp>
          <p:nvSpPr>
            <p:cNvPr id="40020" name="Line 20"/>
            <p:cNvSpPr/>
            <p:nvPr/>
          </p:nvSpPr>
          <p:spPr>
            <a:xfrm>
              <a:off x="1092" y="735"/>
              <a:ext cx="0" cy="175"/>
            </a:xfrm>
            <a:prstGeom prst="line">
              <a:avLst/>
            </a:prstGeom>
            <a:ln w="5715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21" name="Line 21"/>
            <p:cNvSpPr/>
            <p:nvPr/>
          </p:nvSpPr>
          <p:spPr>
            <a:xfrm>
              <a:off x="1083" y="736"/>
              <a:ext cx="271" cy="0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40022" name="Line 22"/>
            <p:cNvSpPr/>
            <p:nvPr/>
          </p:nvSpPr>
          <p:spPr>
            <a:xfrm>
              <a:off x="1085" y="2191"/>
              <a:ext cx="271" cy="0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40023" name="Line 23"/>
            <p:cNvSpPr/>
            <p:nvPr/>
          </p:nvSpPr>
          <p:spPr>
            <a:xfrm>
              <a:off x="1100" y="2024"/>
              <a:ext cx="0" cy="175"/>
            </a:xfrm>
            <a:prstGeom prst="line">
              <a:avLst/>
            </a:prstGeom>
            <a:ln w="5715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" name="Group 24"/>
          <p:cNvGrpSpPr/>
          <p:nvPr/>
        </p:nvGrpSpPr>
        <p:grpSpPr>
          <a:xfrm>
            <a:off x="854075" y="3833813"/>
            <a:ext cx="1779588" cy="1898650"/>
            <a:chOff x="966" y="2463"/>
            <a:chExt cx="955" cy="1010"/>
          </a:xfrm>
        </p:grpSpPr>
        <p:sp>
          <p:nvSpPr>
            <p:cNvPr id="40007" name="Line 25"/>
            <p:cNvSpPr/>
            <p:nvPr/>
          </p:nvSpPr>
          <p:spPr>
            <a:xfrm flipV="1">
              <a:off x="1071" y="2553"/>
              <a:ext cx="440" cy="25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08" name="Line 26"/>
            <p:cNvSpPr/>
            <p:nvPr/>
          </p:nvSpPr>
          <p:spPr>
            <a:xfrm flipV="1">
              <a:off x="1052" y="2605"/>
              <a:ext cx="584" cy="33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09" name="Line 27"/>
            <p:cNvSpPr/>
            <p:nvPr/>
          </p:nvSpPr>
          <p:spPr>
            <a:xfrm flipV="1">
              <a:off x="1053" y="2675"/>
              <a:ext cx="680" cy="392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0" name="Line 28"/>
            <p:cNvSpPr/>
            <p:nvPr/>
          </p:nvSpPr>
          <p:spPr>
            <a:xfrm flipV="1">
              <a:off x="1113" y="2773"/>
              <a:ext cx="683" cy="394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1" name="Line 29"/>
            <p:cNvSpPr/>
            <p:nvPr/>
          </p:nvSpPr>
          <p:spPr>
            <a:xfrm flipV="1">
              <a:off x="1176" y="2926"/>
              <a:ext cx="584" cy="33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2" name="Line 30"/>
            <p:cNvSpPr/>
            <p:nvPr/>
          </p:nvSpPr>
          <p:spPr>
            <a:xfrm flipV="1">
              <a:off x="1282" y="3056"/>
              <a:ext cx="483" cy="279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3" name="Line 31"/>
            <p:cNvSpPr/>
            <p:nvPr/>
          </p:nvSpPr>
          <p:spPr>
            <a:xfrm flipV="1">
              <a:off x="1454" y="3157"/>
              <a:ext cx="341" cy="197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4" name="Line 32"/>
            <p:cNvSpPr/>
            <p:nvPr/>
          </p:nvSpPr>
          <p:spPr>
            <a:xfrm>
              <a:off x="1446" y="2463"/>
              <a:ext cx="0" cy="1010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015" name="Line 33"/>
            <p:cNvSpPr/>
            <p:nvPr/>
          </p:nvSpPr>
          <p:spPr>
            <a:xfrm>
              <a:off x="966" y="2957"/>
              <a:ext cx="955" cy="0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40016" name="Line 34"/>
            <p:cNvSpPr/>
            <p:nvPr/>
          </p:nvSpPr>
          <p:spPr>
            <a:xfrm>
              <a:off x="1745" y="3057"/>
              <a:ext cx="8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7" name="Arc 35"/>
            <p:cNvSpPr/>
            <p:nvPr/>
          </p:nvSpPr>
          <p:spPr>
            <a:xfrm flipV="1">
              <a:off x="1048" y="2548"/>
              <a:ext cx="794" cy="808"/>
            </a:xfrm>
            <a:custGeom>
              <a:avLst/>
              <a:gdLst>
                <a:gd name="txL" fmla="*/ 0 w 42686"/>
                <a:gd name="txT" fmla="*/ 0 h 43200"/>
                <a:gd name="txR" fmla="*/ 42686 w 42686"/>
                <a:gd name="txB" fmla="*/ 43200 h 43200"/>
              </a:gdLst>
              <a:ahLst/>
              <a:cxnLst>
                <a:cxn ang="0">
                  <a:pos x="794" y="492"/>
                </a:cxn>
                <a:cxn ang="0">
                  <a:pos x="793" y="310"/>
                </a:cxn>
                <a:cxn ang="0">
                  <a:pos x="402" y="404"/>
                </a:cxn>
              </a:cxnLst>
              <a:rect l="txL" t="txT" r="txR" b="txB"/>
              <a:pathLst>
                <a:path w="42686" h="43200" fill="none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</a:path>
                <a:path w="42686" h="43200" stroke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018" name="Line 36"/>
            <p:cNvSpPr/>
            <p:nvPr/>
          </p:nvSpPr>
          <p:spPr>
            <a:xfrm>
              <a:off x="1756" y="2857"/>
              <a:ext cx="0" cy="20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40019" name="Line 37"/>
            <p:cNvSpPr/>
            <p:nvPr/>
          </p:nvSpPr>
          <p:spPr>
            <a:xfrm>
              <a:off x="1745" y="2855"/>
              <a:ext cx="88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4" name="Group 38"/>
          <p:cNvGrpSpPr/>
          <p:nvPr/>
        </p:nvGrpSpPr>
        <p:grpSpPr>
          <a:xfrm>
            <a:off x="6946900" y="1616075"/>
            <a:ext cx="1177925" cy="1701800"/>
            <a:chOff x="4376" y="799"/>
            <a:chExt cx="742" cy="1072"/>
          </a:xfrm>
        </p:grpSpPr>
        <p:grpSp>
          <p:nvGrpSpPr>
            <p:cNvPr id="39994" name="Group 39"/>
            <p:cNvGrpSpPr/>
            <p:nvPr/>
          </p:nvGrpSpPr>
          <p:grpSpPr>
            <a:xfrm>
              <a:off x="4376" y="1129"/>
              <a:ext cx="742" cy="742"/>
              <a:chOff x="3602" y="1455"/>
              <a:chExt cx="632" cy="626"/>
            </a:xfrm>
          </p:grpSpPr>
          <p:sp>
            <p:nvSpPr>
              <p:cNvPr id="39996" name="Line 40"/>
              <p:cNvSpPr/>
              <p:nvPr/>
            </p:nvSpPr>
            <p:spPr>
              <a:xfrm flipV="1">
                <a:off x="3683" y="1509"/>
                <a:ext cx="312" cy="17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7" name="Line 41"/>
              <p:cNvSpPr/>
              <p:nvPr/>
            </p:nvSpPr>
            <p:spPr>
              <a:xfrm flipV="1">
                <a:off x="3666" y="1562"/>
                <a:ext cx="446" cy="25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8" name="Line 42"/>
              <p:cNvSpPr/>
              <p:nvPr/>
            </p:nvSpPr>
            <p:spPr>
              <a:xfrm flipV="1">
                <a:off x="3708" y="1657"/>
                <a:ext cx="469" cy="270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9" name="Line 43"/>
              <p:cNvSpPr/>
              <p:nvPr/>
            </p:nvSpPr>
            <p:spPr>
              <a:xfrm flipV="1">
                <a:off x="3813" y="1810"/>
                <a:ext cx="322" cy="186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0" name="Line 44"/>
              <p:cNvSpPr/>
              <p:nvPr/>
            </p:nvSpPr>
            <p:spPr>
              <a:xfrm>
                <a:off x="3933" y="1455"/>
                <a:ext cx="0" cy="626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0001" name="Line 45"/>
              <p:cNvSpPr/>
              <p:nvPr/>
            </p:nvSpPr>
            <p:spPr>
              <a:xfrm flipV="1">
                <a:off x="3948" y="1911"/>
                <a:ext cx="195" cy="113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2" name="Line 46"/>
              <p:cNvSpPr/>
              <p:nvPr/>
            </p:nvSpPr>
            <p:spPr>
              <a:xfrm>
                <a:off x="3602" y="1765"/>
                <a:ext cx="632" cy="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40003" name="Arc 47"/>
              <p:cNvSpPr/>
              <p:nvPr/>
            </p:nvSpPr>
            <p:spPr>
              <a:xfrm flipV="1">
                <a:off x="3663" y="1493"/>
                <a:ext cx="526" cy="535"/>
              </a:xfrm>
              <a:custGeom>
                <a:avLst/>
                <a:gdLst>
                  <a:gd name="txL" fmla="*/ 0 w 42735"/>
                  <a:gd name="txT" fmla="*/ 0 h 43200"/>
                  <a:gd name="txR" fmla="*/ 42735 w 42735"/>
                  <a:gd name="txB" fmla="*/ 43200 h 43200"/>
                </a:gdLst>
                <a:ahLst/>
                <a:cxnLst>
                  <a:cxn ang="0">
                    <a:pos x="525" y="325"/>
                  </a:cxn>
                  <a:cxn ang="0">
                    <a:pos x="526" y="212"/>
                  </a:cxn>
                  <a:cxn ang="0">
                    <a:pos x="266" y="268"/>
                  </a:cxn>
                </a:cxnLst>
                <a:rect l="txL" t="txT" r="txR" b="txB"/>
                <a:pathLst>
                  <a:path w="42735" h="43200" fill="none">
                    <a:moveTo>
                      <a:pt x="42693" y="26251"/>
                    </a:moveTo>
                    <a:cubicBezTo>
                      <a:pt x="40510" y="36150"/>
                      <a:pt x="31737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811" y="-1"/>
                      <a:pt x="40628" y="7151"/>
                      <a:pt x="42735" y="17142"/>
                    </a:cubicBezTo>
                  </a:path>
                  <a:path w="42735" h="43200" stroke="0">
                    <a:moveTo>
                      <a:pt x="42693" y="26251"/>
                    </a:moveTo>
                    <a:cubicBezTo>
                      <a:pt x="40510" y="36150"/>
                      <a:pt x="31737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811" y="-1"/>
                      <a:pt x="40628" y="7151"/>
                      <a:pt x="42735" y="17142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04" name="Line 48"/>
              <p:cNvSpPr/>
              <p:nvPr/>
            </p:nvSpPr>
            <p:spPr>
              <a:xfrm flipH="1">
                <a:off x="4133" y="1697"/>
                <a:ext cx="53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5" name="Line 49"/>
              <p:cNvSpPr/>
              <p:nvPr/>
            </p:nvSpPr>
            <p:spPr>
              <a:xfrm>
                <a:off x="4133" y="1692"/>
                <a:ext cx="0" cy="14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006" name="Line 50"/>
              <p:cNvSpPr/>
              <p:nvPr/>
            </p:nvSpPr>
            <p:spPr>
              <a:xfrm>
                <a:off x="4123" y="1831"/>
                <a:ext cx="67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9995" name="Text Box 51"/>
            <p:cNvSpPr txBox="1"/>
            <p:nvPr/>
          </p:nvSpPr>
          <p:spPr>
            <a:xfrm>
              <a:off x="4488" y="799"/>
              <a:ext cx="58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A—A</a:t>
              </a:r>
              <a:endParaRPr lang="en-US" altLang="zh-CN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52"/>
          <p:cNvGrpSpPr/>
          <p:nvPr/>
        </p:nvGrpSpPr>
        <p:grpSpPr>
          <a:xfrm>
            <a:off x="5127625" y="1536700"/>
            <a:ext cx="1539875" cy="2266950"/>
            <a:chOff x="3230" y="749"/>
            <a:chExt cx="970" cy="1428"/>
          </a:xfrm>
        </p:grpSpPr>
        <p:sp>
          <p:nvSpPr>
            <p:cNvPr id="39975" name="Line 53"/>
            <p:cNvSpPr/>
            <p:nvPr/>
          </p:nvSpPr>
          <p:spPr>
            <a:xfrm>
              <a:off x="3818" y="894"/>
              <a:ext cx="0" cy="220"/>
            </a:xfrm>
            <a:prstGeom prst="line">
              <a:avLst/>
            </a:prstGeom>
            <a:ln w="5715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9976" name="Group 54"/>
            <p:cNvGrpSpPr/>
            <p:nvPr/>
          </p:nvGrpSpPr>
          <p:grpSpPr>
            <a:xfrm>
              <a:off x="3230" y="1071"/>
              <a:ext cx="970" cy="865"/>
              <a:chOff x="3658" y="974"/>
              <a:chExt cx="826" cy="730"/>
            </a:xfrm>
          </p:grpSpPr>
          <p:sp>
            <p:nvSpPr>
              <p:cNvPr id="39980" name="Line 55"/>
              <p:cNvSpPr/>
              <p:nvPr/>
            </p:nvSpPr>
            <p:spPr>
              <a:xfrm flipV="1">
                <a:off x="3879" y="974"/>
                <a:ext cx="2" cy="96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1" name="Line 56"/>
              <p:cNvSpPr/>
              <p:nvPr/>
            </p:nvSpPr>
            <p:spPr>
              <a:xfrm flipH="1">
                <a:off x="3749" y="980"/>
                <a:ext cx="140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2" name="Line 57"/>
              <p:cNvSpPr/>
              <p:nvPr/>
            </p:nvSpPr>
            <p:spPr>
              <a:xfrm flipH="1">
                <a:off x="3696" y="1697"/>
                <a:ext cx="19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3" name="Freeform 58"/>
              <p:cNvSpPr/>
              <p:nvPr/>
            </p:nvSpPr>
            <p:spPr>
              <a:xfrm>
                <a:off x="3691" y="974"/>
                <a:ext cx="77" cy="717"/>
              </a:xfrm>
              <a:custGeom>
                <a:avLst/>
                <a:gdLst>
                  <a:gd name="txL" fmla="*/ 0 w 77"/>
                  <a:gd name="txT" fmla="*/ 0 h 717"/>
                  <a:gd name="txR" fmla="*/ 77 w 77"/>
                  <a:gd name="txB" fmla="*/ 717 h 717"/>
                </a:gdLst>
                <a:ahLst/>
                <a:cxnLst>
                  <a:cxn ang="0">
                    <a:pos x="58" y="0"/>
                  </a:cxn>
                  <a:cxn ang="0">
                    <a:pos x="77" y="109"/>
                  </a:cxn>
                  <a:cxn ang="0">
                    <a:pos x="58" y="230"/>
                  </a:cxn>
                  <a:cxn ang="0">
                    <a:pos x="20" y="339"/>
                  </a:cxn>
                  <a:cxn ang="0">
                    <a:pos x="20" y="461"/>
                  </a:cxn>
                  <a:cxn ang="0">
                    <a:pos x="45" y="602"/>
                  </a:cxn>
                  <a:cxn ang="0">
                    <a:pos x="32" y="672"/>
                  </a:cxn>
                  <a:cxn ang="0">
                    <a:pos x="0" y="717"/>
                  </a:cxn>
                </a:cxnLst>
                <a:rect l="txL" t="txT" r="txR" b="txB"/>
                <a:pathLst>
                  <a:path w="77" h="717">
                    <a:moveTo>
                      <a:pt x="58" y="0"/>
                    </a:moveTo>
                    <a:cubicBezTo>
                      <a:pt x="67" y="35"/>
                      <a:pt x="77" y="71"/>
                      <a:pt x="77" y="109"/>
                    </a:cubicBezTo>
                    <a:cubicBezTo>
                      <a:pt x="77" y="147"/>
                      <a:pt x="67" y="192"/>
                      <a:pt x="58" y="230"/>
                    </a:cubicBezTo>
                    <a:cubicBezTo>
                      <a:pt x="49" y="268"/>
                      <a:pt x="26" y="301"/>
                      <a:pt x="20" y="339"/>
                    </a:cubicBezTo>
                    <a:cubicBezTo>
                      <a:pt x="14" y="377"/>
                      <a:pt x="16" y="417"/>
                      <a:pt x="20" y="461"/>
                    </a:cubicBezTo>
                    <a:cubicBezTo>
                      <a:pt x="24" y="505"/>
                      <a:pt x="43" y="567"/>
                      <a:pt x="45" y="602"/>
                    </a:cubicBezTo>
                    <a:cubicBezTo>
                      <a:pt x="47" y="637"/>
                      <a:pt x="40" y="653"/>
                      <a:pt x="32" y="672"/>
                    </a:cubicBezTo>
                    <a:cubicBezTo>
                      <a:pt x="24" y="691"/>
                      <a:pt x="4" y="710"/>
                      <a:pt x="0" y="717"/>
                    </a:cubicBezTo>
                  </a:path>
                </a:pathLst>
              </a:custGeom>
              <a:solidFill>
                <a:srgbClr val="99CCFF">
                  <a:alpha val="100000"/>
                </a:srgbClr>
              </a:solidFill>
              <a:ln w="9525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84" name="Rectangle 59"/>
              <p:cNvSpPr/>
              <p:nvPr/>
            </p:nvSpPr>
            <p:spPr>
              <a:xfrm>
                <a:off x="3878" y="1063"/>
                <a:ext cx="533" cy="533"/>
              </a:xfrm>
              <a:prstGeom prst="rect">
                <a:avLst/>
              </a:prstGeom>
              <a:noFill/>
              <a:ln w="381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85" name="Oval 60"/>
              <p:cNvSpPr/>
              <p:nvPr/>
            </p:nvSpPr>
            <p:spPr>
              <a:xfrm>
                <a:off x="3981" y="1256"/>
                <a:ext cx="141" cy="149"/>
              </a:xfrm>
              <a:prstGeom prst="ellipse">
                <a:avLst/>
              </a:prstGeom>
              <a:solidFill>
                <a:srgbClr val="99CCFF"/>
              </a:solidFill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86" name="Oval 61"/>
              <p:cNvSpPr/>
              <p:nvPr/>
            </p:nvSpPr>
            <p:spPr>
              <a:xfrm>
                <a:off x="4210" y="1256"/>
                <a:ext cx="141" cy="146"/>
              </a:xfrm>
              <a:prstGeom prst="ellipse">
                <a:avLst/>
              </a:prstGeom>
              <a:solidFill>
                <a:srgbClr val="99CCFF"/>
              </a:solidFill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87" name="Rectangle 62"/>
              <p:cNvSpPr/>
              <p:nvPr/>
            </p:nvSpPr>
            <p:spPr>
              <a:xfrm>
                <a:off x="4045" y="1262"/>
                <a:ext cx="240" cy="134"/>
              </a:xfrm>
              <a:prstGeom prst="rect">
                <a:avLst/>
              </a:prstGeom>
              <a:solidFill>
                <a:srgbClr val="99CCFF"/>
              </a:solidFill>
              <a:ln w="9525" cap="flat" cmpd="sng">
                <a:solidFill>
                  <a:srgbClr val="99CCFF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en-US" altLang="x-none" dirty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88" name="Line 63"/>
              <p:cNvSpPr/>
              <p:nvPr/>
            </p:nvSpPr>
            <p:spPr>
              <a:xfrm>
                <a:off x="4047" y="1257"/>
                <a:ext cx="238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89" name="Line 64"/>
              <p:cNvSpPr/>
              <p:nvPr/>
            </p:nvSpPr>
            <p:spPr>
              <a:xfrm>
                <a:off x="4045" y="1407"/>
                <a:ext cx="245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90" name="Line 65"/>
              <p:cNvSpPr/>
              <p:nvPr/>
            </p:nvSpPr>
            <p:spPr>
              <a:xfrm>
                <a:off x="3658" y="1331"/>
                <a:ext cx="826" cy="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91" name="Line 66"/>
              <p:cNvSpPr/>
              <p:nvPr/>
            </p:nvSpPr>
            <p:spPr>
              <a:xfrm>
                <a:off x="4043" y="1211"/>
                <a:ext cx="0" cy="243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92" name="Line 67"/>
              <p:cNvSpPr/>
              <p:nvPr/>
            </p:nvSpPr>
            <p:spPr>
              <a:xfrm>
                <a:off x="4284" y="1214"/>
                <a:ext cx="0" cy="23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93" name="Line 68"/>
              <p:cNvSpPr/>
              <p:nvPr/>
            </p:nvSpPr>
            <p:spPr>
              <a:xfrm flipV="1">
                <a:off x="3880" y="1580"/>
                <a:ext cx="0" cy="124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9977" name="Text Box 69"/>
            <p:cNvSpPr txBox="1"/>
            <p:nvPr/>
          </p:nvSpPr>
          <p:spPr>
            <a:xfrm>
              <a:off x="3485" y="749"/>
              <a:ext cx="255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978" name="Text Box 70"/>
            <p:cNvSpPr txBox="1"/>
            <p:nvPr/>
          </p:nvSpPr>
          <p:spPr>
            <a:xfrm>
              <a:off x="3500" y="1888"/>
              <a:ext cx="255" cy="2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altLang="zh-CN" i="0" dirty="0">
                  <a:solidFill>
                    <a:srgbClr val="A5002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9979" name="Line 71"/>
            <p:cNvSpPr/>
            <p:nvPr/>
          </p:nvSpPr>
          <p:spPr>
            <a:xfrm>
              <a:off x="3825" y="1882"/>
              <a:ext cx="0" cy="220"/>
            </a:xfrm>
            <a:prstGeom prst="line">
              <a:avLst/>
            </a:prstGeom>
            <a:ln w="5715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8" name="Group 72"/>
          <p:cNvGrpSpPr/>
          <p:nvPr/>
        </p:nvGrpSpPr>
        <p:grpSpPr>
          <a:xfrm>
            <a:off x="3408363" y="2065338"/>
            <a:ext cx="1282700" cy="2811462"/>
            <a:chOff x="2177" y="1082"/>
            <a:chExt cx="808" cy="1771"/>
          </a:xfrm>
        </p:grpSpPr>
        <p:grpSp>
          <p:nvGrpSpPr>
            <p:cNvPr id="39964" name="Group 73"/>
            <p:cNvGrpSpPr/>
            <p:nvPr/>
          </p:nvGrpSpPr>
          <p:grpSpPr>
            <a:xfrm>
              <a:off x="2177" y="2064"/>
              <a:ext cx="808" cy="789"/>
              <a:chOff x="1982" y="2338"/>
              <a:chExt cx="688" cy="666"/>
            </a:xfrm>
          </p:grpSpPr>
          <p:sp>
            <p:nvSpPr>
              <p:cNvPr id="39966" name="Line 74"/>
              <p:cNvSpPr/>
              <p:nvPr/>
            </p:nvSpPr>
            <p:spPr>
              <a:xfrm flipV="1">
                <a:off x="2111" y="2422"/>
                <a:ext cx="284" cy="164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7" name="Line 75"/>
              <p:cNvSpPr/>
              <p:nvPr/>
            </p:nvSpPr>
            <p:spPr>
              <a:xfrm flipV="1">
                <a:off x="2310" y="2479"/>
                <a:ext cx="206" cy="119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8" name="Line 76"/>
              <p:cNvSpPr/>
              <p:nvPr/>
            </p:nvSpPr>
            <p:spPr>
              <a:xfrm flipV="1">
                <a:off x="2112" y="2741"/>
                <a:ext cx="170" cy="98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69" name="Line 77"/>
              <p:cNvSpPr/>
              <p:nvPr/>
            </p:nvSpPr>
            <p:spPr>
              <a:xfrm flipV="1">
                <a:off x="2217" y="2751"/>
                <a:ext cx="272" cy="157"/>
              </a:xfrm>
              <a:prstGeom prst="line">
                <a:avLst/>
              </a:prstGeom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0" name="Line 78"/>
              <p:cNvSpPr/>
              <p:nvPr/>
            </p:nvSpPr>
            <p:spPr>
              <a:xfrm>
                <a:off x="2337" y="2338"/>
                <a:ext cx="0" cy="666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71" name="Line 79"/>
              <p:cNvSpPr/>
              <p:nvPr/>
            </p:nvSpPr>
            <p:spPr>
              <a:xfrm>
                <a:off x="1982" y="2671"/>
                <a:ext cx="688" cy="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lgDashDot"/>
                <a:headEnd type="none" w="med" len="med"/>
                <a:tailEnd type="none" w="med" len="med"/>
              </a:ln>
            </p:spPr>
          </p:sp>
          <p:sp>
            <p:nvSpPr>
              <p:cNvPr id="39972" name="Arc 80"/>
              <p:cNvSpPr/>
              <p:nvPr/>
            </p:nvSpPr>
            <p:spPr>
              <a:xfrm flipV="1">
                <a:off x="2067" y="2400"/>
                <a:ext cx="532" cy="535"/>
              </a:xfrm>
              <a:custGeom>
                <a:avLst/>
                <a:gdLst>
                  <a:gd name="txL" fmla="*/ 0 w 43200"/>
                  <a:gd name="txT" fmla="*/ 0 h 43200"/>
                  <a:gd name="txR" fmla="*/ 43200 w 43200"/>
                  <a:gd name="txB" fmla="*/ 43200 h 43200"/>
                </a:gdLst>
                <a:ahLst/>
                <a:cxnLst>
                  <a:cxn ang="0">
                    <a:pos x="526" y="325"/>
                  </a:cxn>
                  <a:cxn ang="0">
                    <a:pos x="528" y="315"/>
                  </a:cxn>
                  <a:cxn ang="0">
                    <a:pos x="266" y="268"/>
                  </a:cxn>
                </a:cxnLst>
                <a:rect l="txL" t="txT" r="txR" b="txB"/>
                <a:pathLst>
                  <a:path w="43200" h="43200" fill="none">
                    <a:moveTo>
                      <a:pt x="42686" y="26283"/>
                    </a:moveTo>
                    <a:cubicBezTo>
                      <a:pt x="40491" y="36167"/>
                      <a:pt x="31724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2874"/>
                      <a:pt x="43087" y="24145"/>
                      <a:pt x="42863" y="25400"/>
                    </a:cubicBezTo>
                  </a:path>
                  <a:path w="43200" h="43200" stroke="0">
                    <a:moveTo>
                      <a:pt x="42686" y="26283"/>
                    </a:moveTo>
                    <a:cubicBezTo>
                      <a:pt x="40491" y="36167"/>
                      <a:pt x="31724" y="43199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22874"/>
                      <a:pt x="43087" y="24145"/>
                      <a:pt x="42863" y="254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73" name="Line 81"/>
              <p:cNvSpPr/>
              <p:nvPr/>
            </p:nvSpPr>
            <p:spPr>
              <a:xfrm>
                <a:off x="2080" y="2593"/>
                <a:ext cx="506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9974" name="Line 82"/>
              <p:cNvSpPr/>
              <p:nvPr/>
            </p:nvSpPr>
            <p:spPr>
              <a:xfrm>
                <a:off x="2086" y="2748"/>
                <a:ext cx="506" cy="0"/>
              </a:xfrm>
              <a:prstGeom prst="line">
                <a:avLst/>
              </a:prstGeom>
              <a:ln w="381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39965" name="Line 83"/>
            <p:cNvSpPr/>
            <p:nvPr/>
          </p:nvSpPr>
          <p:spPr>
            <a:xfrm>
              <a:off x="2586" y="1082"/>
              <a:ext cx="0" cy="797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</p:grpSp>
      <p:sp>
        <p:nvSpPr>
          <p:cNvPr id="407637" name="Text Box 85"/>
          <p:cNvSpPr txBox="1"/>
          <p:nvPr/>
        </p:nvSpPr>
        <p:spPr>
          <a:xfrm>
            <a:off x="274638" y="347663"/>
            <a:ext cx="8869362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移出断面图一般应大写字母标出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en-US" altLang="zh-CN" i="0" dirty="0">
                <a:latin typeface="Times New Roman" panose="02020603050405020304" pitchFamily="18" charset="0"/>
              </a:rPr>
              <a:t>×</a:t>
            </a:r>
            <a:r>
              <a:rPr lang="zh-CN" altLang="en-US" i="0" dirty="0">
                <a:latin typeface="Times New Roman" panose="02020603050405020304" pitchFamily="18" charset="0"/>
              </a:rPr>
              <a:t>－</a:t>
            </a:r>
            <a:r>
              <a:rPr lang="en-US" altLang="zh-CN" i="0" dirty="0">
                <a:latin typeface="Times New Roman" panose="02020603050405020304" pitchFamily="18" charset="0"/>
              </a:rPr>
              <a:t>×</a:t>
            </a:r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，并在相应的视图上用剖切符号表示剖切位置和投射方向，并标注相同的字母。经过旋转的还应画出旋转符号。</a:t>
            </a:r>
          </a:p>
        </p:txBody>
      </p:sp>
      <p:grpSp>
        <p:nvGrpSpPr>
          <p:cNvPr id="39951" name="Group 89"/>
          <p:cNvGrpSpPr/>
          <p:nvPr/>
        </p:nvGrpSpPr>
        <p:grpSpPr>
          <a:xfrm>
            <a:off x="679450" y="1831975"/>
            <a:ext cx="4319588" cy="1614488"/>
            <a:chOff x="428" y="1154"/>
            <a:chExt cx="2721" cy="1017"/>
          </a:xfrm>
        </p:grpSpPr>
        <p:sp>
          <p:nvSpPr>
            <p:cNvPr id="39952" name="Rectangle 7"/>
            <p:cNvSpPr/>
            <p:nvPr/>
          </p:nvSpPr>
          <p:spPr>
            <a:xfrm>
              <a:off x="575" y="1154"/>
              <a:ext cx="1577" cy="1017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9953" name="Rectangle 10"/>
            <p:cNvSpPr/>
            <p:nvPr/>
          </p:nvSpPr>
          <p:spPr>
            <a:xfrm>
              <a:off x="987" y="1526"/>
              <a:ext cx="739" cy="2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9954" name="Line 11"/>
            <p:cNvSpPr/>
            <p:nvPr/>
          </p:nvSpPr>
          <p:spPr>
            <a:xfrm>
              <a:off x="989" y="1532"/>
              <a:ext cx="735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55" name="Line 12"/>
            <p:cNvSpPr/>
            <p:nvPr/>
          </p:nvSpPr>
          <p:spPr>
            <a:xfrm>
              <a:off x="996" y="1800"/>
              <a:ext cx="736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9956" name="Line 13"/>
            <p:cNvSpPr/>
            <p:nvPr/>
          </p:nvSpPr>
          <p:spPr>
            <a:xfrm>
              <a:off x="981" y="1448"/>
              <a:ext cx="0" cy="437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9957" name="Line 14"/>
            <p:cNvSpPr/>
            <p:nvPr/>
          </p:nvSpPr>
          <p:spPr>
            <a:xfrm>
              <a:off x="1724" y="1455"/>
              <a:ext cx="0" cy="449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9958" name="Rectangle 15"/>
            <p:cNvSpPr/>
            <p:nvPr/>
          </p:nvSpPr>
          <p:spPr>
            <a:xfrm>
              <a:off x="2156" y="1336"/>
              <a:ext cx="808" cy="665"/>
            </a:xfrm>
            <a:prstGeom prst="rect">
              <a:avLst/>
            </a:prstGeom>
            <a:noFill/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9959" name="Oval 16"/>
            <p:cNvSpPr/>
            <p:nvPr/>
          </p:nvSpPr>
          <p:spPr>
            <a:xfrm>
              <a:off x="2450" y="1572"/>
              <a:ext cx="214" cy="213"/>
            </a:xfrm>
            <a:prstGeom prst="ellipse">
              <a:avLst/>
            </a:prstGeom>
            <a:solidFill>
              <a:srgbClr val="99CCFF"/>
            </a:solidFill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39960" name="Line 17"/>
            <p:cNvSpPr/>
            <p:nvPr/>
          </p:nvSpPr>
          <p:spPr>
            <a:xfrm>
              <a:off x="2553" y="1497"/>
              <a:ext cx="0" cy="336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9961" name="Line 18"/>
            <p:cNvSpPr/>
            <p:nvPr/>
          </p:nvSpPr>
          <p:spPr>
            <a:xfrm>
              <a:off x="428" y="1666"/>
              <a:ext cx="2721" cy="0"/>
            </a:xfrm>
            <a:prstGeom prst="line">
              <a:avLst/>
            </a:prstGeom>
            <a:ln w="9525" cap="flat" cmpd="sng">
              <a:solidFill>
                <a:srgbClr val="A50021"/>
              </a:solidFill>
              <a:prstDash val="lgDashDot"/>
              <a:headEnd type="none" w="med" len="med"/>
              <a:tailEnd type="none" w="med" len="med"/>
            </a:ln>
          </p:spPr>
        </p:sp>
        <p:sp>
          <p:nvSpPr>
            <p:cNvPr id="39962" name="Arc 87"/>
            <p:cNvSpPr/>
            <p:nvPr/>
          </p:nvSpPr>
          <p:spPr>
            <a:xfrm rot="-5400000">
              <a:off x="806" y="1598"/>
              <a:ext cx="268" cy="134"/>
            </a:xfrm>
            <a:custGeom>
              <a:avLst/>
              <a:gdLst>
                <a:gd name="txL" fmla="*/ 0 w 43197"/>
                <a:gd name="txT" fmla="*/ 0 h 21600"/>
                <a:gd name="txR" fmla="*/ 43197 w 43197"/>
                <a:gd name="txB" fmla="*/ 21600 h 21600"/>
              </a:gdLst>
              <a:ahLst/>
              <a:cxnLst>
                <a:cxn ang="0">
                  <a:pos x="0" y="132"/>
                </a:cxn>
                <a:cxn ang="0">
                  <a:pos x="268" y="134"/>
                </a:cxn>
                <a:cxn ang="0">
                  <a:pos x="134" y="134"/>
                </a:cxn>
              </a:cxnLst>
              <a:rect l="txL" t="txT" r="txR" b="txB"/>
              <a:pathLst>
                <a:path w="43197" h="21600" fill="none">
                  <a:moveTo>
                    <a:pt x="-1" y="21244"/>
                  </a:moveTo>
                  <a:cubicBezTo>
                    <a:pt x="193" y="9455"/>
                    <a:pt x="9806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>
                  <a:moveTo>
                    <a:pt x="-1" y="21244"/>
                  </a:moveTo>
                  <a:cubicBezTo>
                    <a:pt x="193" y="9455"/>
                    <a:pt x="9806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63" name="Arc 88"/>
            <p:cNvSpPr/>
            <p:nvPr/>
          </p:nvSpPr>
          <p:spPr>
            <a:xfrm rot="5400000" flipH="1">
              <a:off x="1639" y="1599"/>
              <a:ext cx="268" cy="134"/>
            </a:xfrm>
            <a:custGeom>
              <a:avLst/>
              <a:gdLst>
                <a:gd name="txL" fmla="*/ 0 w 43197"/>
                <a:gd name="txT" fmla="*/ 0 h 21600"/>
                <a:gd name="txR" fmla="*/ 43197 w 43197"/>
                <a:gd name="txB" fmla="*/ 21600 h 21600"/>
              </a:gdLst>
              <a:ahLst/>
              <a:cxnLst>
                <a:cxn ang="0">
                  <a:pos x="0" y="132"/>
                </a:cxn>
                <a:cxn ang="0">
                  <a:pos x="268" y="134"/>
                </a:cxn>
                <a:cxn ang="0">
                  <a:pos x="134" y="134"/>
                </a:cxn>
              </a:cxnLst>
              <a:rect l="txL" t="txT" r="txR" b="txB"/>
              <a:pathLst>
                <a:path w="43197" h="21600" fill="none">
                  <a:moveTo>
                    <a:pt x="-1" y="21244"/>
                  </a:moveTo>
                  <a:cubicBezTo>
                    <a:pt x="193" y="9455"/>
                    <a:pt x="9806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</a:path>
                <a:path w="43197" h="21600" stroke="0">
                  <a:moveTo>
                    <a:pt x="-1" y="21244"/>
                  </a:moveTo>
                  <a:cubicBezTo>
                    <a:pt x="193" y="9455"/>
                    <a:pt x="9806" y="-1"/>
                    <a:pt x="21597" y="0"/>
                  </a:cubicBezTo>
                  <a:cubicBezTo>
                    <a:pt x="33526" y="0"/>
                    <a:pt x="43197" y="9670"/>
                    <a:pt x="43197" y="21600"/>
                  </a:cubicBezTo>
                  <a:lnTo>
                    <a:pt x="21597" y="21600"/>
                  </a:lnTo>
                  <a:close/>
                </a:path>
              </a:pathLst>
            </a:custGeom>
            <a:noFill/>
            <a:ln w="38100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7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07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407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07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/>
      <p:bldP spid="407556" grpId="0"/>
      <p:bldP spid="40755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B6D7AD-5A9E-4C92-8072-2346B6888A9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096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重合断面图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重合断面图画法</a:t>
            </a:r>
          </a:p>
        </p:txBody>
      </p:sp>
      <p:sp>
        <p:nvSpPr>
          <p:cNvPr id="408579" name="Text Box 3"/>
          <p:cNvSpPr txBox="1"/>
          <p:nvPr/>
        </p:nvSpPr>
        <p:spPr>
          <a:xfrm>
            <a:off x="201613" y="517525"/>
            <a:ext cx="8942387" cy="1373188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重合在视图内的断面图称为</a:t>
            </a:r>
            <a:r>
              <a:rPr lang="zh-CN" altLang="en-US" sz="280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重合断面图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，其外部轮廓线用</a:t>
            </a:r>
            <a:r>
              <a:rPr lang="zh-CN" altLang="en-US" sz="280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细实线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绘制。当视图中的轮廓线与重合断面图的图形重叠时，视图中的轮廓线应连续画出，不可间断。</a:t>
            </a:r>
          </a:p>
        </p:txBody>
      </p:sp>
      <p:sp>
        <p:nvSpPr>
          <p:cNvPr id="408630" name="Text Box 54"/>
          <p:cNvSpPr txBox="1"/>
          <p:nvPr/>
        </p:nvSpPr>
        <p:spPr>
          <a:xfrm>
            <a:off x="5892800" y="5694363"/>
            <a:ext cx="3013075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不对称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重合断面图须标注剖切线及箭头</a:t>
            </a:r>
          </a:p>
        </p:txBody>
      </p:sp>
      <p:sp>
        <p:nvSpPr>
          <p:cNvPr id="40968" name="Line 58"/>
          <p:cNvSpPr/>
          <p:nvPr/>
        </p:nvSpPr>
        <p:spPr>
          <a:xfrm>
            <a:off x="5902325" y="4913313"/>
            <a:ext cx="2692400" cy="0"/>
          </a:xfrm>
          <a:prstGeom prst="line">
            <a:avLst/>
          </a:prstGeom>
          <a:ln w="76200" cap="flat" cmpd="sng">
            <a:solidFill>
              <a:srgbClr val="A5002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" name="Group 68"/>
          <p:cNvGrpSpPr/>
          <p:nvPr/>
        </p:nvGrpSpPr>
        <p:grpSpPr>
          <a:xfrm>
            <a:off x="5868988" y="3409950"/>
            <a:ext cx="2771775" cy="2152650"/>
            <a:chOff x="3697" y="2148"/>
            <a:chExt cx="1746" cy="1356"/>
          </a:xfrm>
        </p:grpSpPr>
        <p:grpSp>
          <p:nvGrpSpPr>
            <p:cNvPr id="40976" name="Group 4"/>
            <p:cNvGrpSpPr/>
            <p:nvPr/>
          </p:nvGrpSpPr>
          <p:grpSpPr>
            <a:xfrm>
              <a:off x="3697" y="2148"/>
              <a:ext cx="1746" cy="1356"/>
              <a:chOff x="619" y="637"/>
              <a:chExt cx="1746" cy="1356"/>
            </a:xfrm>
          </p:grpSpPr>
          <p:grpSp>
            <p:nvGrpSpPr>
              <p:cNvPr id="40978" name="Group 5"/>
              <p:cNvGrpSpPr/>
              <p:nvPr/>
            </p:nvGrpSpPr>
            <p:grpSpPr>
              <a:xfrm>
                <a:off x="619" y="893"/>
                <a:ext cx="1746" cy="832"/>
                <a:chOff x="3040" y="1560"/>
                <a:chExt cx="1746" cy="832"/>
              </a:xfrm>
            </p:grpSpPr>
            <p:sp>
              <p:nvSpPr>
                <p:cNvPr id="40983" name="Line 6"/>
                <p:cNvSpPr/>
                <p:nvPr/>
              </p:nvSpPr>
              <p:spPr>
                <a:xfrm>
                  <a:off x="3075" y="1561"/>
                  <a:ext cx="1693" cy="0"/>
                </a:xfrm>
                <a:prstGeom prst="line">
                  <a:avLst/>
                </a:prstGeom>
                <a:ln w="3810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40984" name="Group 7"/>
                <p:cNvGrpSpPr/>
                <p:nvPr/>
              </p:nvGrpSpPr>
              <p:grpSpPr>
                <a:xfrm>
                  <a:off x="3040" y="1560"/>
                  <a:ext cx="1746" cy="832"/>
                  <a:chOff x="3160" y="813"/>
                  <a:chExt cx="1746" cy="832"/>
                </a:xfrm>
              </p:grpSpPr>
              <p:sp>
                <p:nvSpPr>
                  <p:cNvPr id="40985" name="Line 8"/>
                  <p:cNvSpPr/>
                  <p:nvPr/>
                </p:nvSpPr>
                <p:spPr>
                  <a:xfrm>
                    <a:off x="3173" y="1516"/>
                    <a:ext cx="1706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86" name="Line 9"/>
                  <p:cNvSpPr/>
                  <p:nvPr/>
                </p:nvSpPr>
                <p:spPr>
                  <a:xfrm>
                    <a:off x="3186" y="1640"/>
                    <a:ext cx="1720" cy="0"/>
                  </a:xfrm>
                  <a:prstGeom prst="line">
                    <a:avLst/>
                  </a:prstGeom>
                  <a:ln w="38100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87" name="Freeform 10"/>
                  <p:cNvSpPr/>
                  <p:nvPr/>
                </p:nvSpPr>
                <p:spPr>
                  <a:xfrm>
                    <a:off x="3160" y="813"/>
                    <a:ext cx="49" cy="832"/>
                  </a:xfrm>
                  <a:custGeom>
                    <a:avLst/>
                    <a:gdLst>
                      <a:gd name="txL" fmla="*/ 0 w 49"/>
                      <a:gd name="txT" fmla="*/ 0 h 832"/>
                      <a:gd name="txR" fmla="*/ 49 w 49"/>
                      <a:gd name="txB" fmla="*/ 832 h 832"/>
                    </a:gdLst>
                    <a:ahLst/>
                    <a:cxnLst>
                      <a:cxn ang="0">
                        <a:pos x="27" y="0"/>
                      </a:cxn>
                      <a:cxn ang="0">
                        <a:pos x="46" y="96"/>
                      </a:cxn>
                      <a:cxn ang="0">
                        <a:pos x="46" y="198"/>
                      </a:cxn>
                      <a:cxn ang="0">
                        <a:pos x="27" y="288"/>
                      </a:cxn>
                      <a:cxn ang="0">
                        <a:pos x="2" y="390"/>
                      </a:cxn>
                      <a:cxn ang="0">
                        <a:pos x="14" y="454"/>
                      </a:cxn>
                      <a:cxn ang="0">
                        <a:pos x="27" y="569"/>
                      </a:cxn>
                      <a:cxn ang="0">
                        <a:pos x="14" y="697"/>
                      </a:cxn>
                      <a:cxn ang="0">
                        <a:pos x="14" y="781"/>
                      </a:cxn>
                      <a:cxn ang="0">
                        <a:pos x="27" y="825"/>
                      </a:cxn>
                    </a:cxnLst>
                    <a:rect l="txL" t="txT" r="txR" b="txB"/>
                    <a:pathLst>
                      <a:path w="49" h="832">
                        <a:moveTo>
                          <a:pt x="27" y="0"/>
                        </a:moveTo>
                        <a:cubicBezTo>
                          <a:pt x="35" y="31"/>
                          <a:pt x="43" y="63"/>
                          <a:pt x="46" y="96"/>
                        </a:cubicBezTo>
                        <a:cubicBezTo>
                          <a:pt x="49" y="129"/>
                          <a:pt x="49" y="166"/>
                          <a:pt x="46" y="198"/>
                        </a:cubicBezTo>
                        <a:cubicBezTo>
                          <a:pt x="43" y="230"/>
                          <a:pt x="34" y="256"/>
                          <a:pt x="27" y="288"/>
                        </a:cubicBezTo>
                        <a:cubicBezTo>
                          <a:pt x="20" y="320"/>
                          <a:pt x="4" y="362"/>
                          <a:pt x="2" y="390"/>
                        </a:cubicBezTo>
                        <a:cubicBezTo>
                          <a:pt x="0" y="418"/>
                          <a:pt x="10" y="424"/>
                          <a:pt x="14" y="454"/>
                        </a:cubicBezTo>
                        <a:cubicBezTo>
                          <a:pt x="18" y="484"/>
                          <a:pt x="27" y="529"/>
                          <a:pt x="27" y="569"/>
                        </a:cubicBezTo>
                        <a:cubicBezTo>
                          <a:pt x="27" y="609"/>
                          <a:pt x="16" y="662"/>
                          <a:pt x="14" y="697"/>
                        </a:cubicBezTo>
                        <a:cubicBezTo>
                          <a:pt x="12" y="732"/>
                          <a:pt x="12" y="760"/>
                          <a:pt x="14" y="781"/>
                        </a:cubicBezTo>
                        <a:cubicBezTo>
                          <a:pt x="16" y="802"/>
                          <a:pt x="39" y="832"/>
                          <a:pt x="27" y="825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88" name="Freeform 11"/>
                  <p:cNvSpPr/>
                  <p:nvPr/>
                </p:nvSpPr>
                <p:spPr>
                  <a:xfrm>
                    <a:off x="4855" y="813"/>
                    <a:ext cx="46" cy="824"/>
                  </a:xfrm>
                  <a:custGeom>
                    <a:avLst/>
                    <a:gdLst>
                      <a:gd name="txL" fmla="*/ 0 w 46"/>
                      <a:gd name="txT" fmla="*/ 0 h 824"/>
                      <a:gd name="txR" fmla="*/ 46 w 46"/>
                      <a:gd name="txB" fmla="*/ 824 h 824"/>
                    </a:gdLst>
                    <a:ahLst/>
                    <a:cxnLst>
                      <a:cxn ang="0">
                        <a:pos x="22" y="0"/>
                      </a:cxn>
                      <a:cxn ang="0">
                        <a:pos x="3" y="77"/>
                      </a:cxn>
                      <a:cxn ang="0">
                        <a:pos x="9" y="147"/>
                      </a:cxn>
                      <a:cxn ang="0">
                        <a:pos x="15" y="217"/>
                      </a:cxn>
                      <a:cxn ang="0">
                        <a:pos x="28" y="288"/>
                      </a:cxn>
                      <a:cxn ang="0">
                        <a:pos x="22" y="345"/>
                      </a:cxn>
                      <a:cxn ang="0">
                        <a:pos x="9" y="416"/>
                      </a:cxn>
                      <a:cxn ang="0">
                        <a:pos x="3" y="512"/>
                      </a:cxn>
                      <a:cxn ang="0">
                        <a:pos x="28" y="608"/>
                      </a:cxn>
                      <a:cxn ang="0">
                        <a:pos x="28" y="659"/>
                      </a:cxn>
                      <a:cxn ang="0">
                        <a:pos x="15" y="704"/>
                      </a:cxn>
                      <a:cxn ang="0">
                        <a:pos x="28" y="755"/>
                      </a:cxn>
                      <a:cxn ang="0">
                        <a:pos x="46" y="824"/>
                      </a:cxn>
                    </a:cxnLst>
                    <a:rect l="txL" t="txT" r="txR" b="txB"/>
                    <a:pathLst>
                      <a:path w="46" h="824">
                        <a:moveTo>
                          <a:pt x="22" y="0"/>
                        </a:moveTo>
                        <a:cubicBezTo>
                          <a:pt x="13" y="26"/>
                          <a:pt x="5" y="53"/>
                          <a:pt x="3" y="77"/>
                        </a:cubicBezTo>
                        <a:cubicBezTo>
                          <a:pt x="1" y="101"/>
                          <a:pt x="7" y="124"/>
                          <a:pt x="9" y="147"/>
                        </a:cubicBezTo>
                        <a:cubicBezTo>
                          <a:pt x="11" y="170"/>
                          <a:pt x="12" y="194"/>
                          <a:pt x="15" y="217"/>
                        </a:cubicBezTo>
                        <a:cubicBezTo>
                          <a:pt x="18" y="240"/>
                          <a:pt x="27" y="267"/>
                          <a:pt x="28" y="288"/>
                        </a:cubicBezTo>
                        <a:cubicBezTo>
                          <a:pt x="29" y="309"/>
                          <a:pt x="25" y="324"/>
                          <a:pt x="22" y="345"/>
                        </a:cubicBezTo>
                        <a:cubicBezTo>
                          <a:pt x="19" y="366"/>
                          <a:pt x="12" y="388"/>
                          <a:pt x="9" y="416"/>
                        </a:cubicBezTo>
                        <a:cubicBezTo>
                          <a:pt x="6" y="444"/>
                          <a:pt x="0" y="480"/>
                          <a:pt x="3" y="512"/>
                        </a:cubicBezTo>
                        <a:cubicBezTo>
                          <a:pt x="6" y="544"/>
                          <a:pt x="24" y="584"/>
                          <a:pt x="28" y="608"/>
                        </a:cubicBezTo>
                        <a:cubicBezTo>
                          <a:pt x="32" y="632"/>
                          <a:pt x="30" y="643"/>
                          <a:pt x="28" y="659"/>
                        </a:cubicBezTo>
                        <a:cubicBezTo>
                          <a:pt x="26" y="675"/>
                          <a:pt x="15" y="688"/>
                          <a:pt x="15" y="704"/>
                        </a:cubicBezTo>
                        <a:cubicBezTo>
                          <a:pt x="15" y="720"/>
                          <a:pt x="23" y="735"/>
                          <a:pt x="28" y="755"/>
                        </a:cubicBezTo>
                        <a:cubicBezTo>
                          <a:pt x="33" y="775"/>
                          <a:pt x="42" y="810"/>
                          <a:pt x="46" y="824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89" name="Line 12"/>
                  <p:cNvSpPr/>
                  <p:nvPr/>
                </p:nvSpPr>
                <p:spPr>
                  <a:xfrm>
                    <a:off x="3763" y="813"/>
                    <a:ext cx="0" cy="825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0" name="Arc 13"/>
                  <p:cNvSpPr/>
                  <p:nvPr/>
                </p:nvSpPr>
                <p:spPr>
                  <a:xfrm flipV="1">
                    <a:off x="3754" y="818"/>
                    <a:ext cx="129" cy="116"/>
                  </a:xfrm>
                  <a:custGeom>
                    <a:avLst/>
                    <a:gdLst>
                      <a:gd name="txL" fmla="*/ 0 w 23948"/>
                      <a:gd name="txT" fmla="*/ 0 h 21600"/>
                      <a:gd name="txR" fmla="*/ 23948 w 23948"/>
                      <a:gd name="txB" fmla="*/ 21600 h 21600"/>
                    </a:gdLst>
                    <a:ahLst/>
                    <a:cxnLst>
                      <a:cxn ang="0">
                        <a:pos x="129" y="1"/>
                      </a:cxn>
                      <a:cxn ang="0">
                        <a:pos x="0" y="115"/>
                      </a:cxn>
                      <a:cxn ang="0">
                        <a:pos x="13" y="0"/>
                      </a:cxn>
                    </a:cxnLst>
                    <a:rect l="txL" t="txT" r="txR" b="txB"/>
                    <a:pathLst>
                      <a:path w="23948" h="21600" fill="none">
                        <a:moveTo>
                          <a:pt x="23948" y="161"/>
                        </a:moveTo>
                        <a:cubicBezTo>
                          <a:pt x="23859" y="12027"/>
                          <a:pt x="14215" y="21599"/>
                          <a:pt x="2349" y="21600"/>
                        </a:cubicBezTo>
                        <a:cubicBezTo>
                          <a:pt x="1564" y="21600"/>
                          <a:pt x="780" y="21557"/>
                          <a:pt x="0" y="21471"/>
                        </a:cubicBezTo>
                      </a:path>
                      <a:path w="23948" h="21600" stroke="0">
                        <a:moveTo>
                          <a:pt x="23948" y="161"/>
                        </a:moveTo>
                        <a:cubicBezTo>
                          <a:pt x="23859" y="12027"/>
                          <a:pt x="14215" y="21599"/>
                          <a:pt x="2349" y="21600"/>
                        </a:cubicBezTo>
                        <a:cubicBezTo>
                          <a:pt x="1564" y="21600"/>
                          <a:pt x="780" y="21557"/>
                          <a:pt x="0" y="21471"/>
                        </a:cubicBezTo>
                        <a:lnTo>
                          <a:pt x="2349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91" name="Arc 14"/>
                  <p:cNvSpPr/>
                  <p:nvPr/>
                </p:nvSpPr>
                <p:spPr>
                  <a:xfrm flipV="1">
                    <a:off x="4270" y="1517"/>
                    <a:ext cx="121" cy="120"/>
                  </a:xfrm>
                  <a:custGeom>
                    <a:avLst/>
                    <a:gdLst>
                      <a:gd name="txL" fmla="*/ 0 w 21582"/>
                      <a:gd name="txT" fmla="*/ 0 h 21426"/>
                      <a:gd name="txR" fmla="*/ 21582 w 21582"/>
                      <a:gd name="txB" fmla="*/ 21426 h 21426"/>
                    </a:gdLst>
                    <a:ahLst/>
                    <a:cxnLst>
                      <a:cxn ang="0">
                        <a:pos x="121" y="5"/>
                      </a:cxn>
                      <a:cxn ang="0">
                        <a:pos x="15" y="120"/>
                      </a:cxn>
                      <a:cxn ang="0">
                        <a:pos x="0" y="0"/>
                      </a:cxn>
                    </a:cxnLst>
                    <a:rect l="txL" t="txT" r="txR" b="txB"/>
                    <a:pathLst>
                      <a:path w="21582" h="21426" fill="none">
                        <a:moveTo>
                          <a:pt x="21582" y="872"/>
                        </a:moveTo>
                        <a:cubicBezTo>
                          <a:pt x="21156" y="11404"/>
                          <a:pt x="13191" y="20091"/>
                          <a:pt x="2735" y="21426"/>
                        </a:cubicBezTo>
                      </a:path>
                      <a:path w="21582" h="21426" stroke="0">
                        <a:moveTo>
                          <a:pt x="21582" y="872"/>
                        </a:moveTo>
                        <a:cubicBezTo>
                          <a:pt x="21156" y="11404"/>
                          <a:pt x="13191" y="20091"/>
                          <a:pt x="2735" y="21426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92" name="Line 15"/>
                  <p:cNvSpPr/>
                  <p:nvPr/>
                </p:nvSpPr>
                <p:spPr>
                  <a:xfrm>
                    <a:off x="3885" y="928"/>
                    <a:ext cx="0" cy="46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3" name="Arc 16"/>
                  <p:cNvSpPr/>
                  <p:nvPr/>
                </p:nvSpPr>
                <p:spPr>
                  <a:xfrm flipV="1">
                    <a:off x="3883" y="1379"/>
                    <a:ext cx="134" cy="143"/>
                  </a:xfrm>
                  <a:custGeom>
                    <a:avLst/>
                    <a:gdLst>
                      <a:gd name="txL" fmla="*/ 0 w 21600"/>
                      <a:gd name="txT" fmla="*/ 0 h 25058"/>
                      <a:gd name="txR" fmla="*/ 21600 w 21600"/>
                      <a:gd name="txB" fmla="*/ 25058 h 25058"/>
                    </a:gdLst>
                    <a:ahLst/>
                    <a:cxnLst>
                      <a:cxn ang="0">
                        <a:pos x="2" y="143"/>
                      </a:cxn>
                      <a:cxn ang="0">
                        <a:pos x="124" y="0"/>
                      </a:cxn>
                      <a:cxn ang="0">
                        <a:pos x="134" y="123"/>
                      </a:cxn>
                    </a:cxnLst>
                    <a:rect l="txL" t="txT" r="txR" b="txB"/>
                    <a:pathLst>
                      <a:path w="21600" h="25058" fill="none">
                        <a:moveTo>
                          <a:pt x="288" y="25058"/>
                        </a:moveTo>
                        <a:cubicBezTo>
                          <a:pt x="96" y="23894"/>
                          <a:pt x="0" y="22717"/>
                          <a:pt x="0" y="21538"/>
                        </a:cubicBezTo>
                        <a:cubicBezTo>
                          <a:pt x="-1" y="10241"/>
                          <a:pt x="8704" y="852"/>
                          <a:pt x="19968" y="-1"/>
                        </a:cubicBezTo>
                      </a:path>
                      <a:path w="21600" h="25058" stroke="0">
                        <a:moveTo>
                          <a:pt x="288" y="25058"/>
                        </a:moveTo>
                        <a:cubicBezTo>
                          <a:pt x="96" y="23894"/>
                          <a:pt x="0" y="22717"/>
                          <a:pt x="0" y="21538"/>
                        </a:cubicBezTo>
                        <a:cubicBezTo>
                          <a:pt x="-1" y="10241"/>
                          <a:pt x="8704" y="852"/>
                          <a:pt x="19968" y="-1"/>
                        </a:cubicBezTo>
                        <a:lnTo>
                          <a:pt x="21600" y="21538"/>
                        </a:ln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chemeClr val="tx1">
                        <a:alpha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994" name="Line 17"/>
                  <p:cNvSpPr/>
                  <p:nvPr/>
                </p:nvSpPr>
                <p:spPr>
                  <a:xfrm flipV="1">
                    <a:off x="3763" y="869"/>
                    <a:ext cx="110" cy="11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5" name="Line 18"/>
                  <p:cNvSpPr/>
                  <p:nvPr/>
                </p:nvSpPr>
                <p:spPr>
                  <a:xfrm flipV="1">
                    <a:off x="3768" y="999"/>
                    <a:ext cx="114" cy="114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6" name="Line 19"/>
                  <p:cNvSpPr/>
                  <p:nvPr/>
                </p:nvSpPr>
                <p:spPr>
                  <a:xfrm flipV="1">
                    <a:off x="3763" y="1124"/>
                    <a:ext cx="120" cy="119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7" name="Line 20"/>
                  <p:cNvSpPr/>
                  <p:nvPr/>
                </p:nvSpPr>
                <p:spPr>
                  <a:xfrm flipV="1">
                    <a:off x="3763" y="1243"/>
                    <a:ext cx="124" cy="125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8" name="Line 21"/>
                  <p:cNvSpPr/>
                  <p:nvPr/>
                </p:nvSpPr>
                <p:spPr>
                  <a:xfrm flipV="1">
                    <a:off x="3768" y="1368"/>
                    <a:ext cx="120" cy="12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0999" name="Line 22"/>
                  <p:cNvSpPr/>
                  <p:nvPr/>
                </p:nvSpPr>
                <p:spPr>
                  <a:xfrm flipV="1">
                    <a:off x="3768" y="1474"/>
                    <a:ext cx="154" cy="153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1000" name="Line 23"/>
                  <p:cNvSpPr/>
                  <p:nvPr/>
                </p:nvSpPr>
                <p:spPr>
                  <a:xfrm flipV="1">
                    <a:off x="3903" y="1526"/>
                    <a:ext cx="110" cy="110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1001" name="Line 24"/>
                  <p:cNvSpPr/>
                  <p:nvPr/>
                </p:nvSpPr>
                <p:spPr>
                  <a:xfrm flipV="1">
                    <a:off x="4032" y="1517"/>
                    <a:ext cx="119" cy="119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1002" name="Line 25"/>
                  <p:cNvSpPr/>
                  <p:nvPr/>
                </p:nvSpPr>
                <p:spPr>
                  <a:xfrm flipV="1">
                    <a:off x="4166" y="1522"/>
                    <a:ext cx="115" cy="115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41003" name="Line 26"/>
                  <p:cNvSpPr/>
                  <p:nvPr/>
                </p:nvSpPr>
                <p:spPr>
                  <a:xfrm flipV="1">
                    <a:off x="4291" y="1565"/>
                    <a:ext cx="76" cy="76"/>
                  </a:xfrm>
                  <a:prstGeom prst="line">
                    <a:avLst/>
                  </a:prstGeom>
                  <a:ln w="95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</p:grpSp>
          <p:sp>
            <p:nvSpPr>
              <p:cNvPr id="40979" name="Line 27"/>
              <p:cNvSpPr/>
              <p:nvPr/>
            </p:nvSpPr>
            <p:spPr>
              <a:xfrm>
                <a:off x="1227" y="637"/>
                <a:ext cx="0" cy="170"/>
              </a:xfrm>
              <a:prstGeom prst="line">
                <a:avLst/>
              </a:prstGeom>
              <a:ln w="57150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980" name="Line 28"/>
              <p:cNvSpPr/>
              <p:nvPr/>
            </p:nvSpPr>
            <p:spPr>
              <a:xfrm>
                <a:off x="1240" y="1823"/>
                <a:ext cx="0" cy="170"/>
              </a:xfrm>
              <a:prstGeom prst="line">
                <a:avLst/>
              </a:prstGeom>
              <a:ln w="57150" cap="flat" cmpd="sng">
                <a:solidFill>
                  <a:srgbClr val="A5002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0981" name="Line 29"/>
              <p:cNvSpPr/>
              <p:nvPr/>
            </p:nvSpPr>
            <p:spPr>
              <a:xfrm>
                <a:off x="1206" y="639"/>
                <a:ext cx="230" cy="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solid"/>
                <a:headEnd type="none" w="med" len="med"/>
                <a:tailEnd type="triangle" w="sm" len="lg"/>
              </a:ln>
            </p:spPr>
          </p:sp>
          <p:sp>
            <p:nvSpPr>
              <p:cNvPr id="40982" name="Line 30"/>
              <p:cNvSpPr/>
              <p:nvPr/>
            </p:nvSpPr>
            <p:spPr>
              <a:xfrm>
                <a:off x="1226" y="1985"/>
                <a:ext cx="230" cy="0"/>
              </a:xfrm>
              <a:prstGeom prst="line">
                <a:avLst/>
              </a:prstGeom>
              <a:ln w="9525" cap="flat" cmpd="sng">
                <a:solidFill>
                  <a:srgbClr val="A50021"/>
                </a:solidFill>
                <a:prstDash val="solid"/>
                <a:headEnd type="none" w="med" len="med"/>
                <a:tailEnd type="triangle" w="sm" len="lg"/>
              </a:ln>
            </p:spPr>
          </p:sp>
        </p:grpSp>
        <p:sp>
          <p:nvSpPr>
            <p:cNvPr id="40977" name="Line 59"/>
            <p:cNvSpPr/>
            <p:nvPr/>
          </p:nvSpPr>
          <p:spPr>
            <a:xfrm>
              <a:off x="3718" y="3095"/>
              <a:ext cx="1696" cy="0"/>
            </a:xfrm>
            <a:prstGeom prst="line">
              <a:avLst/>
            </a:prstGeom>
            <a:ln w="76200" cap="flat" cmpd="sng">
              <a:solidFill>
                <a:srgbClr val="A5002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4097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3" y="3505200"/>
            <a:ext cx="3367087" cy="28225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08638" name="Picture 6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8838" y="1743075"/>
            <a:ext cx="2581275" cy="15970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08639" name="Picture 6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4963" y="1968500"/>
            <a:ext cx="2227262" cy="15970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8642" name="AutoShape 66"/>
          <p:cNvSpPr/>
          <p:nvPr/>
        </p:nvSpPr>
        <p:spPr>
          <a:xfrm rot="-5400000">
            <a:off x="1012825" y="1446213"/>
            <a:ext cx="1649413" cy="1123950"/>
          </a:xfrm>
          <a:prstGeom prst="parallelogram">
            <a:avLst>
              <a:gd name="adj" fmla="val 36687"/>
            </a:avLst>
          </a:prstGeom>
          <a:solidFill>
            <a:srgbClr val="00FF00">
              <a:alpha val="5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pic>
        <p:nvPicPr>
          <p:cNvPr id="40974" name="Picture 6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" y="2562225"/>
            <a:ext cx="1604963" cy="17780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08643" name="Text Box 67"/>
          <p:cNvSpPr txBox="1"/>
          <p:nvPr/>
        </p:nvSpPr>
        <p:spPr>
          <a:xfrm>
            <a:off x="1331913" y="5808663"/>
            <a:ext cx="2082800" cy="8223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对称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  <a:sym typeface="Marlett" pitchFamily="2" charset="2"/>
              </a:rPr>
              <a:t>重合断面图不用标注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8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-1.66667E-6 0.1689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86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22222E-6 L 0.10104 -0.03333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408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00" y="-1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9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086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8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8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9" grpId="0"/>
      <p:bldP spid="408630" grpId="0" animBg="1"/>
      <p:bldP spid="408642" grpId="0" animBg="1"/>
      <p:bldP spid="408642" grpId="1" animBg="1"/>
      <p:bldP spid="408642" grpId="2" animBg="1"/>
      <p:bldP spid="40864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008175E-0454-418F-9ACF-59437CAA29C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1989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8.3.2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重合断面图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重合断面图标注</a:t>
            </a:r>
          </a:p>
        </p:txBody>
      </p:sp>
      <p:pic>
        <p:nvPicPr>
          <p:cNvPr id="4199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3"/>
            <a:ext cx="3613150" cy="29464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991" name="Picture 4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84588" y="436563"/>
            <a:ext cx="5119687" cy="5043487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1626" name="Text Box 42"/>
          <p:cNvSpPr txBox="1"/>
          <p:nvPr/>
        </p:nvSpPr>
        <p:spPr>
          <a:xfrm>
            <a:off x="414338" y="5503863"/>
            <a:ext cx="82057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由两个或多个相交的剖切平面剖切得出的移出断面图可以花在一起，但中间一般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要断开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i="0" dirty="0">
              <a:latin typeface="Times New Roman" panose="02020603050405020304" pitchFamily="18" charset="0"/>
              <a:ea typeface="宋体" panose="02010600030101010101" pitchFamily="2" charset="-122"/>
              <a:sym typeface="Marlett" pitchFamily="2" charset="2"/>
            </a:endParaRPr>
          </a:p>
        </p:txBody>
      </p:sp>
      <p:sp>
        <p:nvSpPr>
          <p:cNvPr id="451627" name="Line 43"/>
          <p:cNvSpPr/>
          <p:nvPr/>
        </p:nvSpPr>
        <p:spPr>
          <a:xfrm>
            <a:off x="5307013" y="1855788"/>
            <a:ext cx="98425" cy="18573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28" name="Line 44"/>
          <p:cNvSpPr/>
          <p:nvPr/>
        </p:nvSpPr>
        <p:spPr>
          <a:xfrm>
            <a:off x="5502275" y="2225675"/>
            <a:ext cx="85725" cy="144463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29" name="Line 45"/>
          <p:cNvSpPr/>
          <p:nvPr/>
        </p:nvSpPr>
        <p:spPr>
          <a:xfrm>
            <a:off x="5580063" y="2347913"/>
            <a:ext cx="9525" cy="1793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30" name="Line 46"/>
          <p:cNvSpPr/>
          <p:nvPr/>
        </p:nvSpPr>
        <p:spPr>
          <a:xfrm>
            <a:off x="5600700" y="2886075"/>
            <a:ext cx="6350" cy="19843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1631" name="Oval 47"/>
          <p:cNvSpPr/>
          <p:nvPr/>
        </p:nvSpPr>
        <p:spPr>
          <a:xfrm>
            <a:off x="7318375" y="2166938"/>
            <a:ext cx="1519238" cy="1830387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5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5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626" grpId="0"/>
      <p:bldP spid="45163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A39DEE-EDC7-43EC-AF02-224710A1DB0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4037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8.4 </a:t>
            </a:r>
            <a:r>
              <a:rPr lang="zh-CN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局部放大图</a:t>
            </a:r>
            <a:endParaRPr lang="zh-CN" altLang="en-US" i="0" dirty="0">
              <a:solidFill>
                <a:srgbClr val="A5002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10627" name="Text Box 3"/>
          <p:cNvSpPr txBox="1">
            <a:spLocks noChangeArrowheads="1"/>
          </p:cNvSpPr>
          <p:nvPr/>
        </p:nvSpPr>
        <p:spPr bwMode="auto">
          <a:xfrm>
            <a:off x="230188" y="533400"/>
            <a:ext cx="8623300" cy="11874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零件上的一些细小结构，在视图上常由于图形过小而造成表达不清楚或尺寸标注困难，这时将零件该局部结构采用一定的比例放大画出的图形称为</a:t>
            </a:r>
            <a:r>
              <a:rPr kumimoji="1" lang="zh-CN" altLang="en-US" i="0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局部放大图</a:t>
            </a:r>
            <a:r>
              <a:rPr kumimoji="1" lang="zh-CN" altLang="en-US" i="0" kern="1200" cap="none" spc="0" normalizeH="0" baseline="0" noProof="0" smtClean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pic>
        <p:nvPicPr>
          <p:cNvPr id="41062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16088"/>
            <a:ext cx="6484938" cy="38004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0630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9538" y="1374775"/>
            <a:ext cx="1260475" cy="4106863"/>
          </a:xfrm>
          <a:prstGeom prst="rect">
            <a:avLst/>
          </a:prstGeom>
          <a:noFill/>
          <a:ln w="4763">
            <a:noFill/>
          </a:ln>
        </p:spPr>
      </p:pic>
      <p:grpSp>
        <p:nvGrpSpPr>
          <p:cNvPr id="2" name="Group 10"/>
          <p:cNvGrpSpPr/>
          <p:nvPr/>
        </p:nvGrpSpPr>
        <p:grpSpPr>
          <a:xfrm>
            <a:off x="7478713" y="2301875"/>
            <a:ext cx="1257300" cy="1879600"/>
            <a:chOff x="4791" y="1450"/>
            <a:chExt cx="792" cy="1184"/>
          </a:xfrm>
        </p:grpSpPr>
        <p:pic>
          <p:nvPicPr>
            <p:cNvPr id="44043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731" y="1782"/>
              <a:ext cx="912" cy="792"/>
            </a:xfrm>
            <a:prstGeom prst="rect">
              <a:avLst/>
            </a:prstGeom>
            <a:noFill/>
            <a:ln w="4763">
              <a:noFill/>
            </a:ln>
          </p:spPr>
        </p:pic>
        <p:pic>
          <p:nvPicPr>
            <p:cNvPr id="44044" name="Pictur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12" y="1450"/>
              <a:ext cx="507" cy="338"/>
            </a:xfrm>
            <a:prstGeom prst="rect">
              <a:avLst/>
            </a:prstGeom>
            <a:noFill/>
            <a:ln w="4763">
              <a:noFill/>
            </a:ln>
          </p:spPr>
        </p:pic>
      </p:grpSp>
      <p:sp>
        <p:nvSpPr>
          <p:cNvPr id="410633" name="Text Box 9"/>
          <p:cNvSpPr txBox="1"/>
          <p:nvPr/>
        </p:nvSpPr>
        <p:spPr>
          <a:xfrm>
            <a:off x="427038" y="5607050"/>
            <a:ext cx="82057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由当同一个零件上有几个被放大的部分时，应用罗马数字一次标明本放大的部位，并正确标注。</a:t>
            </a:r>
            <a:endParaRPr lang="zh-CN" altLang="en-US" sz="2800" i="0" dirty="0">
              <a:solidFill>
                <a:srgbClr val="A50021"/>
              </a:solidFill>
              <a:latin typeface="Times New Roman" panose="02020603050405020304" pitchFamily="18" charset="0"/>
              <a:ea typeface="宋体" panose="02010600030101010101" pitchFamily="2" charset="-122"/>
              <a:sym typeface="Marlett" pitchFamily="2" charset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10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27" grpId="0"/>
      <p:bldP spid="4106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1EDE89-78FE-4C7A-9E11-EE8EDA6EA3B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608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sp>
        <p:nvSpPr>
          <p:cNvPr id="46086" name="Text Box 3"/>
          <p:cNvSpPr txBox="1"/>
          <p:nvPr/>
        </p:nvSpPr>
        <p:spPr>
          <a:xfrm>
            <a:off x="250825" y="560388"/>
            <a:ext cx="8664575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在不影响对零件表达完整和清晰的前提下，采用简化表示法</a:t>
            </a:r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包括</a:t>
            </a:r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图样简化画法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zh-CN" altLang="en-US" sz="2800" i="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尺寸的简化标注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4608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63" y="1609725"/>
            <a:ext cx="3351212" cy="48101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2677" name="AutoShape 5"/>
          <p:cNvSpPr/>
          <p:nvPr/>
        </p:nvSpPr>
        <p:spPr>
          <a:xfrm>
            <a:off x="2749550" y="1712913"/>
            <a:ext cx="857250" cy="1089025"/>
          </a:xfrm>
          <a:prstGeom prst="rtTriangle">
            <a:avLst/>
          </a:prstGeom>
          <a:solidFill>
            <a:srgbClr val="FF00FF">
              <a:alpha val="43921"/>
            </a:srgbClr>
          </a:solidFill>
          <a:ln w="4826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2678" name="Line 6"/>
          <p:cNvSpPr/>
          <p:nvPr/>
        </p:nvSpPr>
        <p:spPr>
          <a:xfrm>
            <a:off x="373063" y="4832350"/>
            <a:ext cx="3498850" cy="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2679" name="Rectangle 7"/>
          <p:cNvSpPr/>
          <p:nvPr/>
        </p:nvSpPr>
        <p:spPr>
          <a:xfrm>
            <a:off x="3792538" y="1998663"/>
            <a:ext cx="5080000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对于零件上的肋、轮辐及薄壁等，如剖切平面按照肋板的纵向剖开</a:t>
            </a:r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则在肋板的纵向部分不画剖面线，而用粗实线画出其对应的边界。</a:t>
            </a:r>
          </a:p>
        </p:txBody>
      </p:sp>
      <p:sp>
        <p:nvSpPr>
          <p:cNvPr id="412680" name="Rectangle 8"/>
          <p:cNvSpPr/>
          <p:nvPr/>
        </p:nvSpPr>
        <p:spPr>
          <a:xfrm rot="-1829594">
            <a:off x="1492250" y="3478213"/>
            <a:ext cx="234950" cy="928687"/>
          </a:xfrm>
          <a:prstGeom prst="rect">
            <a:avLst/>
          </a:prstGeom>
          <a:solidFill>
            <a:schemeClr val="hlink">
              <a:alpha val="52940"/>
            </a:schemeClr>
          </a:solidFill>
          <a:ln w="4826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2681" name="AutoShape 9"/>
          <p:cNvSpPr/>
          <p:nvPr/>
        </p:nvSpPr>
        <p:spPr>
          <a:xfrm flipH="1">
            <a:off x="644525" y="1644650"/>
            <a:ext cx="930275" cy="1089025"/>
          </a:xfrm>
          <a:prstGeom prst="rtTriangle">
            <a:avLst/>
          </a:prstGeom>
          <a:solidFill>
            <a:schemeClr val="hlink">
              <a:alpha val="43921"/>
            </a:schemeClr>
          </a:solidFill>
          <a:ln w="4826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2682" name="Rectangle 10"/>
          <p:cNvSpPr/>
          <p:nvPr/>
        </p:nvSpPr>
        <p:spPr>
          <a:xfrm>
            <a:off x="3773488" y="3902075"/>
            <a:ext cx="5070475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just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当零件回转体上均匀分布的肋、轮辐、孔等结构不处于剖切平面上时，可将这些结构旋转到剖切平面上画出。</a:t>
            </a:r>
          </a:p>
        </p:txBody>
      </p:sp>
      <p:sp>
        <p:nvSpPr>
          <p:cNvPr id="412684" name="Oval 12"/>
          <p:cNvSpPr/>
          <p:nvPr/>
        </p:nvSpPr>
        <p:spPr>
          <a:xfrm>
            <a:off x="2365375" y="3671888"/>
            <a:ext cx="609600" cy="668337"/>
          </a:xfrm>
          <a:prstGeom prst="ellipse">
            <a:avLst/>
          </a:prstGeom>
          <a:noFill/>
          <a:ln w="3810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2685" name="Oval 13"/>
          <p:cNvSpPr/>
          <p:nvPr/>
        </p:nvSpPr>
        <p:spPr>
          <a:xfrm>
            <a:off x="295275" y="2878138"/>
            <a:ext cx="1465263" cy="668337"/>
          </a:xfrm>
          <a:prstGeom prst="ellipse">
            <a:avLst/>
          </a:prstGeom>
          <a:noFill/>
          <a:ln w="38100" cap="flat" cmpd="sng">
            <a:solidFill>
              <a:srgbClr val="8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2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2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2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12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12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2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2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2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677" grpId="0" animBg="1"/>
      <p:bldP spid="412679" grpId="0"/>
      <p:bldP spid="412680" grpId="0" animBg="1"/>
      <p:bldP spid="412681" grpId="0" animBg="1"/>
      <p:bldP spid="412682" grpId="0"/>
      <p:bldP spid="412684" grpId="0" animBg="1"/>
      <p:bldP spid="41268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FA219BE-6431-466D-9991-7682FE79E32D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39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7109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pic>
        <p:nvPicPr>
          <p:cNvPr id="4711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8" y="1590675"/>
            <a:ext cx="3640137" cy="45926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3700" name="Rectangle 4"/>
          <p:cNvSpPr/>
          <p:nvPr/>
        </p:nvSpPr>
        <p:spPr>
          <a:xfrm>
            <a:off x="190500" y="485775"/>
            <a:ext cx="8839200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i="0" dirty="0">
                <a:latin typeface="宋体" panose="02010600030101010101" pitchFamily="2" charset="-122"/>
                <a:ea typeface="宋体" panose="02010600030101010101" pitchFamily="2" charset="-122"/>
              </a:rPr>
              <a:t>在不致于引起误解的情况下，对称零件可只画出一半（需要加以标记）或略大于一半。</a:t>
            </a:r>
          </a:p>
        </p:txBody>
      </p:sp>
      <p:sp>
        <p:nvSpPr>
          <p:cNvPr id="413701" name="Freeform 5"/>
          <p:cNvSpPr/>
          <p:nvPr/>
        </p:nvSpPr>
        <p:spPr>
          <a:xfrm>
            <a:off x="638175" y="3570288"/>
            <a:ext cx="1001713" cy="203200"/>
          </a:xfrm>
          <a:custGeom>
            <a:avLst/>
            <a:gdLst>
              <a:gd name="txL" fmla="*/ 0 w 631"/>
              <a:gd name="txT" fmla="*/ 0 h 128"/>
              <a:gd name="txR" fmla="*/ 631 w 631"/>
              <a:gd name="txB" fmla="*/ 128 h 128"/>
            </a:gdLst>
            <a:ahLst/>
            <a:cxnLst>
              <a:cxn ang="0">
                <a:pos x="0" y="9"/>
              </a:cxn>
              <a:cxn ang="0">
                <a:pos x="265" y="9"/>
              </a:cxn>
              <a:cxn ang="0">
                <a:pos x="467" y="64"/>
              </a:cxn>
              <a:cxn ang="0">
                <a:pos x="631" y="128"/>
              </a:cxn>
            </a:cxnLst>
            <a:rect l="txL" t="txT" r="txR" b="txB"/>
            <a:pathLst>
              <a:path w="631" h="128">
                <a:moveTo>
                  <a:pt x="0" y="9"/>
                </a:moveTo>
                <a:cubicBezTo>
                  <a:pt x="93" y="4"/>
                  <a:pt x="187" y="0"/>
                  <a:pt x="265" y="9"/>
                </a:cubicBezTo>
                <a:cubicBezTo>
                  <a:pt x="343" y="18"/>
                  <a:pt x="406" y="44"/>
                  <a:pt x="467" y="64"/>
                </a:cubicBezTo>
                <a:cubicBezTo>
                  <a:pt x="528" y="84"/>
                  <a:pt x="579" y="106"/>
                  <a:pt x="631" y="128"/>
                </a:cubicBezTo>
              </a:path>
            </a:pathLst>
          </a:custGeom>
          <a:noFill/>
          <a:ln w="44450" cap="flat" cmpd="sng">
            <a:solidFill>
              <a:srgbClr val="CC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3702" name="Freeform 6"/>
          <p:cNvSpPr/>
          <p:nvPr/>
        </p:nvSpPr>
        <p:spPr>
          <a:xfrm>
            <a:off x="2743200" y="3619500"/>
            <a:ext cx="973138" cy="212725"/>
          </a:xfrm>
          <a:custGeom>
            <a:avLst/>
            <a:gdLst>
              <a:gd name="txL" fmla="*/ 0 w 613"/>
              <a:gd name="txT" fmla="*/ 0 h 134"/>
              <a:gd name="txR" fmla="*/ 613 w 613"/>
              <a:gd name="txB" fmla="*/ 134 h 134"/>
            </a:gdLst>
            <a:ahLst/>
            <a:cxnLst>
              <a:cxn ang="0">
                <a:pos x="0" y="134"/>
              </a:cxn>
              <a:cxn ang="0">
                <a:pos x="192" y="79"/>
              </a:cxn>
              <a:cxn ang="0">
                <a:pos x="366" y="42"/>
              </a:cxn>
              <a:cxn ang="0">
                <a:pos x="475" y="6"/>
              </a:cxn>
              <a:cxn ang="0">
                <a:pos x="613" y="6"/>
              </a:cxn>
            </a:cxnLst>
            <a:rect l="txL" t="txT" r="txR" b="txB"/>
            <a:pathLst>
              <a:path w="613" h="134">
                <a:moveTo>
                  <a:pt x="0" y="134"/>
                </a:moveTo>
                <a:cubicBezTo>
                  <a:pt x="65" y="114"/>
                  <a:pt x="131" y="94"/>
                  <a:pt x="192" y="79"/>
                </a:cubicBezTo>
                <a:cubicBezTo>
                  <a:pt x="253" y="64"/>
                  <a:pt x="319" y="54"/>
                  <a:pt x="366" y="42"/>
                </a:cubicBezTo>
                <a:cubicBezTo>
                  <a:pt x="413" y="30"/>
                  <a:pt x="434" y="12"/>
                  <a:pt x="475" y="6"/>
                </a:cubicBezTo>
                <a:cubicBezTo>
                  <a:pt x="516" y="0"/>
                  <a:pt x="564" y="3"/>
                  <a:pt x="613" y="6"/>
                </a:cubicBezTo>
              </a:path>
            </a:pathLst>
          </a:custGeom>
          <a:noFill/>
          <a:ln w="44450" cap="flat" cmpd="sng">
            <a:solidFill>
              <a:srgbClr val="CC33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7114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1363" y="1660525"/>
            <a:ext cx="4135437" cy="445611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3704" name="Oval 8"/>
          <p:cNvSpPr/>
          <p:nvPr/>
        </p:nvSpPr>
        <p:spPr>
          <a:xfrm>
            <a:off x="6256338" y="1582738"/>
            <a:ext cx="492125" cy="319087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13705" name="Oval 9"/>
          <p:cNvSpPr/>
          <p:nvPr/>
        </p:nvSpPr>
        <p:spPr>
          <a:xfrm>
            <a:off x="6305550" y="5826125"/>
            <a:ext cx="492125" cy="319088"/>
          </a:xfrm>
          <a:prstGeom prst="ellipse">
            <a:avLst/>
          </a:prstGeom>
          <a:noFill/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3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3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3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3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3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700" grpId="0"/>
      <p:bldP spid="413704" grpId="0" animBg="1"/>
      <p:bldP spid="4137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1429A4-50F3-48D1-92A5-7D041ED3B4DA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35203" name="Picture 3"/>
          <p:cNvPicPr>
            <a:picLocks noChangeAspect="1"/>
          </p:cNvPicPr>
          <p:nvPr/>
        </p:nvPicPr>
        <p:blipFill>
          <a:blip r:embed="rId2"/>
          <a:srcRect l="26639" t="31580" r="29579"/>
          <a:stretch>
            <a:fillRect/>
          </a:stretch>
        </p:blipFill>
        <p:spPr>
          <a:xfrm>
            <a:off x="1431925" y="1563688"/>
            <a:ext cx="3498850" cy="39624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5204" name="Picture 4"/>
          <p:cNvPicPr>
            <a:picLocks noChangeAspect="1"/>
          </p:cNvPicPr>
          <p:nvPr/>
        </p:nvPicPr>
        <p:blipFill>
          <a:blip r:embed="rId2"/>
          <a:srcRect l="934" t="31798" r="84029" b="33582"/>
          <a:stretch>
            <a:fillRect/>
          </a:stretch>
        </p:blipFill>
        <p:spPr>
          <a:xfrm>
            <a:off x="5681663" y="1601788"/>
            <a:ext cx="1201737" cy="2005012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5205" name="Picture 5"/>
          <p:cNvPicPr>
            <a:picLocks noChangeAspect="1"/>
          </p:cNvPicPr>
          <p:nvPr/>
        </p:nvPicPr>
        <p:blipFill>
          <a:blip r:embed="rId2"/>
          <a:srcRect l="79558" t="31798" r="1492" b="33362"/>
          <a:stretch>
            <a:fillRect/>
          </a:stretch>
        </p:blipFill>
        <p:spPr>
          <a:xfrm>
            <a:off x="5549900" y="4219575"/>
            <a:ext cx="1514475" cy="2017713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5206" name="Picture 6"/>
          <p:cNvPicPr>
            <a:picLocks noChangeAspect="1"/>
          </p:cNvPicPr>
          <p:nvPr/>
        </p:nvPicPr>
        <p:blipFill>
          <a:blip r:embed="rId2"/>
          <a:srcRect l="26761" t="932" r="54131" b="78235"/>
          <a:stretch>
            <a:fillRect/>
          </a:stretch>
        </p:blipFill>
        <p:spPr>
          <a:xfrm>
            <a:off x="3548063" y="4416425"/>
            <a:ext cx="1527175" cy="12065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7177" name="Text Box 7"/>
          <p:cNvSpPr txBox="1"/>
          <p:nvPr/>
        </p:nvSpPr>
        <p:spPr>
          <a:xfrm>
            <a:off x="992188" y="646113"/>
            <a:ext cx="1841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435208" name="Text Box 8"/>
          <p:cNvSpPr txBox="1"/>
          <p:nvPr/>
        </p:nvSpPr>
        <p:spPr>
          <a:xfrm>
            <a:off x="252413" y="393700"/>
            <a:ext cx="8596312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由于视图合理布局的需要或幅面的限制，允许不按照基本视图的配置摆放各个视图，而是将视图自由配置，这种自由配置的视图称为向视图，并要标注。</a:t>
            </a:r>
          </a:p>
        </p:txBody>
      </p:sp>
      <p:sp>
        <p:nvSpPr>
          <p:cNvPr id="435209" name="Text Box 9"/>
          <p:cNvSpPr txBox="1"/>
          <p:nvPr/>
        </p:nvSpPr>
        <p:spPr>
          <a:xfrm>
            <a:off x="4079875" y="3795713"/>
            <a:ext cx="455613" cy="579437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435210" name="Text Box 10"/>
          <p:cNvSpPr txBox="1"/>
          <p:nvPr/>
        </p:nvSpPr>
        <p:spPr>
          <a:xfrm>
            <a:off x="6267450" y="3616325"/>
            <a:ext cx="455613" cy="579438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435211" name="Text Box 11"/>
          <p:cNvSpPr txBox="1"/>
          <p:nvPr/>
        </p:nvSpPr>
        <p:spPr>
          <a:xfrm>
            <a:off x="6173788" y="1101725"/>
            <a:ext cx="477837" cy="579438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35212" name="Line 12"/>
          <p:cNvSpPr/>
          <p:nvPr/>
        </p:nvSpPr>
        <p:spPr>
          <a:xfrm flipH="1">
            <a:off x="7038975" y="2408238"/>
            <a:ext cx="68580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35213" name="Line 13"/>
          <p:cNvSpPr/>
          <p:nvPr/>
        </p:nvSpPr>
        <p:spPr>
          <a:xfrm flipH="1">
            <a:off x="2743200" y="2439988"/>
            <a:ext cx="685800" cy="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35214" name="Text Box 14"/>
          <p:cNvSpPr txBox="1"/>
          <p:nvPr/>
        </p:nvSpPr>
        <p:spPr>
          <a:xfrm>
            <a:off x="2922588" y="1849438"/>
            <a:ext cx="477837" cy="579437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435215" name="Text Box 15"/>
          <p:cNvSpPr txBox="1"/>
          <p:nvPr/>
        </p:nvSpPr>
        <p:spPr>
          <a:xfrm>
            <a:off x="7280275" y="1865313"/>
            <a:ext cx="455613" cy="579437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</a:p>
        </p:txBody>
      </p:sp>
      <p:sp>
        <p:nvSpPr>
          <p:cNvPr id="435216" name="Line 16"/>
          <p:cNvSpPr/>
          <p:nvPr/>
        </p:nvSpPr>
        <p:spPr>
          <a:xfrm flipV="1">
            <a:off x="2043113" y="3600450"/>
            <a:ext cx="17462" cy="620713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triangle" w="lg" len="lg"/>
          </a:ln>
        </p:spPr>
      </p:sp>
      <p:sp>
        <p:nvSpPr>
          <p:cNvPr id="435217" name="Text Box 17"/>
          <p:cNvSpPr txBox="1"/>
          <p:nvPr/>
        </p:nvSpPr>
        <p:spPr>
          <a:xfrm>
            <a:off x="2024063" y="3676650"/>
            <a:ext cx="455612" cy="579438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</a:p>
        </p:txBody>
      </p:sp>
      <p:sp>
        <p:nvSpPr>
          <p:cNvPr id="435219" name="Rectangle 19"/>
          <p:cNvSpPr>
            <a:spLocks noGrp="1"/>
          </p:cNvSpPr>
          <p:nvPr>
            <p:ph type="title"/>
          </p:nvPr>
        </p:nvSpPr>
        <p:spPr>
          <a:xfrm>
            <a:off x="698500" y="6165850"/>
            <a:ext cx="8229600" cy="4826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</a:rPr>
              <a:t>必须标注</a:t>
            </a:r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  <a:sym typeface="Marlett" pitchFamily="2" charset="2"/>
              </a:rPr>
              <a:t>：①</a:t>
            </a:r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</a:rPr>
              <a:t>投影方向箭头和字母</a:t>
            </a:r>
            <a:r>
              <a:rPr lang="zh-CN" altLang="en-US" sz="2800" b="1" dirty="0">
                <a:solidFill>
                  <a:srgbClr val="A50021"/>
                </a:solidFill>
                <a:latin typeface="宋体" panose="02010600030101010101" pitchFamily="2" charset="-122"/>
                <a:sym typeface="Marlett" pitchFamily="2" charset="2"/>
              </a:rPr>
              <a:t>；②视图字母</a:t>
            </a:r>
          </a:p>
        </p:txBody>
      </p:sp>
      <p:sp>
        <p:nvSpPr>
          <p:cNvPr id="7189" name="Rectangle 2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8.1.2 </a:t>
            </a:r>
            <a:r>
              <a:rPr lang="zh-CN" altLang="en-US" i="0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向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视图</a:t>
            </a:r>
            <a:endParaRPr lang="zh-CN" altLang="en-US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35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5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35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35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435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35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35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35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435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5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5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35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1" dur="500"/>
                                        <p:tgtEl>
                                          <p:spTgt spid="435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35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435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08" grpId="0"/>
      <p:bldP spid="435209" grpId="0"/>
      <p:bldP spid="435210" grpId="0"/>
      <p:bldP spid="435211" grpId="0"/>
      <p:bldP spid="435214" grpId="0"/>
      <p:bldP spid="435215" grpId="0"/>
      <p:bldP spid="435217" grpId="0"/>
      <p:bldP spid="4352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F9A598D-730A-49F1-91AA-11F2E8CF0AE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8133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sp>
        <p:nvSpPr>
          <p:cNvPr id="454661" name="Rectangle 5"/>
          <p:cNvSpPr/>
          <p:nvPr/>
        </p:nvSpPr>
        <p:spPr>
          <a:xfrm>
            <a:off x="4706938" y="4046538"/>
            <a:ext cx="4208462" cy="19177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若干直径相同，且成规律分布的孔，可以仅画出</a:t>
            </a:r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个或少量几个，其余只需用点画线表示其中心位置，并在零件图中标明孔的总数。</a:t>
            </a:r>
          </a:p>
        </p:txBody>
      </p:sp>
      <p:pic>
        <p:nvPicPr>
          <p:cNvPr id="48135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00" y="622300"/>
            <a:ext cx="4557713" cy="302895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4663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3" y="3749675"/>
            <a:ext cx="4451350" cy="26733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4664" name="Rectangle 8"/>
          <p:cNvSpPr/>
          <p:nvPr/>
        </p:nvSpPr>
        <p:spPr>
          <a:xfrm>
            <a:off x="4729163" y="1235075"/>
            <a:ext cx="4208462" cy="19177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当零件具有若干相同结构（如齿、槽等），并按照一定规律分布时，只需画出几个完整的结构，其余用细实线连接，并标明该结构的总数。</a:t>
            </a:r>
          </a:p>
        </p:txBody>
      </p:sp>
      <p:sp>
        <p:nvSpPr>
          <p:cNvPr id="48138" name="Line 9"/>
          <p:cNvSpPr/>
          <p:nvPr/>
        </p:nvSpPr>
        <p:spPr>
          <a:xfrm>
            <a:off x="809625" y="952500"/>
            <a:ext cx="6270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39" name="Line 10"/>
          <p:cNvSpPr/>
          <p:nvPr/>
        </p:nvSpPr>
        <p:spPr>
          <a:xfrm>
            <a:off x="2373313" y="935038"/>
            <a:ext cx="6270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8140" name="Line 11"/>
          <p:cNvSpPr/>
          <p:nvPr/>
        </p:nvSpPr>
        <p:spPr>
          <a:xfrm>
            <a:off x="3641725" y="922338"/>
            <a:ext cx="6270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4668" name="Line 12"/>
          <p:cNvSpPr/>
          <p:nvPr/>
        </p:nvSpPr>
        <p:spPr>
          <a:xfrm>
            <a:off x="1133475" y="4083050"/>
            <a:ext cx="769938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4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4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54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4661" grpId="0"/>
      <p:bldP spid="45466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96511C-1A95-46CE-893B-59345C7C932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5569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3479800"/>
            <a:ext cx="3054350" cy="267176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9158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sp>
        <p:nvSpPr>
          <p:cNvPr id="455683" name="Rectangle 3"/>
          <p:cNvSpPr/>
          <p:nvPr/>
        </p:nvSpPr>
        <p:spPr>
          <a:xfrm>
            <a:off x="4706938" y="4046538"/>
            <a:ext cx="4208462" cy="19177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零件上的滚花部分，一般采用在轮廓附近用示意的方法来表示，也可以省略不画，在零件图上或技术要求中标明其具体要求。</a:t>
            </a:r>
          </a:p>
        </p:txBody>
      </p:sp>
      <p:sp>
        <p:nvSpPr>
          <p:cNvPr id="455686" name="Rectangle 6"/>
          <p:cNvSpPr/>
          <p:nvPr/>
        </p:nvSpPr>
        <p:spPr>
          <a:xfrm>
            <a:off x="4729163" y="1235075"/>
            <a:ext cx="4208462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6.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当回转体零件上的平面在图形中不能充分表达时，为了避免增加视图，可用细实线绘出对角线来表示这些平面。</a:t>
            </a:r>
          </a:p>
        </p:txBody>
      </p:sp>
      <p:sp>
        <p:nvSpPr>
          <p:cNvPr id="455690" name="Line 10"/>
          <p:cNvSpPr/>
          <p:nvPr/>
        </p:nvSpPr>
        <p:spPr>
          <a:xfrm>
            <a:off x="1514475" y="3876675"/>
            <a:ext cx="2320925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4916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838" y="1146175"/>
            <a:ext cx="2849562" cy="18764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5692" name="Line 12"/>
          <p:cNvSpPr/>
          <p:nvPr/>
        </p:nvSpPr>
        <p:spPr>
          <a:xfrm flipH="1">
            <a:off x="2416175" y="1501775"/>
            <a:ext cx="1006475" cy="11890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5693" name="Line 13"/>
          <p:cNvSpPr/>
          <p:nvPr/>
        </p:nvSpPr>
        <p:spPr>
          <a:xfrm>
            <a:off x="2390775" y="1501775"/>
            <a:ext cx="1084263" cy="1176338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5688" name="Line 8"/>
          <p:cNvSpPr/>
          <p:nvPr/>
        </p:nvSpPr>
        <p:spPr>
          <a:xfrm>
            <a:off x="2360613" y="1482725"/>
            <a:ext cx="1084262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5694" name="Line 14"/>
          <p:cNvSpPr/>
          <p:nvPr/>
        </p:nvSpPr>
        <p:spPr>
          <a:xfrm>
            <a:off x="2409825" y="2693988"/>
            <a:ext cx="108426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55695" name="Line 15"/>
          <p:cNvSpPr/>
          <p:nvPr/>
        </p:nvSpPr>
        <p:spPr>
          <a:xfrm>
            <a:off x="2395538" y="1479550"/>
            <a:ext cx="0" cy="12414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5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55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55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5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5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5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5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5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55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5683" grpId="0"/>
      <p:bldP spid="45568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18B5EC3-0ED4-42C7-92E4-56A0CE41B8F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0181" name="Rectangle 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sp>
        <p:nvSpPr>
          <p:cNvPr id="456708" name="Rectangle 4"/>
          <p:cNvSpPr/>
          <p:nvPr/>
        </p:nvSpPr>
        <p:spPr>
          <a:xfrm>
            <a:off x="146050" y="3014663"/>
            <a:ext cx="871537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9.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零件上较小的结构及斜度等已在一个图形中表达清楚时，其他图形应当简化或省略，即不必按照投影画出所有的线条。</a:t>
            </a:r>
          </a:p>
        </p:txBody>
      </p:sp>
      <p:sp>
        <p:nvSpPr>
          <p:cNvPr id="456709" name="Rectangle 5"/>
          <p:cNvSpPr/>
          <p:nvPr/>
        </p:nvSpPr>
        <p:spPr>
          <a:xfrm>
            <a:off x="95250" y="466725"/>
            <a:ext cx="893762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8.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较长零件，如轴、杆、型材、连杆等，且沿长度方向的形状一致或按照一定规律变化，可以将此类零件断开后缩短绘制。</a:t>
            </a:r>
          </a:p>
        </p:txBody>
      </p:sp>
      <p:pic>
        <p:nvPicPr>
          <p:cNvPr id="456717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3" y="1619250"/>
            <a:ext cx="3857625" cy="9144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6718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363" y="1393825"/>
            <a:ext cx="3752850" cy="14573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6719" name="Freeform 15"/>
          <p:cNvSpPr/>
          <p:nvPr/>
        </p:nvSpPr>
        <p:spPr>
          <a:xfrm>
            <a:off x="6924675" y="1498600"/>
            <a:ext cx="34925" cy="1152525"/>
          </a:xfrm>
          <a:custGeom>
            <a:avLst/>
            <a:gdLst>
              <a:gd name="txL" fmla="*/ 0 w 22"/>
              <a:gd name="txT" fmla="*/ 0 h 726"/>
              <a:gd name="txR" fmla="*/ 22 w 22"/>
              <a:gd name="txB" fmla="*/ 726 h 726"/>
            </a:gdLst>
            <a:ahLst/>
            <a:cxnLst>
              <a:cxn ang="0">
                <a:pos x="6" y="0"/>
              </a:cxn>
              <a:cxn ang="0">
                <a:pos x="14" y="84"/>
              </a:cxn>
              <a:cxn ang="0">
                <a:pos x="14" y="154"/>
              </a:cxn>
              <a:cxn ang="0">
                <a:pos x="2" y="228"/>
              </a:cxn>
              <a:cxn ang="0">
                <a:pos x="2" y="298"/>
              </a:cxn>
              <a:cxn ang="0">
                <a:pos x="2" y="370"/>
              </a:cxn>
              <a:cxn ang="0">
                <a:pos x="10" y="424"/>
              </a:cxn>
              <a:cxn ang="0">
                <a:pos x="14" y="476"/>
              </a:cxn>
              <a:cxn ang="0">
                <a:pos x="20" y="542"/>
              </a:cxn>
              <a:cxn ang="0">
                <a:pos x="20" y="594"/>
              </a:cxn>
              <a:cxn ang="0">
                <a:pos x="20" y="646"/>
              </a:cxn>
              <a:cxn ang="0">
                <a:pos x="22" y="726"/>
              </a:cxn>
            </a:cxnLst>
            <a:rect l="txL" t="txT" r="txR" b="txB"/>
            <a:pathLst>
              <a:path w="22" h="726">
                <a:moveTo>
                  <a:pt x="6" y="0"/>
                </a:moveTo>
                <a:cubicBezTo>
                  <a:pt x="9" y="29"/>
                  <a:pt x="13" y="58"/>
                  <a:pt x="14" y="84"/>
                </a:cubicBezTo>
                <a:cubicBezTo>
                  <a:pt x="15" y="110"/>
                  <a:pt x="16" y="130"/>
                  <a:pt x="14" y="154"/>
                </a:cubicBezTo>
                <a:cubicBezTo>
                  <a:pt x="12" y="178"/>
                  <a:pt x="4" y="204"/>
                  <a:pt x="2" y="228"/>
                </a:cubicBezTo>
                <a:cubicBezTo>
                  <a:pt x="0" y="252"/>
                  <a:pt x="2" y="274"/>
                  <a:pt x="2" y="298"/>
                </a:cubicBezTo>
                <a:cubicBezTo>
                  <a:pt x="2" y="322"/>
                  <a:pt x="1" y="349"/>
                  <a:pt x="2" y="370"/>
                </a:cubicBezTo>
                <a:cubicBezTo>
                  <a:pt x="3" y="391"/>
                  <a:pt x="8" y="406"/>
                  <a:pt x="10" y="424"/>
                </a:cubicBezTo>
                <a:cubicBezTo>
                  <a:pt x="12" y="442"/>
                  <a:pt x="12" y="456"/>
                  <a:pt x="14" y="476"/>
                </a:cubicBezTo>
                <a:cubicBezTo>
                  <a:pt x="16" y="496"/>
                  <a:pt x="19" y="522"/>
                  <a:pt x="20" y="542"/>
                </a:cubicBezTo>
                <a:cubicBezTo>
                  <a:pt x="21" y="562"/>
                  <a:pt x="20" y="577"/>
                  <a:pt x="20" y="594"/>
                </a:cubicBezTo>
                <a:cubicBezTo>
                  <a:pt x="20" y="611"/>
                  <a:pt x="20" y="624"/>
                  <a:pt x="20" y="646"/>
                </a:cubicBezTo>
                <a:cubicBezTo>
                  <a:pt x="20" y="668"/>
                  <a:pt x="21" y="697"/>
                  <a:pt x="22" y="726"/>
                </a:cubicBezTo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6720" name="Freeform 16"/>
          <p:cNvSpPr/>
          <p:nvPr/>
        </p:nvSpPr>
        <p:spPr>
          <a:xfrm>
            <a:off x="7119938" y="1736725"/>
            <a:ext cx="23812" cy="669925"/>
          </a:xfrm>
          <a:custGeom>
            <a:avLst/>
            <a:gdLst>
              <a:gd name="txL" fmla="*/ 0 w 15"/>
              <a:gd name="txT" fmla="*/ 0 h 422"/>
              <a:gd name="txR" fmla="*/ 15 w 15"/>
              <a:gd name="txB" fmla="*/ 422 h 422"/>
            </a:gdLst>
            <a:ahLst/>
            <a:cxnLst>
              <a:cxn ang="0">
                <a:pos x="3" y="0"/>
              </a:cxn>
              <a:cxn ang="0">
                <a:pos x="1" y="78"/>
              </a:cxn>
              <a:cxn ang="0">
                <a:pos x="1" y="144"/>
              </a:cxn>
              <a:cxn ang="0">
                <a:pos x="9" y="216"/>
              </a:cxn>
              <a:cxn ang="0">
                <a:pos x="13" y="266"/>
              </a:cxn>
              <a:cxn ang="0">
                <a:pos x="5" y="324"/>
              </a:cxn>
              <a:cxn ang="0">
                <a:pos x="7" y="370"/>
              </a:cxn>
              <a:cxn ang="0">
                <a:pos x="15" y="422"/>
              </a:cxn>
            </a:cxnLst>
            <a:rect l="txL" t="txT" r="txR" b="txB"/>
            <a:pathLst>
              <a:path w="15" h="422">
                <a:moveTo>
                  <a:pt x="3" y="0"/>
                </a:moveTo>
                <a:cubicBezTo>
                  <a:pt x="2" y="27"/>
                  <a:pt x="1" y="54"/>
                  <a:pt x="1" y="78"/>
                </a:cubicBezTo>
                <a:cubicBezTo>
                  <a:pt x="1" y="102"/>
                  <a:pt x="0" y="121"/>
                  <a:pt x="1" y="144"/>
                </a:cubicBezTo>
                <a:cubicBezTo>
                  <a:pt x="2" y="167"/>
                  <a:pt x="7" y="196"/>
                  <a:pt x="9" y="216"/>
                </a:cubicBezTo>
                <a:cubicBezTo>
                  <a:pt x="11" y="236"/>
                  <a:pt x="14" y="248"/>
                  <a:pt x="13" y="266"/>
                </a:cubicBezTo>
                <a:cubicBezTo>
                  <a:pt x="12" y="284"/>
                  <a:pt x="6" y="307"/>
                  <a:pt x="5" y="324"/>
                </a:cubicBezTo>
                <a:cubicBezTo>
                  <a:pt x="4" y="341"/>
                  <a:pt x="5" y="354"/>
                  <a:pt x="7" y="370"/>
                </a:cubicBezTo>
                <a:cubicBezTo>
                  <a:pt x="9" y="386"/>
                  <a:pt x="12" y="404"/>
                  <a:pt x="15" y="422"/>
                </a:cubicBezTo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6721" name="Freeform 17"/>
          <p:cNvSpPr/>
          <p:nvPr/>
        </p:nvSpPr>
        <p:spPr>
          <a:xfrm>
            <a:off x="2133600" y="1701800"/>
            <a:ext cx="39688" cy="714375"/>
          </a:xfrm>
          <a:custGeom>
            <a:avLst/>
            <a:gdLst>
              <a:gd name="txL" fmla="*/ 0 w 25"/>
              <a:gd name="txT" fmla="*/ 0 h 450"/>
              <a:gd name="txR" fmla="*/ 25 w 25"/>
              <a:gd name="txB" fmla="*/ 450 h 450"/>
            </a:gdLst>
            <a:ahLst/>
            <a:cxnLst>
              <a:cxn ang="0">
                <a:pos x="2" y="0"/>
              </a:cxn>
              <a:cxn ang="0">
                <a:pos x="14" y="62"/>
              </a:cxn>
              <a:cxn ang="0">
                <a:pos x="18" y="130"/>
              </a:cxn>
              <a:cxn ang="0">
                <a:pos x="20" y="170"/>
              </a:cxn>
              <a:cxn ang="0">
                <a:pos x="24" y="210"/>
              </a:cxn>
              <a:cxn ang="0">
                <a:pos x="16" y="252"/>
              </a:cxn>
              <a:cxn ang="0">
                <a:pos x="8" y="310"/>
              </a:cxn>
              <a:cxn ang="0">
                <a:pos x="2" y="352"/>
              </a:cxn>
              <a:cxn ang="0">
                <a:pos x="0" y="400"/>
              </a:cxn>
              <a:cxn ang="0">
                <a:pos x="0" y="450"/>
              </a:cxn>
            </a:cxnLst>
            <a:rect l="txL" t="txT" r="txR" b="txB"/>
            <a:pathLst>
              <a:path w="25" h="450">
                <a:moveTo>
                  <a:pt x="2" y="0"/>
                </a:moveTo>
                <a:cubicBezTo>
                  <a:pt x="6" y="20"/>
                  <a:pt x="11" y="40"/>
                  <a:pt x="14" y="62"/>
                </a:cubicBezTo>
                <a:cubicBezTo>
                  <a:pt x="17" y="84"/>
                  <a:pt x="17" y="112"/>
                  <a:pt x="18" y="130"/>
                </a:cubicBezTo>
                <a:cubicBezTo>
                  <a:pt x="19" y="148"/>
                  <a:pt x="19" y="157"/>
                  <a:pt x="20" y="170"/>
                </a:cubicBezTo>
                <a:cubicBezTo>
                  <a:pt x="21" y="183"/>
                  <a:pt x="25" y="196"/>
                  <a:pt x="24" y="210"/>
                </a:cubicBezTo>
                <a:cubicBezTo>
                  <a:pt x="23" y="224"/>
                  <a:pt x="19" y="235"/>
                  <a:pt x="16" y="252"/>
                </a:cubicBezTo>
                <a:cubicBezTo>
                  <a:pt x="13" y="269"/>
                  <a:pt x="10" y="293"/>
                  <a:pt x="8" y="310"/>
                </a:cubicBezTo>
                <a:cubicBezTo>
                  <a:pt x="6" y="327"/>
                  <a:pt x="3" y="337"/>
                  <a:pt x="2" y="352"/>
                </a:cubicBezTo>
                <a:cubicBezTo>
                  <a:pt x="1" y="367"/>
                  <a:pt x="0" y="384"/>
                  <a:pt x="0" y="400"/>
                </a:cubicBezTo>
                <a:cubicBezTo>
                  <a:pt x="0" y="416"/>
                  <a:pt x="0" y="433"/>
                  <a:pt x="0" y="450"/>
                </a:cubicBezTo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6722" name="Freeform 18"/>
          <p:cNvSpPr/>
          <p:nvPr/>
        </p:nvSpPr>
        <p:spPr>
          <a:xfrm>
            <a:off x="2255838" y="1704975"/>
            <a:ext cx="23812" cy="711200"/>
          </a:xfrm>
          <a:custGeom>
            <a:avLst/>
            <a:gdLst>
              <a:gd name="txL" fmla="*/ 0 w 15"/>
              <a:gd name="txT" fmla="*/ 0 h 448"/>
              <a:gd name="txR" fmla="*/ 15 w 15"/>
              <a:gd name="txB" fmla="*/ 448 h 448"/>
            </a:gdLst>
            <a:ahLst/>
            <a:cxnLst>
              <a:cxn ang="0">
                <a:pos x="11" y="0"/>
              </a:cxn>
              <a:cxn ang="0">
                <a:pos x="11" y="62"/>
              </a:cxn>
              <a:cxn ang="0">
                <a:pos x="13" y="120"/>
              </a:cxn>
              <a:cxn ang="0">
                <a:pos x="15" y="168"/>
              </a:cxn>
              <a:cxn ang="0">
                <a:pos x="13" y="216"/>
              </a:cxn>
              <a:cxn ang="0">
                <a:pos x="13" y="254"/>
              </a:cxn>
              <a:cxn ang="0">
                <a:pos x="9" y="304"/>
              </a:cxn>
              <a:cxn ang="0">
                <a:pos x="1" y="366"/>
              </a:cxn>
              <a:cxn ang="0">
                <a:pos x="1" y="416"/>
              </a:cxn>
              <a:cxn ang="0">
                <a:pos x="3" y="448"/>
              </a:cxn>
            </a:cxnLst>
            <a:rect l="txL" t="txT" r="txR" b="txB"/>
            <a:pathLst>
              <a:path w="15" h="448">
                <a:moveTo>
                  <a:pt x="11" y="0"/>
                </a:moveTo>
                <a:cubicBezTo>
                  <a:pt x="11" y="21"/>
                  <a:pt x="11" y="42"/>
                  <a:pt x="11" y="62"/>
                </a:cubicBezTo>
                <a:cubicBezTo>
                  <a:pt x="11" y="82"/>
                  <a:pt x="12" y="102"/>
                  <a:pt x="13" y="120"/>
                </a:cubicBezTo>
                <a:cubicBezTo>
                  <a:pt x="14" y="138"/>
                  <a:pt x="15" y="152"/>
                  <a:pt x="15" y="168"/>
                </a:cubicBezTo>
                <a:cubicBezTo>
                  <a:pt x="15" y="184"/>
                  <a:pt x="13" y="202"/>
                  <a:pt x="13" y="216"/>
                </a:cubicBezTo>
                <a:cubicBezTo>
                  <a:pt x="13" y="230"/>
                  <a:pt x="14" y="239"/>
                  <a:pt x="13" y="254"/>
                </a:cubicBezTo>
                <a:cubicBezTo>
                  <a:pt x="12" y="269"/>
                  <a:pt x="11" y="285"/>
                  <a:pt x="9" y="304"/>
                </a:cubicBezTo>
                <a:cubicBezTo>
                  <a:pt x="7" y="323"/>
                  <a:pt x="2" y="347"/>
                  <a:pt x="1" y="366"/>
                </a:cubicBezTo>
                <a:cubicBezTo>
                  <a:pt x="0" y="385"/>
                  <a:pt x="1" y="402"/>
                  <a:pt x="1" y="416"/>
                </a:cubicBezTo>
                <a:cubicBezTo>
                  <a:pt x="1" y="430"/>
                  <a:pt x="2" y="439"/>
                  <a:pt x="3" y="448"/>
                </a:cubicBezTo>
              </a:path>
            </a:pathLst>
          </a:custGeom>
          <a:noFill/>
          <a:ln w="1905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56723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1425" y="3952875"/>
            <a:ext cx="1733550" cy="23145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6724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2975" y="3938588"/>
            <a:ext cx="1752600" cy="22479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6725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7375" y="4114800"/>
            <a:ext cx="2609850" cy="1733550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6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6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56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56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6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6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6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5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56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56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56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708" grpId="0"/>
      <p:bldP spid="45670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279083-DC0A-4595-BDFF-22D7148A743C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1205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sp>
        <p:nvSpPr>
          <p:cNvPr id="457731" name="Rectangle 3"/>
          <p:cNvSpPr/>
          <p:nvPr/>
        </p:nvSpPr>
        <p:spPr>
          <a:xfrm>
            <a:off x="3654425" y="4011613"/>
            <a:ext cx="4714875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11.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圆柱形法兰和类似零件上均匀分布的孔可按以下方法表达。</a:t>
            </a:r>
          </a:p>
        </p:txBody>
      </p:sp>
      <p:sp>
        <p:nvSpPr>
          <p:cNvPr id="457732" name="Rectangle 4"/>
          <p:cNvSpPr/>
          <p:nvPr/>
        </p:nvSpPr>
        <p:spPr>
          <a:xfrm>
            <a:off x="4551363" y="1203325"/>
            <a:ext cx="4300537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10.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在不致于引起误解时，零件图中的移出断面图允许省略剖面线，但剖切位置和断面的标注必须按照断面的规定。</a:t>
            </a:r>
          </a:p>
        </p:txBody>
      </p:sp>
      <p:pic>
        <p:nvPicPr>
          <p:cNvPr id="457742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581025"/>
            <a:ext cx="4322763" cy="30861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57743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238" y="3917950"/>
            <a:ext cx="2154237" cy="2395538"/>
          </a:xfrm>
          <a:prstGeom prst="rect">
            <a:avLst/>
          </a:prstGeom>
          <a:noFill/>
          <a:ln w="4763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7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5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57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731" grpId="0"/>
      <p:bldP spid="45773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604CB99-F573-4C15-A017-D97D0FF6CAA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14723" name="Rectangle 3"/>
          <p:cNvSpPr/>
          <p:nvPr/>
        </p:nvSpPr>
        <p:spPr>
          <a:xfrm>
            <a:off x="190500" y="428625"/>
            <a:ext cx="88392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12.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在不致于引起误解的情况下，过渡线和相贯线可以简化，即用圆弧或直线代替非圆曲线，也可采用模糊画法表示相贯线。</a:t>
            </a:r>
          </a:p>
        </p:txBody>
      </p:sp>
      <p:sp>
        <p:nvSpPr>
          <p:cNvPr id="52230" name="Rectangle 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pic>
        <p:nvPicPr>
          <p:cNvPr id="41472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38" y="3883025"/>
            <a:ext cx="3200400" cy="22860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4728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875" y="3271838"/>
            <a:ext cx="2330450" cy="342265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4729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488" y="1231900"/>
            <a:ext cx="6910387" cy="20859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4730" name="Rectangle 10"/>
          <p:cNvSpPr/>
          <p:nvPr/>
        </p:nvSpPr>
        <p:spPr>
          <a:xfrm>
            <a:off x="3082925" y="3271838"/>
            <a:ext cx="292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用圆弧代替非圆曲线</a:t>
            </a:r>
          </a:p>
        </p:txBody>
      </p:sp>
      <p:sp>
        <p:nvSpPr>
          <p:cNvPr id="414731" name="Rectangle 11"/>
          <p:cNvSpPr/>
          <p:nvPr/>
        </p:nvSpPr>
        <p:spPr>
          <a:xfrm>
            <a:off x="1109663" y="6035675"/>
            <a:ext cx="2927350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用直线代替非圆曲线</a:t>
            </a:r>
          </a:p>
        </p:txBody>
      </p:sp>
      <p:sp>
        <p:nvSpPr>
          <p:cNvPr id="414732" name="Rectangle 12"/>
          <p:cNvSpPr/>
          <p:nvPr/>
        </p:nvSpPr>
        <p:spPr>
          <a:xfrm>
            <a:off x="7316788" y="4859338"/>
            <a:ext cx="1763712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模糊画法表示相贯线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4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4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4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4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4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723" grpId="0"/>
      <p:bldP spid="414730" grpId="0"/>
      <p:bldP spid="414731" grpId="0"/>
      <p:bldP spid="41473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860D661-DF13-476F-8EF8-DAAE7BEB26E6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58756" name="Rectangle 4"/>
          <p:cNvSpPr/>
          <p:nvPr/>
        </p:nvSpPr>
        <p:spPr>
          <a:xfrm>
            <a:off x="5213350" y="777875"/>
            <a:ext cx="3706813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13.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在需要表达剖切平面前的结构时，这些结构用</a:t>
            </a:r>
            <a:r>
              <a:rPr lang="zh-CN" altLang="en-US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双点画线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按照假想投影的轮廓线绘制。</a:t>
            </a:r>
          </a:p>
        </p:txBody>
      </p:sp>
      <p:pic>
        <p:nvPicPr>
          <p:cNvPr id="458757" name="Picture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550" y="319088"/>
            <a:ext cx="4546600" cy="27527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3255" name="Rectangle 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pic>
        <p:nvPicPr>
          <p:cNvPr id="458759" name="Picture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2538" y="2908300"/>
            <a:ext cx="3100387" cy="356711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58760" name="Rectangle 8"/>
          <p:cNvSpPr/>
          <p:nvPr/>
        </p:nvSpPr>
        <p:spPr>
          <a:xfrm>
            <a:off x="4522788" y="3522663"/>
            <a:ext cx="4171950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14.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与投影面倾斜角度小于或等于</a:t>
            </a:r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30</a:t>
            </a:r>
            <a:r>
              <a:rPr lang="en-US" altLang="zh-CN" i="0" dirty="0">
                <a:latin typeface="MS Gothic" panose="020B0609070205080204" pitchFamily="49" charset="-128"/>
                <a:ea typeface="MS Gothic" panose="020B0609070205080204" pitchFamily="49" charset="-128"/>
              </a:rPr>
              <a:t>⁰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的圆或圆弧，其</a:t>
            </a:r>
            <a:r>
              <a:rPr lang="zh-CN" altLang="en-US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椭圆投影可以用圆或圆弧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代替。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58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58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8756" grpId="0"/>
      <p:bldP spid="45876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8BF3966-05E1-4AFC-AC54-36DDFA41087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4277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8.5 .</a:t>
            </a:r>
            <a:r>
              <a:rPr lang="en-US" altLang="zh-CN" i="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图样的简化画法</a:t>
            </a:r>
          </a:p>
        </p:txBody>
      </p:sp>
      <p:pic>
        <p:nvPicPr>
          <p:cNvPr id="416771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3" y="1558925"/>
            <a:ext cx="4899025" cy="47958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6772" name="Rectangle 4"/>
          <p:cNvSpPr/>
          <p:nvPr/>
        </p:nvSpPr>
        <p:spPr>
          <a:xfrm>
            <a:off x="0" y="601663"/>
            <a:ext cx="9144000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宋体" panose="02010600030101010101" pitchFamily="2" charset="-122"/>
                <a:ea typeface="宋体" panose="02010600030101010101" pitchFamily="2" charset="-122"/>
              </a:rPr>
              <a:t>15.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在剖视图的剖面区域可在作一次局部剖视，两个剖面区域的剖面线应</a:t>
            </a:r>
            <a:r>
              <a:rPr lang="zh-CN" altLang="en-US" i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同方向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i="0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同间隔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，但要</a:t>
            </a:r>
            <a:r>
              <a:rPr lang="zh-CN" altLang="en-US" i="0" dirty="0"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相互错开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，并用</a:t>
            </a:r>
            <a:r>
              <a:rPr lang="zh-CN" altLang="en-US" i="0" dirty="0">
                <a:solidFill>
                  <a:srgbClr val="C00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引出线标注</a:t>
            </a:r>
            <a:r>
              <a:rPr lang="zh-CN" altLang="en-US" i="0" dirty="0">
                <a:latin typeface="宋体" panose="02010600030101010101" pitchFamily="2" charset="-122"/>
                <a:ea typeface="宋体" panose="02010600030101010101" pitchFamily="2" charset="-122"/>
              </a:rPr>
              <a:t>其名称。</a:t>
            </a:r>
          </a:p>
        </p:txBody>
      </p:sp>
      <p:sp>
        <p:nvSpPr>
          <p:cNvPr id="416773" name="Text Box 5"/>
          <p:cNvSpPr txBox="1">
            <a:spLocks noChangeArrowheads="1"/>
          </p:cNvSpPr>
          <p:nvPr/>
        </p:nvSpPr>
        <p:spPr bwMode="auto">
          <a:xfrm>
            <a:off x="6019800" y="3106738"/>
            <a:ext cx="2470150" cy="64135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kern="1200" cap="none" spc="0" normalizeH="0" baseline="0" noProof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剖中剖画法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6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6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16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2" grpId="0"/>
      <p:bldP spid="41677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C5C321F-51DB-480F-9761-6BB0E821B04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5530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尺寸的简化注法</a:t>
            </a:r>
          </a:p>
        </p:txBody>
      </p:sp>
      <p:pic>
        <p:nvPicPr>
          <p:cNvPr id="41779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225" y="512763"/>
            <a:ext cx="3459163" cy="382111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5303" name="Text Box 4"/>
          <p:cNvSpPr txBox="1"/>
          <p:nvPr/>
        </p:nvSpPr>
        <p:spPr>
          <a:xfrm>
            <a:off x="4170363" y="815975"/>
            <a:ext cx="4302125" cy="222726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对同一图形中，尺寸相同的孔、槽等组成要素，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可仅在一个要素上标注其尺寸和数量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。 </a:t>
            </a: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EQS</a:t>
            </a:r>
            <a:r>
              <a:rPr lang="zh-CN" altLang="en-US" sz="2800" i="0" dirty="0">
                <a:solidFill>
                  <a:schemeClr val="accent2"/>
                </a:solidFill>
                <a:latin typeface="Times New Roman" panose="02020603050405020304" pitchFamily="18" charset="0"/>
              </a:rPr>
              <a:t>是均布的缩写词</a:t>
            </a:r>
          </a:p>
        </p:txBody>
      </p:sp>
      <p:pic>
        <p:nvPicPr>
          <p:cNvPr id="417798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500" y="3889375"/>
            <a:ext cx="5346700" cy="21971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7799" name="Text Box 7"/>
          <p:cNvSpPr txBox="1"/>
          <p:nvPr/>
        </p:nvSpPr>
        <p:spPr>
          <a:xfrm>
            <a:off x="211138" y="4108450"/>
            <a:ext cx="3387725" cy="18002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en-US" altLang="zh-CN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标注正方形的结构尺寸时，可在正方形边长尺寸数字前加注符号“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□</a:t>
            </a: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”。</a:t>
            </a:r>
            <a:endParaRPr lang="zh-CN" altLang="en-US" sz="2800" i="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7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7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5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1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9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B8F718-E064-4696-9A58-C2EFBFC2BE7B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56326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470025"/>
            <a:ext cx="6408738" cy="18700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18820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25" y="4532313"/>
            <a:ext cx="4149725" cy="175101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8821" name="AutoShape 5"/>
          <p:cNvSpPr/>
          <p:nvPr/>
        </p:nvSpPr>
        <p:spPr>
          <a:xfrm rot="5400000">
            <a:off x="3752850" y="3373438"/>
            <a:ext cx="976313" cy="1138237"/>
          </a:xfrm>
          <a:custGeom>
            <a:avLst/>
            <a:gdLst>
              <a:gd name="txL" fmla="*/ 3375 w 21600"/>
              <a:gd name="txT" fmla="*/ 5904 h 21600"/>
              <a:gd name="txR" fmla="*/ 18574 w 21600"/>
              <a:gd name="txB" fmla="*/ 15696 h 21600"/>
            </a:gdLst>
            <a:ahLst/>
            <a:cxnLst>
              <a:cxn ang="17694720">
                <a:pos x="674650" y="0"/>
              </a:cxn>
              <a:cxn ang="11796480">
                <a:pos x="0" y="569119"/>
              </a:cxn>
              <a:cxn ang="5898240">
                <a:pos x="674650" y="1138237"/>
              </a:cxn>
              <a:cxn ang="0">
                <a:pos x="976313" y="569119"/>
              </a:cxn>
            </a:cxnLst>
            <a:rect l="txL" t="txT" r="txR" b="txB"/>
            <a:pathLst>
              <a:path w="21600" h="21600">
                <a:moveTo>
                  <a:pt x="14926" y="0"/>
                </a:moveTo>
                <a:lnTo>
                  <a:pt x="14926" y="5904"/>
                </a:lnTo>
                <a:lnTo>
                  <a:pt x="3375" y="5904"/>
                </a:lnTo>
                <a:lnTo>
                  <a:pt x="3375" y="15696"/>
                </a:lnTo>
                <a:lnTo>
                  <a:pt x="14926" y="15696"/>
                </a:lnTo>
                <a:lnTo>
                  <a:pt x="14926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904"/>
                </a:moveTo>
                <a:lnTo>
                  <a:pt x="1350" y="15696"/>
                </a:lnTo>
                <a:lnTo>
                  <a:pt x="2700" y="15696"/>
                </a:lnTo>
                <a:lnTo>
                  <a:pt x="2700" y="5904"/>
                </a:lnTo>
                <a:close/>
              </a:path>
              <a:path w="21600" h="21600">
                <a:moveTo>
                  <a:pt x="0" y="5904"/>
                </a:moveTo>
                <a:lnTo>
                  <a:pt x="0" y="15696"/>
                </a:lnTo>
                <a:lnTo>
                  <a:pt x="675" y="15696"/>
                </a:lnTo>
                <a:lnTo>
                  <a:pt x="675" y="5904"/>
                </a:lnTo>
                <a:close/>
              </a:path>
            </a:pathLst>
          </a:custGeom>
          <a:solidFill>
            <a:srgbClr val="00CCFF">
              <a:alpha val="100000"/>
            </a:srgbClr>
          </a:solidFill>
          <a:ln w="4826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329" name="Text Box 6"/>
          <p:cNvSpPr txBox="1"/>
          <p:nvPr/>
        </p:nvSpPr>
        <p:spPr>
          <a:xfrm>
            <a:off x="255588" y="625475"/>
            <a:ext cx="8637587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在不导致误解的情况下，零件图中的倒角可以省略不画，其尺寸也按简化标注。</a:t>
            </a:r>
          </a:p>
        </p:txBody>
      </p:sp>
      <p:sp>
        <p:nvSpPr>
          <p:cNvPr id="418823" name="Text Box 7"/>
          <p:cNvSpPr txBox="1"/>
          <p:nvPr/>
        </p:nvSpPr>
        <p:spPr>
          <a:xfrm>
            <a:off x="5959475" y="4649788"/>
            <a:ext cx="2927350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度倒角的符号。</a:t>
            </a:r>
            <a:r>
              <a:rPr lang="en-US" altLang="zh-CN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右边的</a:t>
            </a:r>
            <a:r>
              <a:rPr lang="en-US" altLang="zh-CN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代表倒角的轴向长度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30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尺寸的简化注法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8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8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2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59C1FE4-51F2-4286-A873-E702B39E1574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49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60806" name="Text Box 6"/>
          <p:cNvSpPr txBox="1"/>
          <p:nvPr/>
        </p:nvSpPr>
        <p:spPr>
          <a:xfrm>
            <a:off x="255588" y="625475"/>
            <a:ext cx="8637587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标注直径尺寸时，可采用带箭头的指引线，也可采用不带箭头的指引线。</a:t>
            </a:r>
          </a:p>
        </p:txBody>
      </p:sp>
      <p:pic>
        <p:nvPicPr>
          <p:cNvPr id="460808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6275" y="1423988"/>
            <a:ext cx="4216400" cy="239395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6080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1030288"/>
            <a:ext cx="2743200" cy="2814637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60810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975" y="4298950"/>
            <a:ext cx="6910388" cy="24018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60811" name="Text Box 11"/>
          <p:cNvSpPr txBox="1"/>
          <p:nvPr/>
        </p:nvSpPr>
        <p:spPr>
          <a:xfrm>
            <a:off x="255588" y="3824288"/>
            <a:ext cx="863758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从同一基准出发的尺寸，可按以下形式简化标注。</a:t>
            </a:r>
          </a:p>
        </p:txBody>
      </p:sp>
      <p:sp>
        <p:nvSpPr>
          <p:cNvPr id="460812" name="Line 12"/>
          <p:cNvSpPr/>
          <p:nvPr/>
        </p:nvSpPr>
        <p:spPr>
          <a:xfrm>
            <a:off x="1044575" y="4570413"/>
            <a:ext cx="0" cy="1654175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0813" name="Line 13"/>
          <p:cNvSpPr/>
          <p:nvPr/>
        </p:nvSpPr>
        <p:spPr>
          <a:xfrm>
            <a:off x="5376863" y="6186488"/>
            <a:ext cx="1611312" cy="0"/>
          </a:xfrm>
          <a:prstGeom prst="line">
            <a:avLst/>
          </a:prstGeom>
          <a:ln w="76200" cap="flat" cmpd="sng">
            <a:solidFill>
              <a:srgbClr val="CC33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尺寸的简化注法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0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0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60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60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60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60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0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06" grpId="0"/>
      <p:bldP spid="4608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1D5346D-62A3-455D-93E4-D2B3991D7DAF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819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488" y="493713"/>
            <a:ext cx="5715000" cy="592772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6663" name="Text Box 7"/>
          <p:cNvSpPr txBox="1"/>
          <p:nvPr/>
        </p:nvSpPr>
        <p:spPr>
          <a:xfrm>
            <a:off x="6237288" y="1144588"/>
            <a:ext cx="2695575" cy="20415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3200" i="0" dirty="0">
                <a:solidFill>
                  <a:srgbClr val="A50021"/>
                </a:solidFill>
                <a:latin typeface="Times New Roman" panose="02020603050405020304" pitchFamily="18" charset="0"/>
              </a:rPr>
              <a:t>俯视图表达特征重复</a:t>
            </a:r>
          </a:p>
          <a:p>
            <a:pPr algn="l">
              <a:buFont typeface="Wingdings" panose="05000000000000000000" pitchFamily="2" charset="2"/>
              <a:buChar char="Ø"/>
            </a:pPr>
            <a:r>
              <a:rPr lang="zh-CN" altLang="en-US" sz="3200" i="0" dirty="0">
                <a:solidFill>
                  <a:srgbClr val="A50021"/>
                </a:solidFill>
                <a:latin typeface="Times New Roman" panose="02020603050405020304" pitchFamily="18" charset="0"/>
              </a:rPr>
              <a:t>左视图虚实线重叠</a:t>
            </a:r>
          </a:p>
        </p:txBody>
      </p:sp>
      <p:pic>
        <p:nvPicPr>
          <p:cNvPr id="326665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6900" y="3517900"/>
            <a:ext cx="2614613" cy="307975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8200" name="Rectangle 10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8.1.2 </a:t>
            </a:r>
            <a:r>
              <a:rPr lang="zh-CN" altLang="en-US" i="0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向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视图</a:t>
            </a:r>
            <a:endParaRPr lang="zh-CN" altLang="en-US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6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6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6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19B99B-5243-43AE-B661-D6C9E51CA5B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9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50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419847" name="Text Box 7"/>
          <p:cNvSpPr txBox="1"/>
          <p:nvPr/>
        </p:nvSpPr>
        <p:spPr>
          <a:xfrm>
            <a:off x="274638" y="541338"/>
            <a:ext cx="8637587" cy="4572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一组同心圆或圆弧的尺寸，可以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共用尺寸线箭头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依次表示。</a:t>
            </a:r>
          </a:p>
        </p:txBody>
      </p:sp>
      <p:pic>
        <p:nvPicPr>
          <p:cNvPr id="41984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13" y="1023938"/>
            <a:ext cx="7359650" cy="27051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19849" name="Text Box 9"/>
          <p:cNvSpPr txBox="1"/>
          <p:nvPr/>
        </p:nvSpPr>
        <p:spPr>
          <a:xfrm>
            <a:off x="290513" y="3686175"/>
            <a:ext cx="8637587" cy="82232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一组同心圆或尺寸较多的台阶孔的尺寸，可以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共用尺寸线箭头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依次表示。</a:t>
            </a:r>
          </a:p>
        </p:txBody>
      </p:sp>
      <p:pic>
        <p:nvPicPr>
          <p:cNvPr id="419850" name="Picture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3163" y="4135438"/>
            <a:ext cx="4545012" cy="2525712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55301" name="Rectangle 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8.5.2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尺寸的简化注法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9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19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9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19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47" grpId="0"/>
      <p:bldP spid="41984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B64402D-797A-48A1-AB78-EB493987571E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8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51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462880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938" y="685800"/>
            <a:ext cx="3556000" cy="396716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60422" name="Rectangle 1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8.6.1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分析零件的形状</a:t>
            </a:r>
            <a:r>
              <a:rPr lang="en-US" altLang="zh-CN" i="0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</a:p>
        </p:txBody>
      </p:sp>
      <p:pic>
        <p:nvPicPr>
          <p:cNvPr id="462861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8" y="554038"/>
            <a:ext cx="3606800" cy="41021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62865" name="Line 17"/>
          <p:cNvSpPr/>
          <p:nvPr/>
        </p:nvSpPr>
        <p:spPr>
          <a:xfrm flipV="1">
            <a:off x="3213100" y="908050"/>
            <a:ext cx="234950" cy="277813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66" name="Text Box 18"/>
          <p:cNvSpPr txBox="1">
            <a:spLocks noChangeArrowheads="1"/>
          </p:cNvSpPr>
          <p:nvPr/>
        </p:nvSpPr>
        <p:spPr bwMode="auto">
          <a:xfrm>
            <a:off x="3390900" y="496888"/>
            <a:ext cx="12509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圆柱体</a:t>
            </a:r>
            <a:r>
              <a:rPr kumimoji="1" lang="en-US" altLang="zh-CN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</a:p>
        </p:txBody>
      </p:sp>
      <p:sp>
        <p:nvSpPr>
          <p:cNvPr id="462867" name="Text Box 19"/>
          <p:cNvSpPr txBox="1">
            <a:spLocks noChangeArrowheads="1"/>
          </p:cNvSpPr>
          <p:nvPr/>
        </p:nvSpPr>
        <p:spPr bwMode="auto">
          <a:xfrm>
            <a:off x="3863975" y="1173163"/>
            <a:ext cx="14033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圆柱凸台</a:t>
            </a:r>
          </a:p>
        </p:txBody>
      </p:sp>
      <p:sp>
        <p:nvSpPr>
          <p:cNvPr id="462868" name="Line 20"/>
          <p:cNvSpPr/>
          <p:nvPr/>
        </p:nvSpPr>
        <p:spPr>
          <a:xfrm flipV="1">
            <a:off x="3649663" y="1625600"/>
            <a:ext cx="327025" cy="74930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69" name="Line 21"/>
          <p:cNvSpPr/>
          <p:nvPr/>
        </p:nvSpPr>
        <p:spPr>
          <a:xfrm flipH="1" flipV="1">
            <a:off x="5135563" y="1627188"/>
            <a:ext cx="385762" cy="8016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70" name="Line 22"/>
          <p:cNvSpPr/>
          <p:nvPr/>
        </p:nvSpPr>
        <p:spPr>
          <a:xfrm>
            <a:off x="3981450" y="1622425"/>
            <a:ext cx="115411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2871" name="Line 23"/>
          <p:cNvSpPr/>
          <p:nvPr/>
        </p:nvSpPr>
        <p:spPr>
          <a:xfrm>
            <a:off x="3448050" y="909638"/>
            <a:ext cx="111601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2872" name="Line 24"/>
          <p:cNvSpPr/>
          <p:nvPr/>
        </p:nvSpPr>
        <p:spPr>
          <a:xfrm flipH="1" flipV="1">
            <a:off x="6013450" y="920750"/>
            <a:ext cx="1217613" cy="1804988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73" name="Text Box 25"/>
          <p:cNvSpPr txBox="1">
            <a:spLocks noChangeArrowheads="1"/>
          </p:cNvSpPr>
          <p:nvPr/>
        </p:nvSpPr>
        <p:spPr bwMode="auto">
          <a:xfrm>
            <a:off x="4010025" y="3200400"/>
            <a:ext cx="10985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四棱柱</a:t>
            </a:r>
          </a:p>
        </p:txBody>
      </p:sp>
      <p:sp>
        <p:nvSpPr>
          <p:cNvPr id="462874" name="Line 26"/>
          <p:cNvSpPr/>
          <p:nvPr/>
        </p:nvSpPr>
        <p:spPr>
          <a:xfrm>
            <a:off x="4011613" y="3633788"/>
            <a:ext cx="1154112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2875" name="Line 27"/>
          <p:cNvSpPr/>
          <p:nvPr/>
        </p:nvSpPr>
        <p:spPr>
          <a:xfrm flipV="1">
            <a:off x="3797300" y="3632200"/>
            <a:ext cx="217488" cy="280988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76" name="Line 28"/>
          <p:cNvSpPr/>
          <p:nvPr/>
        </p:nvSpPr>
        <p:spPr>
          <a:xfrm flipH="1" flipV="1">
            <a:off x="5159375" y="3633788"/>
            <a:ext cx="804863" cy="396875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77" name="Text Box 29"/>
          <p:cNvSpPr txBox="1">
            <a:spLocks noChangeArrowheads="1"/>
          </p:cNvSpPr>
          <p:nvPr/>
        </p:nvSpPr>
        <p:spPr bwMode="auto">
          <a:xfrm>
            <a:off x="4022725" y="2414588"/>
            <a:ext cx="10985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连接块</a:t>
            </a:r>
          </a:p>
        </p:txBody>
      </p:sp>
      <p:sp>
        <p:nvSpPr>
          <p:cNvPr id="462878" name="Line 30"/>
          <p:cNvSpPr/>
          <p:nvPr/>
        </p:nvSpPr>
        <p:spPr>
          <a:xfrm>
            <a:off x="4019550" y="2847975"/>
            <a:ext cx="115411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2879" name="Line 31"/>
          <p:cNvSpPr/>
          <p:nvPr/>
        </p:nvSpPr>
        <p:spPr>
          <a:xfrm flipV="1">
            <a:off x="2822575" y="2846388"/>
            <a:ext cx="1185863" cy="1119187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81" name="Line 33"/>
          <p:cNvSpPr/>
          <p:nvPr/>
        </p:nvSpPr>
        <p:spPr>
          <a:xfrm flipH="1" flipV="1">
            <a:off x="5168900" y="2851150"/>
            <a:ext cx="804863" cy="879475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oval" w="med" len="med"/>
            <a:tailEnd type="none" w="med" len="med"/>
          </a:ln>
        </p:spPr>
      </p:sp>
      <p:sp>
        <p:nvSpPr>
          <p:cNvPr id="462882" name="Line 34"/>
          <p:cNvSpPr/>
          <p:nvPr/>
        </p:nvSpPr>
        <p:spPr>
          <a:xfrm>
            <a:off x="4902200" y="922338"/>
            <a:ext cx="1116013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62883" name="Text Box 35"/>
          <p:cNvSpPr txBox="1">
            <a:spLocks noChangeArrowheads="1"/>
          </p:cNvSpPr>
          <p:nvPr/>
        </p:nvSpPr>
        <p:spPr bwMode="auto">
          <a:xfrm>
            <a:off x="4838700" y="506413"/>
            <a:ext cx="1327150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圆柱体</a:t>
            </a:r>
            <a:r>
              <a:rPr kumimoji="1" lang="en-US" altLang="zh-CN" i="0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 </a:t>
            </a:r>
          </a:p>
        </p:txBody>
      </p:sp>
      <p:sp>
        <p:nvSpPr>
          <p:cNvPr id="462884" name="Text Box 36"/>
          <p:cNvSpPr txBox="1"/>
          <p:nvPr/>
        </p:nvSpPr>
        <p:spPr>
          <a:xfrm>
            <a:off x="312738" y="4616450"/>
            <a:ext cx="8831262" cy="11874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泵体由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圆柱体</a:t>
            </a:r>
            <a:r>
              <a:rPr lang="en-US" altLang="zh-CN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、圆柱体</a:t>
            </a:r>
            <a:r>
              <a:rPr lang="en-US" altLang="zh-CN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、圆柱凸台、连接块、底部四棱柱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等五部分基本形体组成，并在此基础上，分别采用了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结合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（相交、相切、简单结合）</a:t>
            </a:r>
            <a:r>
              <a:rPr lang="zh-CN" altLang="en-US" i="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、切割</a:t>
            </a:r>
            <a:r>
              <a:rPr lang="zh-CN" altLang="en-US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（开槽、挖孔）</a:t>
            </a: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的组合形式。</a:t>
            </a:r>
          </a:p>
        </p:txBody>
      </p:sp>
      <p:sp>
        <p:nvSpPr>
          <p:cNvPr id="462886" name="Rectangle 38"/>
          <p:cNvSpPr>
            <a:spLocks noChangeArrowheads="1"/>
          </p:cNvSpPr>
          <p:nvPr/>
        </p:nvSpPr>
        <p:spPr bwMode="auto">
          <a:xfrm>
            <a:off x="1365250" y="6008688"/>
            <a:ext cx="7562850" cy="447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相交、相切、简单结合、开槽、挖孔五种</a:t>
            </a:r>
            <a:r>
              <a:rPr kumimoji="1" lang="zh-CN" altLang="en-US" sz="2200" b="1" i="0" u="none" strike="noStrike" kern="1200" cap="none" spc="0" normalizeH="0" baseline="0" noProof="0" smtClean="0">
                <a:ln>
                  <a:noFill/>
                </a:ln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组合形式在那里？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2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62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62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2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6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6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6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2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2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62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6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2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62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62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62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62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62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6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849"/>
                            </p:stCondLst>
                            <p:childTnLst>
                              <p:par>
                                <p:cTn id="9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6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28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28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66" grpId="0"/>
      <p:bldP spid="462867" grpId="0"/>
      <p:bldP spid="462873" grpId="0"/>
      <p:bldP spid="462877" grpId="0"/>
      <p:bldP spid="462883" grpId="0"/>
      <p:bldP spid="462884" grpId="0"/>
      <p:bldP spid="46288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B26D006-7C0A-4C48-8924-A02D231ED3E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2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52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61445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738188"/>
            <a:ext cx="3943350" cy="433387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64902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913" y="758825"/>
            <a:ext cx="3941762" cy="45085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64903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8" y="765175"/>
            <a:ext cx="4135437" cy="4554538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64904" name="Picture 8"/>
          <p:cNvPicPr>
            <a:picLocks noChangeAspect="1"/>
          </p:cNvPicPr>
          <p:nvPr/>
        </p:nvPicPr>
        <p:blipFill>
          <a:blip r:embed="rId5"/>
          <a:srcRect t="2878"/>
          <a:stretch>
            <a:fillRect/>
          </a:stretch>
        </p:blipFill>
        <p:spPr>
          <a:xfrm>
            <a:off x="2462213" y="415925"/>
            <a:ext cx="4222750" cy="4875213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61449" name="Rectangle 1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8.6.2-3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选择主视图及其他视图</a:t>
            </a:r>
          </a:p>
        </p:txBody>
      </p:sp>
      <p:sp>
        <p:nvSpPr>
          <p:cNvPr id="464905" name="Text Box 9"/>
          <p:cNvSpPr txBox="1"/>
          <p:nvPr/>
        </p:nvSpPr>
        <p:spPr>
          <a:xfrm>
            <a:off x="6577013" y="479425"/>
            <a:ext cx="2424112" cy="448786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6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6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在俯视图中，由于上半部在主视和左视已经表达清晰，可以不用表达，故俯视选择从连接块位置作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全剖</a:t>
            </a:r>
            <a:r>
              <a:rPr lang="zh-CN" altLang="en-US" sz="2600" i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，表达底部、连接块及肋的结构形状。</a:t>
            </a:r>
          </a:p>
        </p:txBody>
      </p:sp>
      <p:sp>
        <p:nvSpPr>
          <p:cNvPr id="464906" name="Text Box 10"/>
          <p:cNvSpPr txBox="1"/>
          <p:nvPr/>
        </p:nvSpPr>
        <p:spPr>
          <a:xfrm>
            <a:off x="95250" y="954088"/>
            <a:ext cx="2424113" cy="37242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6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6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为了表达泵体上半部内腔形状，应该作全剖，但是泵体下半部是实体，全剖的意义不大，故左视图采用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局部剖</a:t>
            </a:r>
            <a:r>
              <a:rPr lang="zh-CN" altLang="en-US" sz="26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表达。</a:t>
            </a:r>
          </a:p>
        </p:txBody>
      </p:sp>
      <p:sp>
        <p:nvSpPr>
          <p:cNvPr id="464907" name="Text Box 11"/>
          <p:cNvSpPr txBox="1"/>
          <p:nvPr/>
        </p:nvSpPr>
        <p:spPr>
          <a:xfrm>
            <a:off x="95250" y="5235575"/>
            <a:ext cx="9048750" cy="1312863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600" i="0" dirty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600" i="0" dirty="0">
                <a:latin typeface="Times New Roman" panose="02020603050405020304" pitchFamily="18" charset="0"/>
                <a:ea typeface="宋体" panose="02010600030101010101" pitchFamily="2" charset="-122"/>
              </a:rPr>
              <a:t>泵体上半部的圆柱体圆周方向上下左右对称，整个泵体左右对称。因此主视图采用过底部安装孔的一个单一剖切平面剖开，并</a:t>
            </a:r>
            <a:r>
              <a:rPr lang="zh-CN" altLang="en-US" sz="2800" i="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半剖</a:t>
            </a:r>
            <a:r>
              <a:rPr lang="zh-CN" altLang="en-US" sz="2600" i="0" dirty="0">
                <a:latin typeface="Times New Roman" panose="02020603050405020304" pitchFamily="18" charset="0"/>
                <a:ea typeface="宋体" panose="02010600030101010101" pitchFamily="2" charset="-122"/>
              </a:rPr>
              <a:t>表达，则内、外部结构都能得到表达的要求。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4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4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4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64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4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64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4905" grpId="0"/>
      <p:bldP spid="464906" grpId="0"/>
      <p:bldP spid="46490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7576DAB-E9F6-4E0A-90F6-308AF1FB4C27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53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2469" name="Rectangle 12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8.6.4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用标注尺寸来帮助表达形体</a:t>
            </a:r>
          </a:p>
        </p:txBody>
      </p:sp>
      <p:pic>
        <p:nvPicPr>
          <p:cNvPr id="62470" name="Picture 1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406400"/>
            <a:ext cx="7159625" cy="6223000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62471" name="Line 16"/>
          <p:cNvSpPr/>
          <p:nvPr/>
        </p:nvSpPr>
        <p:spPr>
          <a:xfrm>
            <a:off x="2343150" y="2241550"/>
            <a:ext cx="1069975" cy="11271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72" name="Line 17"/>
          <p:cNvSpPr/>
          <p:nvPr/>
        </p:nvSpPr>
        <p:spPr>
          <a:xfrm flipH="1">
            <a:off x="1851025" y="2400300"/>
            <a:ext cx="762000" cy="10763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73" name="Line 18"/>
          <p:cNvSpPr/>
          <p:nvPr/>
        </p:nvSpPr>
        <p:spPr>
          <a:xfrm flipH="1" flipV="1">
            <a:off x="1298575" y="1993900"/>
            <a:ext cx="1492250" cy="5746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2474" name="Line 19"/>
          <p:cNvSpPr/>
          <p:nvPr/>
        </p:nvSpPr>
        <p:spPr>
          <a:xfrm>
            <a:off x="4940300" y="2098675"/>
            <a:ext cx="0" cy="7302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75" name="Line 20"/>
          <p:cNvSpPr/>
          <p:nvPr/>
        </p:nvSpPr>
        <p:spPr>
          <a:xfrm>
            <a:off x="5156200" y="2149475"/>
            <a:ext cx="0" cy="6381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grpSp>
        <p:nvGrpSpPr>
          <p:cNvPr id="62476" name="Group 24"/>
          <p:cNvGrpSpPr/>
          <p:nvPr/>
        </p:nvGrpSpPr>
        <p:grpSpPr>
          <a:xfrm>
            <a:off x="6423025" y="2025650"/>
            <a:ext cx="0" cy="854075"/>
            <a:chOff x="4046" y="1276"/>
            <a:chExt cx="0" cy="538"/>
          </a:xfrm>
        </p:grpSpPr>
        <p:sp>
          <p:nvSpPr>
            <p:cNvPr id="62483" name="Line 21"/>
            <p:cNvSpPr/>
            <p:nvPr/>
          </p:nvSpPr>
          <p:spPr>
            <a:xfrm>
              <a:off x="4046" y="1438"/>
              <a:ext cx="0" cy="23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2484" name="Line 22"/>
            <p:cNvSpPr/>
            <p:nvPr/>
          </p:nvSpPr>
          <p:spPr>
            <a:xfrm flipV="1">
              <a:off x="4046" y="1646"/>
              <a:ext cx="0" cy="16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62485" name="Line 23"/>
            <p:cNvSpPr/>
            <p:nvPr/>
          </p:nvSpPr>
          <p:spPr>
            <a:xfrm>
              <a:off x="4046" y="1276"/>
              <a:ext cx="0" cy="186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62477" name="Line 25"/>
          <p:cNvSpPr/>
          <p:nvPr/>
        </p:nvSpPr>
        <p:spPr>
          <a:xfrm>
            <a:off x="5426075" y="647700"/>
            <a:ext cx="18923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78" name="Line 26"/>
          <p:cNvSpPr/>
          <p:nvPr/>
        </p:nvSpPr>
        <p:spPr>
          <a:xfrm>
            <a:off x="6913563" y="858838"/>
            <a:ext cx="4000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79" name="Line 27"/>
          <p:cNvSpPr/>
          <p:nvPr/>
        </p:nvSpPr>
        <p:spPr>
          <a:xfrm>
            <a:off x="5915025" y="857250"/>
            <a:ext cx="100647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80" name="Line 28"/>
          <p:cNvSpPr/>
          <p:nvPr/>
        </p:nvSpPr>
        <p:spPr>
          <a:xfrm>
            <a:off x="5708650" y="3089275"/>
            <a:ext cx="50800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81" name="Line 29"/>
          <p:cNvSpPr/>
          <p:nvPr/>
        </p:nvSpPr>
        <p:spPr>
          <a:xfrm>
            <a:off x="6205538" y="3090863"/>
            <a:ext cx="1085850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triangle" w="med" len="med"/>
            <a:tailEnd type="triangle" w="med" len="med"/>
          </a:ln>
        </p:spPr>
      </p:sp>
      <p:sp>
        <p:nvSpPr>
          <p:cNvPr id="62482" name="Oval 30"/>
          <p:cNvSpPr/>
          <p:nvPr/>
        </p:nvSpPr>
        <p:spPr>
          <a:xfrm>
            <a:off x="5943600" y="2876550"/>
            <a:ext cx="206375" cy="311150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E703E56-093F-4596-BDC1-2AFC8753FA48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54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63493" name="Rectangle 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8.6.4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  <a:sym typeface="+mn-ea"/>
              </a:rPr>
              <a:t>用标注尺寸来帮助表达形体</a:t>
            </a:r>
            <a:endParaRPr lang="zh-CN" altLang="en-US" i="0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  <a:p>
            <a:pPr algn="l">
              <a:lnSpc>
                <a:spcPct val="90000"/>
              </a:lnSpc>
            </a:pPr>
            <a:endParaRPr lang="zh-CN" altLang="en-US" i="0" dirty="0">
              <a:solidFill>
                <a:srgbClr val="000066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67973" name="Text Box 5"/>
          <p:cNvSpPr txBox="1"/>
          <p:nvPr/>
        </p:nvSpPr>
        <p:spPr>
          <a:xfrm>
            <a:off x="701675" y="588963"/>
            <a:ext cx="7905750" cy="5646737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marL="457200" indent="-457200" algn="l">
              <a:buNone/>
            </a:pPr>
            <a:r>
              <a:rPr lang="zh-CN" altLang="en-US" sz="280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剖视图尺寸标注注意事项：</a:t>
            </a:r>
          </a:p>
          <a:p>
            <a:pPr marL="457200" indent="-457200" algn="l">
              <a:lnSpc>
                <a:spcPct val="120000"/>
              </a:lnSpc>
              <a:buAutoNum type="arabicPeriod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在同一轴线上的回转体尺寸应尽量标注在剖视图上，避免标注在投影为同心圆的视图上；</a:t>
            </a:r>
          </a:p>
          <a:p>
            <a:pPr marL="457200" indent="-457200" algn="l">
              <a:lnSpc>
                <a:spcPct val="120000"/>
              </a:lnSpc>
              <a:buAutoNum type="arabicPeriod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绘制半剖视图时，有些尺寸不能完整地标注出来，则尺寸线应略超过圆心或对称中心线，此时仅在尺寸线一端画出箭头；</a:t>
            </a:r>
          </a:p>
          <a:p>
            <a:pPr marL="457200" indent="-457200" algn="l">
              <a:lnSpc>
                <a:spcPct val="120000"/>
              </a:lnSpc>
              <a:buAutoNum type="arabicPeriod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在剖视图上标注尺寸，应尽量把外形尺寸和内部结构尺寸分开在视图的两侧标注，这样既清晰，又便于看图；</a:t>
            </a:r>
          </a:p>
          <a:p>
            <a:pPr marL="457200" indent="-457200" algn="l">
              <a:lnSpc>
                <a:spcPct val="120000"/>
              </a:lnSpc>
              <a:buAutoNum type="arabicPeriod"/>
            </a:pPr>
            <a:r>
              <a:rPr lang="zh-CN" altLang="en-US" sz="2800" i="0" dirty="0">
                <a:latin typeface="Times New Roman" panose="02020603050405020304" pitchFamily="18" charset="0"/>
                <a:ea typeface="宋体" panose="02010600030101010101" pitchFamily="2" charset="-122"/>
              </a:rPr>
              <a:t>当必须在剖面线内部标注尺寸数字时，则应将剖面线断开。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7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7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7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7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18546D-ABF3-477C-9048-76D1019547C0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6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sp>
        <p:nvSpPr>
          <p:cNvPr id="327685" name="Text Box 5"/>
          <p:cNvSpPr txBox="1"/>
          <p:nvPr/>
        </p:nvSpPr>
        <p:spPr>
          <a:xfrm>
            <a:off x="365125" y="4652963"/>
            <a:ext cx="8574088" cy="106680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3200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基本视图选用原则：</a:t>
            </a:r>
            <a:r>
              <a:rPr lang="zh-CN" altLang="en-US" sz="3200" i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在完整、清晰表达对象特征的情况下，使视图数量最少</a:t>
            </a:r>
            <a:r>
              <a:rPr lang="en-US" altLang="zh-CN" sz="3200" i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,</a:t>
            </a:r>
            <a:r>
              <a:rPr lang="zh-CN" altLang="en-US" sz="3200" i="0" dirty="0">
                <a:latin typeface="Times New Roman" panose="02020603050405020304" pitchFamily="18" charset="0"/>
                <a:ea typeface="华文行楷" panose="02010800040101010101" pitchFamily="2" charset="-122"/>
              </a:rPr>
              <a:t>力求制图简便。</a:t>
            </a:r>
          </a:p>
        </p:txBody>
      </p:sp>
      <p:pic>
        <p:nvPicPr>
          <p:cNvPr id="9222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8" y="800100"/>
            <a:ext cx="8943975" cy="340518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9223" name="Rectangle 8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8.1.2 </a:t>
            </a:r>
            <a:r>
              <a:rPr lang="zh-CN" altLang="en-US" i="0" dirty="0">
                <a:solidFill>
                  <a:srgbClr val="000066"/>
                </a:solidFill>
                <a:latin typeface="Times New Roman" panose="02020603050405020304" pitchFamily="18" charset="0"/>
                <a:ea typeface="仿宋_GB2312" pitchFamily="49" charset="-122"/>
              </a:rPr>
              <a:t>向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视图</a:t>
            </a:r>
            <a:endParaRPr lang="zh-CN" altLang="en-US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384327B-9A60-466F-B153-022A83A333D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7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10245" name="Picture 4"/>
          <p:cNvPicPr>
            <a:picLocks noChangeAspect="1"/>
          </p:cNvPicPr>
          <p:nvPr/>
        </p:nvPicPr>
        <p:blipFill>
          <a:blip r:embed="rId2"/>
          <a:srcRect r="59840"/>
          <a:stretch>
            <a:fillRect/>
          </a:stretch>
        </p:blipFill>
        <p:spPr>
          <a:xfrm>
            <a:off x="446088" y="388938"/>
            <a:ext cx="3427412" cy="3629025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8277" name="Picture 5"/>
          <p:cNvPicPr>
            <a:picLocks noChangeAspect="1"/>
          </p:cNvPicPr>
          <p:nvPr/>
        </p:nvPicPr>
        <p:blipFill>
          <a:blip r:embed="rId2"/>
          <a:srcRect l="50056" r="11328" b="2144"/>
          <a:stretch>
            <a:fillRect/>
          </a:stretch>
        </p:blipFill>
        <p:spPr>
          <a:xfrm>
            <a:off x="5657850" y="3019425"/>
            <a:ext cx="3295650" cy="35512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179388" y="530225"/>
            <a:ext cx="1716088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第一角画法</a:t>
            </a:r>
          </a:p>
        </p:txBody>
      </p:sp>
      <p:sp>
        <p:nvSpPr>
          <p:cNvPr id="438279" name="Text Box 7"/>
          <p:cNvSpPr txBox="1">
            <a:spLocks noChangeArrowheads="1"/>
          </p:cNvSpPr>
          <p:nvPr/>
        </p:nvSpPr>
        <p:spPr bwMode="auto">
          <a:xfrm>
            <a:off x="7229475" y="2525713"/>
            <a:ext cx="1716088" cy="457200"/>
          </a:xfrm>
          <a:prstGeom prst="rect">
            <a:avLst/>
          </a:prstGeom>
          <a:noFill/>
          <a:ln w="4763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i="0" kern="1200" cap="none" spc="0" normalizeH="0" baseline="0" noProof="0" smtClean="0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第三角画法</a:t>
            </a:r>
          </a:p>
        </p:txBody>
      </p:sp>
      <p:pic>
        <p:nvPicPr>
          <p:cNvPr id="1024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7225" y="771525"/>
            <a:ext cx="1085850" cy="2362200"/>
          </a:xfrm>
          <a:prstGeom prst="rect">
            <a:avLst/>
          </a:prstGeom>
          <a:noFill/>
          <a:ln w="4763">
            <a:noFill/>
          </a:ln>
        </p:spPr>
      </p:pic>
      <p:pic>
        <p:nvPicPr>
          <p:cNvPr id="438283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2450" y="3786188"/>
            <a:ext cx="3400425" cy="27590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8284" name="AutoShape 12"/>
          <p:cNvSpPr/>
          <p:nvPr/>
        </p:nvSpPr>
        <p:spPr>
          <a:xfrm rot="10800000">
            <a:off x="5364163" y="4773613"/>
            <a:ext cx="835025" cy="485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626269" y="0"/>
              </a:cxn>
              <a:cxn ang="11796480">
                <a:pos x="0" y="242888"/>
              </a:cxn>
              <a:cxn ang="5898240">
                <a:pos x="626269" y="485775"/>
              </a:cxn>
              <a:cxn ang="0">
                <a:pos x="835025" y="24288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4763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2" name="AutoShape 13"/>
          <p:cNvSpPr/>
          <p:nvPr/>
        </p:nvSpPr>
        <p:spPr>
          <a:xfrm>
            <a:off x="3744913" y="1520825"/>
            <a:ext cx="769937" cy="48577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577453" y="0"/>
              </a:cxn>
              <a:cxn ang="11796480">
                <a:pos x="0" y="242888"/>
              </a:cxn>
              <a:cxn ang="5898240">
                <a:pos x="577453" y="485775"/>
              </a:cxn>
              <a:cxn ang="0">
                <a:pos x="769937" y="242888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4763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38286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3850" y="5845175"/>
            <a:ext cx="977900" cy="528638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438287" name="Text Box 15"/>
          <p:cNvSpPr txBox="1"/>
          <p:nvPr/>
        </p:nvSpPr>
        <p:spPr>
          <a:xfrm>
            <a:off x="5413375" y="711200"/>
            <a:ext cx="3698875" cy="1552575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i="0" dirty="0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中国国标规定优先使用第一角画法，当采用第三角画法时，必须在图样中画出第三角投影识别符号。</a:t>
            </a:r>
          </a:p>
        </p:txBody>
      </p:sp>
      <p:sp>
        <p:nvSpPr>
          <p:cNvPr id="10255" name="Rectangle 16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8.1.3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第三角画法</a:t>
            </a:r>
            <a:endParaRPr lang="zh-CN" altLang="en-US" sz="2000" i="0" dirty="0">
              <a:solidFill>
                <a:srgbClr val="FF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438289" name="Oval 17"/>
          <p:cNvSpPr/>
          <p:nvPr/>
        </p:nvSpPr>
        <p:spPr>
          <a:xfrm>
            <a:off x="3989388" y="5715000"/>
            <a:ext cx="1293812" cy="823913"/>
          </a:xfrm>
          <a:prstGeom prst="ellipse">
            <a:avLst/>
          </a:prstGeom>
          <a:noFill/>
          <a:ln w="4826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8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8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3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3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8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8279" grpId="0"/>
      <p:bldP spid="438287" grpId="0"/>
      <p:bldP spid="4382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1583F47-34ED-4BBD-8F03-8AA3EBF58D91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8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pic>
        <p:nvPicPr>
          <p:cNvPr id="11269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888" y="960438"/>
            <a:ext cx="5710237" cy="5095875"/>
          </a:xfrm>
          <a:prstGeom prst="rect">
            <a:avLst/>
          </a:prstGeom>
          <a:noFill/>
          <a:ln w="4763">
            <a:noFill/>
          </a:ln>
        </p:spPr>
      </p:pic>
      <p:sp>
        <p:nvSpPr>
          <p:cNvPr id="329744" name="AutoShape 16"/>
          <p:cNvSpPr/>
          <p:nvPr/>
        </p:nvSpPr>
        <p:spPr>
          <a:xfrm>
            <a:off x="206375" y="3943350"/>
            <a:ext cx="3278188" cy="1214438"/>
          </a:xfrm>
          <a:prstGeom prst="cloudCallout">
            <a:avLst>
              <a:gd name="adj1" fmla="val 77218"/>
              <a:gd name="adj2" fmla="val 39148"/>
            </a:avLst>
          </a:prstGeom>
          <a:solidFill>
            <a:srgbClr val="CCFFFF"/>
          </a:solidFill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如何使倾斜结构表</a:t>
            </a:r>
          </a:p>
          <a:p>
            <a:r>
              <a:rPr lang="zh-CN" altLang="en-US" i="0" dirty="0">
                <a:solidFill>
                  <a:srgbClr val="A5002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达清晰，画图方便？</a:t>
            </a:r>
            <a:endParaRPr lang="zh-CN" altLang="en-US" i="0" dirty="0">
              <a:solidFill>
                <a:srgbClr val="CC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2973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50" y="738188"/>
            <a:ext cx="3032125" cy="2805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9749" name="Text Box 21"/>
          <p:cNvSpPr txBox="1"/>
          <p:nvPr/>
        </p:nvSpPr>
        <p:spPr>
          <a:xfrm>
            <a:off x="184150" y="628650"/>
            <a:ext cx="1103313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正垂面</a:t>
            </a:r>
          </a:p>
        </p:txBody>
      </p:sp>
      <p:sp>
        <p:nvSpPr>
          <p:cNvPr id="329750" name="Line 22"/>
          <p:cNvSpPr/>
          <p:nvPr/>
        </p:nvSpPr>
        <p:spPr>
          <a:xfrm>
            <a:off x="195263" y="1058863"/>
            <a:ext cx="1031875" cy="0"/>
          </a:xfrm>
          <a:prstGeom prst="line">
            <a:avLst/>
          </a:prstGeom>
          <a:ln w="4763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29751" name="Line 23"/>
          <p:cNvSpPr/>
          <p:nvPr/>
        </p:nvSpPr>
        <p:spPr>
          <a:xfrm>
            <a:off x="1227138" y="1058863"/>
            <a:ext cx="274637" cy="476250"/>
          </a:xfrm>
          <a:prstGeom prst="line">
            <a:avLst/>
          </a:prstGeom>
          <a:ln w="4826" cap="flat" cmpd="sng">
            <a:solidFill>
              <a:schemeClr val="tx1"/>
            </a:solidFill>
            <a:prstDash val="solid"/>
            <a:headEnd type="none" w="med" len="med"/>
            <a:tailEnd type="oval" w="med" len="med"/>
          </a:ln>
        </p:spPr>
      </p:sp>
      <p:sp>
        <p:nvSpPr>
          <p:cNvPr id="11275" name="Rectangle 24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8.1.4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斜视图和局部视图的画法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9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2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9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9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744" grpId="0" animBg="1"/>
      <p:bldP spid="3297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日期占位符 3"/>
          <p:cNvSpPr txBox="1">
            <a:spLocks noGrp="1"/>
          </p:cNvSpPr>
          <p:nvPr>
            <p:ph type="dt" sz="half" idx="10"/>
          </p:nvPr>
        </p:nvSpPr>
        <p:spPr bwMode="auto"/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18CC2CE-821D-49FF-AA62-C68222DCEF32}" type="datetime11">
              <a:rPr kumimoji="1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15:57:48</a:t>
            </a:fld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1" name="灯片编号占位符 5"/>
          <p:cNvSpPr txBox="1">
            <a:spLocks noGrp="1"/>
          </p:cNvSpPr>
          <p:nvPr>
            <p:ph type="sldNum" sz="quarter" idx="12"/>
          </p:nvPr>
        </p:nvSpPr>
        <p:spPr bwMode="auto"/>
        <p:txBody>
          <a:bodyPr vert="horz" wrap="square" lIns="91440" tIns="45720" rIns="91440" bIns="45720" numCol="1" anchor="t" anchorCtr="0" compatLnSpc="1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</a:defRPr>
            </a:lvl1pPr>
            <a:lvl2pPr marL="45720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2pPr>
            <a:lvl3pPr marL="91440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3pPr>
            <a:lvl4pPr marL="1371600" lvl="3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4pPr>
            <a:lvl5pPr marL="1828800" lvl="4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1" i="1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Dotum" pitchFamily="34" charset="-127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400" b="0" i="0" dirty="0">
                <a:ea typeface="宋体" panose="02010600030101010101" pitchFamily="2" charset="-122"/>
              </a:rPr>
              <a:t>9</a:t>
            </a:fld>
            <a:endParaRPr lang="en-US" altLang="zh-CN" sz="1400" b="0" i="0" dirty="0">
              <a:ea typeface="宋体" panose="02010600030101010101" pitchFamily="2" charset="-122"/>
            </a:endParaRPr>
          </a:p>
        </p:txBody>
      </p:sp>
      <p:grpSp>
        <p:nvGrpSpPr>
          <p:cNvPr id="12293" name="Group 100"/>
          <p:cNvGrpSpPr/>
          <p:nvPr/>
        </p:nvGrpSpPr>
        <p:grpSpPr>
          <a:xfrm>
            <a:off x="5108575" y="1727200"/>
            <a:ext cx="4035425" cy="3698875"/>
            <a:chOff x="3277" y="1451"/>
            <a:chExt cx="2002" cy="1764"/>
          </a:xfrm>
        </p:grpSpPr>
        <p:pic>
          <p:nvPicPr>
            <p:cNvPr id="12368" name="Picture 94"/>
            <p:cNvPicPr>
              <a:picLocks noChangeAspect="1"/>
            </p:cNvPicPr>
            <p:nvPr/>
          </p:nvPicPr>
          <p:blipFill>
            <a:blip r:embed="rId2"/>
            <a:srcRect l="755" t="9531" r="19579" b="28203"/>
            <a:stretch>
              <a:fillRect/>
            </a:stretch>
          </p:blipFill>
          <p:spPr>
            <a:xfrm>
              <a:off x="3277" y="1451"/>
              <a:ext cx="2002" cy="1764"/>
            </a:xfrm>
            <a:prstGeom prst="rect">
              <a:avLst/>
            </a:prstGeom>
            <a:noFill/>
            <a:ln w="4763">
              <a:noFill/>
            </a:ln>
          </p:spPr>
        </p:pic>
        <p:sp>
          <p:nvSpPr>
            <p:cNvPr id="12369" name="Rectangle 99"/>
            <p:cNvSpPr/>
            <p:nvPr/>
          </p:nvSpPr>
          <p:spPr>
            <a:xfrm>
              <a:off x="3400" y="1514"/>
              <a:ext cx="502" cy="586"/>
            </a:xfrm>
            <a:prstGeom prst="rect">
              <a:avLst/>
            </a:prstGeom>
            <a:solidFill>
              <a:schemeClr val="bg1"/>
            </a:solidFill>
            <a:ln w="4826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03200" y="1447800"/>
            <a:ext cx="4816475" cy="4268788"/>
            <a:chOff x="2298" y="420"/>
            <a:chExt cx="3414" cy="3364"/>
          </a:xfrm>
        </p:grpSpPr>
        <p:sp>
          <p:nvSpPr>
            <p:cNvPr id="12364" name="Rectangle 3"/>
            <p:cNvSpPr/>
            <p:nvPr/>
          </p:nvSpPr>
          <p:spPr>
            <a:xfrm>
              <a:off x="2324" y="460"/>
              <a:ext cx="2650" cy="2521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en-US" altLang="x-none" dirty="0">
                <a:latin typeface="Times New Roman" panose="02020603050405020304" pitchFamily="18" charset="0"/>
              </a:endParaRPr>
            </a:p>
          </p:txBody>
        </p:sp>
        <p:sp>
          <p:nvSpPr>
            <p:cNvPr id="12365" name="Freeform 4"/>
            <p:cNvSpPr/>
            <p:nvPr/>
          </p:nvSpPr>
          <p:spPr>
            <a:xfrm>
              <a:off x="2324" y="2976"/>
              <a:ext cx="3388" cy="732"/>
            </a:xfrm>
            <a:custGeom>
              <a:avLst/>
              <a:gdLst>
                <a:gd name="txL" fmla="*/ 0 w 3388"/>
                <a:gd name="txT" fmla="*/ 0 h 732"/>
                <a:gd name="txR" fmla="*/ 3388 w 3388"/>
                <a:gd name="txB" fmla="*/ 732 h 732"/>
              </a:gdLst>
              <a:ahLst/>
              <a:cxnLst>
                <a:cxn ang="0">
                  <a:pos x="0" y="0"/>
                </a:cxn>
                <a:cxn ang="0">
                  <a:pos x="748" y="732"/>
                </a:cxn>
                <a:cxn ang="0">
                  <a:pos x="3388" y="732"/>
                </a:cxn>
                <a:cxn ang="0">
                  <a:pos x="2656" y="0"/>
                </a:cxn>
                <a:cxn ang="0">
                  <a:pos x="0" y="0"/>
                </a:cxn>
              </a:cxnLst>
              <a:rect l="txL" t="txT" r="txR" b="txB"/>
              <a:pathLst>
                <a:path w="3388" h="732">
                  <a:moveTo>
                    <a:pt x="0" y="0"/>
                  </a:moveTo>
                  <a:lnTo>
                    <a:pt x="748" y="732"/>
                  </a:lnTo>
                  <a:lnTo>
                    <a:pt x="3388" y="732"/>
                  </a:lnTo>
                  <a:lnTo>
                    <a:pt x="265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6" name="Text Box 5"/>
            <p:cNvSpPr txBox="1"/>
            <p:nvPr/>
          </p:nvSpPr>
          <p:spPr>
            <a:xfrm>
              <a:off x="2298" y="420"/>
              <a:ext cx="344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楷体_GB2312" pitchFamily="49" charset="-122"/>
                </a:rPr>
                <a:t>V</a:t>
              </a:r>
            </a:p>
          </p:txBody>
        </p:sp>
        <p:sp>
          <p:nvSpPr>
            <p:cNvPr id="12367" name="Text Box 6"/>
            <p:cNvSpPr txBox="1"/>
            <p:nvPr/>
          </p:nvSpPr>
          <p:spPr>
            <a:xfrm rot="35545">
              <a:off x="3085" y="3424"/>
              <a:ext cx="463" cy="3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b="0" dirty="0">
                  <a:latin typeface="Times New Roman" panose="02020603050405020304" pitchFamily="18" charset="0"/>
                  <a:ea typeface="楷体_GB2312" pitchFamily="49" charset="-122"/>
                </a:rPr>
                <a:t>H</a:t>
              </a:r>
            </a:p>
          </p:txBody>
        </p:sp>
      </p:grpSp>
      <p:grpSp>
        <p:nvGrpSpPr>
          <p:cNvPr id="4" name="Group 7"/>
          <p:cNvGrpSpPr/>
          <p:nvPr/>
        </p:nvGrpSpPr>
        <p:grpSpPr>
          <a:xfrm>
            <a:off x="719138" y="3743325"/>
            <a:ext cx="714375" cy="735013"/>
            <a:chOff x="2762" y="2089"/>
            <a:chExt cx="450" cy="463"/>
          </a:xfrm>
        </p:grpSpPr>
        <p:sp>
          <p:nvSpPr>
            <p:cNvPr id="12362" name="Line 8"/>
            <p:cNvSpPr/>
            <p:nvPr/>
          </p:nvSpPr>
          <p:spPr>
            <a:xfrm>
              <a:off x="2762" y="2354"/>
              <a:ext cx="397" cy="198"/>
            </a:xfrm>
            <a:prstGeom prst="line">
              <a:avLst/>
            </a:prstGeom>
            <a:ln w="28575" cap="flat" cmpd="sng">
              <a:solidFill>
                <a:srgbClr val="FF7C80"/>
              </a:solidFill>
              <a:prstDash val="solid"/>
              <a:headEnd type="none" w="med" len="med"/>
              <a:tailEnd type="triangle" w="sm" len="lg"/>
            </a:ln>
          </p:spPr>
        </p:sp>
        <p:sp>
          <p:nvSpPr>
            <p:cNvPr id="12363" name="Rectangle 9"/>
            <p:cNvSpPr/>
            <p:nvPr/>
          </p:nvSpPr>
          <p:spPr>
            <a:xfrm>
              <a:off x="2841" y="2089"/>
              <a:ext cx="371" cy="3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 anchorCtr="0"/>
            <a:lstStyle/>
            <a:p>
              <a:r>
                <a:rPr lang="en-US" altLang="zh-CN" dirty="0">
                  <a:solidFill>
                    <a:srgbClr val="FF33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A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2339975" y="1989138"/>
            <a:ext cx="3240088" cy="3643312"/>
            <a:chOff x="3392" y="832"/>
            <a:chExt cx="2112" cy="2688"/>
          </a:xfrm>
        </p:grpSpPr>
        <p:sp>
          <p:nvSpPr>
            <p:cNvPr id="12360" name="Freeform 11"/>
            <p:cNvSpPr/>
            <p:nvPr/>
          </p:nvSpPr>
          <p:spPr>
            <a:xfrm>
              <a:off x="3392" y="832"/>
              <a:ext cx="2112" cy="2688"/>
            </a:xfrm>
            <a:custGeom>
              <a:avLst/>
              <a:gdLst>
                <a:gd name="txL" fmla="*/ 0 w 2112"/>
                <a:gd name="txT" fmla="*/ 0 h 2688"/>
                <a:gd name="txR" fmla="*/ 2112 w 2112"/>
                <a:gd name="txB" fmla="*/ 2688 h 2688"/>
              </a:gdLst>
              <a:ahLst/>
              <a:cxnLst>
                <a:cxn ang="0">
                  <a:pos x="0" y="2016"/>
                </a:cxn>
                <a:cxn ang="0">
                  <a:pos x="1056" y="0"/>
                </a:cxn>
                <a:cxn ang="0">
                  <a:pos x="2112" y="624"/>
                </a:cxn>
                <a:cxn ang="0">
                  <a:pos x="1056" y="2688"/>
                </a:cxn>
                <a:cxn ang="0">
                  <a:pos x="0" y="2016"/>
                </a:cxn>
              </a:cxnLst>
              <a:rect l="txL" t="txT" r="txR" b="txB"/>
              <a:pathLst>
                <a:path w="2112" h="2688">
                  <a:moveTo>
                    <a:pt x="0" y="2016"/>
                  </a:moveTo>
                  <a:lnTo>
                    <a:pt x="1056" y="0"/>
                  </a:lnTo>
                  <a:lnTo>
                    <a:pt x="2112" y="624"/>
                  </a:lnTo>
                  <a:lnTo>
                    <a:pt x="1056" y="2688"/>
                  </a:lnTo>
                  <a:lnTo>
                    <a:pt x="0" y="2016"/>
                  </a:lnTo>
                  <a:close/>
                </a:path>
              </a:pathLst>
            </a:custGeom>
            <a:noFill/>
            <a:ln w="9525" cap="flat" cmpd="sng">
              <a:solidFill>
                <a:schemeClr val="tx1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1" name="Text Box 12"/>
            <p:cNvSpPr txBox="1"/>
            <p:nvPr/>
          </p:nvSpPr>
          <p:spPr>
            <a:xfrm rot="1778427">
              <a:off x="4454" y="1156"/>
              <a:ext cx="1033" cy="29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i="0" dirty="0">
                  <a:latin typeface="Times New Roman" panose="02020603050405020304" pitchFamily="18" charset="0"/>
                  <a:ea typeface="楷体_GB2312" pitchFamily="49" charset="-122"/>
                </a:rPr>
                <a:t>辅助投影面</a:t>
              </a:r>
            </a:p>
          </p:txBody>
        </p:sp>
      </p:grpSp>
      <p:grpSp>
        <p:nvGrpSpPr>
          <p:cNvPr id="6" name="Group 13"/>
          <p:cNvGrpSpPr/>
          <p:nvPr/>
        </p:nvGrpSpPr>
        <p:grpSpPr>
          <a:xfrm>
            <a:off x="539750" y="1763713"/>
            <a:ext cx="2640013" cy="2379662"/>
            <a:chOff x="2410" y="588"/>
            <a:chExt cx="1663" cy="1499"/>
          </a:xfrm>
        </p:grpSpPr>
        <p:grpSp>
          <p:nvGrpSpPr>
            <p:cNvPr id="12309" name="Group 14"/>
            <p:cNvGrpSpPr/>
            <p:nvPr/>
          </p:nvGrpSpPr>
          <p:grpSpPr>
            <a:xfrm>
              <a:off x="2410" y="639"/>
              <a:ext cx="1607" cy="1448"/>
              <a:chOff x="2319" y="777"/>
              <a:chExt cx="1805" cy="1627"/>
            </a:xfrm>
          </p:grpSpPr>
          <p:sp>
            <p:nvSpPr>
              <p:cNvPr id="12345" name="Freeform 15"/>
              <p:cNvSpPr/>
              <p:nvPr/>
            </p:nvSpPr>
            <p:spPr>
              <a:xfrm>
                <a:off x="3137" y="777"/>
                <a:ext cx="927" cy="957"/>
              </a:xfrm>
              <a:custGeom>
                <a:avLst/>
                <a:gdLst>
                  <a:gd name="txL" fmla="*/ 0 w 3197"/>
                  <a:gd name="txT" fmla="*/ 0 h 3293"/>
                  <a:gd name="txR" fmla="*/ 3197 w 3197"/>
                  <a:gd name="txB" fmla="*/ 3293 h 3293"/>
                </a:gdLst>
                <a:ahLst/>
                <a:cxnLst>
                  <a:cxn ang="0">
                    <a:pos x="3196" y="1097"/>
                  </a:cxn>
                  <a:cxn ang="0">
                    <a:pos x="2954" y="648"/>
                  </a:cxn>
                  <a:cxn ang="0">
                    <a:pos x="2585" y="295"/>
                  </a:cxn>
                  <a:cxn ang="0">
                    <a:pos x="2127" y="72"/>
                  </a:cxn>
                  <a:cxn ang="0">
                    <a:pos x="1621" y="0"/>
                  </a:cxn>
                  <a:cxn ang="0">
                    <a:pos x="1119" y="86"/>
                  </a:cxn>
                  <a:cxn ang="0">
                    <a:pos x="667" y="322"/>
                  </a:cxn>
                  <a:cxn ang="0">
                    <a:pos x="308" y="686"/>
                  </a:cxn>
                  <a:cxn ang="0">
                    <a:pos x="79" y="1141"/>
                  </a:cxn>
                  <a:cxn ang="0">
                    <a:pos x="0" y="1646"/>
                  </a:cxn>
                  <a:cxn ang="0">
                    <a:pos x="79" y="2150"/>
                  </a:cxn>
                  <a:cxn ang="0">
                    <a:pos x="308" y="2607"/>
                  </a:cxn>
                  <a:cxn ang="0">
                    <a:pos x="667" y="2970"/>
                  </a:cxn>
                  <a:cxn ang="0">
                    <a:pos x="1119" y="3206"/>
                  </a:cxn>
                  <a:cxn ang="0">
                    <a:pos x="1621" y="3293"/>
                  </a:cxn>
                  <a:cxn ang="0">
                    <a:pos x="2127" y="3221"/>
                  </a:cxn>
                  <a:cxn ang="0">
                    <a:pos x="2585" y="2998"/>
                  </a:cxn>
                  <a:cxn ang="0">
                    <a:pos x="2954" y="2644"/>
                  </a:cxn>
                  <a:cxn ang="0">
                    <a:pos x="3196" y="2195"/>
                  </a:cxn>
                  <a:cxn ang="0">
                    <a:pos x="3197" y="2195"/>
                  </a:cxn>
                </a:cxnLst>
                <a:rect l="txL" t="txT" r="txR" b="txB"/>
                <a:pathLst>
                  <a:path w="3197" h="3293">
                    <a:moveTo>
                      <a:pt x="3196" y="1097"/>
                    </a:moveTo>
                    <a:lnTo>
                      <a:pt x="2954" y="648"/>
                    </a:lnTo>
                    <a:lnTo>
                      <a:pt x="2585" y="295"/>
                    </a:lnTo>
                    <a:lnTo>
                      <a:pt x="2127" y="72"/>
                    </a:lnTo>
                    <a:lnTo>
                      <a:pt x="1621" y="0"/>
                    </a:lnTo>
                    <a:lnTo>
                      <a:pt x="1119" y="86"/>
                    </a:lnTo>
                    <a:lnTo>
                      <a:pt x="667" y="322"/>
                    </a:lnTo>
                    <a:lnTo>
                      <a:pt x="308" y="686"/>
                    </a:lnTo>
                    <a:lnTo>
                      <a:pt x="79" y="1141"/>
                    </a:lnTo>
                    <a:lnTo>
                      <a:pt x="0" y="1646"/>
                    </a:lnTo>
                    <a:lnTo>
                      <a:pt x="79" y="2150"/>
                    </a:lnTo>
                    <a:lnTo>
                      <a:pt x="308" y="2607"/>
                    </a:lnTo>
                    <a:lnTo>
                      <a:pt x="667" y="2970"/>
                    </a:lnTo>
                    <a:lnTo>
                      <a:pt x="1119" y="3206"/>
                    </a:lnTo>
                    <a:lnTo>
                      <a:pt x="1621" y="3293"/>
                    </a:lnTo>
                    <a:lnTo>
                      <a:pt x="2127" y="3221"/>
                    </a:lnTo>
                    <a:lnTo>
                      <a:pt x="2585" y="2998"/>
                    </a:lnTo>
                    <a:lnTo>
                      <a:pt x="2954" y="2644"/>
                    </a:lnTo>
                    <a:lnTo>
                      <a:pt x="3196" y="2195"/>
                    </a:lnTo>
                    <a:lnTo>
                      <a:pt x="3197" y="2195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Freeform 16"/>
              <p:cNvSpPr/>
              <p:nvPr/>
            </p:nvSpPr>
            <p:spPr>
              <a:xfrm>
                <a:off x="3398" y="1041"/>
                <a:ext cx="431" cy="429"/>
              </a:xfrm>
              <a:custGeom>
                <a:avLst/>
                <a:gdLst>
                  <a:gd name="txL" fmla="*/ 0 w 1490"/>
                  <a:gd name="txT" fmla="*/ 0 h 1479"/>
                  <a:gd name="txR" fmla="*/ 1490 w 1490"/>
                  <a:gd name="txB" fmla="*/ 1479 h 1479"/>
                </a:gdLst>
                <a:ahLst/>
                <a:cxnLst>
                  <a:cxn ang="0">
                    <a:pos x="525" y="0"/>
                  </a:cxn>
                  <a:cxn ang="0">
                    <a:pos x="190" y="205"/>
                  </a:cxn>
                  <a:cxn ang="0">
                    <a:pos x="0" y="550"/>
                  </a:cxn>
                  <a:cxn ang="0">
                    <a:pos x="6" y="945"/>
                  </a:cxn>
                  <a:cxn ang="0">
                    <a:pos x="207" y="1284"/>
                  </a:cxn>
                  <a:cxn ang="0">
                    <a:pos x="549" y="1479"/>
                  </a:cxn>
                  <a:cxn ang="0">
                    <a:pos x="942" y="1479"/>
                  </a:cxn>
                  <a:cxn ang="0">
                    <a:pos x="1284" y="1284"/>
                  </a:cxn>
                  <a:cxn ang="0">
                    <a:pos x="1484" y="945"/>
                  </a:cxn>
                  <a:cxn ang="0">
                    <a:pos x="1490" y="550"/>
                  </a:cxn>
                  <a:cxn ang="0">
                    <a:pos x="1301" y="205"/>
                  </a:cxn>
                  <a:cxn ang="0">
                    <a:pos x="965" y="0"/>
                  </a:cxn>
                  <a:cxn ang="0">
                    <a:pos x="966" y="0"/>
                  </a:cxn>
                </a:cxnLst>
                <a:rect l="txL" t="txT" r="txR" b="txB"/>
                <a:pathLst>
                  <a:path w="1490" h="1479">
                    <a:moveTo>
                      <a:pt x="525" y="0"/>
                    </a:moveTo>
                    <a:lnTo>
                      <a:pt x="190" y="205"/>
                    </a:lnTo>
                    <a:lnTo>
                      <a:pt x="0" y="550"/>
                    </a:lnTo>
                    <a:lnTo>
                      <a:pt x="6" y="945"/>
                    </a:lnTo>
                    <a:lnTo>
                      <a:pt x="207" y="1284"/>
                    </a:lnTo>
                    <a:lnTo>
                      <a:pt x="549" y="1479"/>
                    </a:lnTo>
                    <a:lnTo>
                      <a:pt x="942" y="1479"/>
                    </a:lnTo>
                    <a:lnTo>
                      <a:pt x="1284" y="1284"/>
                    </a:lnTo>
                    <a:lnTo>
                      <a:pt x="1484" y="945"/>
                    </a:lnTo>
                    <a:lnTo>
                      <a:pt x="1490" y="550"/>
                    </a:lnTo>
                    <a:lnTo>
                      <a:pt x="1301" y="205"/>
                    </a:lnTo>
                    <a:lnTo>
                      <a:pt x="965" y="0"/>
                    </a:lnTo>
                    <a:lnTo>
                      <a:pt x="966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7" name="Freeform 17"/>
              <p:cNvSpPr/>
              <p:nvPr/>
            </p:nvSpPr>
            <p:spPr>
              <a:xfrm>
                <a:off x="3549" y="968"/>
                <a:ext cx="3" cy="73"/>
              </a:xfrm>
              <a:custGeom>
                <a:avLst/>
                <a:gdLst>
                  <a:gd name="txL" fmla="*/ 0 w 1"/>
                  <a:gd name="txT" fmla="*/ 0 h 251"/>
                  <a:gd name="txR" fmla="*/ 1 w 1"/>
                  <a:gd name="txB" fmla="*/ 251 h 251"/>
                </a:gdLst>
                <a:ahLst/>
                <a:cxnLst>
                  <a:cxn ang="0">
                    <a:pos x="0" y="25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" h="251">
                    <a:moveTo>
                      <a:pt x="0" y="25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Freeform 18"/>
              <p:cNvSpPr/>
              <p:nvPr/>
            </p:nvSpPr>
            <p:spPr>
              <a:xfrm>
                <a:off x="3549" y="968"/>
                <a:ext cx="128" cy="3"/>
              </a:xfrm>
              <a:custGeom>
                <a:avLst/>
                <a:gdLst>
                  <a:gd name="txL" fmla="*/ 0 w 441"/>
                  <a:gd name="txT" fmla="*/ 0 h 3"/>
                  <a:gd name="txR" fmla="*/ 441 w 441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440" y="0"/>
                  </a:cxn>
                  <a:cxn ang="0">
                    <a:pos x="441" y="0"/>
                  </a:cxn>
                </a:cxnLst>
                <a:rect l="txL" t="txT" r="txR" b="txB"/>
                <a:pathLst>
                  <a:path w="441" h="3">
                    <a:moveTo>
                      <a:pt x="0" y="0"/>
                    </a:moveTo>
                    <a:lnTo>
                      <a:pt x="440" y="0"/>
                    </a:lnTo>
                    <a:lnTo>
                      <a:pt x="441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9" name="Freeform 19"/>
              <p:cNvSpPr/>
              <p:nvPr/>
            </p:nvSpPr>
            <p:spPr>
              <a:xfrm>
                <a:off x="3677" y="968"/>
                <a:ext cx="3" cy="73"/>
              </a:xfrm>
              <a:custGeom>
                <a:avLst/>
                <a:gdLst>
                  <a:gd name="txL" fmla="*/ 0 w 1"/>
                  <a:gd name="txT" fmla="*/ 0 h 251"/>
                  <a:gd name="txR" fmla="*/ 1 w 1"/>
                  <a:gd name="txB" fmla="*/ 251 h 251"/>
                </a:gdLst>
                <a:ahLst/>
                <a:cxnLst>
                  <a:cxn ang="0">
                    <a:pos x="0" y="0"/>
                  </a:cxn>
                  <a:cxn ang="0">
                    <a:pos x="0" y="251"/>
                  </a:cxn>
                  <a:cxn ang="0">
                    <a:pos x="1" y="251"/>
                  </a:cxn>
                </a:cxnLst>
                <a:rect l="txL" t="txT" r="txR" b="txB"/>
                <a:pathLst>
                  <a:path w="1" h="251">
                    <a:moveTo>
                      <a:pt x="0" y="0"/>
                    </a:moveTo>
                    <a:lnTo>
                      <a:pt x="0" y="251"/>
                    </a:lnTo>
                    <a:lnTo>
                      <a:pt x="1" y="251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Freeform 20"/>
              <p:cNvSpPr/>
              <p:nvPr/>
            </p:nvSpPr>
            <p:spPr>
              <a:xfrm>
                <a:off x="4121" y="1096"/>
                <a:ext cx="3" cy="319"/>
              </a:xfrm>
              <a:custGeom>
                <a:avLst/>
                <a:gdLst>
                  <a:gd name="txL" fmla="*/ 0 w 1"/>
                  <a:gd name="txT" fmla="*/ 0 h 1098"/>
                  <a:gd name="txR" fmla="*/ 1 w 1"/>
                  <a:gd name="txB" fmla="*/ 1098 h 1098"/>
                </a:gdLst>
                <a:ahLst/>
                <a:cxnLst>
                  <a:cxn ang="0">
                    <a:pos x="0" y="0"/>
                  </a:cxn>
                  <a:cxn ang="0">
                    <a:pos x="0" y="1098"/>
                  </a:cxn>
                  <a:cxn ang="0">
                    <a:pos x="1" y="1098"/>
                  </a:cxn>
                </a:cxnLst>
                <a:rect l="txL" t="txT" r="txR" b="txB"/>
                <a:pathLst>
                  <a:path w="1" h="1098">
                    <a:moveTo>
                      <a:pt x="0" y="0"/>
                    </a:moveTo>
                    <a:lnTo>
                      <a:pt x="0" y="1098"/>
                    </a:lnTo>
                    <a:lnTo>
                      <a:pt x="1" y="1098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1" name="Freeform 21"/>
              <p:cNvSpPr/>
              <p:nvPr/>
            </p:nvSpPr>
            <p:spPr>
              <a:xfrm>
                <a:off x="4064" y="1096"/>
                <a:ext cx="57" cy="3"/>
              </a:xfrm>
              <a:custGeom>
                <a:avLst/>
                <a:gdLst>
                  <a:gd name="txL" fmla="*/ 0 w 205"/>
                  <a:gd name="txT" fmla="*/ 0 h 3"/>
                  <a:gd name="txR" fmla="*/ 205 w 205"/>
                  <a:gd name="txB" fmla="*/ 3 h 3"/>
                </a:gdLst>
                <a:ahLst/>
                <a:cxnLst>
                  <a:cxn ang="0">
                    <a:pos x="205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05" h="3">
                    <a:moveTo>
                      <a:pt x="205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2" name="Freeform 22"/>
              <p:cNvSpPr/>
              <p:nvPr/>
            </p:nvSpPr>
            <p:spPr>
              <a:xfrm>
                <a:off x="4064" y="1415"/>
                <a:ext cx="57" cy="3"/>
              </a:xfrm>
              <a:custGeom>
                <a:avLst/>
                <a:gdLst>
                  <a:gd name="txL" fmla="*/ 0 w 205"/>
                  <a:gd name="txT" fmla="*/ 0 h 3"/>
                  <a:gd name="txR" fmla="*/ 205 w 205"/>
                  <a:gd name="txB" fmla="*/ 3 h 3"/>
                </a:gdLst>
                <a:ahLst/>
                <a:cxnLst>
                  <a:cxn ang="0">
                    <a:pos x="205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205" h="3">
                    <a:moveTo>
                      <a:pt x="205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3" name="Freeform 23"/>
              <p:cNvSpPr/>
              <p:nvPr/>
            </p:nvSpPr>
            <p:spPr>
              <a:xfrm>
                <a:off x="2562" y="1143"/>
                <a:ext cx="407" cy="688"/>
              </a:xfrm>
              <a:custGeom>
                <a:avLst/>
                <a:gdLst>
                  <a:gd name="txL" fmla="*/ 0 w 1401"/>
                  <a:gd name="txT" fmla="*/ 0 h 2369"/>
                  <a:gd name="txR" fmla="*/ 1401 w 1401"/>
                  <a:gd name="txB" fmla="*/ 2369 h 2369"/>
                </a:gdLst>
                <a:ahLst/>
                <a:cxnLst>
                  <a:cxn ang="0">
                    <a:pos x="0" y="2369"/>
                  </a:cxn>
                  <a:cxn ang="0">
                    <a:pos x="1400" y="0"/>
                  </a:cxn>
                  <a:cxn ang="0">
                    <a:pos x="1401" y="0"/>
                  </a:cxn>
                </a:cxnLst>
                <a:rect l="txL" t="txT" r="txR" b="txB"/>
                <a:pathLst>
                  <a:path w="1401" h="2369">
                    <a:moveTo>
                      <a:pt x="0" y="2369"/>
                    </a:moveTo>
                    <a:lnTo>
                      <a:pt x="1400" y="0"/>
                    </a:lnTo>
                    <a:lnTo>
                      <a:pt x="1401" y="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4" name="Freeform 24"/>
              <p:cNvSpPr/>
              <p:nvPr/>
            </p:nvSpPr>
            <p:spPr>
              <a:xfrm>
                <a:off x="2969" y="777"/>
                <a:ext cx="648" cy="366"/>
              </a:xfrm>
              <a:custGeom>
                <a:avLst/>
                <a:gdLst>
                  <a:gd name="txL" fmla="*/ 0 w 2236"/>
                  <a:gd name="txT" fmla="*/ 0 h 1260"/>
                  <a:gd name="txR" fmla="*/ 2236 w 2236"/>
                  <a:gd name="txB" fmla="*/ 1260 h 1260"/>
                </a:gdLst>
                <a:ahLst/>
                <a:cxnLst>
                  <a:cxn ang="0">
                    <a:pos x="2236" y="0"/>
                  </a:cxn>
                  <a:cxn ang="0">
                    <a:pos x="1570" y="80"/>
                  </a:cxn>
                  <a:cxn ang="0">
                    <a:pos x="949" y="330"/>
                  </a:cxn>
                  <a:cxn ang="0">
                    <a:pos x="414" y="733"/>
                  </a:cxn>
                  <a:cxn ang="0">
                    <a:pos x="0" y="1260"/>
                  </a:cxn>
                  <a:cxn ang="0">
                    <a:pos x="1" y="1260"/>
                  </a:cxn>
                </a:cxnLst>
                <a:rect l="txL" t="txT" r="txR" b="txB"/>
                <a:pathLst>
                  <a:path w="2236" h="1260">
                    <a:moveTo>
                      <a:pt x="2236" y="0"/>
                    </a:moveTo>
                    <a:lnTo>
                      <a:pt x="1570" y="80"/>
                    </a:lnTo>
                    <a:lnTo>
                      <a:pt x="949" y="330"/>
                    </a:lnTo>
                    <a:lnTo>
                      <a:pt x="414" y="733"/>
                    </a:lnTo>
                    <a:lnTo>
                      <a:pt x="0" y="1260"/>
                    </a:lnTo>
                    <a:lnTo>
                      <a:pt x="1" y="126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5" name="Freeform 25"/>
              <p:cNvSpPr/>
              <p:nvPr/>
            </p:nvSpPr>
            <p:spPr>
              <a:xfrm>
                <a:off x="2319" y="1831"/>
                <a:ext cx="243" cy="410"/>
              </a:xfrm>
              <a:custGeom>
                <a:avLst/>
                <a:gdLst>
                  <a:gd name="txL" fmla="*/ 0 w 835"/>
                  <a:gd name="txT" fmla="*/ 0 h 1410"/>
                  <a:gd name="txR" fmla="*/ 835 w 835"/>
                  <a:gd name="txB" fmla="*/ 1410 h 1410"/>
                </a:gdLst>
                <a:ahLst/>
                <a:cxnLst>
                  <a:cxn ang="0">
                    <a:pos x="835" y="0"/>
                  </a:cxn>
                  <a:cxn ang="0">
                    <a:pos x="0" y="1410"/>
                  </a:cxn>
                  <a:cxn ang="0">
                    <a:pos x="1" y="1410"/>
                  </a:cxn>
                </a:cxnLst>
                <a:rect l="txL" t="txT" r="txR" b="txB"/>
                <a:pathLst>
                  <a:path w="835" h="1410">
                    <a:moveTo>
                      <a:pt x="835" y="0"/>
                    </a:moveTo>
                    <a:lnTo>
                      <a:pt x="0" y="1410"/>
                    </a:lnTo>
                    <a:lnTo>
                      <a:pt x="1" y="141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6" name="Freeform 26"/>
              <p:cNvSpPr/>
              <p:nvPr/>
            </p:nvSpPr>
            <p:spPr>
              <a:xfrm>
                <a:off x="2562" y="1831"/>
                <a:ext cx="274" cy="162"/>
              </a:xfrm>
              <a:custGeom>
                <a:avLst/>
                <a:gdLst>
                  <a:gd name="txL" fmla="*/ 0 w 944"/>
                  <a:gd name="txT" fmla="*/ 0 h 560"/>
                  <a:gd name="txR" fmla="*/ 944 w 944"/>
                  <a:gd name="txB" fmla="*/ 560 h 560"/>
                </a:gdLst>
                <a:ahLst/>
                <a:cxnLst>
                  <a:cxn ang="0">
                    <a:pos x="0" y="0"/>
                  </a:cxn>
                  <a:cxn ang="0">
                    <a:pos x="943" y="560"/>
                  </a:cxn>
                  <a:cxn ang="0">
                    <a:pos x="944" y="560"/>
                  </a:cxn>
                </a:cxnLst>
                <a:rect l="txL" t="txT" r="txR" b="txB"/>
                <a:pathLst>
                  <a:path w="944" h="560">
                    <a:moveTo>
                      <a:pt x="0" y="0"/>
                    </a:moveTo>
                    <a:lnTo>
                      <a:pt x="943" y="560"/>
                    </a:lnTo>
                    <a:lnTo>
                      <a:pt x="944" y="560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7" name="Freeform 27"/>
              <p:cNvSpPr/>
              <p:nvPr/>
            </p:nvSpPr>
            <p:spPr>
              <a:xfrm>
                <a:off x="2593" y="2019"/>
                <a:ext cx="227" cy="385"/>
              </a:xfrm>
              <a:custGeom>
                <a:avLst/>
                <a:gdLst>
                  <a:gd name="txL" fmla="*/ 0 w 781"/>
                  <a:gd name="txT" fmla="*/ 0 h 1321"/>
                  <a:gd name="txR" fmla="*/ 781 w 781"/>
                  <a:gd name="txB" fmla="*/ 1321 h 1321"/>
                </a:gdLst>
                <a:ahLst/>
                <a:cxnLst>
                  <a:cxn ang="0">
                    <a:pos x="781" y="0"/>
                  </a:cxn>
                  <a:cxn ang="0">
                    <a:pos x="0" y="1321"/>
                  </a:cxn>
                  <a:cxn ang="0">
                    <a:pos x="1" y="1321"/>
                  </a:cxn>
                </a:cxnLst>
                <a:rect l="txL" t="txT" r="txR" b="txB"/>
                <a:pathLst>
                  <a:path w="781" h="1321">
                    <a:moveTo>
                      <a:pt x="781" y="0"/>
                    </a:moveTo>
                    <a:lnTo>
                      <a:pt x="0" y="1321"/>
                    </a:lnTo>
                    <a:lnTo>
                      <a:pt x="1" y="1321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8" name="Freeform 28"/>
              <p:cNvSpPr/>
              <p:nvPr/>
            </p:nvSpPr>
            <p:spPr>
              <a:xfrm>
                <a:off x="2319" y="2241"/>
                <a:ext cx="274" cy="163"/>
              </a:xfrm>
              <a:custGeom>
                <a:avLst/>
                <a:gdLst>
                  <a:gd name="txL" fmla="*/ 0 w 945"/>
                  <a:gd name="txT" fmla="*/ 0 h 559"/>
                  <a:gd name="txR" fmla="*/ 945 w 945"/>
                  <a:gd name="txB" fmla="*/ 559 h 559"/>
                </a:gdLst>
                <a:ahLst/>
                <a:cxnLst>
                  <a:cxn ang="0">
                    <a:pos x="0" y="0"/>
                  </a:cxn>
                  <a:cxn ang="0">
                    <a:pos x="944" y="559"/>
                  </a:cxn>
                  <a:cxn ang="0">
                    <a:pos x="945" y="559"/>
                  </a:cxn>
                </a:cxnLst>
                <a:rect l="txL" t="txT" r="txR" b="txB"/>
                <a:pathLst>
                  <a:path w="945" h="559">
                    <a:moveTo>
                      <a:pt x="0" y="0"/>
                    </a:moveTo>
                    <a:lnTo>
                      <a:pt x="944" y="559"/>
                    </a:lnTo>
                    <a:lnTo>
                      <a:pt x="945" y="559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9" name="Freeform 29"/>
              <p:cNvSpPr/>
              <p:nvPr/>
            </p:nvSpPr>
            <p:spPr>
              <a:xfrm>
                <a:off x="2820" y="1711"/>
                <a:ext cx="687" cy="308"/>
              </a:xfrm>
              <a:custGeom>
                <a:avLst/>
                <a:gdLst>
                  <a:gd name="txL" fmla="*/ 0 w 2369"/>
                  <a:gd name="txT" fmla="*/ 0 h 1068"/>
                  <a:gd name="txR" fmla="*/ 2369 w 2369"/>
                  <a:gd name="txB" fmla="*/ 1068 h 1068"/>
                </a:gdLst>
                <a:ahLst/>
                <a:cxnLst>
                  <a:cxn ang="0">
                    <a:pos x="2369" y="44"/>
                  </a:cxn>
                  <a:cxn ang="0">
                    <a:pos x="1683" y="0"/>
                  </a:cxn>
                  <a:cxn ang="0">
                    <a:pos x="1018" y="171"/>
                  </a:cxn>
                  <a:cxn ang="0">
                    <a:pos x="439" y="538"/>
                  </a:cxn>
                  <a:cxn ang="0">
                    <a:pos x="0" y="1068"/>
                  </a:cxn>
                  <a:cxn ang="0">
                    <a:pos x="1" y="1068"/>
                  </a:cxn>
                </a:cxnLst>
                <a:rect l="txL" t="txT" r="txR" b="txB"/>
                <a:pathLst>
                  <a:path w="2369" h="1068">
                    <a:moveTo>
                      <a:pt x="2369" y="44"/>
                    </a:moveTo>
                    <a:lnTo>
                      <a:pt x="1683" y="0"/>
                    </a:lnTo>
                    <a:lnTo>
                      <a:pt x="1018" y="171"/>
                    </a:lnTo>
                    <a:lnTo>
                      <a:pt x="439" y="538"/>
                    </a:lnTo>
                    <a:lnTo>
                      <a:pt x="0" y="1068"/>
                    </a:lnTo>
                    <a:lnTo>
                      <a:pt x="1" y="1068"/>
                    </a:lnTo>
                  </a:path>
                </a:pathLst>
              </a:custGeom>
              <a:noFill/>
              <a:ln w="3810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10" name="Group 30"/>
            <p:cNvGrpSpPr/>
            <p:nvPr/>
          </p:nvGrpSpPr>
          <p:grpSpPr>
            <a:xfrm>
              <a:off x="2479" y="588"/>
              <a:ext cx="1594" cy="1364"/>
              <a:chOff x="2479" y="588"/>
              <a:chExt cx="1594" cy="1364"/>
            </a:xfrm>
          </p:grpSpPr>
          <p:sp>
            <p:nvSpPr>
              <p:cNvPr id="12311" name="Freeform 31"/>
              <p:cNvSpPr/>
              <p:nvPr/>
            </p:nvSpPr>
            <p:spPr>
              <a:xfrm>
                <a:off x="3561" y="588"/>
                <a:ext cx="3" cy="251"/>
              </a:xfrm>
              <a:custGeom>
                <a:avLst/>
                <a:gdLst>
                  <a:gd name="txL" fmla="*/ 0 w 1"/>
                  <a:gd name="txT" fmla="*/ 0 h 970"/>
                  <a:gd name="txR" fmla="*/ 1 w 1"/>
                  <a:gd name="txB" fmla="*/ 970 h 970"/>
                </a:gdLst>
                <a:ahLst/>
                <a:cxnLst>
                  <a:cxn ang="0">
                    <a:pos x="0" y="0"/>
                  </a:cxn>
                  <a:cxn ang="0">
                    <a:pos x="0" y="970"/>
                  </a:cxn>
                  <a:cxn ang="0">
                    <a:pos x="1" y="970"/>
                  </a:cxn>
                </a:cxnLst>
                <a:rect l="txL" t="txT" r="txR" b="txB"/>
                <a:pathLst>
                  <a:path w="1" h="970">
                    <a:moveTo>
                      <a:pt x="0" y="0"/>
                    </a:moveTo>
                    <a:lnTo>
                      <a:pt x="0" y="970"/>
                    </a:lnTo>
                    <a:lnTo>
                      <a:pt x="1" y="97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2" name="Freeform 32"/>
              <p:cNvSpPr/>
              <p:nvPr/>
            </p:nvSpPr>
            <p:spPr>
              <a:xfrm>
                <a:off x="3561" y="882"/>
                <a:ext cx="3" cy="42"/>
              </a:xfrm>
              <a:custGeom>
                <a:avLst/>
                <a:gdLst>
                  <a:gd name="txL" fmla="*/ 0 w 1"/>
                  <a:gd name="txT" fmla="*/ 0 h 164"/>
                  <a:gd name="txR" fmla="*/ 1 w 1"/>
                  <a:gd name="txB" fmla="*/ 164 h 164"/>
                </a:gdLst>
                <a:ahLst/>
                <a:cxnLst>
                  <a:cxn ang="0">
                    <a:pos x="0" y="0"/>
                  </a:cxn>
                  <a:cxn ang="0">
                    <a:pos x="0" y="164"/>
                  </a:cxn>
                  <a:cxn ang="0">
                    <a:pos x="1" y="164"/>
                  </a:cxn>
                </a:cxnLst>
                <a:rect l="txL" t="txT" r="txR" b="txB"/>
                <a:pathLst>
                  <a:path w="1" h="164">
                    <a:moveTo>
                      <a:pt x="0" y="0"/>
                    </a:moveTo>
                    <a:lnTo>
                      <a:pt x="0" y="164"/>
                    </a:lnTo>
                    <a:lnTo>
                      <a:pt x="1" y="16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3" name="Freeform 33"/>
              <p:cNvSpPr/>
              <p:nvPr/>
            </p:nvSpPr>
            <p:spPr>
              <a:xfrm>
                <a:off x="3561" y="967"/>
                <a:ext cx="3" cy="212"/>
              </a:xfrm>
              <a:custGeom>
                <a:avLst/>
                <a:gdLst>
                  <a:gd name="txL" fmla="*/ 0 w 1"/>
                  <a:gd name="txT" fmla="*/ 0 h 824"/>
                  <a:gd name="txR" fmla="*/ 1 w 1"/>
                  <a:gd name="txB" fmla="*/ 824 h 824"/>
                </a:gdLst>
                <a:ahLst/>
                <a:cxnLst>
                  <a:cxn ang="0">
                    <a:pos x="0" y="0"/>
                  </a:cxn>
                  <a:cxn ang="0">
                    <a:pos x="0" y="824"/>
                  </a:cxn>
                  <a:cxn ang="0">
                    <a:pos x="1" y="824"/>
                  </a:cxn>
                </a:cxnLst>
                <a:rect l="txL" t="txT" r="txR" b="txB"/>
                <a:pathLst>
                  <a:path w="1" h="824">
                    <a:moveTo>
                      <a:pt x="0" y="0"/>
                    </a:moveTo>
                    <a:lnTo>
                      <a:pt x="0" y="824"/>
                    </a:lnTo>
                    <a:lnTo>
                      <a:pt x="1" y="82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4" name="Freeform 34"/>
              <p:cNvSpPr/>
              <p:nvPr/>
            </p:nvSpPr>
            <p:spPr>
              <a:xfrm>
                <a:off x="3561" y="1224"/>
                <a:ext cx="3" cy="41"/>
              </a:xfrm>
              <a:custGeom>
                <a:avLst/>
                <a:gdLst>
                  <a:gd name="txL" fmla="*/ 0 w 1"/>
                  <a:gd name="txT" fmla="*/ 0 h 165"/>
                  <a:gd name="txR" fmla="*/ 1 w 1"/>
                  <a:gd name="txB" fmla="*/ 165 h 165"/>
                </a:gdLst>
                <a:ahLst/>
                <a:cxnLst>
                  <a:cxn ang="0">
                    <a:pos x="0" y="0"/>
                  </a:cxn>
                  <a:cxn ang="0">
                    <a:pos x="0" y="165"/>
                  </a:cxn>
                  <a:cxn ang="0">
                    <a:pos x="1" y="165"/>
                  </a:cxn>
                </a:cxnLst>
                <a:rect l="txL" t="txT" r="txR" b="txB"/>
                <a:pathLst>
                  <a:path w="1" h="165">
                    <a:moveTo>
                      <a:pt x="0" y="0"/>
                    </a:moveTo>
                    <a:lnTo>
                      <a:pt x="0" y="165"/>
                    </a:lnTo>
                    <a:lnTo>
                      <a:pt x="1" y="165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Freeform 35"/>
              <p:cNvSpPr/>
              <p:nvPr/>
            </p:nvSpPr>
            <p:spPr>
              <a:xfrm>
                <a:off x="3561" y="1307"/>
                <a:ext cx="3" cy="251"/>
              </a:xfrm>
              <a:custGeom>
                <a:avLst/>
                <a:gdLst>
                  <a:gd name="txL" fmla="*/ 0 w 1"/>
                  <a:gd name="txT" fmla="*/ 0 h 971"/>
                  <a:gd name="txR" fmla="*/ 1 w 1"/>
                  <a:gd name="txB" fmla="*/ 971 h 971"/>
                </a:gdLst>
                <a:ahLst/>
                <a:cxnLst>
                  <a:cxn ang="0">
                    <a:pos x="0" y="0"/>
                  </a:cxn>
                  <a:cxn ang="0">
                    <a:pos x="0" y="971"/>
                  </a:cxn>
                  <a:cxn ang="0">
                    <a:pos x="1" y="971"/>
                  </a:cxn>
                </a:cxnLst>
                <a:rect l="txL" t="txT" r="txR" b="txB"/>
                <a:pathLst>
                  <a:path w="1" h="971">
                    <a:moveTo>
                      <a:pt x="0" y="0"/>
                    </a:moveTo>
                    <a:lnTo>
                      <a:pt x="0" y="971"/>
                    </a:lnTo>
                    <a:lnTo>
                      <a:pt x="1" y="971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6" name="Freeform 36"/>
              <p:cNvSpPr/>
              <p:nvPr/>
            </p:nvSpPr>
            <p:spPr>
              <a:xfrm>
                <a:off x="3071" y="1065"/>
                <a:ext cx="267" cy="3"/>
              </a:xfrm>
              <a:custGeom>
                <a:avLst/>
                <a:gdLst>
                  <a:gd name="txL" fmla="*/ 0 w 1033"/>
                  <a:gd name="txT" fmla="*/ 0 h 3"/>
                  <a:gd name="txR" fmla="*/ 1033 w 1033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032" y="0"/>
                  </a:cxn>
                  <a:cxn ang="0">
                    <a:pos x="1033" y="0"/>
                  </a:cxn>
                </a:cxnLst>
                <a:rect l="txL" t="txT" r="txR" b="txB"/>
                <a:pathLst>
                  <a:path w="1033" h="3">
                    <a:moveTo>
                      <a:pt x="0" y="0"/>
                    </a:moveTo>
                    <a:lnTo>
                      <a:pt x="1032" y="0"/>
                    </a:lnTo>
                    <a:lnTo>
                      <a:pt x="1033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7" name="Freeform 37"/>
              <p:cNvSpPr/>
              <p:nvPr/>
            </p:nvSpPr>
            <p:spPr>
              <a:xfrm>
                <a:off x="3382" y="1065"/>
                <a:ext cx="42" cy="3"/>
              </a:xfrm>
              <a:custGeom>
                <a:avLst/>
                <a:gdLst>
                  <a:gd name="txL" fmla="*/ 0 w 165"/>
                  <a:gd name="txT" fmla="*/ 0 h 3"/>
                  <a:gd name="txR" fmla="*/ 165 w 165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5" y="0"/>
                  </a:cxn>
                </a:cxnLst>
                <a:rect l="txL" t="txT" r="txR" b="txB"/>
                <a:pathLst>
                  <a:path w="165" h="3">
                    <a:moveTo>
                      <a:pt x="0" y="0"/>
                    </a:moveTo>
                    <a:lnTo>
                      <a:pt x="164" y="0"/>
                    </a:lnTo>
                    <a:lnTo>
                      <a:pt x="165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8" name="Freeform 38"/>
              <p:cNvSpPr/>
              <p:nvPr/>
            </p:nvSpPr>
            <p:spPr>
              <a:xfrm>
                <a:off x="3466" y="1065"/>
                <a:ext cx="214" cy="3"/>
              </a:xfrm>
              <a:custGeom>
                <a:avLst/>
                <a:gdLst>
                  <a:gd name="txL" fmla="*/ 0 w 824"/>
                  <a:gd name="txT" fmla="*/ 0 h 3"/>
                  <a:gd name="txR" fmla="*/ 824 w 824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823" y="0"/>
                  </a:cxn>
                  <a:cxn ang="0">
                    <a:pos x="824" y="0"/>
                  </a:cxn>
                </a:cxnLst>
                <a:rect l="txL" t="txT" r="txR" b="txB"/>
                <a:pathLst>
                  <a:path w="824" h="3">
                    <a:moveTo>
                      <a:pt x="0" y="0"/>
                    </a:moveTo>
                    <a:lnTo>
                      <a:pt x="823" y="0"/>
                    </a:lnTo>
                    <a:lnTo>
                      <a:pt x="824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9" name="Freeform 39"/>
              <p:cNvSpPr/>
              <p:nvPr/>
            </p:nvSpPr>
            <p:spPr>
              <a:xfrm>
                <a:off x="3721" y="1065"/>
                <a:ext cx="42" cy="3"/>
              </a:xfrm>
              <a:custGeom>
                <a:avLst/>
                <a:gdLst>
                  <a:gd name="txL" fmla="*/ 0 w 165"/>
                  <a:gd name="txT" fmla="*/ 0 h 3"/>
                  <a:gd name="txR" fmla="*/ 165 w 165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5" y="0"/>
                  </a:cxn>
                </a:cxnLst>
                <a:rect l="txL" t="txT" r="txR" b="txB"/>
                <a:pathLst>
                  <a:path w="165" h="3">
                    <a:moveTo>
                      <a:pt x="0" y="0"/>
                    </a:moveTo>
                    <a:lnTo>
                      <a:pt x="164" y="0"/>
                    </a:lnTo>
                    <a:lnTo>
                      <a:pt x="165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0" name="Freeform 40"/>
              <p:cNvSpPr/>
              <p:nvPr/>
            </p:nvSpPr>
            <p:spPr>
              <a:xfrm>
                <a:off x="3805" y="1065"/>
                <a:ext cx="268" cy="3"/>
              </a:xfrm>
              <a:custGeom>
                <a:avLst/>
                <a:gdLst>
                  <a:gd name="txL" fmla="*/ 0 w 1034"/>
                  <a:gd name="txT" fmla="*/ 0 h 3"/>
                  <a:gd name="txR" fmla="*/ 1034 w 1034"/>
                  <a:gd name="txB" fmla="*/ 3 h 3"/>
                </a:gdLst>
                <a:ahLst/>
                <a:cxnLst>
                  <a:cxn ang="0">
                    <a:pos x="0" y="0"/>
                  </a:cxn>
                  <a:cxn ang="0">
                    <a:pos x="1033" y="0"/>
                  </a:cxn>
                  <a:cxn ang="0">
                    <a:pos x="1034" y="0"/>
                  </a:cxn>
                </a:cxnLst>
                <a:rect l="txL" t="txT" r="txR" b="txB"/>
                <a:pathLst>
                  <a:path w="1034" h="3">
                    <a:moveTo>
                      <a:pt x="0" y="0"/>
                    </a:moveTo>
                    <a:lnTo>
                      <a:pt x="1033" y="0"/>
                    </a:lnTo>
                    <a:lnTo>
                      <a:pt x="1034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1" name="Freeform 41"/>
              <p:cNvSpPr/>
              <p:nvPr/>
            </p:nvSpPr>
            <p:spPr>
              <a:xfrm>
                <a:off x="2479" y="1719"/>
                <a:ext cx="122" cy="72"/>
              </a:xfrm>
              <a:custGeom>
                <a:avLst/>
                <a:gdLst>
                  <a:gd name="txL" fmla="*/ 0 w 466"/>
                  <a:gd name="txT" fmla="*/ 0 h 275"/>
                  <a:gd name="txR" fmla="*/ 466 w 466"/>
                  <a:gd name="txB" fmla="*/ 275 h 275"/>
                </a:gdLst>
                <a:ahLst/>
                <a:cxnLst>
                  <a:cxn ang="0">
                    <a:pos x="0" y="0"/>
                  </a:cxn>
                  <a:cxn ang="0">
                    <a:pos x="465" y="275"/>
                  </a:cxn>
                  <a:cxn ang="0">
                    <a:pos x="466" y="275"/>
                  </a:cxn>
                </a:cxnLst>
                <a:rect l="txL" t="txT" r="txR" b="txB"/>
                <a:pathLst>
                  <a:path w="466" h="275">
                    <a:moveTo>
                      <a:pt x="0" y="0"/>
                    </a:moveTo>
                    <a:lnTo>
                      <a:pt x="465" y="275"/>
                    </a:lnTo>
                    <a:lnTo>
                      <a:pt x="466" y="275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2" name="Freeform 42"/>
              <p:cNvSpPr/>
              <p:nvPr/>
            </p:nvSpPr>
            <p:spPr>
              <a:xfrm>
                <a:off x="2635" y="1813"/>
                <a:ext cx="38" cy="20"/>
              </a:xfrm>
              <a:custGeom>
                <a:avLst/>
                <a:gdLst>
                  <a:gd name="txL" fmla="*/ 0 w 142"/>
                  <a:gd name="txT" fmla="*/ 0 h 85"/>
                  <a:gd name="txR" fmla="*/ 142 w 142"/>
                  <a:gd name="txB" fmla="*/ 85 h 85"/>
                </a:gdLst>
                <a:ahLst/>
                <a:cxnLst>
                  <a:cxn ang="0">
                    <a:pos x="0" y="0"/>
                  </a:cxn>
                  <a:cxn ang="0">
                    <a:pos x="141" y="85"/>
                  </a:cxn>
                  <a:cxn ang="0">
                    <a:pos x="142" y="85"/>
                  </a:cxn>
                </a:cxnLst>
                <a:rect l="txL" t="txT" r="txR" b="txB"/>
                <a:pathLst>
                  <a:path w="142" h="85">
                    <a:moveTo>
                      <a:pt x="0" y="0"/>
                    </a:moveTo>
                    <a:lnTo>
                      <a:pt x="141" y="85"/>
                    </a:lnTo>
                    <a:lnTo>
                      <a:pt x="142" y="85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3" name="Freeform 43"/>
              <p:cNvSpPr/>
              <p:nvPr/>
            </p:nvSpPr>
            <p:spPr>
              <a:xfrm>
                <a:off x="2710" y="1856"/>
                <a:ext cx="121" cy="71"/>
              </a:xfrm>
              <a:custGeom>
                <a:avLst/>
                <a:gdLst>
                  <a:gd name="txL" fmla="*/ 0 w 466"/>
                  <a:gd name="txT" fmla="*/ 0 h 276"/>
                  <a:gd name="txR" fmla="*/ 466 w 466"/>
                  <a:gd name="txB" fmla="*/ 276 h 276"/>
                </a:gdLst>
                <a:ahLst/>
                <a:cxnLst>
                  <a:cxn ang="0">
                    <a:pos x="0" y="0"/>
                  </a:cxn>
                  <a:cxn ang="0">
                    <a:pos x="465" y="276"/>
                  </a:cxn>
                  <a:cxn ang="0">
                    <a:pos x="466" y="276"/>
                  </a:cxn>
                </a:cxnLst>
                <a:rect l="txL" t="txT" r="txR" b="txB"/>
                <a:pathLst>
                  <a:path w="466" h="276">
                    <a:moveTo>
                      <a:pt x="0" y="0"/>
                    </a:moveTo>
                    <a:lnTo>
                      <a:pt x="465" y="276"/>
                    </a:lnTo>
                    <a:lnTo>
                      <a:pt x="466" y="276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4" name="Freeform 44"/>
              <p:cNvSpPr/>
              <p:nvPr/>
            </p:nvSpPr>
            <p:spPr>
              <a:xfrm>
                <a:off x="3963" y="924"/>
                <a:ext cx="24" cy="284"/>
              </a:xfrm>
              <a:custGeom>
                <a:avLst/>
                <a:gdLst>
                  <a:gd name="txL" fmla="*/ 0 w 94"/>
                  <a:gd name="txT" fmla="*/ 0 h 1098"/>
                  <a:gd name="txR" fmla="*/ 94 w 94"/>
                  <a:gd name="txB" fmla="*/ 1098 h 1098"/>
                </a:gdLst>
                <a:ahLst/>
                <a:cxnLst>
                  <a:cxn ang="0">
                    <a:pos x="0" y="0"/>
                  </a:cxn>
                  <a:cxn ang="0">
                    <a:pos x="4" y="11"/>
                  </a:cxn>
                  <a:cxn ang="0">
                    <a:pos x="15" y="42"/>
                  </a:cxn>
                  <a:cxn ang="0">
                    <a:pos x="31" y="94"/>
                  </a:cxn>
                  <a:cxn ang="0">
                    <a:pos x="48" y="161"/>
                  </a:cxn>
                  <a:cxn ang="0">
                    <a:pos x="66" y="242"/>
                  </a:cxn>
                  <a:cxn ang="0">
                    <a:pos x="81" y="339"/>
                  </a:cxn>
                  <a:cxn ang="0">
                    <a:pos x="91" y="444"/>
                  </a:cxn>
                  <a:cxn ang="0">
                    <a:pos x="94" y="549"/>
                  </a:cxn>
                  <a:cxn ang="0">
                    <a:pos x="91" y="655"/>
                  </a:cxn>
                  <a:cxn ang="0">
                    <a:pos x="81" y="760"/>
                  </a:cxn>
                  <a:cxn ang="0">
                    <a:pos x="66" y="855"/>
                  </a:cxn>
                  <a:cxn ang="0">
                    <a:pos x="48" y="937"/>
                  </a:cxn>
                  <a:cxn ang="0">
                    <a:pos x="31" y="1005"/>
                  </a:cxn>
                  <a:cxn ang="0">
                    <a:pos x="15" y="1056"/>
                  </a:cxn>
                  <a:cxn ang="0">
                    <a:pos x="4" y="1087"/>
                  </a:cxn>
                  <a:cxn ang="0">
                    <a:pos x="0" y="1098"/>
                  </a:cxn>
                  <a:cxn ang="0">
                    <a:pos x="1" y="1098"/>
                  </a:cxn>
                </a:cxnLst>
                <a:rect l="txL" t="txT" r="txR" b="txB"/>
                <a:pathLst>
                  <a:path w="94" h="1098">
                    <a:moveTo>
                      <a:pt x="0" y="0"/>
                    </a:moveTo>
                    <a:lnTo>
                      <a:pt x="4" y="11"/>
                    </a:lnTo>
                    <a:lnTo>
                      <a:pt x="15" y="42"/>
                    </a:lnTo>
                    <a:lnTo>
                      <a:pt x="31" y="94"/>
                    </a:lnTo>
                    <a:lnTo>
                      <a:pt x="48" y="161"/>
                    </a:lnTo>
                    <a:lnTo>
                      <a:pt x="66" y="242"/>
                    </a:lnTo>
                    <a:lnTo>
                      <a:pt x="81" y="339"/>
                    </a:lnTo>
                    <a:lnTo>
                      <a:pt x="91" y="444"/>
                    </a:lnTo>
                    <a:lnTo>
                      <a:pt x="94" y="549"/>
                    </a:lnTo>
                    <a:lnTo>
                      <a:pt x="91" y="655"/>
                    </a:lnTo>
                    <a:lnTo>
                      <a:pt x="81" y="760"/>
                    </a:lnTo>
                    <a:lnTo>
                      <a:pt x="66" y="855"/>
                    </a:lnTo>
                    <a:lnTo>
                      <a:pt x="48" y="937"/>
                    </a:lnTo>
                    <a:lnTo>
                      <a:pt x="31" y="1005"/>
                    </a:lnTo>
                    <a:lnTo>
                      <a:pt x="15" y="1056"/>
                    </a:lnTo>
                    <a:lnTo>
                      <a:pt x="4" y="1087"/>
                    </a:lnTo>
                    <a:lnTo>
                      <a:pt x="0" y="1098"/>
                    </a:lnTo>
                    <a:lnTo>
                      <a:pt x="1" y="1098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5" name="Freeform 45"/>
              <p:cNvSpPr/>
              <p:nvPr/>
            </p:nvSpPr>
            <p:spPr>
              <a:xfrm>
                <a:off x="2775" y="1813"/>
                <a:ext cx="32" cy="18"/>
              </a:xfrm>
              <a:custGeom>
                <a:avLst/>
                <a:gdLst>
                  <a:gd name="txL" fmla="*/ 0 w 118"/>
                  <a:gd name="txT" fmla="*/ 0 h 70"/>
                  <a:gd name="txR" fmla="*/ 118 w 118"/>
                  <a:gd name="txB" fmla="*/ 70 h 70"/>
                </a:gdLst>
                <a:ahLst/>
                <a:cxnLst>
                  <a:cxn ang="0">
                    <a:pos x="118" y="7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18" h="70">
                    <a:moveTo>
                      <a:pt x="118" y="7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6" name="Freeform 46"/>
              <p:cNvSpPr/>
              <p:nvPr/>
            </p:nvSpPr>
            <p:spPr>
              <a:xfrm>
                <a:off x="2722" y="1780"/>
                <a:ext cx="37" cy="20"/>
              </a:xfrm>
              <a:custGeom>
                <a:avLst/>
                <a:gdLst>
                  <a:gd name="txL" fmla="*/ 0 w 142"/>
                  <a:gd name="txT" fmla="*/ 0 h 84"/>
                  <a:gd name="txR" fmla="*/ 142 w 142"/>
                  <a:gd name="txB" fmla="*/ 84 h 84"/>
                </a:gdLst>
                <a:ahLst/>
                <a:cxnLst>
                  <a:cxn ang="0">
                    <a:pos x="142" y="84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42" h="84">
                    <a:moveTo>
                      <a:pt x="142" y="84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Freeform 47"/>
              <p:cNvSpPr/>
              <p:nvPr/>
            </p:nvSpPr>
            <p:spPr>
              <a:xfrm>
                <a:off x="2666" y="1747"/>
                <a:ext cx="37" cy="21"/>
              </a:xfrm>
              <a:custGeom>
                <a:avLst/>
                <a:gdLst>
                  <a:gd name="txL" fmla="*/ 0 w 141"/>
                  <a:gd name="txT" fmla="*/ 0 h 84"/>
                  <a:gd name="txR" fmla="*/ 141 w 141"/>
                  <a:gd name="txB" fmla="*/ 84 h 84"/>
                </a:gdLst>
                <a:ahLst/>
                <a:cxnLst>
                  <a:cxn ang="0">
                    <a:pos x="141" y="84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41" h="84">
                    <a:moveTo>
                      <a:pt x="141" y="84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8" name="Freeform 48"/>
              <p:cNvSpPr/>
              <p:nvPr/>
            </p:nvSpPr>
            <p:spPr>
              <a:xfrm>
                <a:off x="2612" y="1715"/>
                <a:ext cx="35" cy="20"/>
              </a:xfrm>
              <a:custGeom>
                <a:avLst/>
                <a:gdLst>
                  <a:gd name="txL" fmla="*/ 0 w 142"/>
                  <a:gd name="txT" fmla="*/ 0 h 84"/>
                  <a:gd name="txR" fmla="*/ 142 w 142"/>
                  <a:gd name="txB" fmla="*/ 84 h 84"/>
                </a:gdLst>
                <a:ahLst/>
                <a:cxnLst>
                  <a:cxn ang="0">
                    <a:pos x="142" y="84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42" h="84">
                    <a:moveTo>
                      <a:pt x="142" y="84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9" name="Freeform 49"/>
              <p:cNvSpPr/>
              <p:nvPr/>
            </p:nvSpPr>
            <p:spPr>
              <a:xfrm>
                <a:off x="2563" y="1686"/>
                <a:ext cx="30" cy="17"/>
              </a:xfrm>
              <a:custGeom>
                <a:avLst/>
                <a:gdLst>
                  <a:gd name="txL" fmla="*/ 0 w 117"/>
                  <a:gd name="txT" fmla="*/ 0 h 70"/>
                  <a:gd name="txR" fmla="*/ 117 w 117"/>
                  <a:gd name="txB" fmla="*/ 70 h 70"/>
                </a:gdLst>
                <a:ahLst/>
                <a:cxnLst>
                  <a:cxn ang="0">
                    <a:pos x="117" y="7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17" h="70">
                    <a:moveTo>
                      <a:pt x="117" y="7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0" name="Freeform 50"/>
              <p:cNvSpPr/>
              <p:nvPr/>
            </p:nvSpPr>
            <p:spPr>
              <a:xfrm>
                <a:off x="2491" y="1807"/>
                <a:ext cx="30" cy="19"/>
              </a:xfrm>
              <a:custGeom>
                <a:avLst/>
                <a:gdLst>
                  <a:gd name="txL" fmla="*/ 0 w 120"/>
                  <a:gd name="txT" fmla="*/ 0 h 70"/>
                  <a:gd name="txR" fmla="*/ 120 w 120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119" y="70"/>
                  </a:cxn>
                  <a:cxn ang="0">
                    <a:pos x="120" y="70"/>
                  </a:cxn>
                </a:cxnLst>
                <a:rect l="txL" t="txT" r="txR" b="txB"/>
                <a:pathLst>
                  <a:path w="120" h="70">
                    <a:moveTo>
                      <a:pt x="0" y="0"/>
                    </a:moveTo>
                    <a:lnTo>
                      <a:pt x="119" y="70"/>
                    </a:lnTo>
                    <a:lnTo>
                      <a:pt x="120" y="7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1" name="Freeform 51"/>
              <p:cNvSpPr/>
              <p:nvPr/>
            </p:nvSpPr>
            <p:spPr>
              <a:xfrm>
                <a:off x="2540" y="1838"/>
                <a:ext cx="35" cy="21"/>
              </a:xfrm>
              <a:custGeom>
                <a:avLst/>
                <a:gdLst>
                  <a:gd name="txL" fmla="*/ 0 w 143"/>
                  <a:gd name="txT" fmla="*/ 0 h 84"/>
                  <a:gd name="txR" fmla="*/ 143 w 143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142" y="84"/>
                  </a:cxn>
                  <a:cxn ang="0">
                    <a:pos x="143" y="84"/>
                  </a:cxn>
                </a:cxnLst>
                <a:rect l="txL" t="txT" r="txR" b="txB"/>
                <a:pathLst>
                  <a:path w="143" h="84">
                    <a:moveTo>
                      <a:pt x="0" y="0"/>
                    </a:moveTo>
                    <a:lnTo>
                      <a:pt x="142" y="84"/>
                    </a:lnTo>
                    <a:lnTo>
                      <a:pt x="143" y="8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2" name="Freeform 52"/>
              <p:cNvSpPr/>
              <p:nvPr/>
            </p:nvSpPr>
            <p:spPr>
              <a:xfrm>
                <a:off x="2593" y="1871"/>
                <a:ext cx="38" cy="20"/>
              </a:xfrm>
              <a:custGeom>
                <a:avLst/>
                <a:gdLst>
                  <a:gd name="txL" fmla="*/ 0 w 143"/>
                  <a:gd name="txT" fmla="*/ 0 h 84"/>
                  <a:gd name="txR" fmla="*/ 143 w 143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142" y="84"/>
                  </a:cxn>
                  <a:cxn ang="0">
                    <a:pos x="143" y="84"/>
                  </a:cxn>
                </a:cxnLst>
                <a:rect l="txL" t="txT" r="txR" b="txB"/>
                <a:pathLst>
                  <a:path w="143" h="84">
                    <a:moveTo>
                      <a:pt x="0" y="0"/>
                    </a:moveTo>
                    <a:lnTo>
                      <a:pt x="142" y="84"/>
                    </a:lnTo>
                    <a:lnTo>
                      <a:pt x="143" y="8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3" name="Freeform 53"/>
              <p:cNvSpPr/>
              <p:nvPr/>
            </p:nvSpPr>
            <p:spPr>
              <a:xfrm>
                <a:off x="2649" y="1904"/>
                <a:ext cx="38" cy="20"/>
              </a:xfrm>
              <a:custGeom>
                <a:avLst/>
                <a:gdLst>
                  <a:gd name="txL" fmla="*/ 0 w 143"/>
                  <a:gd name="txT" fmla="*/ 0 h 84"/>
                  <a:gd name="txR" fmla="*/ 143 w 143"/>
                  <a:gd name="txB" fmla="*/ 84 h 84"/>
                </a:gdLst>
                <a:ahLst/>
                <a:cxnLst>
                  <a:cxn ang="0">
                    <a:pos x="0" y="0"/>
                  </a:cxn>
                  <a:cxn ang="0">
                    <a:pos x="142" y="84"/>
                  </a:cxn>
                  <a:cxn ang="0">
                    <a:pos x="143" y="84"/>
                  </a:cxn>
                </a:cxnLst>
                <a:rect l="txL" t="txT" r="txR" b="txB"/>
                <a:pathLst>
                  <a:path w="143" h="84">
                    <a:moveTo>
                      <a:pt x="0" y="0"/>
                    </a:moveTo>
                    <a:lnTo>
                      <a:pt x="142" y="84"/>
                    </a:lnTo>
                    <a:lnTo>
                      <a:pt x="143" y="84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4" name="Freeform 54"/>
              <p:cNvSpPr/>
              <p:nvPr/>
            </p:nvSpPr>
            <p:spPr>
              <a:xfrm>
                <a:off x="2703" y="1936"/>
                <a:ext cx="32" cy="16"/>
              </a:xfrm>
              <a:custGeom>
                <a:avLst/>
                <a:gdLst>
                  <a:gd name="txL" fmla="*/ 0 w 119"/>
                  <a:gd name="txT" fmla="*/ 0 h 70"/>
                  <a:gd name="txR" fmla="*/ 119 w 119"/>
                  <a:gd name="txB" fmla="*/ 70 h 70"/>
                </a:gdLst>
                <a:ahLst/>
                <a:cxnLst>
                  <a:cxn ang="0">
                    <a:pos x="0" y="0"/>
                  </a:cxn>
                  <a:cxn ang="0">
                    <a:pos x="118" y="70"/>
                  </a:cxn>
                  <a:cxn ang="0">
                    <a:pos x="119" y="70"/>
                  </a:cxn>
                </a:cxnLst>
                <a:rect l="txL" t="txT" r="txR" b="txB"/>
                <a:pathLst>
                  <a:path w="119" h="70">
                    <a:moveTo>
                      <a:pt x="0" y="0"/>
                    </a:moveTo>
                    <a:lnTo>
                      <a:pt x="118" y="70"/>
                    </a:lnTo>
                    <a:lnTo>
                      <a:pt x="119" y="7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5" name="Freeform 55"/>
              <p:cNvSpPr/>
              <p:nvPr/>
            </p:nvSpPr>
            <p:spPr>
              <a:xfrm>
                <a:off x="3987" y="993"/>
                <a:ext cx="27" cy="3"/>
              </a:xfrm>
              <a:custGeom>
                <a:avLst/>
                <a:gdLst>
                  <a:gd name="txL" fmla="*/ 0 w 108"/>
                  <a:gd name="txT" fmla="*/ 0 h 3"/>
                  <a:gd name="txR" fmla="*/ 108 w 108"/>
                  <a:gd name="txB" fmla="*/ 3 h 3"/>
                </a:gdLst>
                <a:ahLst/>
                <a:cxnLst>
                  <a:cxn ang="0">
                    <a:pos x="108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08" h="3">
                    <a:moveTo>
                      <a:pt x="108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6" name="Freeform 56"/>
              <p:cNvSpPr/>
              <p:nvPr/>
            </p:nvSpPr>
            <p:spPr>
              <a:xfrm>
                <a:off x="3924" y="993"/>
                <a:ext cx="42" cy="3"/>
              </a:xfrm>
              <a:custGeom>
                <a:avLst/>
                <a:gdLst>
                  <a:gd name="txL" fmla="*/ 0 w 164"/>
                  <a:gd name="txT" fmla="*/ 0 h 3"/>
                  <a:gd name="txR" fmla="*/ 164 w 164"/>
                  <a:gd name="txB" fmla="*/ 3 h 3"/>
                </a:gdLst>
                <a:ahLst/>
                <a:cxnLst>
                  <a:cxn ang="0">
                    <a:pos x="164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64" h="3">
                    <a:moveTo>
                      <a:pt x="164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7" name="Freeform 57"/>
              <p:cNvSpPr/>
              <p:nvPr/>
            </p:nvSpPr>
            <p:spPr>
              <a:xfrm>
                <a:off x="3861" y="993"/>
                <a:ext cx="42" cy="3"/>
              </a:xfrm>
              <a:custGeom>
                <a:avLst/>
                <a:gdLst>
                  <a:gd name="txL" fmla="*/ 0 w 164"/>
                  <a:gd name="txT" fmla="*/ 0 h 3"/>
                  <a:gd name="txR" fmla="*/ 164 w 164"/>
                  <a:gd name="txB" fmla="*/ 3 h 3"/>
                </a:gdLst>
                <a:ahLst/>
                <a:cxnLst>
                  <a:cxn ang="0">
                    <a:pos x="164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64" h="3">
                    <a:moveTo>
                      <a:pt x="164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8" name="Freeform 58"/>
              <p:cNvSpPr/>
              <p:nvPr/>
            </p:nvSpPr>
            <p:spPr>
              <a:xfrm>
                <a:off x="3796" y="993"/>
                <a:ext cx="42" cy="3"/>
              </a:xfrm>
              <a:custGeom>
                <a:avLst/>
                <a:gdLst>
                  <a:gd name="txL" fmla="*/ 0 w 164"/>
                  <a:gd name="txT" fmla="*/ 0 h 3"/>
                  <a:gd name="txR" fmla="*/ 164 w 164"/>
                  <a:gd name="txB" fmla="*/ 3 h 3"/>
                </a:gdLst>
                <a:ahLst/>
                <a:cxnLst>
                  <a:cxn ang="0">
                    <a:pos x="164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64" h="3">
                    <a:moveTo>
                      <a:pt x="164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9" name="Freeform 59"/>
              <p:cNvSpPr/>
              <p:nvPr/>
            </p:nvSpPr>
            <p:spPr>
              <a:xfrm>
                <a:off x="3747" y="993"/>
                <a:ext cx="28" cy="3"/>
              </a:xfrm>
              <a:custGeom>
                <a:avLst/>
                <a:gdLst>
                  <a:gd name="txL" fmla="*/ 0 w 107"/>
                  <a:gd name="txT" fmla="*/ 0 h 3"/>
                  <a:gd name="txR" fmla="*/ 107 w 107"/>
                  <a:gd name="txB" fmla="*/ 3 h 3"/>
                </a:gdLst>
                <a:ahLst/>
                <a:cxnLst>
                  <a:cxn ang="0">
                    <a:pos x="107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txL" t="txT" r="txR" b="txB"/>
                <a:pathLst>
                  <a:path w="107" h="3">
                    <a:moveTo>
                      <a:pt x="107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0" name="Freeform 60"/>
              <p:cNvSpPr/>
              <p:nvPr/>
            </p:nvSpPr>
            <p:spPr>
              <a:xfrm>
                <a:off x="3747" y="1135"/>
                <a:ext cx="28" cy="2"/>
              </a:xfrm>
              <a:custGeom>
                <a:avLst/>
                <a:gdLst>
                  <a:gd name="txL" fmla="*/ 0 w 108"/>
                  <a:gd name="txT" fmla="*/ 0 h 2"/>
                  <a:gd name="txR" fmla="*/ 108 w 108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7" y="0"/>
                  </a:cxn>
                  <a:cxn ang="0">
                    <a:pos x="108" y="0"/>
                  </a:cxn>
                </a:cxnLst>
                <a:rect l="txL" t="txT" r="txR" b="txB"/>
                <a:pathLst>
                  <a:path w="108" h="2">
                    <a:moveTo>
                      <a:pt x="0" y="0"/>
                    </a:moveTo>
                    <a:lnTo>
                      <a:pt x="107" y="0"/>
                    </a:lnTo>
                    <a:lnTo>
                      <a:pt x="108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1" name="Freeform 61"/>
              <p:cNvSpPr/>
              <p:nvPr/>
            </p:nvSpPr>
            <p:spPr>
              <a:xfrm>
                <a:off x="3796" y="1135"/>
                <a:ext cx="44" cy="2"/>
              </a:xfrm>
              <a:custGeom>
                <a:avLst/>
                <a:gdLst>
                  <a:gd name="txL" fmla="*/ 0 w 166"/>
                  <a:gd name="txT" fmla="*/ 0 h 2"/>
                  <a:gd name="txR" fmla="*/ 166 w 166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6" y="0"/>
                  </a:cxn>
                </a:cxnLst>
                <a:rect l="txL" t="txT" r="txR" b="txB"/>
                <a:pathLst>
                  <a:path w="166" h="2">
                    <a:moveTo>
                      <a:pt x="0" y="0"/>
                    </a:moveTo>
                    <a:lnTo>
                      <a:pt x="164" y="0"/>
                    </a:lnTo>
                    <a:lnTo>
                      <a:pt x="166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2" name="Freeform 62"/>
              <p:cNvSpPr/>
              <p:nvPr/>
            </p:nvSpPr>
            <p:spPr>
              <a:xfrm>
                <a:off x="3861" y="1135"/>
                <a:ext cx="42" cy="2"/>
              </a:xfrm>
              <a:custGeom>
                <a:avLst/>
                <a:gdLst>
                  <a:gd name="txL" fmla="*/ 0 w 165"/>
                  <a:gd name="txT" fmla="*/ 0 h 2"/>
                  <a:gd name="txR" fmla="*/ 165 w 165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5" y="0"/>
                  </a:cxn>
                </a:cxnLst>
                <a:rect l="txL" t="txT" r="txR" b="txB"/>
                <a:pathLst>
                  <a:path w="165" h="2">
                    <a:moveTo>
                      <a:pt x="0" y="0"/>
                    </a:moveTo>
                    <a:lnTo>
                      <a:pt x="164" y="0"/>
                    </a:lnTo>
                    <a:lnTo>
                      <a:pt x="165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3" name="Freeform 63"/>
              <p:cNvSpPr/>
              <p:nvPr/>
            </p:nvSpPr>
            <p:spPr>
              <a:xfrm>
                <a:off x="3924" y="1135"/>
                <a:ext cx="42" cy="2"/>
              </a:xfrm>
              <a:custGeom>
                <a:avLst/>
                <a:gdLst>
                  <a:gd name="txL" fmla="*/ 0 w 165"/>
                  <a:gd name="txT" fmla="*/ 0 h 2"/>
                  <a:gd name="txR" fmla="*/ 165 w 165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64" y="0"/>
                  </a:cxn>
                  <a:cxn ang="0">
                    <a:pos x="165" y="0"/>
                  </a:cxn>
                </a:cxnLst>
                <a:rect l="txL" t="txT" r="txR" b="txB"/>
                <a:pathLst>
                  <a:path w="165" h="2">
                    <a:moveTo>
                      <a:pt x="0" y="0"/>
                    </a:moveTo>
                    <a:lnTo>
                      <a:pt x="164" y="0"/>
                    </a:lnTo>
                    <a:lnTo>
                      <a:pt x="165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4" name="Freeform 64"/>
              <p:cNvSpPr/>
              <p:nvPr/>
            </p:nvSpPr>
            <p:spPr>
              <a:xfrm>
                <a:off x="3987" y="1135"/>
                <a:ext cx="30" cy="2"/>
              </a:xfrm>
              <a:custGeom>
                <a:avLst/>
                <a:gdLst>
                  <a:gd name="txL" fmla="*/ 0 w 109"/>
                  <a:gd name="txT" fmla="*/ 0 h 2"/>
                  <a:gd name="txR" fmla="*/ 109 w 109"/>
                  <a:gd name="txB" fmla="*/ 2 h 2"/>
                </a:gdLst>
                <a:ahLst/>
                <a:cxnLst>
                  <a:cxn ang="0">
                    <a:pos x="0" y="0"/>
                  </a:cxn>
                  <a:cxn ang="0">
                    <a:pos x="108" y="0"/>
                  </a:cxn>
                  <a:cxn ang="0">
                    <a:pos x="109" y="0"/>
                  </a:cxn>
                </a:cxnLst>
                <a:rect l="txL" t="txT" r="txR" b="txB"/>
                <a:pathLst>
                  <a:path w="109" h="2">
                    <a:moveTo>
                      <a:pt x="0" y="0"/>
                    </a:moveTo>
                    <a:lnTo>
                      <a:pt x="108" y="0"/>
                    </a:lnTo>
                    <a:lnTo>
                      <a:pt x="109" y="0"/>
                    </a:lnTo>
                  </a:path>
                </a:pathLst>
              </a:custGeom>
              <a:noFill/>
              <a:ln w="19050" cap="flat" cmpd="sng">
                <a:solidFill>
                  <a:schemeClr val="tx1">
                    <a:alpha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Group 65"/>
          <p:cNvGrpSpPr/>
          <p:nvPr/>
        </p:nvGrpSpPr>
        <p:grpSpPr>
          <a:xfrm>
            <a:off x="3465513" y="4148138"/>
            <a:ext cx="552450" cy="987425"/>
            <a:chOff x="3903" y="2580"/>
            <a:chExt cx="315" cy="564"/>
          </a:xfrm>
        </p:grpSpPr>
        <p:grpSp>
          <p:nvGrpSpPr>
            <p:cNvPr id="12304" name="Group 66"/>
            <p:cNvGrpSpPr/>
            <p:nvPr/>
          </p:nvGrpSpPr>
          <p:grpSpPr>
            <a:xfrm>
              <a:off x="3905" y="2606"/>
              <a:ext cx="313" cy="503"/>
              <a:chOff x="3017" y="2222"/>
              <a:chExt cx="313" cy="503"/>
            </a:xfrm>
          </p:grpSpPr>
          <p:sp>
            <p:nvSpPr>
              <p:cNvPr id="12307" name="Freeform 67"/>
              <p:cNvSpPr/>
              <p:nvPr/>
            </p:nvSpPr>
            <p:spPr>
              <a:xfrm>
                <a:off x="3017" y="2222"/>
                <a:ext cx="313" cy="503"/>
              </a:xfrm>
              <a:custGeom>
                <a:avLst/>
                <a:gdLst>
                  <a:gd name="txL" fmla="*/ 0 w 313"/>
                  <a:gd name="txT" fmla="*/ 0 h 503"/>
                  <a:gd name="txR" fmla="*/ 313 w 313"/>
                  <a:gd name="txB" fmla="*/ 503 h 503"/>
                </a:gdLst>
                <a:ahLst/>
                <a:cxnLst>
                  <a:cxn ang="0">
                    <a:pos x="147" y="135"/>
                  </a:cxn>
                  <a:cxn ang="0">
                    <a:pos x="102" y="177"/>
                  </a:cxn>
                  <a:cxn ang="0">
                    <a:pos x="58" y="226"/>
                  </a:cxn>
                  <a:cxn ang="0">
                    <a:pos x="31" y="280"/>
                  </a:cxn>
                  <a:cxn ang="0">
                    <a:pos x="13" y="328"/>
                  </a:cxn>
                  <a:cxn ang="0">
                    <a:pos x="1" y="406"/>
                  </a:cxn>
                  <a:cxn ang="0">
                    <a:pos x="10" y="472"/>
                  </a:cxn>
                  <a:cxn ang="0">
                    <a:pos x="61" y="502"/>
                  </a:cxn>
                  <a:cxn ang="0">
                    <a:pos x="124" y="466"/>
                  </a:cxn>
                  <a:cxn ang="0">
                    <a:pos x="169" y="415"/>
                  </a:cxn>
                  <a:cxn ang="0">
                    <a:pos x="220" y="322"/>
                  </a:cxn>
                  <a:cxn ang="0">
                    <a:pos x="244" y="226"/>
                  </a:cxn>
                  <a:cxn ang="0">
                    <a:pos x="244" y="181"/>
                  </a:cxn>
                  <a:cxn ang="0">
                    <a:pos x="313" y="43"/>
                  </a:cxn>
                  <a:cxn ang="0">
                    <a:pos x="247" y="34"/>
                  </a:cxn>
                  <a:cxn ang="0">
                    <a:pos x="220" y="7"/>
                  </a:cxn>
                  <a:cxn ang="0">
                    <a:pos x="177" y="79"/>
                  </a:cxn>
                  <a:cxn ang="0">
                    <a:pos x="147" y="135"/>
                  </a:cxn>
                </a:cxnLst>
                <a:rect l="txL" t="txT" r="txR" b="txB"/>
                <a:pathLst>
                  <a:path w="313" h="503">
                    <a:moveTo>
                      <a:pt x="147" y="135"/>
                    </a:moveTo>
                    <a:cubicBezTo>
                      <a:pt x="134" y="151"/>
                      <a:pt x="117" y="162"/>
                      <a:pt x="102" y="177"/>
                    </a:cubicBezTo>
                    <a:cubicBezTo>
                      <a:pt x="87" y="192"/>
                      <a:pt x="70" y="209"/>
                      <a:pt x="58" y="226"/>
                    </a:cubicBezTo>
                    <a:cubicBezTo>
                      <a:pt x="46" y="243"/>
                      <a:pt x="38" y="263"/>
                      <a:pt x="31" y="280"/>
                    </a:cubicBezTo>
                    <a:cubicBezTo>
                      <a:pt x="24" y="297"/>
                      <a:pt x="18" y="307"/>
                      <a:pt x="13" y="328"/>
                    </a:cubicBezTo>
                    <a:cubicBezTo>
                      <a:pt x="8" y="349"/>
                      <a:pt x="1" y="382"/>
                      <a:pt x="1" y="406"/>
                    </a:cubicBezTo>
                    <a:cubicBezTo>
                      <a:pt x="1" y="430"/>
                      <a:pt x="0" y="456"/>
                      <a:pt x="10" y="472"/>
                    </a:cubicBezTo>
                    <a:cubicBezTo>
                      <a:pt x="20" y="488"/>
                      <a:pt x="42" y="503"/>
                      <a:pt x="61" y="502"/>
                    </a:cubicBezTo>
                    <a:cubicBezTo>
                      <a:pt x="80" y="501"/>
                      <a:pt x="106" y="480"/>
                      <a:pt x="124" y="466"/>
                    </a:cubicBezTo>
                    <a:cubicBezTo>
                      <a:pt x="142" y="452"/>
                      <a:pt x="153" y="439"/>
                      <a:pt x="169" y="415"/>
                    </a:cubicBezTo>
                    <a:cubicBezTo>
                      <a:pt x="185" y="391"/>
                      <a:pt x="207" y="354"/>
                      <a:pt x="220" y="322"/>
                    </a:cubicBezTo>
                    <a:cubicBezTo>
                      <a:pt x="233" y="290"/>
                      <a:pt x="240" y="249"/>
                      <a:pt x="244" y="226"/>
                    </a:cubicBezTo>
                    <a:cubicBezTo>
                      <a:pt x="248" y="203"/>
                      <a:pt x="233" y="211"/>
                      <a:pt x="244" y="181"/>
                    </a:cubicBezTo>
                    <a:cubicBezTo>
                      <a:pt x="255" y="151"/>
                      <a:pt x="313" y="67"/>
                      <a:pt x="313" y="43"/>
                    </a:cubicBezTo>
                    <a:cubicBezTo>
                      <a:pt x="313" y="19"/>
                      <a:pt x="262" y="40"/>
                      <a:pt x="247" y="34"/>
                    </a:cubicBezTo>
                    <a:cubicBezTo>
                      <a:pt x="232" y="28"/>
                      <a:pt x="232" y="0"/>
                      <a:pt x="220" y="7"/>
                    </a:cubicBezTo>
                    <a:cubicBezTo>
                      <a:pt x="208" y="14"/>
                      <a:pt x="189" y="58"/>
                      <a:pt x="177" y="79"/>
                    </a:cubicBezTo>
                    <a:cubicBezTo>
                      <a:pt x="165" y="100"/>
                      <a:pt x="153" y="123"/>
                      <a:pt x="147" y="135"/>
                    </a:cubicBezTo>
                    <a:close/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Freeform 68"/>
              <p:cNvSpPr/>
              <p:nvPr/>
            </p:nvSpPr>
            <p:spPr>
              <a:xfrm>
                <a:off x="3089" y="2475"/>
                <a:ext cx="85" cy="114"/>
              </a:xfrm>
              <a:custGeom>
                <a:avLst/>
                <a:gdLst>
                  <a:gd name="txL" fmla="*/ 0 w 85"/>
                  <a:gd name="txT" fmla="*/ 0 h 114"/>
                  <a:gd name="txR" fmla="*/ 85 w 85"/>
                  <a:gd name="txB" fmla="*/ 114 h 114"/>
                </a:gdLst>
                <a:ahLst/>
                <a:cxnLst>
                  <a:cxn ang="0">
                    <a:pos x="76" y="3"/>
                  </a:cxn>
                  <a:cxn ang="0">
                    <a:pos x="66" y="0"/>
                  </a:cxn>
                  <a:cxn ang="0">
                    <a:pos x="48" y="3"/>
                  </a:cxn>
                  <a:cxn ang="0">
                    <a:pos x="31" y="15"/>
                  </a:cxn>
                  <a:cxn ang="0">
                    <a:pos x="13" y="42"/>
                  </a:cxn>
                  <a:cxn ang="0">
                    <a:pos x="3" y="66"/>
                  </a:cxn>
                  <a:cxn ang="0">
                    <a:pos x="0" y="92"/>
                  </a:cxn>
                  <a:cxn ang="0">
                    <a:pos x="10" y="105"/>
                  </a:cxn>
                  <a:cxn ang="0">
                    <a:pos x="22" y="114"/>
                  </a:cxn>
                  <a:cxn ang="0">
                    <a:pos x="40" y="111"/>
                  </a:cxn>
                  <a:cxn ang="0">
                    <a:pos x="61" y="93"/>
                  </a:cxn>
                  <a:cxn ang="0">
                    <a:pos x="70" y="72"/>
                  </a:cxn>
                  <a:cxn ang="0">
                    <a:pos x="79" y="51"/>
                  </a:cxn>
                  <a:cxn ang="0">
                    <a:pos x="85" y="30"/>
                  </a:cxn>
                  <a:cxn ang="0">
                    <a:pos x="84" y="17"/>
                  </a:cxn>
                  <a:cxn ang="0">
                    <a:pos x="76" y="3"/>
                  </a:cxn>
                </a:cxnLst>
                <a:rect l="txL" t="txT" r="txR" b="txB"/>
                <a:pathLst>
                  <a:path w="85" h="114">
                    <a:moveTo>
                      <a:pt x="76" y="3"/>
                    </a:moveTo>
                    <a:lnTo>
                      <a:pt x="66" y="0"/>
                    </a:lnTo>
                    <a:lnTo>
                      <a:pt x="48" y="3"/>
                    </a:lnTo>
                    <a:lnTo>
                      <a:pt x="31" y="15"/>
                    </a:lnTo>
                    <a:lnTo>
                      <a:pt x="13" y="42"/>
                    </a:lnTo>
                    <a:lnTo>
                      <a:pt x="3" y="66"/>
                    </a:lnTo>
                    <a:lnTo>
                      <a:pt x="0" y="92"/>
                    </a:lnTo>
                    <a:lnTo>
                      <a:pt x="10" y="105"/>
                    </a:lnTo>
                    <a:lnTo>
                      <a:pt x="22" y="114"/>
                    </a:lnTo>
                    <a:lnTo>
                      <a:pt x="40" y="111"/>
                    </a:lnTo>
                    <a:lnTo>
                      <a:pt x="61" y="93"/>
                    </a:lnTo>
                    <a:lnTo>
                      <a:pt x="70" y="72"/>
                    </a:lnTo>
                    <a:lnTo>
                      <a:pt x="79" y="51"/>
                    </a:lnTo>
                    <a:lnTo>
                      <a:pt x="85" y="30"/>
                    </a:lnTo>
                    <a:lnTo>
                      <a:pt x="84" y="17"/>
                    </a:lnTo>
                    <a:lnTo>
                      <a:pt x="76" y="3"/>
                    </a:lnTo>
                    <a:close/>
                  </a:path>
                </a:pathLst>
              </a:custGeom>
              <a:noFill/>
              <a:ln w="38100" cap="flat" cmpd="sng">
                <a:solidFill>
                  <a:srgbClr val="FF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5" name="Freeform 69"/>
            <p:cNvSpPr/>
            <p:nvPr/>
          </p:nvSpPr>
          <p:spPr>
            <a:xfrm>
              <a:off x="3903" y="2580"/>
              <a:ext cx="288" cy="564"/>
            </a:xfrm>
            <a:custGeom>
              <a:avLst/>
              <a:gdLst>
                <a:gd name="txL" fmla="*/ 0 w 288"/>
                <a:gd name="txT" fmla="*/ 0 h 564"/>
                <a:gd name="txR" fmla="*/ 288 w 288"/>
                <a:gd name="txB" fmla="*/ 564 h 564"/>
              </a:gdLst>
              <a:ahLst/>
              <a:cxnLst>
                <a:cxn ang="0">
                  <a:pos x="288" y="0"/>
                </a:cxn>
                <a:cxn ang="0">
                  <a:pos x="0" y="564"/>
                </a:cxn>
              </a:cxnLst>
              <a:rect l="txL" t="txT" r="txR" b="txB"/>
              <a:pathLst>
                <a:path w="288" h="564">
                  <a:moveTo>
                    <a:pt x="288" y="0"/>
                  </a:moveTo>
                  <a:lnTo>
                    <a:pt x="0" y="564"/>
                  </a:lnTo>
                </a:path>
              </a:pathLst>
            </a:custGeom>
            <a:noFill/>
            <a:ln w="9525" cap="flat" cmpd="sng">
              <a:solidFill>
                <a:srgbClr val="FF0000">
                  <a:alpha val="100000"/>
                </a:srgbClr>
              </a:solidFill>
              <a:prstDash val="lg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70"/>
            <p:cNvSpPr/>
            <p:nvPr/>
          </p:nvSpPr>
          <p:spPr>
            <a:xfrm>
              <a:off x="3906" y="2844"/>
              <a:ext cx="243" cy="147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lgDashDot"/>
              <a:headEnd type="none" w="med" len="med"/>
              <a:tailEnd type="none" w="med" len="med"/>
            </a:ln>
          </p:spPr>
        </p:sp>
      </p:grpSp>
      <p:pic>
        <p:nvPicPr>
          <p:cNvPr id="12299" name="Picture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525" y="2460625"/>
            <a:ext cx="2849563" cy="2636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0844" name="Text Box 92"/>
          <p:cNvSpPr txBox="1"/>
          <p:nvPr/>
        </p:nvSpPr>
        <p:spPr>
          <a:xfrm>
            <a:off x="287338" y="469900"/>
            <a:ext cx="8580437" cy="946150"/>
          </a:xfrm>
          <a:prstGeom prst="rect">
            <a:avLst/>
          </a:prstGeom>
          <a:noFill/>
          <a:ln w="4763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800" i="0" dirty="0">
                <a:solidFill>
                  <a:srgbClr val="A5002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斜视图：</a:t>
            </a:r>
            <a:r>
              <a:rPr lang="zh-CN" altLang="en-US" sz="2800" i="0" dirty="0">
                <a:latin typeface="Tahoma" panose="020B0604030504040204" pitchFamily="34" charset="0"/>
                <a:ea typeface="宋体" panose="02010600030101010101" pitchFamily="2" charset="-122"/>
              </a:rPr>
              <a:t>将零件向不平行于基本投影面的平面（辅助平面）投影所得的视图。</a:t>
            </a:r>
            <a:endParaRPr lang="zh-CN" altLang="en-US" sz="2800" i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0848" name="Oval 96"/>
          <p:cNvSpPr/>
          <p:nvPr/>
        </p:nvSpPr>
        <p:spPr>
          <a:xfrm>
            <a:off x="7504113" y="3632200"/>
            <a:ext cx="952500" cy="9001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en-US" altLang="x-none" dirty="0">
              <a:latin typeface="Times New Roman" panose="02020603050405020304" pitchFamily="18" charset="0"/>
            </a:endParaRPr>
          </a:p>
        </p:txBody>
      </p:sp>
      <p:sp>
        <p:nvSpPr>
          <p:cNvPr id="330853" name="Rectangle 101"/>
          <p:cNvSpPr/>
          <p:nvPr/>
        </p:nvSpPr>
        <p:spPr>
          <a:xfrm>
            <a:off x="374650" y="5781675"/>
            <a:ext cx="8215313" cy="457200"/>
          </a:xfrm>
          <a:prstGeom prst="rect">
            <a:avLst/>
          </a:prstGeom>
          <a:noFill/>
          <a:ln w="4763">
            <a:noFill/>
          </a:ln>
        </p:spPr>
        <p:txBody>
          <a:bodyPr wrap="none">
            <a:spAutoFit/>
          </a:bodyPr>
          <a:lstStyle/>
          <a:p>
            <a:pPr algn="l">
              <a:buChar char="•"/>
            </a:pPr>
            <a:r>
              <a:rPr lang="zh-CN" altLang="en-US" i="0" dirty="0">
                <a:latin typeface="Times New Roman" panose="02020603050405020304" pitchFamily="18" charset="0"/>
                <a:ea typeface="宋体" panose="02010600030101010101" pitchFamily="2" charset="-122"/>
              </a:rPr>
              <a:t>只表达零件倾斜部分的实形，不反映实形的投影省略不画。</a:t>
            </a:r>
          </a:p>
        </p:txBody>
      </p:sp>
      <p:sp>
        <p:nvSpPr>
          <p:cNvPr id="12303" name="Rectangle 103"/>
          <p:cNvSpPr/>
          <p:nvPr/>
        </p:nvSpPr>
        <p:spPr>
          <a:xfrm>
            <a:off x="0" y="0"/>
            <a:ext cx="9144000" cy="40481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lnSpc>
                <a:spcPct val="90000"/>
              </a:lnSpc>
              <a:buNone/>
            </a:pPr>
            <a:r>
              <a:rPr lang="en-US" altLang="en-US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§</a:t>
            </a:r>
            <a:r>
              <a:rPr lang="en-US" altLang="zh-CN" i="0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8.1.4 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</a:t>
            </a:r>
            <a:r>
              <a:rPr lang="en-US" altLang="zh-CN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-</a:t>
            </a:r>
            <a:r>
              <a:rPr lang="zh-CN" altLang="en-US" i="0" dirty="0">
                <a:solidFill>
                  <a:srgbClr val="000066"/>
                </a:solidFill>
                <a:latin typeface="仿宋_GB2312" pitchFamily="49" charset="-122"/>
                <a:ea typeface="仿宋_GB2312" pitchFamily="49" charset="-122"/>
              </a:rPr>
              <a:t>斜视图和局部视图的画法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3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0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0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33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844" grpId="0"/>
      <p:bldP spid="330848" grpId="0" animBg="1"/>
      <p:bldP spid="330853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00FF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4763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Dotum" pitchFamily="34" charset="-127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1</TotalTime>
  <Words>3140</Words>
  <Application>Microsoft Office PowerPoint</Application>
  <PresentationFormat>全屏显示(4:3)</PresentationFormat>
  <Paragraphs>339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9" baseType="lpstr">
      <vt:lpstr>Dotum</vt:lpstr>
      <vt:lpstr>Monotype Sorts</vt:lpstr>
      <vt:lpstr>MS Gothic</vt:lpstr>
      <vt:lpstr>仿宋_GB2312</vt:lpstr>
      <vt:lpstr>黑体</vt:lpstr>
      <vt:lpstr>华文行楷</vt:lpstr>
      <vt:lpstr>楷体_GB2312</vt:lpstr>
      <vt:lpstr>隶书</vt:lpstr>
      <vt:lpstr>宋体</vt:lpstr>
      <vt:lpstr>Marlett</vt:lpstr>
      <vt:lpstr>Tahoma</vt:lpstr>
      <vt:lpstr>Times New Roman</vt:lpstr>
      <vt:lpstr>Verdana</vt:lpstr>
      <vt:lpstr>Wingdings</vt:lpstr>
      <vt:lpstr>默认设计模板</vt:lpstr>
      <vt:lpstr>第8章 零件常用的表达方法</vt:lpstr>
      <vt:lpstr>PowerPoint 演示文稿</vt:lpstr>
      <vt:lpstr>PowerPoint 演示文稿</vt:lpstr>
      <vt:lpstr>必须标注：①投影方向箭头和字母；②视图字母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</cp:lastModifiedBy>
  <cp:revision>635</cp:revision>
  <dcterms:created xsi:type="dcterms:W3CDTF">1999-08-24T10:29:00Z</dcterms:created>
  <dcterms:modified xsi:type="dcterms:W3CDTF">2026-06-28T07:59:45Z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2052-12.1.0.26895</vt:lpwstr>
  </property>
  <property fmtid="{D5CDD505-2E9C-101B-9397-08002B2CF9AE}" pid="3" name="ICV">
    <vt:lpwstr>EB74BCB1935B41CF8E1406160DB9A893_13</vt:lpwstr>
  </property>
</Properties>
</file>