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50"/>
  </p:notesMasterIdLst>
  <p:handoutMasterIdLst>
    <p:handoutMasterId r:id="rId51"/>
  </p:handoutMasterIdLst>
  <p:sldIdLst>
    <p:sldId id="634" r:id="rId2"/>
    <p:sldId id="543" r:id="rId3"/>
    <p:sldId id="545" r:id="rId4"/>
    <p:sldId id="547" r:id="rId5"/>
    <p:sldId id="617" r:id="rId6"/>
    <p:sldId id="548" r:id="rId7"/>
    <p:sldId id="570" r:id="rId8"/>
    <p:sldId id="551" r:id="rId9"/>
    <p:sldId id="554" r:id="rId10"/>
    <p:sldId id="618" r:id="rId11"/>
    <p:sldId id="557" r:id="rId12"/>
    <p:sldId id="549" r:id="rId13"/>
    <p:sldId id="553" r:id="rId14"/>
    <p:sldId id="560" r:id="rId15"/>
    <p:sldId id="561" r:id="rId16"/>
    <p:sldId id="559" r:id="rId17"/>
    <p:sldId id="562" r:id="rId18"/>
    <p:sldId id="619" r:id="rId19"/>
    <p:sldId id="565" r:id="rId20"/>
    <p:sldId id="566" r:id="rId21"/>
    <p:sldId id="620" r:id="rId22"/>
    <p:sldId id="567" r:id="rId23"/>
    <p:sldId id="635" r:id="rId24"/>
    <p:sldId id="568" r:id="rId25"/>
    <p:sldId id="572" r:id="rId26"/>
    <p:sldId id="574" r:id="rId27"/>
    <p:sldId id="590" r:id="rId28"/>
    <p:sldId id="578" r:id="rId29"/>
    <p:sldId id="579" r:id="rId30"/>
    <p:sldId id="581" r:id="rId31"/>
    <p:sldId id="582" r:id="rId32"/>
    <p:sldId id="584" r:id="rId33"/>
    <p:sldId id="585" r:id="rId34"/>
    <p:sldId id="586" r:id="rId35"/>
    <p:sldId id="587" r:id="rId36"/>
    <p:sldId id="588" r:id="rId37"/>
    <p:sldId id="589" r:id="rId38"/>
    <p:sldId id="592" r:id="rId39"/>
    <p:sldId id="593" r:id="rId40"/>
    <p:sldId id="594" r:id="rId41"/>
    <p:sldId id="595" r:id="rId42"/>
    <p:sldId id="598" r:id="rId43"/>
    <p:sldId id="606" r:id="rId44"/>
    <p:sldId id="625" r:id="rId45"/>
    <p:sldId id="607" r:id="rId46"/>
    <p:sldId id="626" r:id="rId47"/>
    <p:sldId id="627" r:id="rId48"/>
    <p:sldId id="628" r:id="rId49"/>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vl6pPr marL="2286000" lvl="5"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6pPr>
    <a:lvl7pPr marL="2743200" lvl="6"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7pPr>
    <a:lvl8pPr marL="3200400" lvl="7"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8pPr>
    <a:lvl9pPr marL="3657600" lvl="8"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9pPr>
  </p:defaultTextStyle>
  <p:extLst>
    <p:ext uri="{EFAFB233-063F-42B5-8137-9DF3F51BA10A}">
      <p15:sldGuideLst xmlns:p15="http://schemas.microsoft.com/office/powerpoint/2012/main">
        <p15:guide id="1" orient="horz" pos="221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FFFFCC"/>
    <a:srgbClr val="CC3300"/>
    <a:srgbClr val="8A0045"/>
    <a:srgbClr val="996633"/>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149"/>
    <p:restoredTop sz="88580"/>
  </p:normalViewPr>
  <p:slideViewPr>
    <p:cSldViewPr snapToGrid="0" showGuides="1">
      <p:cViewPr varScale="1">
        <p:scale>
          <a:sx n="56" d="100"/>
          <a:sy n="56" d="100"/>
        </p:scale>
        <p:origin x="1452" y="60"/>
      </p:cViewPr>
      <p:guideLst>
        <p:guide orient="horz" pos="2210"/>
        <p:guide pos="2880"/>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2026/6/28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i="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0420"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b="0" i="0" dirty="0">
                <a:ea typeface="宋体" panose="02010600030101010101" pitchFamily="2" charset="-122"/>
              </a:rPr>
              <a:t>‹#›</a:t>
            </a:fld>
            <a:endParaRPr lang="en-US" altLang="zh-CN" sz="1200" b="0" i="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2" name="Rectangle 4"/>
          <p:cNvSpPr>
            <a:spLocks noGrp="1" noChangeArrowheads="1"/>
          </p:cNvSpPr>
          <p:nvPr>
            <p:ph type="dt" sz="half" idx="2"/>
          </p:nvPr>
        </p:nvSpPr>
        <p:spPr bwMode="auto">
          <a:xfrm>
            <a:off x="0" y="6615113"/>
            <a:ext cx="2133600" cy="24288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15DD329-10E2-4AFB-A320-F519D18CDF5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 name="Rectangle 6"/>
          <p:cNvSpPr>
            <a:spLocks noGrp="1" noChangeArrowheads="1"/>
          </p:cNvSpPr>
          <p:nvPr>
            <p:ph type="sldNum" sz="quarter" idx="4"/>
          </p:nvPr>
        </p:nvSpPr>
        <p:spPr bwMode="auto">
          <a:xfrm>
            <a:off x="7010400" y="6599238"/>
            <a:ext cx="2133600" cy="258763"/>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ea typeface="宋体" panose="02010600030101010101" pitchFamily="2" charset="-122"/>
              </a:rPr>
              <a:t>‹#›</a:t>
            </a:fld>
            <a:endParaRPr lang="en-US" altLang="zh-CN" dirty="0">
              <a:ea typeface="宋体" panose="02010600030101010101" pitchFamily="2" charset="-122"/>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i="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51E0A37-8D39-4FDD-80DD-DE2B0151001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16:46:41</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30" name="Rectangle 6"/>
          <p:cNvSpPr>
            <a:spLocks noGrp="1" noChangeArrowheads="1"/>
          </p:cNvSpPr>
          <p:nvPr>
            <p:ph type="sldNum" sz="quarter" idx="4"/>
          </p:nvPr>
        </p:nvSpPr>
        <p:spPr bwMode="auto">
          <a:xfrm>
            <a:off x="7596188" y="6634163"/>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i="0">
                <a:ea typeface="宋体" panose="02010600030101010101" pitchFamily="2" charset="-122"/>
              </a:defRPr>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
        <p:nvSpPr>
          <p:cNvPr id="1031" name="Rectangle 7"/>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sz="4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iming>
    <p:tnLst>
      <p:par>
        <p:cTn id="1" dur="indefinite" restart="never" nodeType="tmRoot"/>
      </p:par>
    </p:tnLst>
  </p:timing>
  <p:hf sldNum="0" hdr="0" ft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3.png"/></Relationships>
</file>

<file path=ppt/slides/_rels/slide4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450" name="Rectangle 2"/>
          <p:cNvSpPr>
            <a:spLocks noGrp="1" noChangeArrowheads="1"/>
          </p:cNvSpPr>
          <p:nvPr>
            <p:ph type="ctrTitle"/>
          </p:nvPr>
        </p:nvSpPr>
        <p:spPr>
          <a:xfrm>
            <a:off x="322263" y="277813"/>
            <a:ext cx="862965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5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5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12</a:t>
            </a:r>
            <a:r>
              <a:rPr kumimoji="1" lang="zh-CN" altLang="en-US" sz="5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 零件图</a:t>
            </a:r>
          </a:p>
        </p:txBody>
      </p:sp>
      <p:sp>
        <p:nvSpPr>
          <p:cNvPr id="4099" name="Rectangle 3"/>
          <p:cNvSpPr>
            <a:spLocks noGrp="1"/>
          </p:cNvSpPr>
          <p:nvPr>
            <p:ph type="subTitle" idx="1"/>
          </p:nvPr>
        </p:nvSpPr>
        <p:spPr>
          <a:xfrm>
            <a:off x="1733550" y="1963738"/>
            <a:ext cx="6219825" cy="3619500"/>
          </a:xfrm>
        </p:spPr>
        <p:txBody>
          <a:bodyPr vert="horz" wrap="square" lIns="91440" tIns="45720" rIns="91440" bIns="45720" anchor="t" anchorCtr="0"/>
          <a:lstStyle/>
          <a:p>
            <a:pPr algn="l" eaLnBrk="1" hangingPunct="1">
              <a:lnSpc>
                <a:spcPct val="90000"/>
              </a:lnSpc>
              <a:spcBef>
                <a:spcPct val="40000"/>
              </a:spcBef>
              <a:buClr>
                <a:schemeClr val="tx1"/>
              </a:buClr>
              <a:buSzTx/>
              <a:buFont typeface="Wingdings" panose="05000000000000000000" pitchFamily="2" charset="2"/>
            </a:pPr>
            <a:r>
              <a:rPr kumimoji="1" lang="en-US" altLang="zh-CN" sz="3000" b="1" dirty="0">
                <a:latin typeface="+mn-lt"/>
                <a:ea typeface="+mn-ea"/>
                <a:cs typeface="+mn-cs"/>
              </a:rPr>
              <a:t>§12.1  </a:t>
            </a:r>
            <a:r>
              <a:rPr kumimoji="1" lang="zh-CN" altLang="en-US" sz="3000" b="1" u="sng" dirty="0">
                <a:latin typeface="+mn-lt"/>
                <a:ea typeface="+mn-ea"/>
                <a:cs typeface="+mn-cs"/>
                <a:hlinkClick r:id="rId2" action="ppaction://hlinksldjump"/>
              </a:rPr>
              <a:t>零件图的内容</a:t>
            </a:r>
            <a:endParaRPr kumimoji="1" lang="zh-CN" altLang="en-US" sz="3000" b="1" u="sng" dirty="0">
              <a:latin typeface="+mn-lt"/>
              <a:ea typeface="+mn-ea"/>
              <a:cs typeface="+mn-cs"/>
            </a:endParaRPr>
          </a:p>
          <a:p>
            <a:pPr algn="l" eaLnBrk="1" hangingPunct="1">
              <a:lnSpc>
                <a:spcPct val="90000"/>
              </a:lnSpc>
              <a:spcBef>
                <a:spcPct val="40000"/>
              </a:spcBef>
              <a:buClr>
                <a:schemeClr val="tx1"/>
              </a:buClr>
              <a:buSzTx/>
              <a:buFont typeface="Wingdings" panose="05000000000000000000" pitchFamily="2" charset="2"/>
            </a:pPr>
            <a:r>
              <a:rPr kumimoji="1" lang="en-US" altLang="zh-CN" sz="3000" b="1" dirty="0">
                <a:latin typeface="+mn-lt"/>
                <a:ea typeface="+mn-ea"/>
                <a:cs typeface="+mn-cs"/>
              </a:rPr>
              <a:t>§12.2  </a:t>
            </a:r>
            <a:r>
              <a:rPr kumimoji="1" lang="zh-CN" altLang="en-US" sz="3000" b="1" dirty="0">
                <a:latin typeface="+mn-lt"/>
                <a:ea typeface="+mn-ea"/>
                <a:cs typeface="+mn-cs"/>
              </a:rPr>
              <a:t>零件的表达分析</a:t>
            </a:r>
          </a:p>
          <a:p>
            <a:pPr algn="l" eaLnBrk="1" hangingPunct="1">
              <a:lnSpc>
                <a:spcPct val="90000"/>
              </a:lnSpc>
              <a:spcBef>
                <a:spcPct val="40000"/>
              </a:spcBef>
              <a:buClr>
                <a:schemeClr val="tx1"/>
              </a:buClr>
              <a:buSzTx/>
              <a:buFont typeface="Wingdings" panose="05000000000000000000" pitchFamily="2" charset="2"/>
            </a:pPr>
            <a:r>
              <a:rPr kumimoji="1" lang="en-US" altLang="zh-CN" sz="3000" b="1" dirty="0">
                <a:latin typeface="+mn-lt"/>
                <a:ea typeface="+mn-ea"/>
                <a:cs typeface="+mn-cs"/>
              </a:rPr>
              <a:t>§12.3  </a:t>
            </a:r>
            <a:r>
              <a:rPr kumimoji="1" lang="zh-CN" altLang="en-US" sz="3000" b="1" dirty="0">
                <a:latin typeface="+mn-lt"/>
                <a:ea typeface="+mn-ea"/>
                <a:cs typeface="+mn-cs"/>
              </a:rPr>
              <a:t>零件图上的尺寸标注</a:t>
            </a:r>
          </a:p>
          <a:p>
            <a:pPr algn="l" eaLnBrk="1" hangingPunct="1">
              <a:lnSpc>
                <a:spcPct val="90000"/>
              </a:lnSpc>
              <a:spcBef>
                <a:spcPct val="40000"/>
              </a:spcBef>
              <a:buClr>
                <a:schemeClr val="tx1"/>
              </a:buClr>
              <a:buSzTx/>
              <a:buFont typeface="Wingdings" panose="05000000000000000000" pitchFamily="2" charset="2"/>
            </a:pPr>
            <a:r>
              <a:rPr kumimoji="1" lang="en-US" altLang="zh-CN" sz="3000" b="1" dirty="0">
                <a:latin typeface="+mn-lt"/>
                <a:ea typeface="+mn-ea"/>
                <a:cs typeface="+mn-cs"/>
              </a:rPr>
              <a:t>§12.4  </a:t>
            </a:r>
            <a:r>
              <a:rPr kumimoji="1" lang="zh-CN" altLang="en-US" sz="3000" b="1" dirty="0">
                <a:latin typeface="+mn-lt"/>
                <a:ea typeface="+mn-ea"/>
                <a:cs typeface="+mn-cs"/>
              </a:rPr>
              <a:t>零件图上的技术要求</a:t>
            </a:r>
          </a:p>
          <a:p>
            <a:pPr algn="l" eaLnBrk="1" hangingPunct="1">
              <a:lnSpc>
                <a:spcPct val="90000"/>
              </a:lnSpc>
              <a:spcBef>
                <a:spcPct val="40000"/>
              </a:spcBef>
              <a:buClr>
                <a:schemeClr val="tx1"/>
              </a:buClr>
              <a:buSzTx/>
              <a:buFont typeface="Wingdings" panose="05000000000000000000" pitchFamily="2" charset="2"/>
            </a:pPr>
            <a:r>
              <a:rPr kumimoji="1" lang="en-US" altLang="zh-CN" sz="3000" b="1" dirty="0">
                <a:latin typeface="+mn-lt"/>
                <a:ea typeface="+mn-ea"/>
                <a:cs typeface="+mn-cs"/>
              </a:rPr>
              <a:t>§12.5  </a:t>
            </a:r>
            <a:r>
              <a:rPr kumimoji="1" lang="zh-CN" altLang="en-US" sz="3000" b="1" dirty="0">
                <a:latin typeface="+mn-lt"/>
                <a:ea typeface="+mn-ea"/>
                <a:cs typeface="+mn-cs"/>
              </a:rPr>
              <a:t>看零件图的方法与步骤</a:t>
            </a:r>
          </a:p>
          <a:p>
            <a:pPr algn="l" eaLnBrk="1" hangingPunct="1">
              <a:lnSpc>
                <a:spcPct val="90000"/>
              </a:lnSpc>
              <a:spcBef>
                <a:spcPct val="40000"/>
              </a:spcBef>
              <a:buClr>
                <a:schemeClr val="tx1"/>
              </a:buClr>
              <a:buSzTx/>
              <a:buFont typeface="Wingdings" panose="05000000000000000000" pitchFamily="2" charset="2"/>
            </a:pPr>
            <a:r>
              <a:rPr kumimoji="1" lang="en-US" altLang="zh-CN" sz="3000" b="1" dirty="0">
                <a:latin typeface="+mn-lt"/>
                <a:ea typeface="+mn-ea"/>
                <a:cs typeface="+mn-cs"/>
              </a:rPr>
              <a:t>§12.6  </a:t>
            </a:r>
            <a:r>
              <a:rPr kumimoji="1" lang="zh-CN" altLang="en-US" sz="3000" b="1" dirty="0">
                <a:latin typeface="+mn-lt"/>
                <a:ea typeface="+mn-ea"/>
                <a:cs typeface="+mn-cs"/>
              </a:rPr>
              <a:t>零件的工艺结构</a:t>
            </a:r>
          </a:p>
        </p:txBody>
      </p:sp>
      <p:pic>
        <p:nvPicPr>
          <p:cNvPr id="4100" name="Picture 4" descr="j0088542"/>
          <p:cNvPicPr>
            <a:picLocks noChangeAspect="1"/>
          </p:cNvPicPr>
          <p:nvPr/>
        </p:nvPicPr>
        <p:blipFill>
          <a:blip r:embed="rId3"/>
          <a:stretch>
            <a:fillRect/>
          </a:stretch>
        </p:blipFill>
        <p:spPr>
          <a:xfrm>
            <a:off x="0" y="1273175"/>
            <a:ext cx="9144000" cy="344488"/>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C6A8005-5DC2-4621-9EFF-FE9025FE3EB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10</a:t>
            </a:fld>
            <a:endParaRPr lang="en-US" altLang="zh-CN" sz="1400" b="0" i="0" dirty="0">
              <a:ea typeface="宋体" panose="02010600030101010101" pitchFamily="2" charset="-122"/>
            </a:endParaRPr>
          </a:p>
        </p:txBody>
      </p:sp>
      <p:grpSp>
        <p:nvGrpSpPr>
          <p:cNvPr id="2" name="Group 3"/>
          <p:cNvGrpSpPr/>
          <p:nvPr/>
        </p:nvGrpSpPr>
        <p:grpSpPr>
          <a:xfrm>
            <a:off x="687388" y="1455738"/>
            <a:ext cx="1079500" cy="863600"/>
            <a:chOff x="521" y="1616"/>
            <a:chExt cx="680" cy="544"/>
          </a:xfrm>
        </p:grpSpPr>
        <p:grpSp>
          <p:nvGrpSpPr>
            <p:cNvPr id="14403" name="Group 4"/>
            <p:cNvGrpSpPr/>
            <p:nvPr/>
          </p:nvGrpSpPr>
          <p:grpSpPr>
            <a:xfrm>
              <a:off x="678" y="1723"/>
              <a:ext cx="369" cy="317"/>
              <a:chOff x="543" y="2494"/>
              <a:chExt cx="369" cy="317"/>
            </a:xfrm>
          </p:grpSpPr>
          <p:sp>
            <p:nvSpPr>
              <p:cNvPr id="14406" name="Oval 5" descr="浅色上对角线"/>
              <p:cNvSpPr>
                <a:spLocks noChangeAspect="1"/>
              </p:cNvSpPr>
              <p:nvPr/>
            </p:nvSpPr>
            <p:spPr>
              <a:xfrm>
                <a:off x="543" y="2494"/>
                <a:ext cx="317" cy="317"/>
              </a:xfrm>
              <a:prstGeom prst="ellipse">
                <a:avLst/>
              </a:prstGeom>
              <a:pattFill prst="ltUpDiag">
                <a:fgClr>
                  <a:srgbClr val="000000"/>
                </a:fgClr>
                <a:bgClr>
                  <a:srgbClr val="FFFFFF"/>
                </a:bgClr>
              </a:pattFill>
              <a:ln w="28575" cap="flat" cmpd="sng">
                <a:solidFill>
                  <a:srgbClr val="000066"/>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407" name="Rectangle 6"/>
              <p:cNvSpPr/>
              <p:nvPr/>
            </p:nvSpPr>
            <p:spPr>
              <a:xfrm>
                <a:off x="787" y="2612"/>
                <a:ext cx="91" cy="90"/>
              </a:xfrm>
              <a:prstGeom prst="rect">
                <a:avLst/>
              </a:prstGeom>
              <a:solidFill>
                <a:schemeClr val="bg1"/>
              </a:solidFill>
              <a:ln w="19050" cap="flat" cmpd="sng">
                <a:solidFill>
                  <a:srgbClr val="000066"/>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408" name="Rectangle 7"/>
              <p:cNvSpPr/>
              <p:nvPr/>
            </p:nvSpPr>
            <p:spPr>
              <a:xfrm>
                <a:off x="866" y="2584"/>
                <a:ext cx="46" cy="136"/>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14404" name="Line 8"/>
            <p:cNvSpPr/>
            <p:nvPr/>
          </p:nvSpPr>
          <p:spPr>
            <a:xfrm>
              <a:off x="521" y="1888"/>
              <a:ext cx="680" cy="0"/>
            </a:xfrm>
            <a:prstGeom prst="line">
              <a:avLst/>
            </a:prstGeom>
            <a:ln w="9525" cap="flat" cmpd="sng">
              <a:solidFill>
                <a:srgbClr val="000066"/>
              </a:solidFill>
              <a:prstDash val="lgDashDot"/>
              <a:headEnd type="none" w="sm" len="med"/>
              <a:tailEnd type="none" w="sm" len="med"/>
            </a:ln>
          </p:spPr>
        </p:sp>
        <p:sp>
          <p:nvSpPr>
            <p:cNvPr id="14405" name="Line 9"/>
            <p:cNvSpPr/>
            <p:nvPr/>
          </p:nvSpPr>
          <p:spPr>
            <a:xfrm>
              <a:off x="838" y="1616"/>
              <a:ext cx="0" cy="544"/>
            </a:xfrm>
            <a:prstGeom prst="line">
              <a:avLst/>
            </a:prstGeom>
            <a:ln w="9525" cap="flat" cmpd="sng">
              <a:solidFill>
                <a:srgbClr val="000066"/>
              </a:solidFill>
              <a:prstDash val="lgDashDot"/>
              <a:headEnd type="none" w="sm" len="med"/>
              <a:tailEnd type="none" w="sm" len="med"/>
            </a:ln>
          </p:spPr>
        </p:sp>
      </p:grpSp>
      <p:grpSp>
        <p:nvGrpSpPr>
          <p:cNvPr id="4" name="Group 10"/>
          <p:cNvGrpSpPr/>
          <p:nvPr/>
        </p:nvGrpSpPr>
        <p:grpSpPr>
          <a:xfrm>
            <a:off x="3279775" y="922338"/>
            <a:ext cx="1444625" cy="1258887"/>
            <a:chOff x="2176" y="1071"/>
            <a:chExt cx="910" cy="793"/>
          </a:xfrm>
        </p:grpSpPr>
        <p:sp>
          <p:nvSpPr>
            <p:cNvPr id="14398" name="Oval 11" descr="浅色上对角线"/>
            <p:cNvSpPr/>
            <p:nvPr/>
          </p:nvSpPr>
          <p:spPr>
            <a:xfrm>
              <a:off x="2313" y="1141"/>
              <a:ext cx="680" cy="680"/>
            </a:xfrm>
            <a:prstGeom prst="ellipse">
              <a:avLst/>
            </a:prstGeom>
            <a:pattFill prst="ltUpDiag">
              <a:fgClr>
                <a:srgbClr val="000000"/>
              </a:fgClr>
              <a:bgClr>
                <a:srgbClr val="FFFFFF"/>
              </a:bgClr>
            </a:pattFill>
            <a:ln w="28575" cap="flat" cmpd="sng">
              <a:solidFill>
                <a:srgbClr val="000066"/>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99" name="Rectangle 12"/>
            <p:cNvSpPr/>
            <p:nvPr/>
          </p:nvSpPr>
          <p:spPr>
            <a:xfrm>
              <a:off x="2851" y="1382"/>
              <a:ext cx="190" cy="193"/>
            </a:xfrm>
            <a:prstGeom prst="rect">
              <a:avLst/>
            </a:prstGeom>
            <a:solidFill>
              <a:schemeClr val="bg1"/>
            </a:solidFill>
            <a:ln w="19050" cap="flat" cmpd="sng">
              <a:solidFill>
                <a:srgbClr val="000066"/>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400" name="Rectangle 13"/>
            <p:cNvSpPr/>
            <p:nvPr/>
          </p:nvSpPr>
          <p:spPr>
            <a:xfrm>
              <a:off x="2990" y="1336"/>
              <a:ext cx="96" cy="29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401" name="Line 14"/>
            <p:cNvSpPr/>
            <p:nvPr/>
          </p:nvSpPr>
          <p:spPr>
            <a:xfrm>
              <a:off x="2176" y="1480"/>
              <a:ext cx="907" cy="0"/>
            </a:xfrm>
            <a:prstGeom prst="line">
              <a:avLst/>
            </a:prstGeom>
            <a:ln w="9525" cap="flat" cmpd="sng">
              <a:solidFill>
                <a:srgbClr val="000066"/>
              </a:solidFill>
              <a:prstDash val="lgDashDot"/>
              <a:headEnd type="none" w="sm" len="med"/>
              <a:tailEnd type="none" w="sm" len="med"/>
            </a:ln>
          </p:spPr>
        </p:sp>
        <p:sp>
          <p:nvSpPr>
            <p:cNvPr id="14402" name="Line 15"/>
            <p:cNvSpPr/>
            <p:nvPr/>
          </p:nvSpPr>
          <p:spPr>
            <a:xfrm>
              <a:off x="2653" y="1071"/>
              <a:ext cx="0" cy="793"/>
            </a:xfrm>
            <a:prstGeom prst="line">
              <a:avLst/>
            </a:prstGeom>
            <a:ln w="9525" cap="flat" cmpd="sng">
              <a:solidFill>
                <a:srgbClr val="000066"/>
              </a:solidFill>
              <a:prstDash val="lgDashDot"/>
              <a:headEnd type="none" w="sm" len="med"/>
              <a:tailEnd type="none" w="sm" len="med"/>
            </a:ln>
          </p:spPr>
        </p:sp>
      </p:grpSp>
      <p:sp>
        <p:nvSpPr>
          <p:cNvPr id="14343" name="Text Box 16"/>
          <p:cNvSpPr txBox="1"/>
          <p:nvPr/>
        </p:nvSpPr>
        <p:spPr>
          <a:xfrm>
            <a:off x="282575" y="525463"/>
            <a:ext cx="3311525" cy="519112"/>
          </a:xfrm>
          <a:prstGeom prst="rect">
            <a:avLst/>
          </a:prstGeom>
          <a:noFill/>
          <a:ln w="9525">
            <a:noFill/>
          </a:ln>
        </p:spPr>
        <p:txBody>
          <a:bodyPr>
            <a:spAutoFit/>
          </a:bodyPr>
          <a:lstStyle/>
          <a:p>
            <a:pPr algn="l">
              <a:spcBef>
                <a:spcPct val="50000"/>
              </a:spcBef>
            </a:pPr>
            <a:r>
              <a:rPr lang="zh-CN" altLang="en-US" sz="2800" i="0" dirty="0">
                <a:latin typeface="Arial" panose="020B0604020202020204" pitchFamily="34" charset="0"/>
                <a:ea typeface="仿宋_GB2312" pitchFamily="49" charset="-122"/>
              </a:rPr>
              <a:t>蜗轮轴的视图选择</a:t>
            </a:r>
          </a:p>
        </p:txBody>
      </p:sp>
      <p:grpSp>
        <p:nvGrpSpPr>
          <p:cNvPr id="5" name="Group 18"/>
          <p:cNvGrpSpPr/>
          <p:nvPr/>
        </p:nvGrpSpPr>
        <p:grpSpPr>
          <a:xfrm>
            <a:off x="430213" y="2530475"/>
            <a:ext cx="7197725" cy="1655763"/>
            <a:chOff x="567" y="1253"/>
            <a:chExt cx="4534" cy="1043"/>
          </a:xfrm>
        </p:grpSpPr>
        <p:sp>
          <p:nvSpPr>
            <p:cNvPr id="14348" name="Line 19"/>
            <p:cNvSpPr/>
            <p:nvPr/>
          </p:nvSpPr>
          <p:spPr>
            <a:xfrm flipH="1">
              <a:off x="567" y="1777"/>
              <a:ext cx="4534" cy="0"/>
            </a:xfrm>
            <a:prstGeom prst="line">
              <a:avLst/>
            </a:prstGeom>
            <a:ln w="9525" cap="flat" cmpd="sng">
              <a:solidFill>
                <a:srgbClr val="000099"/>
              </a:solidFill>
              <a:prstDash val="lgDashDot"/>
              <a:headEnd type="none" w="sm" len="med"/>
              <a:tailEnd type="none" w="sm" len="med"/>
            </a:ln>
          </p:spPr>
        </p:sp>
        <p:sp>
          <p:nvSpPr>
            <p:cNvPr id="14349" name="Rectangle 20"/>
            <p:cNvSpPr/>
            <p:nvPr/>
          </p:nvSpPr>
          <p:spPr>
            <a:xfrm>
              <a:off x="726" y="1616"/>
              <a:ext cx="748" cy="317"/>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0" name="Rectangle 21"/>
            <p:cNvSpPr/>
            <p:nvPr/>
          </p:nvSpPr>
          <p:spPr>
            <a:xfrm>
              <a:off x="1473" y="1480"/>
              <a:ext cx="681" cy="589"/>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1" name="Rectangle 22"/>
            <p:cNvSpPr/>
            <p:nvPr/>
          </p:nvSpPr>
          <p:spPr>
            <a:xfrm>
              <a:off x="2154" y="1526"/>
              <a:ext cx="45" cy="499"/>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2" name="Rectangle 23"/>
            <p:cNvSpPr/>
            <p:nvPr/>
          </p:nvSpPr>
          <p:spPr>
            <a:xfrm>
              <a:off x="2199" y="1461"/>
              <a:ext cx="182" cy="635"/>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3" name="Rectangle 24"/>
            <p:cNvSpPr/>
            <p:nvPr/>
          </p:nvSpPr>
          <p:spPr>
            <a:xfrm>
              <a:off x="2381" y="1389"/>
              <a:ext cx="90" cy="771"/>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4" name="Rectangle 25"/>
            <p:cNvSpPr/>
            <p:nvPr/>
          </p:nvSpPr>
          <p:spPr>
            <a:xfrm>
              <a:off x="3304" y="1479"/>
              <a:ext cx="340" cy="590"/>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5" name="Rectangle 26"/>
            <p:cNvSpPr/>
            <p:nvPr/>
          </p:nvSpPr>
          <p:spPr>
            <a:xfrm>
              <a:off x="2524" y="1435"/>
              <a:ext cx="680" cy="680"/>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6" name="Rectangle 27"/>
            <p:cNvSpPr/>
            <p:nvPr/>
          </p:nvSpPr>
          <p:spPr>
            <a:xfrm>
              <a:off x="3252" y="1526"/>
              <a:ext cx="1156" cy="499"/>
            </a:xfrm>
            <a:prstGeom prst="rect">
              <a:avLst/>
            </a:prstGeom>
            <a:noFill/>
            <a:ln w="952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7" name="Rectangle 28"/>
            <p:cNvSpPr/>
            <p:nvPr/>
          </p:nvSpPr>
          <p:spPr>
            <a:xfrm>
              <a:off x="4409" y="1570"/>
              <a:ext cx="46" cy="408"/>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58" name="Rectangle 29"/>
            <p:cNvSpPr/>
            <p:nvPr/>
          </p:nvSpPr>
          <p:spPr>
            <a:xfrm>
              <a:off x="4456" y="1549"/>
              <a:ext cx="317" cy="453"/>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14359" name="Group 30"/>
            <p:cNvGrpSpPr/>
            <p:nvPr/>
          </p:nvGrpSpPr>
          <p:grpSpPr>
            <a:xfrm>
              <a:off x="4773" y="1548"/>
              <a:ext cx="46" cy="456"/>
              <a:chOff x="4921" y="1428"/>
              <a:chExt cx="46" cy="456"/>
            </a:xfrm>
          </p:grpSpPr>
          <p:sp>
            <p:nvSpPr>
              <p:cNvPr id="14395" name="Line 31"/>
              <p:cNvSpPr/>
              <p:nvPr/>
            </p:nvSpPr>
            <p:spPr>
              <a:xfrm>
                <a:off x="4967" y="1472"/>
                <a:ext cx="0" cy="366"/>
              </a:xfrm>
              <a:prstGeom prst="line">
                <a:avLst/>
              </a:prstGeom>
              <a:ln w="38100" cap="flat" cmpd="sng">
                <a:solidFill>
                  <a:srgbClr val="000099"/>
                </a:solidFill>
                <a:prstDash val="solid"/>
                <a:headEnd type="none" w="sm" len="med"/>
                <a:tailEnd type="none" w="sm" len="med"/>
              </a:ln>
            </p:spPr>
          </p:sp>
          <p:sp>
            <p:nvSpPr>
              <p:cNvPr id="14396" name="Line 32"/>
              <p:cNvSpPr/>
              <p:nvPr/>
            </p:nvSpPr>
            <p:spPr>
              <a:xfrm>
                <a:off x="4921" y="1428"/>
                <a:ext cx="46" cy="46"/>
              </a:xfrm>
              <a:prstGeom prst="line">
                <a:avLst/>
              </a:prstGeom>
              <a:ln w="38100" cap="flat" cmpd="sng">
                <a:solidFill>
                  <a:srgbClr val="000099"/>
                </a:solidFill>
                <a:prstDash val="solid"/>
                <a:headEnd type="none" w="sm" len="med"/>
                <a:tailEnd type="none" w="sm" len="med"/>
              </a:ln>
            </p:spPr>
          </p:sp>
          <p:sp>
            <p:nvSpPr>
              <p:cNvPr id="14397" name="Line 33"/>
              <p:cNvSpPr/>
              <p:nvPr/>
            </p:nvSpPr>
            <p:spPr>
              <a:xfrm flipV="1">
                <a:off x="4921" y="1838"/>
                <a:ext cx="46" cy="46"/>
              </a:xfrm>
              <a:prstGeom prst="line">
                <a:avLst/>
              </a:prstGeom>
              <a:ln w="38100" cap="flat" cmpd="sng">
                <a:solidFill>
                  <a:srgbClr val="000099"/>
                </a:solidFill>
                <a:prstDash val="solid"/>
                <a:headEnd type="none" w="sm" len="med"/>
                <a:tailEnd type="none" w="sm" len="med"/>
              </a:ln>
            </p:spPr>
          </p:sp>
        </p:grpSp>
        <p:sp>
          <p:nvSpPr>
            <p:cNvPr id="14360" name="Line 34"/>
            <p:cNvSpPr>
              <a:spLocks noChangeAspect="1"/>
            </p:cNvSpPr>
            <p:nvPr/>
          </p:nvSpPr>
          <p:spPr>
            <a:xfrm>
              <a:off x="3202" y="1430"/>
              <a:ext cx="52" cy="52"/>
            </a:xfrm>
            <a:prstGeom prst="line">
              <a:avLst/>
            </a:prstGeom>
            <a:ln w="38100" cap="flat" cmpd="sng">
              <a:solidFill>
                <a:srgbClr val="000099"/>
              </a:solidFill>
              <a:prstDash val="solid"/>
              <a:headEnd type="none" w="sm" len="med"/>
              <a:tailEnd type="none" w="sm" len="med"/>
            </a:ln>
          </p:spPr>
        </p:sp>
        <p:sp>
          <p:nvSpPr>
            <p:cNvPr id="14361" name="Line 35"/>
            <p:cNvSpPr>
              <a:spLocks noChangeAspect="1"/>
            </p:cNvSpPr>
            <p:nvPr/>
          </p:nvSpPr>
          <p:spPr>
            <a:xfrm flipV="1">
              <a:off x="3202" y="2064"/>
              <a:ext cx="52" cy="52"/>
            </a:xfrm>
            <a:prstGeom prst="line">
              <a:avLst/>
            </a:prstGeom>
            <a:ln w="38100" cap="flat" cmpd="sng">
              <a:solidFill>
                <a:srgbClr val="000099"/>
              </a:solidFill>
              <a:prstDash val="solid"/>
              <a:headEnd type="none" w="sm" len="med"/>
              <a:tailEnd type="none" w="sm" len="med"/>
            </a:ln>
          </p:spPr>
        </p:sp>
        <p:sp>
          <p:nvSpPr>
            <p:cNvPr id="14362" name="Line 36"/>
            <p:cNvSpPr/>
            <p:nvPr/>
          </p:nvSpPr>
          <p:spPr>
            <a:xfrm>
              <a:off x="3256" y="1473"/>
              <a:ext cx="0" cy="601"/>
            </a:xfrm>
            <a:prstGeom prst="line">
              <a:avLst/>
            </a:prstGeom>
            <a:ln w="38100" cap="flat" cmpd="sng">
              <a:solidFill>
                <a:srgbClr val="000099"/>
              </a:solidFill>
              <a:prstDash val="solid"/>
              <a:headEnd type="none" w="sm" len="med"/>
              <a:tailEnd type="none" w="sm" len="med"/>
            </a:ln>
          </p:spPr>
        </p:sp>
        <p:sp>
          <p:nvSpPr>
            <p:cNvPr id="14363" name="Line 37"/>
            <p:cNvSpPr/>
            <p:nvPr/>
          </p:nvSpPr>
          <p:spPr>
            <a:xfrm>
              <a:off x="3644" y="1478"/>
              <a:ext cx="46" cy="45"/>
            </a:xfrm>
            <a:prstGeom prst="line">
              <a:avLst/>
            </a:prstGeom>
            <a:ln w="38100" cap="flat" cmpd="sng">
              <a:solidFill>
                <a:srgbClr val="000099"/>
              </a:solidFill>
              <a:prstDash val="solid"/>
              <a:headEnd type="none" w="sm" len="med"/>
              <a:tailEnd type="none" w="sm" len="med"/>
            </a:ln>
          </p:spPr>
        </p:sp>
        <p:sp>
          <p:nvSpPr>
            <p:cNvPr id="14364" name="Line 38"/>
            <p:cNvSpPr/>
            <p:nvPr/>
          </p:nvSpPr>
          <p:spPr>
            <a:xfrm flipV="1">
              <a:off x="3646" y="2024"/>
              <a:ext cx="46" cy="45"/>
            </a:xfrm>
            <a:prstGeom prst="line">
              <a:avLst/>
            </a:prstGeom>
            <a:ln w="38100" cap="flat" cmpd="sng">
              <a:solidFill>
                <a:srgbClr val="000099"/>
              </a:solidFill>
              <a:prstDash val="solid"/>
              <a:headEnd type="none" w="sm" len="med"/>
              <a:tailEnd type="none" w="sm" len="med"/>
            </a:ln>
          </p:spPr>
        </p:sp>
        <p:sp>
          <p:nvSpPr>
            <p:cNvPr id="14365" name="Line 39"/>
            <p:cNvSpPr/>
            <p:nvPr/>
          </p:nvSpPr>
          <p:spPr>
            <a:xfrm>
              <a:off x="3688" y="1526"/>
              <a:ext cx="0" cy="499"/>
            </a:xfrm>
            <a:prstGeom prst="line">
              <a:avLst/>
            </a:prstGeom>
            <a:ln w="38100" cap="flat" cmpd="sng">
              <a:solidFill>
                <a:srgbClr val="000099"/>
              </a:solidFill>
              <a:prstDash val="solid"/>
              <a:headEnd type="none" w="sm" len="med"/>
              <a:tailEnd type="none" w="sm" len="med"/>
            </a:ln>
          </p:spPr>
        </p:sp>
        <p:sp>
          <p:nvSpPr>
            <p:cNvPr id="14366" name="Line 40"/>
            <p:cNvSpPr/>
            <p:nvPr/>
          </p:nvSpPr>
          <p:spPr>
            <a:xfrm>
              <a:off x="2472" y="1487"/>
              <a:ext cx="52" cy="0"/>
            </a:xfrm>
            <a:prstGeom prst="line">
              <a:avLst/>
            </a:prstGeom>
            <a:ln w="38100" cap="flat" cmpd="sng">
              <a:solidFill>
                <a:srgbClr val="000099"/>
              </a:solidFill>
              <a:prstDash val="solid"/>
              <a:headEnd type="none" w="sm" len="med"/>
              <a:tailEnd type="none" w="sm" len="med"/>
            </a:ln>
          </p:spPr>
        </p:sp>
        <p:sp>
          <p:nvSpPr>
            <p:cNvPr id="14367" name="Line 41"/>
            <p:cNvSpPr/>
            <p:nvPr/>
          </p:nvSpPr>
          <p:spPr>
            <a:xfrm>
              <a:off x="2472" y="2061"/>
              <a:ext cx="52" cy="0"/>
            </a:xfrm>
            <a:prstGeom prst="line">
              <a:avLst/>
            </a:prstGeom>
            <a:ln w="38100" cap="flat" cmpd="sng">
              <a:solidFill>
                <a:srgbClr val="000099"/>
              </a:solidFill>
              <a:prstDash val="solid"/>
              <a:headEnd type="none" w="sm" len="med"/>
              <a:tailEnd type="none" w="sm" len="med"/>
            </a:ln>
          </p:spPr>
        </p:sp>
        <p:sp>
          <p:nvSpPr>
            <p:cNvPr id="14368" name="Line 42"/>
            <p:cNvSpPr/>
            <p:nvPr/>
          </p:nvSpPr>
          <p:spPr>
            <a:xfrm>
              <a:off x="695" y="1641"/>
              <a:ext cx="0" cy="272"/>
            </a:xfrm>
            <a:prstGeom prst="line">
              <a:avLst/>
            </a:prstGeom>
            <a:ln w="38100" cap="flat" cmpd="sng">
              <a:solidFill>
                <a:srgbClr val="000099"/>
              </a:solidFill>
              <a:prstDash val="solid"/>
              <a:headEnd type="none" w="sm" len="med"/>
              <a:tailEnd type="none" w="sm" len="med"/>
            </a:ln>
          </p:spPr>
        </p:sp>
        <p:sp>
          <p:nvSpPr>
            <p:cNvPr id="14369" name="Line 43"/>
            <p:cNvSpPr/>
            <p:nvPr/>
          </p:nvSpPr>
          <p:spPr>
            <a:xfrm flipH="1" flipV="1">
              <a:off x="697" y="1906"/>
              <a:ext cx="27" cy="27"/>
            </a:xfrm>
            <a:prstGeom prst="line">
              <a:avLst/>
            </a:prstGeom>
            <a:ln w="38100" cap="flat" cmpd="sng">
              <a:solidFill>
                <a:srgbClr val="000099"/>
              </a:solidFill>
              <a:prstDash val="solid"/>
              <a:headEnd type="none" w="sm" len="med"/>
              <a:tailEnd type="none" w="sm" len="med"/>
            </a:ln>
          </p:spPr>
        </p:sp>
        <p:sp>
          <p:nvSpPr>
            <p:cNvPr id="14370" name="Line 44"/>
            <p:cNvSpPr/>
            <p:nvPr/>
          </p:nvSpPr>
          <p:spPr>
            <a:xfrm flipH="1">
              <a:off x="697" y="1617"/>
              <a:ext cx="27" cy="27"/>
            </a:xfrm>
            <a:prstGeom prst="line">
              <a:avLst/>
            </a:prstGeom>
            <a:ln w="38100" cap="flat" cmpd="sng">
              <a:solidFill>
                <a:srgbClr val="000099"/>
              </a:solidFill>
              <a:prstDash val="solid"/>
              <a:headEnd type="none" w="sm" len="med"/>
              <a:tailEnd type="none" w="sm" len="med"/>
            </a:ln>
          </p:spPr>
        </p:sp>
        <p:sp>
          <p:nvSpPr>
            <p:cNvPr id="14371" name="Line 45"/>
            <p:cNvSpPr/>
            <p:nvPr/>
          </p:nvSpPr>
          <p:spPr>
            <a:xfrm>
              <a:off x="3691" y="1525"/>
              <a:ext cx="725" cy="0"/>
            </a:xfrm>
            <a:prstGeom prst="line">
              <a:avLst/>
            </a:prstGeom>
            <a:ln w="38100" cap="flat" cmpd="sng">
              <a:solidFill>
                <a:srgbClr val="000099"/>
              </a:solidFill>
              <a:prstDash val="solid"/>
              <a:headEnd type="none" w="sm" len="med"/>
              <a:tailEnd type="none" w="sm" len="med"/>
            </a:ln>
          </p:spPr>
        </p:sp>
        <p:sp>
          <p:nvSpPr>
            <p:cNvPr id="14372" name="Line 46"/>
            <p:cNvSpPr/>
            <p:nvPr/>
          </p:nvSpPr>
          <p:spPr>
            <a:xfrm>
              <a:off x="4405" y="1513"/>
              <a:ext cx="0" cy="508"/>
            </a:xfrm>
            <a:prstGeom prst="line">
              <a:avLst/>
            </a:prstGeom>
            <a:ln w="38100" cap="flat" cmpd="sng">
              <a:solidFill>
                <a:srgbClr val="000099"/>
              </a:solidFill>
              <a:prstDash val="solid"/>
              <a:headEnd type="none" w="sm" len="med"/>
              <a:tailEnd type="none" w="sm" len="med"/>
            </a:ln>
          </p:spPr>
        </p:sp>
        <p:sp>
          <p:nvSpPr>
            <p:cNvPr id="14373" name="Line 47"/>
            <p:cNvSpPr/>
            <p:nvPr/>
          </p:nvSpPr>
          <p:spPr>
            <a:xfrm>
              <a:off x="3685" y="2021"/>
              <a:ext cx="725" cy="0"/>
            </a:xfrm>
            <a:prstGeom prst="line">
              <a:avLst/>
            </a:prstGeom>
            <a:ln w="38100" cap="flat" cmpd="sng">
              <a:solidFill>
                <a:srgbClr val="000099"/>
              </a:solidFill>
              <a:prstDash val="solid"/>
              <a:headEnd type="none" w="sm" len="med"/>
              <a:tailEnd type="none" w="sm" len="med"/>
            </a:ln>
          </p:spPr>
        </p:sp>
        <p:sp>
          <p:nvSpPr>
            <p:cNvPr id="14374" name="Line 48"/>
            <p:cNvSpPr/>
            <p:nvPr/>
          </p:nvSpPr>
          <p:spPr>
            <a:xfrm>
              <a:off x="3254" y="2025"/>
              <a:ext cx="45" cy="0"/>
            </a:xfrm>
            <a:prstGeom prst="line">
              <a:avLst/>
            </a:prstGeom>
            <a:ln w="38100" cap="flat" cmpd="sng">
              <a:solidFill>
                <a:srgbClr val="000099"/>
              </a:solidFill>
              <a:prstDash val="solid"/>
              <a:headEnd type="none" w="sm" len="med"/>
              <a:tailEnd type="none" w="sm" len="med"/>
            </a:ln>
          </p:spPr>
        </p:sp>
        <p:sp>
          <p:nvSpPr>
            <p:cNvPr id="14375" name="Line 49"/>
            <p:cNvSpPr/>
            <p:nvPr/>
          </p:nvSpPr>
          <p:spPr>
            <a:xfrm>
              <a:off x="3256" y="1526"/>
              <a:ext cx="45" cy="0"/>
            </a:xfrm>
            <a:prstGeom prst="line">
              <a:avLst/>
            </a:prstGeom>
            <a:ln w="38100" cap="flat" cmpd="sng">
              <a:solidFill>
                <a:srgbClr val="000099"/>
              </a:solidFill>
              <a:prstDash val="solid"/>
              <a:headEnd type="none" w="sm" len="med"/>
              <a:tailEnd type="none" w="sm" len="med"/>
            </a:ln>
          </p:spPr>
        </p:sp>
        <p:sp>
          <p:nvSpPr>
            <p:cNvPr id="14376" name="Line 50"/>
            <p:cNvSpPr/>
            <p:nvPr/>
          </p:nvSpPr>
          <p:spPr>
            <a:xfrm>
              <a:off x="1021" y="1434"/>
              <a:ext cx="0" cy="137"/>
            </a:xfrm>
            <a:prstGeom prst="line">
              <a:avLst/>
            </a:prstGeom>
            <a:ln w="28575" cap="flat" cmpd="sng">
              <a:solidFill>
                <a:srgbClr val="000099"/>
              </a:solidFill>
              <a:prstDash val="solid"/>
              <a:headEnd type="none" w="sm" len="med"/>
              <a:tailEnd type="none" w="sm" len="med"/>
            </a:ln>
          </p:spPr>
        </p:sp>
        <p:sp>
          <p:nvSpPr>
            <p:cNvPr id="14377" name="Line 51"/>
            <p:cNvSpPr/>
            <p:nvPr/>
          </p:nvSpPr>
          <p:spPr>
            <a:xfrm>
              <a:off x="1021" y="1434"/>
              <a:ext cx="136" cy="0"/>
            </a:xfrm>
            <a:prstGeom prst="line">
              <a:avLst/>
            </a:prstGeom>
            <a:ln w="9525" cap="flat" cmpd="sng">
              <a:solidFill>
                <a:srgbClr val="000099"/>
              </a:solidFill>
              <a:prstDash val="solid"/>
              <a:headEnd type="none" w="sm" len="med"/>
              <a:tailEnd type="triangle" w="med" len="lg"/>
            </a:ln>
          </p:spPr>
        </p:sp>
        <p:sp>
          <p:nvSpPr>
            <p:cNvPr id="14378" name="Line 52"/>
            <p:cNvSpPr/>
            <p:nvPr/>
          </p:nvSpPr>
          <p:spPr>
            <a:xfrm>
              <a:off x="1021" y="1978"/>
              <a:ext cx="0" cy="137"/>
            </a:xfrm>
            <a:prstGeom prst="line">
              <a:avLst/>
            </a:prstGeom>
            <a:ln w="28575" cap="flat" cmpd="sng">
              <a:solidFill>
                <a:srgbClr val="000099"/>
              </a:solidFill>
              <a:prstDash val="solid"/>
              <a:headEnd type="none" w="sm" len="med"/>
              <a:tailEnd type="none" w="sm" len="med"/>
            </a:ln>
          </p:spPr>
        </p:sp>
        <p:sp>
          <p:nvSpPr>
            <p:cNvPr id="14379" name="Line 53"/>
            <p:cNvSpPr/>
            <p:nvPr/>
          </p:nvSpPr>
          <p:spPr>
            <a:xfrm>
              <a:off x="1021" y="2114"/>
              <a:ext cx="136" cy="1"/>
            </a:xfrm>
            <a:prstGeom prst="line">
              <a:avLst/>
            </a:prstGeom>
            <a:ln w="9525" cap="flat" cmpd="sng">
              <a:solidFill>
                <a:srgbClr val="000099"/>
              </a:solidFill>
              <a:prstDash val="solid"/>
              <a:headEnd type="none" w="sm" len="med"/>
              <a:tailEnd type="triangle" w="med" len="lg"/>
            </a:ln>
          </p:spPr>
        </p:sp>
        <p:sp>
          <p:nvSpPr>
            <p:cNvPr id="14380" name="Line 54"/>
            <p:cNvSpPr/>
            <p:nvPr/>
          </p:nvSpPr>
          <p:spPr>
            <a:xfrm>
              <a:off x="2835" y="1253"/>
              <a:ext cx="0" cy="137"/>
            </a:xfrm>
            <a:prstGeom prst="line">
              <a:avLst/>
            </a:prstGeom>
            <a:ln w="28575" cap="flat" cmpd="sng">
              <a:solidFill>
                <a:srgbClr val="000099"/>
              </a:solidFill>
              <a:prstDash val="solid"/>
              <a:headEnd type="none" w="sm" len="med"/>
              <a:tailEnd type="none" w="sm" len="med"/>
            </a:ln>
          </p:spPr>
        </p:sp>
        <p:sp>
          <p:nvSpPr>
            <p:cNvPr id="14381" name="Line 55"/>
            <p:cNvSpPr/>
            <p:nvPr/>
          </p:nvSpPr>
          <p:spPr>
            <a:xfrm>
              <a:off x="2835" y="1253"/>
              <a:ext cx="136" cy="0"/>
            </a:xfrm>
            <a:prstGeom prst="line">
              <a:avLst/>
            </a:prstGeom>
            <a:ln w="9525" cap="flat" cmpd="sng">
              <a:solidFill>
                <a:srgbClr val="000099"/>
              </a:solidFill>
              <a:prstDash val="solid"/>
              <a:headEnd type="none" w="sm" len="med"/>
              <a:tailEnd type="triangle" w="med" len="lg"/>
            </a:ln>
          </p:spPr>
        </p:sp>
        <p:sp>
          <p:nvSpPr>
            <p:cNvPr id="14382" name="Line 56"/>
            <p:cNvSpPr/>
            <p:nvPr/>
          </p:nvSpPr>
          <p:spPr>
            <a:xfrm>
              <a:off x="2835" y="2159"/>
              <a:ext cx="0" cy="137"/>
            </a:xfrm>
            <a:prstGeom prst="line">
              <a:avLst/>
            </a:prstGeom>
            <a:ln w="28575" cap="flat" cmpd="sng">
              <a:solidFill>
                <a:srgbClr val="000099"/>
              </a:solidFill>
              <a:prstDash val="solid"/>
              <a:headEnd type="none" w="sm" len="med"/>
              <a:tailEnd type="none" w="sm" len="med"/>
            </a:ln>
          </p:spPr>
        </p:sp>
        <p:sp>
          <p:nvSpPr>
            <p:cNvPr id="14383" name="Line 57"/>
            <p:cNvSpPr/>
            <p:nvPr/>
          </p:nvSpPr>
          <p:spPr>
            <a:xfrm>
              <a:off x="2835" y="2295"/>
              <a:ext cx="136" cy="1"/>
            </a:xfrm>
            <a:prstGeom prst="line">
              <a:avLst/>
            </a:prstGeom>
            <a:ln w="9525" cap="flat" cmpd="sng">
              <a:solidFill>
                <a:srgbClr val="000099"/>
              </a:solidFill>
              <a:prstDash val="solid"/>
              <a:headEnd type="none" w="sm" len="med"/>
              <a:tailEnd type="triangle" w="med" len="lg"/>
            </a:ln>
          </p:spPr>
        </p:sp>
        <p:grpSp>
          <p:nvGrpSpPr>
            <p:cNvPr id="14384" name="Group 58"/>
            <p:cNvGrpSpPr/>
            <p:nvPr/>
          </p:nvGrpSpPr>
          <p:grpSpPr>
            <a:xfrm>
              <a:off x="2605" y="1686"/>
              <a:ext cx="500" cy="182"/>
              <a:chOff x="2605" y="1739"/>
              <a:chExt cx="500" cy="182"/>
            </a:xfrm>
          </p:grpSpPr>
          <p:sp>
            <p:nvSpPr>
              <p:cNvPr id="14390" name="Rectangle 59"/>
              <p:cNvSpPr/>
              <p:nvPr/>
            </p:nvSpPr>
            <p:spPr>
              <a:xfrm>
                <a:off x="2699" y="1740"/>
                <a:ext cx="317" cy="181"/>
              </a:xfrm>
              <a:prstGeom prst="rect">
                <a:avLst/>
              </a:prstGeom>
              <a:noFill/>
              <a:ln w="3810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91" name="Arc 60"/>
              <p:cNvSpPr/>
              <p:nvPr/>
            </p:nvSpPr>
            <p:spPr>
              <a:xfrm flipH="1" flipV="1">
                <a:off x="2605" y="1739"/>
                <a:ext cx="91" cy="181"/>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38100" cap="flat" cmpd="sng">
                <a:solidFill>
                  <a:srgbClr val="000099">
                    <a:alpha val="100000"/>
                  </a:srgbClr>
                </a:solidFill>
                <a:prstDash val="solid"/>
                <a:round/>
                <a:headEnd type="none" w="sm" len="med"/>
                <a:tailEnd type="none" w="sm" len="med"/>
              </a:ln>
            </p:spPr>
            <p:txBody>
              <a:bodyPr/>
              <a:lstStyle/>
              <a:p>
                <a:endParaRPr lang="zh-CN" altLang="en-US"/>
              </a:p>
            </p:txBody>
          </p:sp>
          <p:sp>
            <p:nvSpPr>
              <p:cNvPr id="14392" name="Line 61"/>
              <p:cNvSpPr/>
              <p:nvPr/>
            </p:nvSpPr>
            <p:spPr>
              <a:xfrm>
                <a:off x="2701" y="1752"/>
                <a:ext cx="0" cy="156"/>
              </a:xfrm>
              <a:prstGeom prst="line">
                <a:avLst/>
              </a:prstGeom>
              <a:ln w="57150" cap="flat" cmpd="sng">
                <a:solidFill>
                  <a:schemeClr val="bg1"/>
                </a:solidFill>
                <a:prstDash val="solid"/>
                <a:headEnd type="none" w="sm" len="med"/>
                <a:tailEnd type="none" w="sm" len="med"/>
              </a:ln>
            </p:spPr>
          </p:sp>
          <p:sp>
            <p:nvSpPr>
              <p:cNvPr id="14393" name="Arc 62"/>
              <p:cNvSpPr/>
              <p:nvPr/>
            </p:nvSpPr>
            <p:spPr>
              <a:xfrm flipV="1">
                <a:off x="3014" y="1740"/>
                <a:ext cx="91" cy="181"/>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38100" cap="flat" cmpd="sng">
                <a:solidFill>
                  <a:srgbClr val="000099">
                    <a:alpha val="100000"/>
                  </a:srgbClr>
                </a:solidFill>
                <a:prstDash val="solid"/>
                <a:round/>
                <a:headEnd type="none" w="sm" len="med"/>
                <a:tailEnd type="none" w="sm" len="med"/>
              </a:ln>
            </p:spPr>
            <p:txBody>
              <a:bodyPr/>
              <a:lstStyle/>
              <a:p>
                <a:endParaRPr lang="zh-CN" altLang="en-US"/>
              </a:p>
            </p:txBody>
          </p:sp>
          <p:sp>
            <p:nvSpPr>
              <p:cNvPr id="14394" name="Line 63"/>
              <p:cNvSpPr/>
              <p:nvPr/>
            </p:nvSpPr>
            <p:spPr>
              <a:xfrm>
                <a:off x="3010" y="1752"/>
                <a:ext cx="0" cy="156"/>
              </a:xfrm>
              <a:prstGeom prst="line">
                <a:avLst/>
              </a:prstGeom>
              <a:ln w="57150" cap="flat" cmpd="sng">
                <a:solidFill>
                  <a:schemeClr val="bg1"/>
                </a:solidFill>
                <a:prstDash val="solid"/>
                <a:headEnd type="none" w="sm" len="med"/>
                <a:tailEnd type="none" w="sm" len="med"/>
              </a:ln>
            </p:spPr>
          </p:sp>
        </p:grpSp>
        <p:sp>
          <p:nvSpPr>
            <p:cNvPr id="14385" name="Rectangle 64"/>
            <p:cNvSpPr/>
            <p:nvPr/>
          </p:nvSpPr>
          <p:spPr>
            <a:xfrm>
              <a:off x="910" y="1707"/>
              <a:ext cx="317" cy="136"/>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14386" name="Arc 65"/>
            <p:cNvSpPr/>
            <p:nvPr/>
          </p:nvSpPr>
          <p:spPr>
            <a:xfrm flipH="1" flipV="1">
              <a:off x="839" y="1708"/>
              <a:ext cx="68" cy="136"/>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28575" cap="flat" cmpd="sng">
              <a:solidFill>
                <a:srgbClr val="000099">
                  <a:alpha val="100000"/>
                </a:srgbClr>
              </a:solidFill>
              <a:prstDash val="solid"/>
              <a:round/>
              <a:headEnd type="none" w="sm" len="med"/>
              <a:tailEnd type="none" w="sm" len="med"/>
            </a:ln>
          </p:spPr>
          <p:txBody>
            <a:bodyPr/>
            <a:lstStyle/>
            <a:p>
              <a:endParaRPr lang="zh-CN" altLang="en-US"/>
            </a:p>
          </p:txBody>
        </p:sp>
        <p:sp>
          <p:nvSpPr>
            <p:cNvPr id="14387" name="Line 66"/>
            <p:cNvSpPr/>
            <p:nvPr/>
          </p:nvSpPr>
          <p:spPr>
            <a:xfrm>
              <a:off x="914" y="1718"/>
              <a:ext cx="0" cy="116"/>
            </a:xfrm>
            <a:prstGeom prst="line">
              <a:avLst/>
            </a:prstGeom>
            <a:ln w="57150" cap="flat" cmpd="sng">
              <a:solidFill>
                <a:schemeClr val="bg1"/>
              </a:solidFill>
              <a:prstDash val="solid"/>
              <a:headEnd type="none" w="sm" len="med"/>
              <a:tailEnd type="none" w="sm" len="med"/>
            </a:ln>
          </p:spPr>
        </p:sp>
        <p:sp>
          <p:nvSpPr>
            <p:cNvPr id="14388" name="Arc 67"/>
            <p:cNvSpPr/>
            <p:nvPr/>
          </p:nvSpPr>
          <p:spPr>
            <a:xfrm flipV="1">
              <a:off x="1227" y="1707"/>
              <a:ext cx="68" cy="136"/>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28575" cap="flat" cmpd="sng">
              <a:solidFill>
                <a:srgbClr val="000099">
                  <a:alpha val="100000"/>
                </a:srgbClr>
              </a:solidFill>
              <a:prstDash val="solid"/>
              <a:round/>
              <a:headEnd type="none" w="sm" len="med"/>
              <a:tailEnd type="none" w="sm" len="med"/>
            </a:ln>
          </p:spPr>
          <p:txBody>
            <a:bodyPr/>
            <a:lstStyle/>
            <a:p>
              <a:endParaRPr lang="zh-CN" altLang="en-US"/>
            </a:p>
          </p:txBody>
        </p:sp>
        <p:sp>
          <p:nvSpPr>
            <p:cNvPr id="14389" name="Line 68"/>
            <p:cNvSpPr/>
            <p:nvPr/>
          </p:nvSpPr>
          <p:spPr>
            <a:xfrm>
              <a:off x="1227" y="1717"/>
              <a:ext cx="0" cy="116"/>
            </a:xfrm>
            <a:prstGeom prst="line">
              <a:avLst/>
            </a:prstGeom>
            <a:ln w="57150" cap="flat" cmpd="sng">
              <a:solidFill>
                <a:schemeClr val="bg1"/>
              </a:solidFill>
              <a:prstDash val="solid"/>
              <a:headEnd type="none" w="sm" len="med"/>
              <a:tailEnd type="none" w="sm" len="med"/>
            </a:ln>
          </p:spPr>
        </p:sp>
      </p:grpSp>
      <p:pic>
        <p:nvPicPr>
          <p:cNvPr id="14345" name="Picture 69" descr="zhou2"/>
          <p:cNvPicPr>
            <a:picLocks noChangeAspect="1"/>
          </p:cNvPicPr>
          <p:nvPr/>
        </p:nvPicPr>
        <p:blipFill>
          <a:blip r:embed="rId2">
            <a:clrChange>
              <a:clrFrom>
                <a:srgbClr val="FFFFFF"/>
              </a:clrFrom>
              <a:clrTo>
                <a:srgbClr val="FFFFFF">
                  <a:alpha val="0"/>
                </a:srgbClr>
              </a:clrTo>
            </a:clrChange>
          </a:blip>
          <a:srcRect l="6247" t="31784" r="5304" b="25600"/>
          <a:stretch>
            <a:fillRect/>
          </a:stretch>
        </p:blipFill>
        <p:spPr>
          <a:xfrm>
            <a:off x="4867275" y="801688"/>
            <a:ext cx="4281488" cy="1506537"/>
          </a:xfrm>
          <a:prstGeom prst="rect">
            <a:avLst/>
          </a:prstGeom>
          <a:noFill/>
          <a:ln w="9525">
            <a:noFill/>
          </a:ln>
        </p:spPr>
      </p:pic>
      <p:sp>
        <p:nvSpPr>
          <p:cNvPr id="14346" name="Rectangle 7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轴套类零件的表达分析</a:t>
            </a:r>
          </a:p>
        </p:txBody>
      </p:sp>
      <p:sp>
        <p:nvSpPr>
          <p:cNvPr id="471111" name="Text Box 71"/>
          <p:cNvSpPr txBox="1">
            <a:spLocks noChangeArrowheads="1"/>
          </p:cNvSpPr>
          <p:nvPr/>
        </p:nvSpPr>
        <p:spPr bwMode="auto">
          <a:xfrm>
            <a:off x="0" y="4365625"/>
            <a:ext cx="9144000" cy="1997075"/>
          </a:xfrm>
          <a:prstGeom prst="rect">
            <a:avLst/>
          </a:prstGeom>
          <a:noFill/>
          <a:ln w="9525" algn="ctr">
            <a:noFill/>
            <a:miter lim="800000"/>
            <a:headEnd type="none" w="sm" len="med"/>
            <a:tailEnd type="none" w="sm" len="med"/>
          </a:ln>
          <a:effectLst/>
        </p:spPr>
        <p:txBody>
          <a:bodyPr>
            <a:spAutoFit/>
          </a:bodyPr>
          <a:lstStyle/>
          <a:p>
            <a:pPr marR="0" algn="l" defTabSz="914400">
              <a:buClr>
                <a:srgbClr val="FF6600"/>
              </a:buClr>
              <a:buSzTx/>
              <a:buFont typeface="Wingdings" panose="05000000000000000000" pitchFamily="2" charset="2"/>
              <a:buChar char="Ø"/>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按照轴在加工时的位置，将轴线水平横放，把直径小的一端放置在右边，并将键槽转向正前方，主视图用垂直于轴线的方向作为主视图的投影方向，可以把各段圆柱体的相对位置和形状大小表示清楚，并能反映出轴肩、退刀槽、导角、圆角等结构。</a:t>
            </a:r>
          </a:p>
          <a:p>
            <a:pPr marR="0" algn="l" defTabSz="914400">
              <a:buClr>
                <a:srgbClr val="FF6600"/>
              </a:buClr>
              <a:buSzTx/>
              <a:buFont typeface="Wingdings" panose="05000000000000000000" pitchFamily="2" charset="2"/>
              <a:buChar char="Ø"/>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为了表示键槽的深度，分别画出两个移出断面图。</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71111">
                                            <p:txEl>
                                              <p:pRg st="0" end="0"/>
                                            </p:txEl>
                                          </p:spTgt>
                                        </p:tgtEl>
                                        <p:attrNameLst>
                                          <p:attrName>style.visibility</p:attrName>
                                        </p:attrNameLst>
                                      </p:cBhvr>
                                      <p:to>
                                        <p:strVal val="visible"/>
                                      </p:to>
                                    </p:set>
                                    <p:animEffect transition="in" filter="slide(fromBottom)">
                                      <p:cBhvr>
                                        <p:cTn id="22" dur="500"/>
                                        <p:tgtEl>
                                          <p:spTgt spid="471111">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471111">
                                            <p:txEl>
                                              <p:pRg st="1" end="1"/>
                                            </p:txEl>
                                          </p:spTgt>
                                        </p:tgtEl>
                                        <p:attrNameLst>
                                          <p:attrName>style.visibility</p:attrName>
                                        </p:attrNameLst>
                                      </p:cBhvr>
                                      <p:to>
                                        <p:strVal val="visible"/>
                                      </p:to>
                                    </p:set>
                                    <p:animEffect transition="in" filter="slide(fromBottom)">
                                      <p:cBhvr>
                                        <p:cTn id="27" dur="500"/>
                                        <p:tgtEl>
                                          <p:spTgt spid="4711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211FAA4-9E62-4DC5-82A0-9AE7E127150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1"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11</a:t>
            </a:fld>
            <a:endParaRPr lang="en-US" altLang="zh-CN" sz="1400" b="0" i="0" dirty="0">
              <a:ea typeface="宋体" panose="02010600030101010101" pitchFamily="2" charset="-122"/>
            </a:endParaRPr>
          </a:p>
        </p:txBody>
      </p:sp>
      <p:grpSp>
        <p:nvGrpSpPr>
          <p:cNvPr id="15365" name="Group 3"/>
          <p:cNvGrpSpPr/>
          <p:nvPr/>
        </p:nvGrpSpPr>
        <p:grpSpPr>
          <a:xfrm>
            <a:off x="7938" y="438150"/>
            <a:ext cx="9136062" cy="4859338"/>
            <a:chOff x="5" y="314"/>
            <a:chExt cx="5755" cy="3400"/>
          </a:xfrm>
        </p:grpSpPr>
        <p:pic>
          <p:nvPicPr>
            <p:cNvPr id="15370" name="Picture 4"/>
            <p:cNvPicPr>
              <a:picLocks noChangeAspect="1"/>
            </p:cNvPicPr>
            <p:nvPr/>
          </p:nvPicPr>
          <p:blipFill>
            <a:blip r:embed="rId2"/>
            <a:stretch>
              <a:fillRect/>
            </a:stretch>
          </p:blipFill>
          <p:spPr>
            <a:xfrm>
              <a:off x="5" y="314"/>
              <a:ext cx="5755" cy="3400"/>
            </a:xfrm>
            <a:prstGeom prst="rect">
              <a:avLst/>
            </a:prstGeom>
            <a:noFill/>
            <a:ln w="4826" cap="flat" cmpd="sng">
              <a:solidFill>
                <a:schemeClr val="tx1"/>
              </a:solidFill>
              <a:prstDash val="solid"/>
              <a:miter/>
              <a:headEnd type="none" w="med" len="med"/>
              <a:tailEnd type="none" w="med" len="med"/>
            </a:ln>
          </p:spPr>
        </p:pic>
        <p:sp>
          <p:nvSpPr>
            <p:cNvPr id="403461" name="Text Box 5"/>
            <p:cNvSpPr txBox="1">
              <a:spLocks noChangeArrowheads="1"/>
            </p:cNvSpPr>
            <p:nvPr/>
          </p:nvSpPr>
          <p:spPr bwMode="auto">
            <a:xfrm>
              <a:off x="4224" y="3384"/>
              <a:ext cx="1467" cy="320"/>
            </a:xfrm>
            <a:prstGeom prst="rect">
              <a:avLst/>
            </a:prstGeom>
            <a:noFill/>
            <a:ln w="4826">
              <a:noFill/>
              <a:miter lim="800000"/>
            </a:ln>
            <a:effectLst/>
          </p:spPr>
          <p:txBody>
            <a:bodyPr wrap="none">
              <a:spAutoFit/>
            </a:bodyPr>
            <a:lstStyle/>
            <a:p>
              <a:pPr marR="0" defTabSz="914400">
                <a:buClrTx/>
                <a:buSzTx/>
                <a:buFontTx/>
                <a:buNone/>
                <a:defRPr/>
              </a:pPr>
              <a:r>
                <a:rPr kumimoji="1" lang="zh-CN" altLang="en-US" i="0" kern="1200" cap="none" spc="0" normalizeH="0" baseline="0" noProof="0">
                  <a:solidFill>
                    <a:schemeClr val="hlink"/>
                  </a:solidFill>
                  <a:effectLst>
                    <a:outerShdw blurRad="38100" dist="38100" dir="2700000" algn="tl">
                      <a:srgbClr val="C0C0C0"/>
                    </a:outerShdw>
                  </a:effectLst>
                  <a:latin typeface="Arial Black" panose="020B0A04020102020204" pitchFamily="34" charset="0"/>
                  <a:ea typeface="宋体" panose="02010600030101010101" pitchFamily="2" charset="-122"/>
                  <a:cs typeface="+mn-cs"/>
                </a:rPr>
                <a:t>套筒的表达方案</a:t>
              </a:r>
            </a:p>
          </p:txBody>
        </p:sp>
      </p:grpSp>
      <p:sp>
        <p:nvSpPr>
          <p:cNvPr id="15366" name="Rectangle 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轴套类零件的表达分析</a:t>
            </a:r>
          </a:p>
        </p:txBody>
      </p:sp>
      <p:sp>
        <p:nvSpPr>
          <p:cNvPr id="403463" name="Text Box 7"/>
          <p:cNvSpPr txBox="1">
            <a:spLocks noChangeArrowheads="1"/>
          </p:cNvSpPr>
          <p:nvPr/>
        </p:nvSpPr>
        <p:spPr bwMode="auto">
          <a:xfrm>
            <a:off x="180975" y="5284788"/>
            <a:ext cx="8818563" cy="1235075"/>
          </a:xfrm>
          <a:prstGeom prst="rect">
            <a:avLst/>
          </a:prstGeom>
          <a:noFill/>
          <a:ln w="9525" algn="ctr">
            <a:noFill/>
            <a:miter lim="800000"/>
            <a:headEnd type="none" w="sm" len="med"/>
            <a:tailEnd type="none" w="sm" len="med"/>
          </a:ln>
          <a:effectLst/>
        </p:spPr>
        <p:txBody>
          <a:bodyPr>
            <a:spAutoFit/>
          </a:bodyPr>
          <a:lstStyle/>
          <a:p>
            <a:pPr marR="0" algn="just" defTabSz="914400">
              <a:spcBef>
                <a:spcPct val="50000"/>
              </a:spcBef>
              <a:buClr>
                <a:srgbClr val="FF6600"/>
              </a:buClr>
              <a:buSzTx/>
              <a:buFont typeface="Wingdings" panose="05000000000000000000" pitchFamily="2" charset="2"/>
              <a:buNone/>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主视图全剖视，</a:t>
            </a:r>
            <a:r>
              <a:rPr kumimoji="0" lang="en-US" altLang="zh-CN"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B</a:t>
            </a: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向视图（也可画出右视图）表达右端面分布的三个螺孔以及两个销孔的位置，销孔深度可用标注尺寸的方法解决。 </a:t>
            </a:r>
            <a:r>
              <a:rPr kumimoji="0" lang="en-US" altLang="zh-CN"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A-A</a:t>
            </a: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剖视图表达零件下面的一条长槽及后面的深孔。</a:t>
            </a:r>
          </a:p>
        </p:txBody>
      </p:sp>
      <p:pic>
        <p:nvPicPr>
          <p:cNvPr id="403464" name="Picture 8" descr="小人敲桌子"/>
          <p:cNvPicPr>
            <a:picLocks noChangeAspect="1"/>
          </p:cNvPicPr>
          <p:nvPr/>
        </p:nvPicPr>
        <p:blipFill>
          <a:blip r:embed="rId3"/>
          <a:stretch>
            <a:fillRect/>
          </a:stretch>
        </p:blipFill>
        <p:spPr>
          <a:xfrm>
            <a:off x="6000750" y="3084513"/>
            <a:ext cx="673100" cy="673100"/>
          </a:xfrm>
          <a:prstGeom prst="rect">
            <a:avLst/>
          </a:prstGeom>
          <a:noFill/>
          <a:ln w="9525">
            <a:noFill/>
          </a:ln>
        </p:spPr>
      </p:pic>
      <p:sp>
        <p:nvSpPr>
          <p:cNvPr id="403465" name="Text Box 9"/>
          <p:cNvSpPr txBox="1"/>
          <p:nvPr/>
        </p:nvSpPr>
        <p:spPr>
          <a:xfrm>
            <a:off x="6527800" y="3187700"/>
            <a:ext cx="2536825" cy="457200"/>
          </a:xfrm>
          <a:prstGeom prst="rect">
            <a:avLst/>
          </a:prstGeom>
          <a:noFill/>
          <a:ln w="4763">
            <a:noFill/>
          </a:ln>
        </p:spPr>
        <p:txBody>
          <a:bodyPr wrap="none">
            <a:spAutoFit/>
          </a:bodyPr>
          <a:lstStyle/>
          <a:p>
            <a:pPr algn="l"/>
            <a:r>
              <a:rPr lang="en-US" altLang="zh-CN" i="0" dirty="0">
                <a:latin typeface="Times New Roman" panose="02020603050405020304" pitchFamily="18" charset="0"/>
              </a:rPr>
              <a:t>A-A</a:t>
            </a:r>
            <a:r>
              <a:rPr lang="zh-CN" altLang="en-US" i="0" dirty="0">
                <a:latin typeface="Times New Roman" panose="02020603050405020304" pitchFamily="18" charset="0"/>
              </a:rPr>
              <a:t>是断面图吗？</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03464"/>
                                        </p:tgtEl>
                                        <p:attrNameLst>
                                          <p:attrName>style.visibility</p:attrName>
                                        </p:attrNameLst>
                                      </p:cBhvr>
                                      <p:to>
                                        <p:strVal val="visible"/>
                                      </p:to>
                                    </p:set>
                                    <p:animEffect transition="in" filter="wipe(down)">
                                      <p:cBhvr>
                                        <p:cTn id="7" dur="500"/>
                                        <p:tgtEl>
                                          <p:spTgt spid="40346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3465"/>
                                        </p:tgtEl>
                                        <p:attrNameLst>
                                          <p:attrName>style.visibility</p:attrName>
                                        </p:attrNameLst>
                                      </p:cBhvr>
                                      <p:to>
                                        <p:strVal val="visible"/>
                                      </p:to>
                                    </p:set>
                                    <p:animEffect transition="in" filter="wipe(down)">
                                      <p:cBhvr>
                                        <p:cTn id="10" dur="500"/>
                                        <p:tgtEl>
                                          <p:spTgt spid="403465"/>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403463">
                                            <p:txEl>
                                              <p:pRg st="0" end="0"/>
                                            </p:txEl>
                                          </p:spTgt>
                                        </p:tgtEl>
                                        <p:attrNameLst>
                                          <p:attrName>style.visibility</p:attrName>
                                        </p:attrNameLst>
                                      </p:cBhvr>
                                      <p:to>
                                        <p:strVal val="visible"/>
                                      </p:to>
                                    </p:set>
                                    <p:animEffect transition="in" filter="slide(fromBottom)">
                                      <p:cBhvr>
                                        <p:cTn id="15" dur="500"/>
                                        <p:tgtEl>
                                          <p:spTgt spid="4034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63" grpId="0" build="p"/>
      <p:bldP spid="40346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21F7D79-B7F5-454B-BA90-2ECF2E18C9B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12</a:t>
            </a:fld>
            <a:endParaRPr lang="en-US" altLang="zh-CN" sz="1400" b="0" i="0" dirty="0">
              <a:ea typeface="宋体" panose="02010600030101010101" pitchFamily="2" charset="-122"/>
            </a:endParaRPr>
          </a:p>
        </p:txBody>
      </p:sp>
      <p:sp>
        <p:nvSpPr>
          <p:cNvPr id="16389"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轴套类零件的表达分析</a:t>
            </a:r>
          </a:p>
        </p:txBody>
      </p:sp>
      <p:sp>
        <p:nvSpPr>
          <p:cNvPr id="392196" name="Rectangle 4"/>
          <p:cNvSpPr>
            <a:spLocks noGrp="1" noChangeArrowheads="1"/>
          </p:cNvSpPr>
          <p:nvPr>
            <p:ph idx="1"/>
          </p:nvPr>
        </p:nvSpPr>
        <p:spPr>
          <a:xfrm>
            <a:off x="190500" y="647700"/>
            <a:ext cx="8572500" cy="5419725"/>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Tx/>
              <a:buNone/>
              <a:defRPr/>
            </a:pPr>
            <a:r>
              <a:rPr kumimoji="1" lang="zh-CN" altLang="en-US" sz="3200" b="1" i="0" u="sng" strike="noStrike" kern="0" cap="none" spc="0" normalizeH="0" baseline="0" noProof="0" dirty="0" smtClean="0">
                <a:ln>
                  <a:noFill/>
                </a:ln>
                <a:solidFill>
                  <a:srgbClr val="FF3399"/>
                </a:solidFill>
                <a:effectLst>
                  <a:outerShdw blurRad="38100" dist="38100" dir="2700000" algn="tl">
                    <a:srgbClr val="C0C0C0"/>
                  </a:outerShdw>
                </a:effectLst>
                <a:uLnTx/>
                <a:uFillTx/>
                <a:latin typeface="+mn-lt"/>
                <a:ea typeface="+mn-ea"/>
                <a:cs typeface="+mn-cs"/>
              </a:rPr>
              <a:t>轴套类零件表达方法原则</a:t>
            </a:r>
          </a:p>
          <a:p>
            <a:pPr marL="742950" marR="0" lvl="1" indent="-285750" algn="just" defTabSz="914400" rtl="0" eaLnBrk="1" fontAlgn="base" latinLnBrk="0" hangingPunct="1">
              <a:lnSpc>
                <a:spcPct val="100000"/>
              </a:lnSpc>
              <a:spcBef>
                <a:spcPct val="20000"/>
              </a:spcBef>
              <a:spcAft>
                <a:spcPct val="0"/>
              </a:spcAft>
              <a:buClr>
                <a:srgbClr val="8A0045"/>
              </a:buClr>
              <a:buSzTx/>
              <a:buFont typeface="Wingdings" panose="05000000000000000000" pitchFamily="2" charset="2"/>
              <a:buChar char="Ø"/>
              <a:defRPr/>
            </a:pPr>
            <a:r>
              <a:rPr kumimoji="1" lang="zh-CN" altLang="en-US" sz="3200" b="1" i="0" u="none" strike="noStrike" kern="0" cap="none" spc="0" normalizeH="0" baseline="0" noProof="0" dirty="0" smtClean="0">
                <a:ln>
                  <a:noFill/>
                </a:ln>
                <a:solidFill>
                  <a:schemeClr val="tx1"/>
                </a:solidFill>
                <a:effectLst/>
                <a:uLnTx/>
                <a:uFillTx/>
                <a:latin typeface="+mn-lt"/>
                <a:ea typeface="+mn-ea"/>
              </a:rPr>
              <a:t>画图时一般按加工位置将轴线水平横放，并将小直径一端放在右面，平键键槽朝前。通常采用垂直于轴线的方向作为主视图的投影方向。</a:t>
            </a:r>
          </a:p>
          <a:p>
            <a:pPr marL="742950" marR="0" lvl="1" indent="-285750" algn="just" defTabSz="914400" rtl="0" eaLnBrk="1" fontAlgn="base" latinLnBrk="0" hangingPunct="1">
              <a:lnSpc>
                <a:spcPct val="100000"/>
              </a:lnSpc>
              <a:spcBef>
                <a:spcPct val="20000"/>
              </a:spcBef>
              <a:spcAft>
                <a:spcPct val="0"/>
              </a:spcAft>
              <a:buClr>
                <a:srgbClr val="8A0045"/>
              </a:buClr>
              <a:buSzTx/>
              <a:buFont typeface="Wingdings" panose="05000000000000000000" pitchFamily="2" charset="2"/>
              <a:buChar char="Ø"/>
              <a:defRPr/>
            </a:pPr>
            <a:r>
              <a:rPr kumimoji="1" lang="zh-CN" altLang="en-US" sz="3200" b="1" i="0" u="none" strike="noStrike" kern="0" cap="none" spc="0" normalizeH="0" baseline="0" noProof="0" dirty="0" smtClean="0">
                <a:ln>
                  <a:noFill/>
                </a:ln>
                <a:solidFill>
                  <a:schemeClr val="tx1"/>
                </a:solidFill>
                <a:effectLst/>
                <a:uLnTx/>
                <a:uFillTx/>
                <a:latin typeface="+mn-lt"/>
                <a:ea typeface="+mn-ea"/>
              </a:rPr>
              <a:t>常用断面图、局部剖视图、局部放大图等表达方法表示键槽、退刀槽和其它槽、孔等结构 </a:t>
            </a:r>
            <a:r>
              <a:rPr kumimoji="1" lang="zh-CN" altLang="en-US" sz="3200" b="0" i="0" u="none" strike="noStrike" kern="0" cap="none" spc="0" normalizeH="0" baseline="0" noProof="0" dirty="0" smtClean="0">
                <a:ln>
                  <a:noFill/>
                </a:ln>
                <a:solidFill>
                  <a:schemeClr val="tx1"/>
                </a:solidFill>
                <a:effectLst/>
                <a:uLnTx/>
                <a:uFillTx/>
                <a:latin typeface="+mn-lt"/>
                <a:ea typeface="+mn-ea"/>
              </a:rPr>
              <a:t>，</a:t>
            </a:r>
            <a:r>
              <a:rPr kumimoji="1" lang="zh-CN" altLang="en-US" sz="3200" b="1" i="0" u="none" strike="noStrike" kern="0" cap="none" spc="0" normalizeH="0" baseline="0" noProof="0" dirty="0" smtClean="0">
                <a:ln>
                  <a:noFill/>
                </a:ln>
                <a:solidFill>
                  <a:schemeClr val="tx1"/>
                </a:solidFill>
                <a:effectLst/>
                <a:uLnTx/>
                <a:uFillTx/>
                <a:latin typeface="+mn-lt"/>
                <a:ea typeface="+mn-ea"/>
              </a:rPr>
              <a:t>较长零件采用简化折断画法。</a:t>
            </a:r>
            <a:endParaRPr kumimoji="1" lang="zh-CN" altLang="en-US" sz="3200" b="0" i="0" u="none" strike="noStrike" kern="0" cap="none" spc="0" normalizeH="0" baseline="0" noProof="0" dirty="0" smtClean="0">
              <a:ln>
                <a:noFill/>
              </a:ln>
              <a:solidFill>
                <a:schemeClr val="tx1"/>
              </a:solidFill>
              <a:effectLst/>
              <a:uLnTx/>
              <a:uFillTx/>
              <a:latin typeface="+mn-lt"/>
              <a:ea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92196">
                                            <p:txEl>
                                              <p:pRg st="0" end="0"/>
                                            </p:txEl>
                                          </p:spTgt>
                                        </p:tgtEl>
                                        <p:attrNameLst>
                                          <p:attrName>style.visibility</p:attrName>
                                        </p:attrNameLst>
                                      </p:cBhvr>
                                      <p:to>
                                        <p:strVal val="visible"/>
                                      </p:to>
                                    </p:set>
                                    <p:animEffect transition="in" filter="blinds(horizontal)">
                                      <p:cBhvr>
                                        <p:cTn id="7" dur="500"/>
                                        <p:tgtEl>
                                          <p:spTgt spid="392196">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92196">
                                            <p:txEl>
                                              <p:pRg st="1" end="1"/>
                                            </p:txEl>
                                          </p:spTgt>
                                        </p:tgtEl>
                                        <p:attrNameLst>
                                          <p:attrName>style.visibility</p:attrName>
                                        </p:attrNameLst>
                                      </p:cBhvr>
                                      <p:to>
                                        <p:strVal val="visible"/>
                                      </p:to>
                                    </p:set>
                                    <p:animEffect transition="in" filter="blinds(horizontal)">
                                      <p:cBhvr>
                                        <p:cTn id="10" dur="500"/>
                                        <p:tgtEl>
                                          <p:spTgt spid="39219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92196">
                                            <p:txEl>
                                              <p:pRg st="2" end="2"/>
                                            </p:txEl>
                                          </p:spTgt>
                                        </p:tgtEl>
                                        <p:attrNameLst>
                                          <p:attrName>style.visibility</p:attrName>
                                        </p:attrNameLst>
                                      </p:cBhvr>
                                      <p:to>
                                        <p:strVal val="visible"/>
                                      </p:to>
                                    </p:set>
                                    <p:animEffect transition="in" filter="blinds(horizontal)">
                                      <p:cBhvr>
                                        <p:cTn id="15" dur="500"/>
                                        <p:tgtEl>
                                          <p:spTgt spid="39219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2196" grpId="0" build="p" bldLvl="2"/>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D408DB8-8AEF-4D83-87E8-8B9BF3CE842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13</a:t>
            </a:fld>
            <a:endParaRPr lang="en-US" altLang="zh-CN" sz="1400" b="0" i="0" dirty="0">
              <a:ea typeface="宋体" panose="02010600030101010101" pitchFamily="2" charset="-122"/>
            </a:endParaRPr>
          </a:p>
        </p:txBody>
      </p:sp>
      <p:pic>
        <p:nvPicPr>
          <p:cNvPr id="17413" name="Picture 14"/>
          <p:cNvPicPr>
            <a:picLocks noChangeAspect="1"/>
          </p:cNvPicPr>
          <p:nvPr/>
        </p:nvPicPr>
        <p:blipFill>
          <a:blip r:embed="rId2"/>
          <a:stretch>
            <a:fillRect/>
          </a:stretch>
        </p:blipFill>
        <p:spPr>
          <a:xfrm>
            <a:off x="338138" y="1190625"/>
            <a:ext cx="6554787" cy="4329113"/>
          </a:xfrm>
          <a:prstGeom prst="rect">
            <a:avLst/>
          </a:prstGeom>
          <a:noFill/>
          <a:ln w="4763">
            <a:noFill/>
          </a:ln>
        </p:spPr>
      </p:pic>
      <p:sp>
        <p:nvSpPr>
          <p:cNvPr id="17414" name="Rectangle 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盘盖类零件的表达分析</a:t>
            </a:r>
          </a:p>
        </p:txBody>
      </p:sp>
      <p:sp>
        <p:nvSpPr>
          <p:cNvPr id="17415" name="Text Box 7"/>
          <p:cNvSpPr txBox="1"/>
          <p:nvPr/>
        </p:nvSpPr>
        <p:spPr>
          <a:xfrm>
            <a:off x="193675" y="420688"/>
            <a:ext cx="8732838" cy="457200"/>
          </a:xfrm>
          <a:prstGeom prst="rect">
            <a:avLst/>
          </a:prstGeom>
          <a:noFill/>
          <a:ln w="9525">
            <a:noFill/>
          </a:ln>
        </p:spPr>
        <p:txBody>
          <a:bodyPr>
            <a:spAutoFit/>
          </a:bodyPr>
          <a:lstStyle/>
          <a:p>
            <a:pPr algn="l"/>
            <a:r>
              <a:rPr lang="en-US" altLang="zh-CN" i="0" dirty="0">
                <a:latin typeface="Times New Roman" panose="02020603050405020304" pitchFamily="18" charset="0"/>
                <a:ea typeface="宋体" panose="02010600030101010101" pitchFamily="2" charset="-122"/>
              </a:rPr>
              <a:t>        </a:t>
            </a:r>
            <a:r>
              <a:rPr lang="zh-CN" altLang="en-US" i="0" dirty="0">
                <a:latin typeface="Times New Roman" panose="02020603050405020304" pitchFamily="18" charset="0"/>
                <a:ea typeface="宋体" panose="02010600030101010101" pitchFamily="2" charset="-122"/>
              </a:rPr>
              <a:t>盘盖类零件主要起到支承、轴向定位以及密封等作用。</a:t>
            </a:r>
            <a:endParaRPr lang="zh-CN" altLang="en-US" i="0" dirty="0">
              <a:solidFill>
                <a:srgbClr val="000099"/>
              </a:solidFill>
              <a:latin typeface="Times New Roman" panose="02020603050405020304" pitchFamily="18" charset="0"/>
              <a:ea typeface="宋体" panose="02010600030101010101" pitchFamily="2" charset="-122"/>
            </a:endParaRPr>
          </a:p>
        </p:txBody>
      </p:sp>
      <p:pic>
        <p:nvPicPr>
          <p:cNvPr id="17416" name="Picture 12"/>
          <p:cNvPicPr>
            <a:picLocks noChangeAspect="1"/>
          </p:cNvPicPr>
          <p:nvPr/>
        </p:nvPicPr>
        <p:blipFill>
          <a:blip r:embed="rId3">
            <a:clrChange>
              <a:clrFrom>
                <a:srgbClr val="FFFFFF"/>
              </a:clrFrom>
              <a:clrTo>
                <a:srgbClr val="FFFFFF">
                  <a:alpha val="0"/>
                </a:srgbClr>
              </a:clrTo>
            </a:clrChange>
          </a:blip>
          <a:stretch>
            <a:fillRect/>
          </a:stretch>
        </p:blipFill>
        <p:spPr>
          <a:xfrm>
            <a:off x="5729288" y="4449763"/>
            <a:ext cx="3414712" cy="2408237"/>
          </a:xfrm>
          <a:prstGeom prst="rect">
            <a:avLst/>
          </a:prstGeom>
          <a:noFill/>
          <a:ln w="4763">
            <a:noFill/>
          </a:ln>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E05127B-984C-412A-92B4-F5D1574F22D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14</a:t>
            </a:fld>
            <a:endParaRPr lang="en-US" altLang="zh-CN" sz="1400" b="0" i="0" dirty="0">
              <a:ea typeface="宋体" panose="02010600030101010101" pitchFamily="2" charset="-122"/>
            </a:endParaRPr>
          </a:p>
        </p:txBody>
      </p:sp>
      <p:pic>
        <p:nvPicPr>
          <p:cNvPr id="406537" name="Picture 9"/>
          <p:cNvPicPr>
            <a:picLocks noChangeAspect="1"/>
          </p:cNvPicPr>
          <p:nvPr/>
        </p:nvPicPr>
        <p:blipFill>
          <a:blip r:embed="rId2">
            <a:lum bright="-60001" contrast="100000"/>
          </a:blip>
          <a:stretch>
            <a:fillRect/>
          </a:stretch>
        </p:blipFill>
        <p:spPr>
          <a:xfrm rot="60000">
            <a:off x="1211263" y="436563"/>
            <a:ext cx="5735637" cy="4652962"/>
          </a:xfrm>
          <a:prstGeom prst="rect">
            <a:avLst/>
          </a:prstGeom>
          <a:noFill/>
          <a:ln w="9525">
            <a:noFill/>
          </a:ln>
        </p:spPr>
      </p:pic>
      <p:sp>
        <p:nvSpPr>
          <p:cNvPr id="18438" name="Rectangle 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盘盖类零件的表达分析</a:t>
            </a:r>
          </a:p>
        </p:txBody>
      </p:sp>
      <p:sp>
        <p:nvSpPr>
          <p:cNvPr id="406534" name="Text Box 6"/>
          <p:cNvSpPr txBox="1">
            <a:spLocks noChangeArrowheads="1"/>
          </p:cNvSpPr>
          <p:nvPr/>
        </p:nvSpPr>
        <p:spPr bwMode="auto">
          <a:xfrm>
            <a:off x="0" y="4945063"/>
            <a:ext cx="9144000" cy="1616075"/>
          </a:xfrm>
          <a:prstGeom prst="rect">
            <a:avLst/>
          </a:prstGeom>
          <a:noFill/>
          <a:ln w="9525" algn="ctr">
            <a:noFill/>
            <a:miter lim="800000"/>
            <a:headEnd type="none" w="sm" len="med"/>
            <a:tailEnd type="none" w="sm" len="med"/>
          </a:ln>
          <a:effectLst/>
        </p:spPr>
        <p:txBody>
          <a:bodyPr>
            <a:spAutoFit/>
          </a:bodyPr>
          <a:lstStyle/>
          <a:p>
            <a:pPr marR="0" algn="l" defTabSz="914400">
              <a:buClr>
                <a:srgbClr val="FF6600"/>
              </a:buClr>
              <a:buSzTx/>
              <a:buFont typeface="Wingdings" panose="05000000000000000000" pitchFamily="2" charset="2"/>
              <a:buChar char="Ø"/>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为表达箱盖厚度和加油孔、油孔的形状和位置，主视图按照箱盖的工作位置放置，画成全剖视图。</a:t>
            </a:r>
          </a:p>
          <a:p>
            <a:pPr marR="0" algn="l" defTabSz="914400">
              <a:buClr>
                <a:srgbClr val="FF6600"/>
              </a:buClr>
              <a:buSzTx/>
              <a:buFont typeface="Wingdings" panose="05000000000000000000" pitchFamily="2" charset="2"/>
              <a:buChar char="Ø"/>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为表示箱盖的外形和箱盖上加油孔、凸台、沉孔等结构形状和位置，可采用俯视图，</a:t>
            </a:r>
            <a:r>
              <a:rPr kumimoji="0" lang="en-US" altLang="zh-CN"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A-A</a:t>
            </a: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局部剖视图表达沉孔的深度。</a:t>
            </a:r>
          </a:p>
        </p:txBody>
      </p:sp>
      <p:sp>
        <p:nvSpPr>
          <p:cNvPr id="406536" name="Rectangle 8"/>
          <p:cNvSpPr>
            <a:spLocks noChangeArrowheads="1"/>
          </p:cNvSpPr>
          <p:nvPr/>
        </p:nvSpPr>
        <p:spPr bwMode="auto">
          <a:xfrm>
            <a:off x="4543425" y="4562475"/>
            <a:ext cx="2317750" cy="457200"/>
          </a:xfrm>
          <a:prstGeom prst="rect">
            <a:avLst/>
          </a:prstGeom>
          <a:noFill/>
          <a:ln w="4763">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hlink"/>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箱盖的表达方案</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06537"/>
                                        </p:tgtEl>
                                        <p:attrNameLst>
                                          <p:attrName>style.visibility</p:attrName>
                                        </p:attrNameLst>
                                      </p:cBhvr>
                                      <p:to>
                                        <p:strVal val="visible"/>
                                      </p:to>
                                    </p:set>
                                    <p:animEffect transition="in" filter="blinds(horizontal)">
                                      <p:cBhvr>
                                        <p:cTn id="7" dur="500"/>
                                        <p:tgtEl>
                                          <p:spTgt spid="40653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06534">
                                            <p:txEl>
                                              <p:pRg st="0" end="0"/>
                                            </p:txEl>
                                          </p:spTgt>
                                        </p:tgtEl>
                                        <p:attrNameLst>
                                          <p:attrName>style.visibility</p:attrName>
                                        </p:attrNameLst>
                                      </p:cBhvr>
                                      <p:to>
                                        <p:strVal val="visible"/>
                                      </p:to>
                                    </p:set>
                                    <p:animEffect transition="in" filter="slide(fromBottom)">
                                      <p:cBhvr>
                                        <p:cTn id="12" dur="500"/>
                                        <p:tgtEl>
                                          <p:spTgt spid="40653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06534">
                                            <p:txEl>
                                              <p:pRg st="1" end="1"/>
                                            </p:txEl>
                                          </p:spTgt>
                                        </p:tgtEl>
                                        <p:attrNameLst>
                                          <p:attrName>style.visibility</p:attrName>
                                        </p:attrNameLst>
                                      </p:cBhvr>
                                      <p:to>
                                        <p:strVal val="visible"/>
                                      </p:to>
                                    </p:set>
                                    <p:animEffect transition="in" filter="slide(fromBottom)">
                                      <p:cBhvr>
                                        <p:cTn id="17" dur="500"/>
                                        <p:tgtEl>
                                          <p:spTgt spid="4065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653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FC29ABA-9FE9-4883-B6E9-5673645944B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15</a:t>
            </a:fld>
            <a:endParaRPr lang="en-US" altLang="zh-CN" sz="1400" b="0" i="0" dirty="0">
              <a:ea typeface="宋体" panose="02010600030101010101" pitchFamily="2" charset="-122"/>
            </a:endParaRPr>
          </a:p>
        </p:txBody>
      </p:sp>
      <p:sp>
        <p:nvSpPr>
          <p:cNvPr id="19461" name="Rectangle 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盘盖类零件的表达分析</a:t>
            </a:r>
          </a:p>
        </p:txBody>
      </p:sp>
      <p:pic>
        <p:nvPicPr>
          <p:cNvPr id="19462" name="Picture 7"/>
          <p:cNvPicPr>
            <a:picLocks noChangeAspect="1"/>
          </p:cNvPicPr>
          <p:nvPr/>
        </p:nvPicPr>
        <p:blipFill>
          <a:blip r:embed="rId2">
            <a:lum contrast="30000"/>
          </a:blip>
          <a:stretch>
            <a:fillRect/>
          </a:stretch>
        </p:blipFill>
        <p:spPr>
          <a:xfrm>
            <a:off x="304800" y="436563"/>
            <a:ext cx="6780213" cy="5172075"/>
          </a:xfrm>
          <a:prstGeom prst="rect">
            <a:avLst/>
          </a:prstGeom>
          <a:noFill/>
          <a:ln w="4826">
            <a:noFill/>
          </a:ln>
        </p:spPr>
      </p:pic>
      <p:sp>
        <p:nvSpPr>
          <p:cNvPr id="407560" name="Text Box 8"/>
          <p:cNvSpPr txBox="1">
            <a:spLocks noChangeArrowheads="1"/>
          </p:cNvSpPr>
          <p:nvPr/>
        </p:nvSpPr>
        <p:spPr bwMode="auto">
          <a:xfrm>
            <a:off x="449263" y="5626100"/>
            <a:ext cx="8170863" cy="854075"/>
          </a:xfrm>
          <a:prstGeom prst="rect">
            <a:avLst/>
          </a:prstGeom>
          <a:noFill/>
          <a:ln w="9525" algn="ctr">
            <a:noFill/>
            <a:miter lim="800000"/>
            <a:headEnd type="none" w="sm" len="med"/>
            <a:tailEnd type="none" w="sm" len="med"/>
          </a:ln>
          <a:effectLst/>
        </p:spPr>
        <p:txBody>
          <a:bodyPr>
            <a:spAutoFit/>
          </a:bodyPr>
          <a:lstStyle/>
          <a:p>
            <a:pPr marR="0" algn="l" defTabSz="914400">
              <a:buClr>
                <a:srgbClr val="FF6600"/>
              </a:buClr>
              <a:buSzTx/>
              <a:buFont typeface="Wingdings" panose="05000000000000000000" pitchFamily="2" charset="2"/>
              <a:buChar char="Ø"/>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按照加工位置将轴线水平横放，主视图画成全剖视图。</a:t>
            </a:r>
          </a:p>
          <a:p>
            <a:pPr marR="0" algn="l" defTabSz="914400">
              <a:buClr>
                <a:srgbClr val="FF6600"/>
              </a:buClr>
              <a:buSzTx/>
              <a:buFont typeface="Wingdings" panose="05000000000000000000" pitchFamily="2" charset="2"/>
              <a:buChar char="Ø"/>
              <a:defRPr/>
            </a:pPr>
            <a:r>
              <a:rPr kumimoji="0" lang="zh-CN" altLang="en-US" sz="25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为表示轴承盖的外形和上面孔的位置，可采用左视图。</a:t>
            </a:r>
          </a:p>
        </p:txBody>
      </p:sp>
      <p:sp>
        <p:nvSpPr>
          <p:cNvPr id="407561" name="Rectangle 9"/>
          <p:cNvSpPr>
            <a:spLocks noChangeArrowheads="1"/>
          </p:cNvSpPr>
          <p:nvPr/>
        </p:nvSpPr>
        <p:spPr bwMode="auto">
          <a:xfrm>
            <a:off x="1239838" y="5129213"/>
            <a:ext cx="2622550" cy="457200"/>
          </a:xfrm>
          <a:prstGeom prst="rect">
            <a:avLst/>
          </a:prstGeom>
          <a:noFill/>
          <a:ln w="4763">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hlink"/>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轴承盖的表达方案</a:t>
            </a:r>
          </a:p>
        </p:txBody>
      </p:sp>
      <p:pic>
        <p:nvPicPr>
          <p:cNvPr id="19465" name="Picture 11"/>
          <p:cNvPicPr>
            <a:picLocks noChangeAspect="1"/>
          </p:cNvPicPr>
          <p:nvPr/>
        </p:nvPicPr>
        <p:blipFill>
          <a:blip r:embed="rId3">
            <a:clrChange>
              <a:clrFrom>
                <a:srgbClr val="FFFFFF"/>
              </a:clrFrom>
              <a:clrTo>
                <a:srgbClr val="FFFFFF">
                  <a:alpha val="0"/>
                </a:srgbClr>
              </a:clrTo>
            </a:clrChange>
          </a:blip>
          <a:stretch>
            <a:fillRect/>
          </a:stretch>
        </p:blipFill>
        <p:spPr>
          <a:xfrm>
            <a:off x="6716713" y="3059113"/>
            <a:ext cx="2300287" cy="2700337"/>
          </a:xfrm>
          <a:prstGeom prst="rect">
            <a:avLst/>
          </a:prstGeom>
          <a:noFill/>
          <a:ln w="4763">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07560">
                                            <p:txEl>
                                              <p:pRg st="0" end="0"/>
                                            </p:txEl>
                                          </p:spTgt>
                                        </p:tgtEl>
                                        <p:attrNameLst>
                                          <p:attrName>style.visibility</p:attrName>
                                        </p:attrNameLst>
                                      </p:cBhvr>
                                      <p:to>
                                        <p:strVal val="visible"/>
                                      </p:to>
                                    </p:set>
                                    <p:animEffect transition="in" filter="slide(fromBottom)">
                                      <p:cBhvr>
                                        <p:cTn id="7" dur="500"/>
                                        <p:tgtEl>
                                          <p:spTgt spid="40756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07560">
                                            <p:txEl>
                                              <p:pRg st="1" end="1"/>
                                            </p:txEl>
                                          </p:spTgt>
                                        </p:tgtEl>
                                        <p:attrNameLst>
                                          <p:attrName>style.visibility</p:attrName>
                                        </p:attrNameLst>
                                      </p:cBhvr>
                                      <p:to>
                                        <p:strVal val="visible"/>
                                      </p:to>
                                    </p:set>
                                    <p:animEffect transition="in" filter="slide(fromBottom)">
                                      <p:cBhvr>
                                        <p:cTn id="12" dur="500"/>
                                        <p:tgtEl>
                                          <p:spTgt spid="40756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60"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66BDD07-F080-48FE-99C7-2B1BB1EB26F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16</a:t>
            </a:fld>
            <a:endParaRPr lang="en-US" altLang="zh-CN" sz="1400" b="0" i="0" dirty="0">
              <a:ea typeface="宋体" panose="02010600030101010101" pitchFamily="2" charset="-122"/>
            </a:endParaRPr>
          </a:p>
        </p:txBody>
      </p:sp>
      <p:sp>
        <p:nvSpPr>
          <p:cNvPr id="20485"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盘盖类零件的表达分析</a:t>
            </a:r>
          </a:p>
        </p:txBody>
      </p:sp>
      <p:sp>
        <p:nvSpPr>
          <p:cNvPr id="405507" name="Rectangle 3"/>
          <p:cNvSpPr>
            <a:spLocks noGrp="1" noChangeArrowheads="1"/>
          </p:cNvSpPr>
          <p:nvPr>
            <p:ph idx="1"/>
          </p:nvPr>
        </p:nvSpPr>
        <p:spPr>
          <a:xfrm>
            <a:off x="361950" y="682625"/>
            <a:ext cx="8412163" cy="4838700"/>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20000"/>
              </a:spcBef>
              <a:spcAft>
                <a:spcPct val="0"/>
              </a:spcAft>
              <a:buClrTx/>
              <a:buSzTx/>
              <a:buFontTx/>
              <a:buNone/>
              <a:defRPr/>
            </a:pPr>
            <a:r>
              <a:rPr kumimoji="1" lang="zh-CN" altLang="en-US" sz="3600" b="1" i="0" u="sng" strike="noStrike" kern="0" cap="none" spc="0" normalizeH="0" baseline="0" noProof="0" dirty="0" smtClean="0">
                <a:ln>
                  <a:noFill/>
                </a:ln>
                <a:solidFill>
                  <a:srgbClr val="FF3399"/>
                </a:solidFill>
                <a:effectLst>
                  <a:outerShdw blurRad="38100" dist="38100" dir="2700000" algn="tl">
                    <a:srgbClr val="C0C0C0"/>
                  </a:outerShdw>
                </a:effectLst>
                <a:uLnTx/>
                <a:uFillTx/>
                <a:latin typeface="+mn-lt"/>
                <a:ea typeface="+mn-ea"/>
                <a:cs typeface="+mn-cs"/>
              </a:rPr>
              <a:t>盘盖类零件表达方法原则</a:t>
            </a:r>
          </a:p>
          <a:p>
            <a:pPr marL="342900" marR="0" lvl="0" indent="-342900" algn="just" defTabSz="914400" rtl="0" eaLnBrk="1" fontAlgn="base" latinLnBrk="0" hangingPunct="1">
              <a:lnSpc>
                <a:spcPct val="100000"/>
              </a:lnSpc>
              <a:spcBef>
                <a:spcPct val="20000"/>
              </a:spcBef>
              <a:spcAft>
                <a:spcPct val="0"/>
              </a:spcAft>
              <a:buClr>
                <a:srgbClr val="8A0045"/>
              </a:buClr>
              <a:buSzTx/>
              <a:buFont typeface="Wingdings" panose="05000000000000000000" pitchFamily="2" charset="2"/>
              <a:buChar char="Ø"/>
              <a:defRPr/>
            </a:pPr>
            <a:r>
              <a:rPr kumimoji="1" lang="zh-CN" altLang="en-US" sz="3600" b="1" i="0" u="none" strike="noStrike" kern="0" cap="none" spc="0" normalizeH="0" baseline="0" noProof="0" dirty="0" smtClean="0">
                <a:ln>
                  <a:noFill/>
                </a:ln>
                <a:solidFill>
                  <a:schemeClr val="tx1"/>
                </a:solidFill>
                <a:effectLst/>
                <a:uLnTx/>
                <a:uFillTx/>
                <a:latin typeface="+mn-lt"/>
                <a:ea typeface="+mn-ea"/>
                <a:cs typeface="+mn-cs"/>
              </a:rPr>
              <a:t>以车削加工的零件，选择主视图时一般将轴线放在水平位置。对于加工时不以车削为主的箱盖，可按工作位置放置主视图。</a:t>
            </a:r>
          </a:p>
          <a:p>
            <a:pPr marL="342900" marR="0" lvl="0" indent="-342900" algn="just" defTabSz="914400" rtl="0" eaLnBrk="1" fontAlgn="base" latinLnBrk="0" hangingPunct="1">
              <a:lnSpc>
                <a:spcPct val="100000"/>
              </a:lnSpc>
              <a:spcBef>
                <a:spcPct val="20000"/>
              </a:spcBef>
              <a:spcAft>
                <a:spcPct val="0"/>
              </a:spcAft>
              <a:buClr>
                <a:srgbClr val="8A0045"/>
              </a:buClr>
              <a:buSzTx/>
              <a:buFont typeface="Wingdings" panose="05000000000000000000" pitchFamily="2" charset="2"/>
              <a:buChar char="Ø"/>
              <a:defRPr/>
            </a:pPr>
            <a:r>
              <a:rPr kumimoji="1" lang="zh-CN" altLang="en-US" sz="3600" b="1" i="0" u="none" strike="noStrike" kern="0" cap="none" spc="0" normalizeH="0" baseline="0" noProof="0" dirty="0" smtClean="0">
                <a:ln>
                  <a:noFill/>
                </a:ln>
                <a:solidFill>
                  <a:schemeClr val="tx1"/>
                </a:solidFill>
                <a:effectLst/>
                <a:uLnTx/>
                <a:uFillTx/>
                <a:latin typeface="+mn-lt"/>
                <a:ea typeface="+mn-ea"/>
                <a:cs typeface="+mn-cs"/>
              </a:rPr>
              <a:t>通常采用两个视图，主视图常用剖视图表示孔槽等结构，另一视图表示外形轮廓和各组成部分如孔、槽灯相对位置。</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05507">
                                            <p:txEl>
                                              <p:pRg st="0" end="0"/>
                                            </p:txEl>
                                          </p:spTgt>
                                        </p:tgtEl>
                                        <p:attrNameLst>
                                          <p:attrName>style.visibility</p:attrName>
                                        </p:attrNameLst>
                                      </p:cBhvr>
                                      <p:to>
                                        <p:strVal val="visible"/>
                                      </p:to>
                                    </p:set>
                                    <p:animEffect transition="in" filter="blinds(horizontal)">
                                      <p:cBhvr>
                                        <p:cTn id="7" dur="500"/>
                                        <p:tgtEl>
                                          <p:spTgt spid="40550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05507">
                                            <p:txEl>
                                              <p:pRg st="1" end="1"/>
                                            </p:txEl>
                                          </p:spTgt>
                                        </p:tgtEl>
                                        <p:attrNameLst>
                                          <p:attrName>style.visibility</p:attrName>
                                        </p:attrNameLst>
                                      </p:cBhvr>
                                      <p:to>
                                        <p:strVal val="visible"/>
                                      </p:to>
                                    </p:set>
                                    <p:animEffect transition="in" filter="blinds(horizontal)">
                                      <p:cBhvr>
                                        <p:cTn id="10" dur="500"/>
                                        <p:tgtEl>
                                          <p:spTgt spid="40550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05507">
                                            <p:txEl>
                                              <p:pRg st="2" end="2"/>
                                            </p:txEl>
                                          </p:spTgt>
                                        </p:tgtEl>
                                        <p:attrNameLst>
                                          <p:attrName>style.visibility</p:attrName>
                                        </p:attrNameLst>
                                      </p:cBhvr>
                                      <p:to>
                                        <p:strVal val="visible"/>
                                      </p:to>
                                    </p:set>
                                    <p:animEffect transition="in" filter="blinds(horizontal)">
                                      <p:cBhvr>
                                        <p:cTn id="15" dur="500"/>
                                        <p:tgtEl>
                                          <p:spTgt spid="405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5507" grpId="0" build="p" bldLvl="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BA2D37D-CA12-4A29-8F74-AD8835A708C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3"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17</a:t>
            </a:fld>
            <a:endParaRPr lang="en-US" altLang="zh-CN" sz="1400" b="0" i="0" dirty="0">
              <a:ea typeface="宋体" panose="02010600030101010101" pitchFamily="2" charset="-122"/>
            </a:endParaRPr>
          </a:p>
        </p:txBody>
      </p:sp>
      <p:grpSp>
        <p:nvGrpSpPr>
          <p:cNvPr id="21509" name="Group 34"/>
          <p:cNvGrpSpPr/>
          <p:nvPr/>
        </p:nvGrpSpPr>
        <p:grpSpPr>
          <a:xfrm>
            <a:off x="4505325" y="1581150"/>
            <a:ext cx="4454525" cy="4294188"/>
            <a:chOff x="2838" y="1116"/>
            <a:chExt cx="2806" cy="2705"/>
          </a:xfrm>
        </p:grpSpPr>
        <p:pic>
          <p:nvPicPr>
            <p:cNvPr id="21543" name="Picture 24"/>
            <p:cNvPicPr>
              <a:picLocks noChangeAspect="1"/>
            </p:cNvPicPr>
            <p:nvPr/>
          </p:nvPicPr>
          <p:blipFill>
            <a:blip r:embed="rId2">
              <a:clrChange>
                <a:clrFrom>
                  <a:srgbClr val="FFFFFF"/>
                </a:clrFrom>
                <a:clrTo>
                  <a:srgbClr val="FFFFFF">
                    <a:alpha val="0"/>
                  </a:srgbClr>
                </a:clrTo>
              </a:clrChange>
            </a:blip>
            <a:stretch>
              <a:fillRect/>
            </a:stretch>
          </p:blipFill>
          <p:spPr>
            <a:xfrm>
              <a:off x="2838" y="1116"/>
              <a:ext cx="2658" cy="2705"/>
            </a:xfrm>
            <a:prstGeom prst="rect">
              <a:avLst/>
            </a:prstGeom>
            <a:noFill/>
            <a:ln w="4763">
              <a:noFill/>
            </a:ln>
          </p:spPr>
        </p:pic>
        <p:grpSp>
          <p:nvGrpSpPr>
            <p:cNvPr id="21544" name="Group 27"/>
            <p:cNvGrpSpPr/>
            <p:nvPr/>
          </p:nvGrpSpPr>
          <p:grpSpPr>
            <a:xfrm>
              <a:off x="3650" y="1643"/>
              <a:ext cx="1994" cy="537"/>
              <a:chOff x="3650" y="1643"/>
              <a:chExt cx="1994" cy="537"/>
            </a:xfrm>
          </p:grpSpPr>
          <p:sp>
            <p:nvSpPr>
              <p:cNvPr id="21546" name="Line 25"/>
              <p:cNvSpPr/>
              <p:nvPr/>
            </p:nvSpPr>
            <p:spPr>
              <a:xfrm>
                <a:off x="3650" y="1643"/>
                <a:ext cx="1113" cy="298"/>
              </a:xfrm>
              <a:prstGeom prst="line">
                <a:avLst/>
              </a:prstGeom>
              <a:ln w="4763" cap="flat" cmpd="sng">
                <a:solidFill>
                  <a:srgbClr val="FF0000"/>
                </a:solidFill>
                <a:prstDash val="lgDashDot"/>
                <a:headEnd type="none" w="med" len="med"/>
                <a:tailEnd type="none" w="med" len="med"/>
              </a:ln>
            </p:spPr>
          </p:sp>
          <p:sp>
            <p:nvSpPr>
              <p:cNvPr id="21547" name="Line 26"/>
              <p:cNvSpPr/>
              <p:nvPr/>
            </p:nvSpPr>
            <p:spPr>
              <a:xfrm>
                <a:off x="5107" y="2036"/>
                <a:ext cx="537" cy="144"/>
              </a:xfrm>
              <a:prstGeom prst="line">
                <a:avLst/>
              </a:prstGeom>
              <a:ln w="4763" cap="flat" cmpd="sng">
                <a:solidFill>
                  <a:srgbClr val="FF0000"/>
                </a:solidFill>
                <a:prstDash val="lgDashDot"/>
                <a:headEnd type="none" w="med" len="med"/>
                <a:tailEnd type="none" w="med" len="med"/>
              </a:ln>
            </p:spPr>
          </p:sp>
        </p:grpSp>
        <p:sp>
          <p:nvSpPr>
            <p:cNvPr id="21545" name="Line 28"/>
            <p:cNvSpPr/>
            <p:nvPr/>
          </p:nvSpPr>
          <p:spPr>
            <a:xfrm flipV="1">
              <a:off x="3409" y="2292"/>
              <a:ext cx="1393" cy="796"/>
            </a:xfrm>
            <a:prstGeom prst="line">
              <a:avLst/>
            </a:prstGeom>
            <a:ln w="4763" cap="flat" cmpd="sng">
              <a:solidFill>
                <a:srgbClr val="FF0000"/>
              </a:solidFill>
              <a:prstDash val="lgDashDot"/>
              <a:headEnd type="none" w="med" len="med"/>
              <a:tailEnd type="none" w="med" len="med"/>
            </a:ln>
          </p:spPr>
        </p:sp>
      </p:grpSp>
      <p:grpSp>
        <p:nvGrpSpPr>
          <p:cNvPr id="21510" name="Group 33"/>
          <p:cNvGrpSpPr/>
          <p:nvPr/>
        </p:nvGrpSpPr>
        <p:grpSpPr>
          <a:xfrm>
            <a:off x="95250" y="1452563"/>
            <a:ext cx="4375150" cy="4573587"/>
            <a:chOff x="60" y="1035"/>
            <a:chExt cx="2756" cy="2881"/>
          </a:xfrm>
        </p:grpSpPr>
        <p:pic>
          <p:nvPicPr>
            <p:cNvPr id="21538" name="Picture 16"/>
            <p:cNvPicPr>
              <a:picLocks noChangeAspect="1"/>
            </p:cNvPicPr>
            <p:nvPr/>
          </p:nvPicPr>
          <p:blipFill>
            <a:blip r:embed="rId3">
              <a:clrChange>
                <a:clrFrom>
                  <a:srgbClr val="FFFFFF"/>
                </a:clrFrom>
                <a:clrTo>
                  <a:srgbClr val="FFFFFF">
                    <a:alpha val="0"/>
                  </a:srgbClr>
                </a:clrTo>
              </a:clrChange>
            </a:blip>
            <a:stretch>
              <a:fillRect/>
            </a:stretch>
          </p:blipFill>
          <p:spPr>
            <a:xfrm>
              <a:off x="60" y="1035"/>
              <a:ext cx="2756" cy="2881"/>
            </a:xfrm>
            <a:prstGeom prst="rect">
              <a:avLst/>
            </a:prstGeom>
            <a:noFill/>
            <a:ln w="4763">
              <a:noFill/>
            </a:ln>
          </p:spPr>
        </p:pic>
        <p:sp>
          <p:nvSpPr>
            <p:cNvPr id="21539" name="Line 29"/>
            <p:cNvSpPr/>
            <p:nvPr/>
          </p:nvSpPr>
          <p:spPr>
            <a:xfrm flipV="1">
              <a:off x="185" y="2232"/>
              <a:ext cx="518" cy="351"/>
            </a:xfrm>
            <a:prstGeom prst="line">
              <a:avLst/>
            </a:prstGeom>
            <a:ln w="4763" cap="flat" cmpd="sng">
              <a:solidFill>
                <a:srgbClr val="FF0000"/>
              </a:solidFill>
              <a:prstDash val="lgDashDot"/>
              <a:headEnd type="none" w="med" len="med"/>
              <a:tailEnd type="none" w="med" len="med"/>
            </a:ln>
          </p:spPr>
        </p:sp>
        <p:sp>
          <p:nvSpPr>
            <p:cNvPr id="21540" name="Line 30"/>
            <p:cNvSpPr/>
            <p:nvPr/>
          </p:nvSpPr>
          <p:spPr>
            <a:xfrm flipV="1">
              <a:off x="1046" y="1529"/>
              <a:ext cx="702" cy="476"/>
            </a:xfrm>
            <a:prstGeom prst="line">
              <a:avLst/>
            </a:prstGeom>
            <a:ln w="4763" cap="flat" cmpd="sng">
              <a:solidFill>
                <a:srgbClr val="FF0000"/>
              </a:solidFill>
              <a:prstDash val="lgDashDot"/>
              <a:headEnd type="none" w="med" len="med"/>
              <a:tailEnd type="none" w="med" len="med"/>
            </a:ln>
          </p:spPr>
        </p:sp>
        <p:sp>
          <p:nvSpPr>
            <p:cNvPr id="21541" name="Line 31"/>
            <p:cNvSpPr/>
            <p:nvPr/>
          </p:nvSpPr>
          <p:spPr>
            <a:xfrm flipV="1">
              <a:off x="477" y="2936"/>
              <a:ext cx="760" cy="516"/>
            </a:xfrm>
            <a:prstGeom prst="line">
              <a:avLst/>
            </a:prstGeom>
            <a:ln w="4763" cap="flat" cmpd="sng">
              <a:solidFill>
                <a:srgbClr val="FF0000"/>
              </a:solidFill>
              <a:prstDash val="lgDashDot"/>
              <a:headEnd type="none" w="med" len="med"/>
              <a:tailEnd type="none" w="med" len="med"/>
            </a:ln>
          </p:spPr>
        </p:sp>
        <p:sp>
          <p:nvSpPr>
            <p:cNvPr id="21542" name="Line 32"/>
            <p:cNvSpPr/>
            <p:nvPr/>
          </p:nvSpPr>
          <p:spPr>
            <a:xfrm rot="-5400000" flipV="1">
              <a:off x="2231" y="2642"/>
              <a:ext cx="165" cy="410"/>
            </a:xfrm>
            <a:prstGeom prst="line">
              <a:avLst/>
            </a:prstGeom>
            <a:ln w="4763" cap="flat" cmpd="sng">
              <a:solidFill>
                <a:srgbClr val="FF0000"/>
              </a:solidFill>
              <a:prstDash val="lgDashDot"/>
              <a:headEnd type="none" w="med" len="med"/>
              <a:tailEnd type="none" w="med" len="med"/>
            </a:ln>
          </p:spPr>
        </p:sp>
      </p:grpSp>
      <p:sp>
        <p:nvSpPr>
          <p:cNvPr id="21511"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箱体类零件的表达分析</a:t>
            </a:r>
          </a:p>
        </p:txBody>
      </p:sp>
      <p:sp>
        <p:nvSpPr>
          <p:cNvPr id="21512" name="Text Box 3"/>
          <p:cNvSpPr txBox="1"/>
          <p:nvPr/>
        </p:nvSpPr>
        <p:spPr>
          <a:xfrm>
            <a:off x="193675" y="420688"/>
            <a:ext cx="8732838" cy="822325"/>
          </a:xfrm>
          <a:prstGeom prst="rect">
            <a:avLst/>
          </a:prstGeom>
          <a:noFill/>
          <a:ln w="9525">
            <a:noFill/>
          </a:ln>
        </p:spPr>
        <p:txBody>
          <a:bodyPr>
            <a:spAutoFit/>
          </a:bodyPr>
          <a:lstStyle/>
          <a:p>
            <a:pPr algn="just"/>
            <a:r>
              <a:rPr lang="zh-CN" altLang="en-US" i="0" dirty="0">
                <a:latin typeface="Times New Roman" panose="02020603050405020304" pitchFamily="18" charset="0"/>
                <a:ea typeface="宋体" panose="02010600030101010101" pitchFamily="2" charset="-122"/>
              </a:rPr>
              <a:t>箱体类零件通常采用铸造方法得到，主要起到支承、容纳、定位和密封的作用，结构相对复杂。</a:t>
            </a:r>
          </a:p>
        </p:txBody>
      </p:sp>
      <p:sp>
        <p:nvSpPr>
          <p:cNvPr id="21513" name="Line 17"/>
          <p:cNvSpPr/>
          <p:nvPr/>
        </p:nvSpPr>
        <p:spPr>
          <a:xfrm>
            <a:off x="3933825" y="5497513"/>
            <a:ext cx="577850" cy="384175"/>
          </a:xfrm>
          <a:prstGeom prst="line">
            <a:avLst/>
          </a:prstGeom>
          <a:ln w="38100" cap="flat" cmpd="sng">
            <a:solidFill>
              <a:schemeClr val="hlink"/>
            </a:solidFill>
            <a:prstDash val="solid"/>
            <a:headEnd type="triangle" w="lg" len="lg"/>
            <a:tailEnd type="none" w="med" len="med"/>
          </a:ln>
        </p:spPr>
      </p:sp>
      <p:sp>
        <p:nvSpPr>
          <p:cNvPr id="408594" name="Text Box 18"/>
          <p:cNvSpPr txBox="1">
            <a:spLocks noChangeArrowheads="1"/>
          </p:cNvSpPr>
          <p:nvPr/>
        </p:nvSpPr>
        <p:spPr bwMode="auto">
          <a:xfrm>
            <a:off x="4057650" y="5834063"/>
            <a:ext cx="14033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i="0" kern="1200" cap="none" spc="0" normalizeH="0" baseline="0" noProof="0">
                <a:solidFill>
                  <a:schemeClr val="hlink"/>
                </a:solidFill>
                <a:effectLst>
                  <a:outerShdw blurRad="38100" dist="38100" dir="2700000" algn="tl">
                    <a:srgbClr val="C0C0C0"/>
                  </a:outerShdw>
                </a:effectLst>
                <a:latin typeface="Arial Black" panose="020B0A04020102020204" pitchFamily="34" charset="0"/>
                <a:ea typeface="华文中宋" panose="02010600040101010101" pitchFamily="2" charset="-122"/>
                <a:cs typeface="+mn-cs"/>
              </a:rPr>
              <a:t>主视方向</a:t>
            </a:r>
          </a:p>
        </p:txBody>
      </p:sp>
      <p:sp>
        <p:nvSpPr>
          <p:cNvPr id="21515" name="Line 19"/>
          <p:cNvSpPr/>
          <p:nvPr/>
        </p:nvSpPr>
        <p:spPr>
          <a:xfrm flipH="1">
            <a:off x="5010150" y="5462588"/>
            <a:ext cx="328613" cy="450850"/>
          </a:xfrm>
          <a:prstGeom prst="line">
            <a:avLst/>
          </a:prstGeom>
          <a:ln w="38100" cap="flat" cmpd="sng">
            <a:solidFill>
              <a:schemeClr val="hlink"/>
            </a:solidFill>
            <a:prstDash val="solid"/>
            <a:headEnd type="triangle" w="lg" len="lg"/>
            <a:tailEnd type="none" w="med" len="med"/>
          </a:ln>
        </p:spPr>
      </p:sp>
      <p:sp>
        <p:nvSpPr>
          <p:cNvPr id="408596" name="Text Box 20"/>
          <p:cNvSpPr txBox="1">
            <a:spLocks noChangeArrowheads="1"/>
          </p:cNvSpPr>
          <p:nvPr/>
        </p:nvSpPr>
        <p:spPr bwMode="auto">
          <a:xfrm>
            <a:off x="196850" y="5746750"/>
            <a:ext cx="14033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i="0" kern="1200" cap="none" spc="0" normalizeH="0" baseline="0" noProof="0">
                <a:solidFill>
                  <a:schemeClr val="hlink"/>
                </a:solidFill>
                <a:effectLst>
                  <a:outerShdw blurRad="38100" dist="38100" dir="2700000" algn="tl">
                    <a:srgbClr val="C0C0C0"/>
                  </a:outerShdw>
                </a:effectLst>
                <a:latin typeface="Arial Black" panose="020B0A04020102020204" pitchFamily="34" charset="0"/>
                <a:ea typeface="华文中宋" panose="02010600040101010101" pitchFamily="2" charset="-122"/>
                <a:cs typeface="+mn-cs"/>
              </a:rPr>
              <a:t>左视方向</a:t>
            </a:r>
          </a:p>
        </p:txBody>
      </p:sp>
      <p:sp>
        <p:nvSpPr>
          <p:cNvPr id="21517" name="Line 21"/>
          <p:cNvSpPr/>
          <p:nvPr/>
        </p:nvSpPr>
        <p:spPr>
          <a:xfrm flipH="1">
            <a:off x="854075" y="5345113"/>
            <a:ext cx="376238" cy="430212"/>
          </a:xfrm>
          <a:prstGeom prst="line">
            <a:avLst/>
          </a:prstGeom>
          <a:ln w="38100" cap="flat" cmpd="sng">
            <a:solidFill>
              <a:schemeClr val="hlink"/>
            </a:solidFill>
            <a:prstDash val="solid"/>
            <a:headEnd type="triangle" w="lg" len="lg"/>
            <a:tailEnd type="none" w="med" len="med"/>
          </a:ln>
        </p:spPr>
      </p:sp>
      <p:sp>
        <p:nvSpPr>
          <p:cNvPr id="21518" name="Line 22"/>
          <p:cNvSpPr/>
          <p:nvPr/>
        </p:nvSpPr>
        <p:spPr>
          <a:xfrm>
            <a:off x="7759700" y="5399088"/>
            <a:ext cx="379413" cy="444500"/>
          </a:xfrm>
          <a:prstGeom prst="line">
            <a:avLst/>
          </a:prstGeom>
          <a:ln w="38100" cap="flat" cmpd="sng">
            <a:solidFill>
              <a:schemeClr val="hlink"/>
            </a:solidFill>
            <a:prstDash val="solid"/>
            <a:headEnd type="triangle" w="lg" len="lg"/>
            <a:tailEnd type="none" w="med" len="med"/>
          </a:ln>
        </p:spPr>
      </p:sp>
      <p:sp>
        <p:nvSpPr>
          <p:cNvPr id="408599" name="Text Box 23"/>
          <p:cNvSpPr txBox="1">
            <a:spLocks noChangeArrowheads="1"/>
          </p:cNvSpPr>
          <p:nvPr/>
        </p:nvSpPr>
        <p:spPr bwMode="auto">
          <a:xfrm>
            <a:off x="7526338" y="5780088"/>
            <a:ext cx="14033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i="0" kern="1200" cap="none" spc="0" normalizeH="0" baseline="0" noProof="0">
                <a:solidFill>
                  <a:schemeClr val="hlink"/>
                </a:solidFill>
                <a:effectLst>
                  <a:outerShdw blurRad="38100" dist="38100" dir="2700000" algn="tl">
                    <a:srgbClr val="C0C0C0"/>
                  </a:outerShdw>
                </a:effectLst>
                <a:latin typeface="Arial Black" panose="020B0A04020102020204" pitchFamily="34" charset="0"/>
                <a:ea typeface="华文中宋" panose="02010600040101010101" pitchFamily="2" charset="-122"/>
                <a:cs typeface="+mn-cs"/>
              </a:rPr>
              <a:t>右视方向</a:t>
            </a:r>
          </a:p>
        </p:txBody>
      </p:sp>
      <p:sp>
        <p:nvSpPr>
          <p:cNvPr id="21520" name="Line 36"/>
          <p:cNvSpPr/>
          <p:nvPr/>
        </p:nvSpPr>
        <p:spPr>
          <a:xfrm flipH="1" flipV="1">
            <a:off x="212725" y="1851025"/>
            <a:ext cx="290513" cy="1357313"/>
          </a:xfrm>
          <a:prstGeom prst="line">
            <a:avLst/>
          </a:prstGeom>
          <a:ln w="4826" cap="flat" cmpd="sng">
            <a:solidFill>
              <a:schemeClr val="tx1"/>
            </a:solidFill>
            <a:prstDash val="solid"/>
            <a:headEnd type="oval" w="med" len="med"/>
            <a:tailEnd type="none" w="med" len="med"/>
          </a:ln>
        </p:spPr>
      </p:sp>
      <p:sp>
        <p:nvSpPr>
          <p:cNvPr id="21521" name="Line 37"/>
          <p:cNvSpPr/>
          <p:nvPr/>
        </p:nvSpPr>
        <p:spPr>
          <a:xfrm>
            <a:off x="212725" y="1851025"/>
            <a:ext cx="701675" cy="0"/>
          </a:xfrm>
          <a:prstGeom prst="line">
            <a:avLst/>
          </a:prstGeom>
          <a:ln w="4763" cap="flat" cmpd="sng">
            <a:solidFill>
              <a:schemeClr val="tx1"/>
            </a:solidFill>
            <a:prstDash val="solid"/>
            <a:headEnd type="none" w="med" len="med"/>
            <a:tailEnd type="none" w="med" len="med"/>
          </a:ln>
        </p:spPr>
      </p:sp>
      <p:sp>
        <p:nvSpPr>
          <p:cNvPr id="21522" name="Text Box 38"/>
          <p:cNvSpPr txBox="1"/>
          <p:nvPr/>
        </p:nvSpPr>
        <p:spPr>
          <a:xfrm>
            <a:off x="179388" y="1403350"/>
            <a:ext cx="796925" cy="457200"/>
          </a:xfrm>
          <a:prstGeom prst="rect">
            <a:avLst/>
          </a:prstGeom>
          <a:noFill/>
          <a:ln w="4763">
            <a:noFill/>
          </a:ln>
        </p:spPr>
        <p:txBody>
          <a:bodyPr wrap="none">
            <a:spAutoFit/>
          </a:bodyPr>
          <a:lstStyle/>
          <a:p>
            <a:r>
              <a:rPr lang="zh-CN" altLang="en-US" i="0" dirty="0">
                <a:latin typeface="Times New Roman" panose="02020603050405020304" pitchFamily="18" charset="0"/>
                <a:ea typeface="仿宋_GB2312" pitchFamily="49" charset="-122"/>
              </a:rPr>
              <a:t>凸台</a:t>
            </a:r>
          </a:p>
        </p:txBody>
      </p:sp>
      <p:sp>
        <p:nvSpPr>
          <p:cNvPr id="21523" name="Line 39"/>
          <p:cNvSpPr/>
          <p:nvPr/>
        </p:nvSpPr>
        <p:spPr>
          <a:xfrm flipV="1">
            <a:off x="2466975" y="1604963"/>
            <a:ext cx="836613" cy="838200"/>
          </a:xfrm>
          <a:prstGeom prst="line">
            <a:avLst/>
          </a:prstGeom>
          <a:ln w="4826" cap="flat" cmpd="sng">
            <a:solidFill>
              <a:schemeClr val="tx1"/>
            </a:solidFill>
            <a:prstDash val="solid"/>
            <a:headEnd type="oval" w="med" len="med"/>
            <a:tailEnd type="none" w="med" len="med"/>
          </a:ln>
        </p:spPr>
      </p:sp>
      <p:sp>
        <p:nvSpPr>
          <p:cNvPr id="21524" name="Line 40"/>
          <p:cNvSpPr/>
          <p:nvPr/>
        </p:nvSpPr>
        <p:spPr>
          <a:xfrm>
            <a:off x="3297238" y="1604963"/>
            <a:ext cx="2562225" cy="0"/>
          </a:xfrm>
          <a:prstGeom prst="line">
            <a:avLst/>
          </a:prstGeom>
          <a:ln w="4763" cap="flat" cmpd="sng">
            <a:solidFill>
              <a:schemeClr val="tx1"/>
            </a:solidFill>
            <a:prstDash val="solid"/>
            <a:headEnd type="none" w="med" len="med"/>
            <a:tailEnd type="none" w="med" len="med"/>
          </a:ln>
        </p:spPr>
      </p:sp>
      <p:sp>
        <p:nvSpPr>
          <p:cNvPr id="21525" name="Text Box 41"/>
          <p:cNvSpPr txBox="1"/>
          <p:nvPr/>
        </p:nvSpPr>
        <p:spPr>
          <a:xfrm>
            <a:off x="3433763" y="1141413"/>
            <a:ext cx="2328862" cy="457200"/>
          </a:xfrm>
          <a:prstGeom prst="rect">
            <a:avLst/>
          </a:prstGeom>
          <a:noFill/>
          <a:ln w="4763">
            <a:noFill/>
          </a:ln>
        </p:spPr>
        <p:txBody>
          <a:bodyPr wrap="none">
            <a:spAutoFit/>
          </a:bodyPr>
          <a:lstStyle/>
          <a:p>
            <a:r>
              <a:rPr lang="zh-CN" altLang="en-US" i="0" dirty="0">
                <a:latin typeface="Times New Roman" panose="02020603050405020304" pitchFamily="18" charset="0"/>
                <a:ea typeface="仿宋_GB2312" pitchFamily="49" charset="-122"/>
              </a:rPr>
              <a:t>蜗杆轴安装位置</a:t>
            </a:r>
          </a:p>
        </p:txBody>
      </p:sp>
      <p:sp>
        <p:nvSpPr>
          <p:cNvPr id="21526" name="Line 42"/>
          <p:cNvSpPr/>
          <p:nvPr/>
        </p:nvSpPr>
        <p:spPr>
          <a:xfrm>
            <a:off x="5851525" y="1592263"/>
            <a:ext cx="685800" cy="1036637"/>
          </a:xfrm>
          <a:prstGeom prst="line">
            <a:avLst/>
          </a:prstGeom>
          <a:ln w="4826" cap="flat" cmpd="sng">
            <a:solidFill>
              <a:schemeClr val="tx1"/>
            </a:solidFill>
            <a:prstDash val="solid"/>
            <a:headEnd type="oval" w="med" len="med"/>
            <a:tailEnd type="none" w="med" len="med"/>
          </a:ln>
        </p:spPr>
      </p:sp>
      <p:sp>
        <p:nvSpPr>
          <p:cNvPr id="21527" name="Line 43"/>
          <p:cNvSpPr/>
          <p:nvPr/>
        </p:nvSpPr>
        <p:spPr>
          <a:xfrm flipH="1" flipV="1">
            <a:off x="3305175" y="1601788"/>
            <a:ext cx="257175" cy="2651125"/>
          </a:xfrm>
          <a:prstGeom prst="line">
            <a:avLst/>
          </a:prstGeom>
          <a:ln w="4826" cap="flat" cmpd="sng">
            <a:solidFill>
              <a:schemeClr val="tx1"/>
            </a:solidFill>
            <a:prstDash val="solid"/>
            <a:headEnd type="oval" w="med" len="med"/>
            <a:tailEnd type="none" w="med" len="med"/>
          </a:ln>
        </p:spPr>
      </p:sp>
      <p:sp>
        <p:nvSpPr>
          <p:cNvPr id="21528" name="Line 46"/>
          <p:cNvSpPr/>
          <p:nvPr/>
        </p:nvSpPr>
        <p:spPr>
          <a:xfrm flipH="1">
            <a:off x="5772150" y="1592263"/>
            <a:ext cx="77788" cy="2892425"/>
          </a:xfrm>
          <a:prstGeom prst="line">
            <a:avLst/>
          </a:prstGeom>
          <a:ln w="4826" cap="flat" cmpd="sng">
            <a:solidFill>
              <a:schemeClr val="tx1"/>
            </a:solidFill>
            <a:prstDash val="solid"/>
            <a:headEnd type="oval" w="med" len="med"/>
            <a:tailEnd type="none" w="med" len="med"/>
          </a:ln>
        </p:spPr>
      </p:sp>
      <p:sp>
        <p:nvSpPr>
          <p:cNvPr id="21529" name="Line 47"/>
          <p:cNvSpPr/>
          <p:nvPr/>
        </p:nvSpPr>
        <p:spPr>
          <a:xfrm flipH="1">
            <a:off x="1516063" y="4714875"/>
            <a:ext cx="47625" cy="1733550"/>
          </a:xfrm>
          <a:prstGeom prst="line">
            <a:avLst/>
          </a:prstGeom>
          <a:ln w="4826" cap="flat" cmpd="sng">
            <a:solidFill>
              <a:schemeClr val="tx1"/>
            </a:solidFill>
            <a:prstDash val="solid"/>
            <a:headEnd type="oval" w="med" len="med"/>
            <a:tailEnd type="none" w="med" len="med"/>
          </a:ln>
        </p:spPr>
      </p:sp>
      <p:sp>
        <p:nvSpPr>
          <p:cNvPr id="21530" name="Line 48"/>
          <p:cNvSpPr/>
          <p:nvPr/>
        </p:nvSpPr>
        <p:spPr>
          <a:xfrm>
            <a:off x="1511300" y="6456363"/>
            <a:ext cx="2562225" cy="0"/>
          </a:xfrm>
          <a:prstGeom prst="line">
            <a:avLst/>
          </a:prstGeom>
          <a:ln w="4763" cap="flat" cmpd="sng">
            <a:solidFill>
              <a:schemeClr val="tx1"/>
            </a:solidFill>
            <a:prstDash val="solid"/>
            <a:headEnd type="none" w="med" len="med"/>
            <a:tailEnd type="none" w="med" len="med"/>
          </a:ln>
        </p:spPr>
      </p:sp>
      <p:sp>
        <p:nvSpPr>
          <p:cNvPr id="21531" name="Text Box 49"/>
          <p:cNvSpPr txBox="1"/>
          <p:nvPr/>
        </p:nvSpPr>
        <p:spPr>
          <a:xfrm>
            <a:off x="1444625" y="6024563"/>
            <a:ext cx="2635250" cy="457200"/>
          </a:xfrm>
          <a:prstGeom prst="rect">
            <a:avLst/>
          </a:prstGeom>
          <a:noFill/>
          <a:ln w="4763">
            <a:noFill/>
          </a:ln>
        </p:spPr>
        <p:txBody>
          <a:bodyPr wrap="none">
            <a:spAutoFit/>
          </a:bodyPr>
          <a:lstStyle/>
          <a:p>
            <a:r>
              <a:rPr lang="zh-CN" altLang="en-US" i="0" dirty="0">
                <a:latin typeface="Times New Roman" panose="02020603050405020304" pitchFamily="18" charset="0"/>
                <a:ea typeface="仿宋_GB2312" pitchFamily="49" charset="-122"/>
              </a:rPr>
              <a:t>锥齿轮轴安装位置</a:t>
            </a:r>
          </a:p>
        </p:txBody>
      </p:sp>
      <p:sp>
        <p:nvSpPr>
          <p:cNvPr id="21532" name="Line 51"/>
          <p:cNvSpPr/>
          <p:nvPr/>
        </p:nvSpPr>
        <p:spPr>
          <a:xfrm>
            <a:off x="7796213" y="4435475"/>
            <a:ext cx="409575" cy="1065213"/>
          </a:xfrm>
          <a:prstGeom prst="line">
            <a:avLst/>
          </a:prstGeom>
          <a:ln w="4826" cap="flat" cmpd="sng">
            <a:solidFill>
              <a:schemeClr val="tx1"/>
            </a:solidFill>
            <a:prstDash val="solid"/>
            <a:headEnd type="oval" w="med" len="med"/>
            <a:tailEnd type="none" w="med" len="med"/>
          </a:ln>
        </p:spPr>
      </p:sp>
      <p:sp>
        <p:nvSpPr>
          <p:cNvPr id="21533" name="Line 52"/>
          <p:cNvSpPr/>
          <p:nvPr/>
        </p:nvSpPr>
        <p:spPr>
          <a:xfrm>
            <a:off x="8205788" y="5500688"/>
            <a:ext cx="938212" cy="0"/>
          </a:xfrm>
          <a:prstGeom prst="line">
            <a:avLst/>
          </a:prstGeom>
          <a:ln w="4763" cap="flat" cmpd="sng">
            <a:solidFill>
              <a:schemeClr val="tx1"/>
            </a:solidFill>
            <a:prstDash val="solid"/>
            <a:headEnd type="none" w="med" len="med"/>
            <a:tailEnd type="none" w="med" len="med"/>
          </a:ln>
        </p:spPr>
      </p:sp>
      <p:sp>
        <p:nvSpPr>
          <p:cNvPr id="21534" name="Text Box 53"/>
          <p:cNvSpPr txBox="1"/>
          <p:nvPr/>
        </p:nvSpPr>
        <p:spPr>
          <a:xfrm>
            <a:off x="8086725" y="5037138"/>
            <a:ext cx="1103313" cy="457200"/>
          </a:xfrm>
          <a:prstGeom prst="rect">
            <a:avLst/>
          </a:prstGeom>
          <a:noFill/>
          <a:ln w="4763">
            <a:noFill/>
          </a:ln>
        </p:spPr>
        <p:txBody>
          <a:bodyPr wrap="none">
            <a:spAutoFit/>
          </a:bodyPr>
          <a:lstStyle/>
          <a:p>
            <a:r>
              <a:rPr lang="zh-CN" altLang="en-US" i="0" dirty="0">
                <a:latin typeface="Times New Roman" panose="02020603050405020304" pitchFamily="18" charset="0"/>
                <a:ea typeface="仿宋_GB2312" pitchFamily="49" charset="-122"/>
              </a:rPr>
              <a:t>油标孔</a:t>
            </a:r>
          </a:p>
        </p:txBody>
      </p:sp>
      <p:sp>
        <p:nvSpPr>
          <p:cNvPr id="21535" name="Line 54"/>
          <p:cNvSpPr/>
          <p:nvPr/>
        </p:nvSpPr>
        <p:spPr>
          <a:xfrm flipH="1">
            <a:off x="6937375" y="4889500"/>
            <a:ext cx="747713" cy="1766888"/>
          </a:xfrm>
          <a:prstGeom prst="line">
            <a:avLst/>
          </a:prstGeom>
          <a:ln w="4826" cap="flat" cmpd="sng">
            <a:solidFill>
              <a:schemeClr val="tx1"/>
            </a:solidFill>
            <a:prstDash val="solid"/>
            <a:headEnd type="oval" w="med" len="med"/>
            <a:tailEnd type="none" w="med" len="med"/>
          </a:ln>
        </p:spPr>
      </p:sp>
      <p:sp>
        <p:nvSpPr>
          <p:cNvPr id="21536" name="Line 55"/>
          <p:cNvSpPr/>
          <p:nvPr/>
        </p:nvSpPr>
        <p:spPr>
          <a:xfrm>
            <a:off x="6000750" y="6640513"/>
            <a:ext cx="938213" cy="0"/>
          </a:xfrm>
          <a:prstGeom prst="line">
            <a:avLst/>
          </a:prstGeom>
          <a:ln w="4763" cap="flat" cmpd="sng">
            <a:solidFill>
              <a:schemeClr val="tx1"/>
            </a:solidFill>
            <a:prstDash val="solid"/>
            <a:headEnd type="none" w="med" len="med"/>
            <a:tailEnd type="none" w="med" len="med"/>
          </a:ln>
        </p:spPr>
      </p:sp>
      <p:sp>
        <p:nvSpPr>
          <p:cNvPr id="21537" name="Text Box 56"/>
          <p:cNvSpPr txBox="1"/>
          <p:nvPr/>
        </p:nvSpPr>
        <p:spPr>
          <a:xfrm>
            <a:off x="5929313" y="6176963"/>
            <a:ext cx="1103312" cy="457200"/>
          </a:xfrm>
          <a:prstGeom prst="rect">
            <a:avLst/>
          </a:prstGeom>
          <a:noFill/>
          <a:ln w="4763">
            <a:noFill/>
          </a:ln>
        </p:spPr>
        <p:txBody>
          <a:bodyPr wrap="none">
            <a:spAutoFit/>
          </a:bodyPr>
          <a:lstStyle/>
          <a:p>
            <a:r>
              <a:rPr lang="zh-CN" altLang="en-US" i="0" dirty="0">
                <a:latin typeface="Times New Roman" panose="02020603050405020304" pitchFamily="18" charset="0"/>
                <a:ea typeface="仿宋_GB2312" pitchFamily="49" charset="-122"/>
              </a:rPr>
              <a:t>油标孔</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ECA233E-6016-42A1-A63C-D473611266D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18</a:t>
            </a:fld>
            <a:endParaRPr lang="en-US" altLang="zh-CN" sz="1400" b="0" i="0" dirty="0">
              <a:ea typeface="宋体" panose="02010600030101010101" pitchFamily="2" charset="-122"/>
            </a:endParaRPr>
          </a:p>
        </p:txBody>
      </p:sp>
      <p:sp>
        <p:nvSpPr>
          <p:cNvPr id="472066" name="Text Box 2"/>
          <p:cNvSpPr txBox="1">
            <a:spLocks noChangeArrowheads="1"/>
          </p:cNvSpPr>
          <p:nvPr/>
        </p:nvSpPr>
        <p:spPr bwMode="auto">
          <a:xfrm>
            <a:off x="323850" y="606425"/>
            <a:ext cx="4248150" cy="5934075"/>
          </a:xfrm>
          <a:prstGeom prst="rect">
            <a:avLst/>
          </a:prstGeom>
          <a:noFill/>
          <a:ln w="9525" algn="ctr">
            <a:noFill/>
            <a:miter lim="800000"/>
            <a:headEnd type="none" w="sm" len="med"/>
            <a:tailEnd type="none" w="sm" len="med"/>
          </a:ln>
          <a:effectLst/>
        </p:spPr>
        <p:txBody>
          <a:bodyPr>
            <a:spAutoFit/>
          </a:bodyPr>
          <a:lstStyle/>
          <a:p>
            <a:pPr marR="0" defTabSz="914400">
              <a:buClrTx/>
              <a:buSzTx/>
              <a:buFontTx/>
              <a:buNone/>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结构分析</a:t>
            </a:r>
          </a:p>
          <a:p>
            <a:pPr marR="0" algn="l" defTabSz="914400">
              <a:buClrTx/>
              <a:buSzTx/>
              <a:buFontTx/>
              <a:buBlip>
                <a:blip r:embed="rId2"/>
              </a:buBlip>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根据其作用常有内腔、轴承空、凸台和肋等结构。</a:t>
            </a:r>
          </a:p>
          <a:p>
            <a:pPr marR="0" algn="l" defTabSz="914400">
              <a:buClrTx/>
              <a:buSzTx/>
              <a:buFontTx/>
              <a:buBlip>
                <a:blip r:embed="rId2"/>
              </a:buBlip>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为了安装零件和箱体再装在机座上，箱体上常有安装底板、安装孔、螺孔、销钉孔等结构。</a:t>
            </a:r>
          </a:p>
          <a:p>
            <a:pPr marR="0" algn="l" defTabSz="914400">
              <a:buClrTx/>
              <a:buSzTx/>
              <a:buFontTx/>
              <a:buBlip>
                <a:blip r:embed="rId2"/>
              </a:buBlip>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为了防尘，箱体要密封，此外又为了箱体内的运动零件得到润滑，以减少磨损，箱体内要注入润滑油，因此，箱壁部分常设计有安装箱盖、轴承盖、油标、油塞等零件的凸台、凹坑、螺孔等结构。</a:t>
            </a:r>
          </a:p>
          <a:p>
            <a:pPr marR="0" algn="l" defTabSz="914400">
              <a:buClrTx/>
              <a:buSzTx/>
              <a:buFontTx/>
              <a:buBlip>
                <a:blip r:embed="rId2"/>
              </a:buBlip>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在安装轴承的凸台端面上常有沿圆周均匀分布的螺孔。</a:t>
            </a:r>
          </a:p>
        </p:txBody>
      </p:sp>
      <p:sp>
        <p:nvSpPr>
          <p:cNvPr id="22534" name="Rectangle 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箱体类零件的表达分析</a:t>
            </a:r>
          </a:p>
        </p:txBody>
      </p:sp>
      <p:pic>
        <p:nvPicPr>
          <p:cNvPr id="22535" name="Picture 6"/>
          <p:cNvPicPr>
            <a:picLocks noChangeAspect="1"/>
          </p:cNvPicPr>
          <p:nvPr/>
        </p:nvPicPr>
        <p:blipFill>
          <a:blip r:embed="rId3">
            <a:clrChange>
              <a:clrFrom>
                <a:srgbClr val="FFFFFF"/>
              </a:clrFrom>
              <a:clrTo>
                <a:srgbClr val="FFFFFF">
                  <a:alpha val="0"/>
                </a:srgbClr>
              </a:clrTo>
            </a:clrChange>
          </a:blip>
          <a:stretch>
            <a:fillRect/>
          </a:stretch>
        </p:blipFill>
        <p:spPr>
          <a:xfrm>
            <a:off x="5635625" y="400050"/>
            <a:ext cx="3187700" cy="3332163"/>
          </a:xfrm>
          <a:prstGeom prst="rect">
            <a:avLst/>
          </a:prstGeom>
          <a:noFill/>
          <a:ln w="4763">
            <a:noFill/>
          </a:ln>
        </p:spPr>
      </p:pic>
      <p:pic>
        <p:nvPicPr>
          <p:cNvPr id="22536" name="Picture 8"/>
          <p:cNvPicPr>
            <a:picLocks noChangeAspect="1"/>
          </p:cNvPicPr>
          <p:nvPr/>
        </p:nvPicPr>
        <p:blipFill>
          <a:blip r:embed="rId4">
            <a:clrChange>
              <a:clrFrom>
                <a:srgbClr val="FFFFFF"/>
              </a:clrFrom>
              <a:clrTo>
                <a:srgbClr val="FFFFFF">
                  <a:alpha val="0"/>
                </a:srgbClr>
              </a:clrTo>
            </a:clrChange>
          </a:blip>
          <a:stretch>
            <a:fillRect/>
          </a:stretch>
        </p:blipFill>
        <p:spPr>
          <a:xfrm>
            <a:off x="4702175" y="3368675"/>
            <a:ext cx="3351213" cy="3409950"/>
          </a:xfrm>
          <a:prstGeom prst="rect">
            <a:avLst/>
          </a:prstGeom>
          <a:noFill/>
          <a:ln w="4763">
            <a:noFill/>
          </a:ln>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8E5491F-F814-4935-9389-07BA1EAC03D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19</a:t>
            </a:fld>
            <a:endParaRPr lang="en-US" altLang="zh-CN" sz="1400" b="0" i="0" dirty="0">
              <a:ea typeface="宋体" panose="02010600030101010101" pitchFamily="2" charset="-122"/>
            </a:endParaRPr>
          </a:p>
        </p:txBody>
      </p:sp>
      <p:sp>
        <p:nvSpPr>
          <p:cNvPr id="23557"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箱体类零件的表达分析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例子</a:t>
            </a:r>
          </a:p>
        </p:txBody>
      </p:sp>
      <p:pic>
        <p:nvPicPr>
          <p:cNvPr id="23558" name="Picture 6"/>
          <p:cNvPicPr>
            <a:picLocks noChangeAspect="1"/>
          </p:cNvPicPr>
          <p:nvPr/>
        </p:nvPicPr>
        <p:blipFill>
          <a:blip r:embed="rId2">
            <a:lum contrast="36000"/>
          </a:blip>
          <a:stretch>
            <a:fillRect/>
          </a:stretch>
        </p:blipFill>
        <p:spPr>
          <a:xfrm>
            <a:off x="939800" y="398463"/>
            <a:ext cx="7105650" cy="6459537"/>
          </a:xfrm>
          <a:prstGeom prst="rect">
            <a:avLst/>
          </a:prstGeom>
          <a:noFill/>
          <a:ln w="4763">
            <a:noFill/>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C8C3249-5C8D-4AFB-B858-18A0DD9EFC5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a:t>
            </a:fld>
            <a:endParaRPr lang="en-US" altLang="zh-CN" sz="1400" b="0" i="0" dirty="0">
              <a:ea typeface="宋体" panose="02010600030101010101" pitchFamily="2" charset="-122"/>
            </a:endParaRPr>
          </a:p>
        </p:txBody>
      </p:sp>
      <p:sp>
        <p:nvSpPr>
          <p:cNvPr id="5125" name="Text Box 7"/>
          <p:cNvSpPr txBox="1"/>
          <p:nvPr/>
        </p:nvSpPr>
        <p:spPr>
          <a:xfrm>
            <a:off x="6346825" y="1243013"/>
            <a:ext cx="2622550" cy="823912"/>
          </a:xfrm>
          <a:prstGeom prst="rect">
            <a:avLst/>
          </a:prstGeom>
          <a:noFill/>
          <a:ln w="4763">
            <a:noFill/>
          </a:ln>
        </p:spPr>
        <p:txBody>
          <a:bodyPr wrap="none">
            <a:spAutoFit/>
          </a:bodyPr>
          <a:lstStyle/>
          <a:p>
            <a:r>
              <a:rPr lang="zh-CN" altLang="en-US" sz="4800" i="0" u="sng" dirty="0">
                <a:solidFill>
                  <a:schemeClr val="hlink"/>
                </a:solidFill>
                <a:latin typeface="Times New Roman" panose="02020603050405020304" pitchFamily="18" charset="0"/>
                <a:ea typeface="宋体" panose="02010600030101010101" pitchFamily="2" charset="-122"/>
              </a:rPr>
              <a:t>一般零件</a:t>
            </a:r>
          </a:p>
        </p:txBody>
      </p:sp>
      <p:sp>
        <p:nvSpPr>
          <p:cNvPr id="5126" name="Text Box 8"/>
          <p:cNvSpPr txBox="1"/>
          <p:nvPr/>
        </p:nvSpPr>
        <p:spPr>
          <a:xfrm>
            <a:off x="6324600" y="2493963"/>
            <a:ext cx="2622550" cy="823912"/>
          </a:xfrm>
          <a:prstGeom prst="rect">
            <a:avLst/>
          </a:prstGeom>
          <a:noFill/>
          <a:ln w="4763">
            <a:noFill/>
          </a:ln>
        </p:spPr>
        <p:txBody>
          <a:bodyPr wrap="none">
            <a:spAutoFit/>
          </a:bodyPr>
          <a:lstStyle/>
          <a:p>
            <a:r>
              <a:rPr lang="zh-CN" altLang="en-US" sz="4800" i="0" u="sng" dirty="0">
                <a:solidFill>
                  <a:schemeClr val="hlink"/>
                </a:solidFill>
                <a:latin typeface="Times New Roman" panose="02020603050405020304" pitchFamily="18" charset="0"/>
                <a:ea typeface="宋体" panose="02010600030101010101" pitchFamily="2" charset="-122"/>
              </a:rPr>
              <a:t>传动零件</a:t>
            </a:r>
          </a:p>
        </p:txBody>
      </p:sp>
      <p:sp>
        <p:nvSpPr>
          <p:cNvPr id="5127" name="Text Box 9"/>
          <p:cNvSpPr txBox="1"/>
          <p:nvPr/>
        </p:nvSpPr>
        <p:spPr>
          <a:xfrm>
            <a:off x="6615113" y="3841750"/>
            <a:ext cx="2012950" cy="823913"/>
          </a:xfrm>
          <a:prstGeom prst="rect">
            <a:avLst/>
          </a:prstGeom>
          <a:noFill/>
          <a:ln w="4763">
            <a:noFill/>
          </a:ln>
        </p:spPr>
        <p:txBody>
          <a:bodyPr wrap="none">
            <a:spAutoFit/>
          </a:bodyPr>
          <a:lstStyle/>
          <a:p>
            <a:r>
              <a:rPr lang="zh-CN" altLang="en-US" sz="4800" i="0" u="sng" dirty="0">
                <a:solidFill>
                  <a:srgbClr val="CC3300"/>
                </a:solidFill>
                <a:latin typeface="Times New Roman" panose="02020603050405020304" pitchFamily="18" charset="0"/>
                <a:ea typeface="宋体" panose="02010600030101010101" pitchFamily="2" charset="-122"/>
              </a:rPr>
              <a:t>标准件</a:t>
            </a:r>
          </a:p>
        </p:txBody>
      </p:sp>
      <p:pic>
        <p:nvPicPr>
          <p:cNvPr id="5128" name="Picture 10"/>
          <p:cNvPicPr>
            <a:picLocks noChangeAspect="1"/>
          </p:cNvPicPr>
          <p:nvPr/>
        </p:nvPicPr>
        <p:blipFill>
          <a:blip r:embed="rId2"/>
          <a:stretch>
            <a:fillRect/>
          </a:stretch>
        </p:blipFill>
        <p:spPr>
          <a:xfrm>
            <a:off x="827088" y="407988"/>
            <a:ext cx="5240337" cy="6081712"/>
          </a:xfrm>
          <a:prstGeom prst="rect">
            <a:avLst/>
          </a:prstGeom>
          <a:noFill/>
          <a:ln w="4763">
            <a:noFill/>
          </a:ln>
        </p:spPr>
      </p:pic>
      <p:sp>
        <p:nvSpPr>
          <p:cNvPr id="3" name="文本框 2"/>
          <p:cNvSpPr txBox="1"/>
          <p:nvPr/>
        </p:nvSpPr>
        <p:spPr>
          <a:xfrm>
            <a:off x="48260" y="-52070"/>
            <a:ext cx="3070860" cy="460375"/>
          </a:xfrm>
          <a:prstGeom prst="rect">
            <a:avLst/>
          </a:prstGeom>
          <a:noFill/>
        </p:spPr>
        <p:txBody>
          <a:bodyPr wrap="square" rtlCol="0">
            <a:spAutoFit/>
          </a:bodyPr>
          <a:lstStyle/>
          <a:p>
            <a:pPr algn="l"/>
            <a:r>
              <a:rPr lang="en-US" altLang="en-US" i="0" dirty="0">
                <a:solidFill>
                  <a:schemeClr val="tx2"/>
                </a:solidFill>
                <a:ea typeface="宋体" panose="02010600030101010101" pitchFamily="2" charset="-122"/>
                <a:sym typeface="+mn-ea"/>
              </a:rPr>
              <a:t>§</a:t>
            </a:r>
            <a:r>
              <a:rPr lang="en-US" altLang="zh-CN" i="0" dirty="0">
                <a:solidFill>
                  <a:schemeClr val="tx2"/>
                </a:solidFill>
                <a:ea typeface="宋体" panose="02010600030101010101" pitchFamily="2" charset="-122"/>
                <a:sym typeface="+mn-ea"/>
              </a:rPr>
              <a:t>12 </a:t>
            </a:r>
            <a:r>
              <a:rPr lang="zh-CN" altLang="en-US" i="0" dirty="0">
                <a:solidFill>
                  <a:schemeClr val="tx2"/>
                </a:solidFill>
                <a:ea typeface="宋体" panose="02010600030101010101" pitchFamily="2" charset="-122"/>
                <a:sym typeface="+mn-ea"/>
              </a:rPr>
              <a:t>零件图</a:t>
            </a:r>
            <a:endParaRPr lang="zh-CN" alt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530BD9B-2783-44E3-A00B-D5897886529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20</a:t>
            </a:fld>
            <a:endParaRPr lang="en-US" altLang="zh-CN" sz="1400" b="0" i="0" dirty="0">
              <a:ea typeface="宋体" panose="02010600030101010101" pitchFamily="2" charset="-122"/>
            </a:endParaRPr>
          </a:p>
        </p:txBody>
      </p:sp>
      <p:sp>
        <p:nvSpPr>
          <p:cNvPr id="413698" name="Text Box 2"/>
          <p:cNvSpPr txBox="1">
            <a:spLocks noChangeArrowheads="1"/>
          </p:cNvSpPr>
          <p:nvPr/>
        </p:nvSpPr>
        <p:spPr bwMode="auto">
          <a:xfrm>
            <a:off x="0" y="549275"/>
            <a:ext cx="9144000" cy="5654675"/>
          </a:xfrm>
          <a:prstGeom prst="rect">
            <a:avLst/>
          </a:prstGeom>
          <a:noFill/>
          <a:ln w="9525" algn="ctr">
            <a:noFill/>
            <a:miter lim="800000"/>
            <a:headEnd type="none" w="sm" len="med"/>
            <a:tailEnd type="none" w="sm" len="med"/>
          </a:ln>
          <a:effectLst/>
        </p:spPr>
        <p:txBody>
          <a:bodyPr>
            <a:spAutoFit/>
          </a:bodyPr>
          <a:lstStyle/>
          <a:p>
            <a:pPr marR="0" algn="just" defTabSz="914400">
              <a:spcBef>
                <a:spcPct val="20000"/>
              </a:spcBef>
              <a:buClr>
                <a:srgbClr val="FF3300"/>
              </a:buClr>
              <a:buSzTx/>
              <a:buFont typeface="Wingdings" panose="05000000000000000000" pitchFamily="2" charset="2"/>
              <a:buChar char="Ø"/>
              <a:defRPr/>
            </a:pP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主视图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画成阶梯局部剖视图，主要表达锥齿轮轴轴孔和蜗杆轴右轴孔的大小以及蜗轮轴孔前、后凸台的形状和凸台上螺孔的分布情况。</a:t>
            </a:r>
          </a:p>
          <a:p>
            <a:pPr marR="0" algn="just" defTabSz="914400">
              <a:spcBef>
                <a:spcPct val="20000"/>
              </a:spcBef>
              <a:buClr>
                <a:srgbClr val="FF3300"/>
              </a:buClr>
              <a:buSzTx/>
              <a:buFont typeface="Wingdings" panose="05000000000000000000" pitchFamily="2" charset="2"/>
              <a:buChar char="Ø"/>
              <a:defRPr/>
            </a:pP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 </a:t>
            </a: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左视图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画成全剖视图，主要表达蜗杆轴孔和蜗轮轴孔之间的相对位置与安装油标和螺塞的内凸台形状。</a:t>
            </a:r>
          </a:p>
          <a:p>
            <a:pPr marR="0" algn="just" defTabSz="914400">
              <a:spcBef>
                <a:spcPct val="20000"/>
              </a:spcBef>
              <a:buClr>
                <a:srgbClr val="FF3300"/>
              </a:buClr>
              <a:buSzTx/>
              <a:buFont typeface="Wingdings" panose="05000000000000000000" pitchFamily="2" charset="2"/>
              <a:buChar char="Ø"/>
              <a:defRPr/>
            </a:pP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 </a:t>
            </a: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俯视图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主要表达箱体顶部和安装底板的形状和安装孔的分布位置，并用局部剖视表示蜗杆轴左轴孔的大小。</a:t>
            </a:r>
          </a:p>
          <a:p>
            <a:pPr marR="0" algn="just" defTabSz="914400">
              <a:spcBef>
                <a:spcPct val="20000"/>
              </a:spcBef>
              <a:buClr>
                <a:srgbClr val="FF3300"/>
              </a:buClr>
              <a:buSzTx/>
              <a:buFont typeface="Wingdings" panose="05000000000000000000" pitchFamily="2" charset="2"/>
              <a:buChar char="Ø"/>
              <a:defRPr/>
            </a:pPr>
            <a:r>
              <a:rPr kumimoji="0" lang="en-US" altLang="zh-CN"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B-B</a:t>
            </a: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局部剖视图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表达锥齿轮轴孔内部凸台的形状， </a:t>
            </a:r>
            <a:r>
              <a:rPr kumimoji="0" lang="en-US" altLang="zh-CN"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C</a:t>
            </a: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局部视图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表达左面箱壁凸台形状和螺孔位置，而其他凸台和附着的螺孔可结合尺寸标注表达清楚， </a:t>
            </a:r>
            <a:r>
              <a:rPr kumimoji="0" lang="en-US" altLang="zh-CN"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D</a:t>
            </a: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局部视图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表示安装底板底部凸台的形状，</a:t>
            </a:r>
            <a:r>
              <a:rPr kumimoji="0" lang="en-US" altLang="zh-CN"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E-E</a:t>
            </a:r>
            <a:r>
              <a:rPr kumimoji="0" lang="zh-CN" altLang="en-US" sz="2900" i="0" kern="1200" cap="none" spc="0" normalizeH="0" baseline="0" noProof="0">
                <a:solidFill>
                  <a:schemeClr val="hlink"/>
                </a:solidFill>
                <a:effectLst>
                  <a:outerShdw blurRad="38100" dist="38100" dir="2700000" algn="tl">
                    <a:srgbClr val="C0C0C0"/>
                  </a:outerShdw>
                </a:effectLst>
                <a:latin typeface="Arial" panose="020B0604020202020204" pitchFamily="34" charset="0"/>
                <a:ea typeface="仿宋_GB2312" pitchFamily="49" charset="-122"/>
                <a:cs typeface="+mn-cs"/>
              </a:rPr>
              <a:t>局部剖视图</a:t>
            </a:r>
            <a:r>
              <a:rPr kumimoji="0" lang="zh-CN" altLang="en-US" sz="29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表示油标孔和螺塞孔的结构形状。</a:t>
            </a:r>
          </a:p>
        </p:txBody>
      </p:sp>
      <p:sp>
        <p:nvSpPr>
          <p:cNvPr id="24582" name="Rectangle 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箱体类零件的表达分析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例子</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413698">
                                            <p:txEl>
                                              <p:pRg st="0" end="0"/>
                                            </p:txEl>
                                          </p:spTgt>
                                        </p:tgtEl>
                                        <p:attrNameLst>
                                          <p:attrName>style.visibility</p:attrName>
                                        </p:attrNameLst>
                                      </p:cBhvr>
                                      <p:to>
                                        <p:strVal val="visible"/>
                                      </p:to>
                                    </p:set>
                                    <p:animEffect transition="in" filter="wipe(up)">
                                      <p:cBhvr>
                                        <p:cTn id="7" dur="500"/>
                                        <p:tgtEl>
                                          <p:spTgt spid="4136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13698">
                                            <p:txEl>
                                              <p:pRg st="1" end="1"/>
                                            </p:txEl>
                                          </p:spTgt>
                                        </p:tgtEl>
                                        <p:attrNameLst>
                                          <p:attrName>style.visibility</p:attrName>
                                        </p:attrNameLst>
                                      </p:cBhvr>
                                      <p:to>
                                        <p:strVal val="visible"/>
                                      </p:to>
                                    </p:set>
                                    <p:animEffect transition="in" filter="wipe(up)">
                                      <p:cBhvr>
                                        <p:cTn id="12" dur="500"/>
                                        <p:tgtEl>
                                          <p:spTgt spid="4136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13698">
                                            <p:txEl>
                                              <p:pRg st="2" end="2"/>
                                            </p:txEl>
                                          </p:spTgt>
                                        </p:tgtEl>
                                        <p:attrNameLst>
                                          <p:attrName>style.visibility</p:attrName>
                                        </p:attrNameLst>
                                      </p:cBhvr>
                                      <p:to>
                                        <p:strVal val="visible"/>
                                      </p:to>
                                    </p:set>
                                    <p:animEffect transition="in" filter="wipe(up)">
                                      <p:cBhvr>
                                        <p:cTn id="17" dur="500"/>
                                        <p:tgtEl>
                                          <p:spTgt spid="4136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13698">
                                            <p:txEl>
                                              <p:pRg st="3" end="3"/>
                                            </p:txEl>
                                          </p:spTgt>
                                        </p:tgtEl>
                                        <p:attrNameLst>
                                          <p:attrName>style.visibility</p:attrName>
                                        </p:attrNameLst>
                                      </p:cBhvr>
                                      <p:to>
                                        <p:strVal val="visible"/>
                                      </p:to>
                                    </p:set>
                                    <p:animEffect transition="in" filter="wipe(up)">
                                      <p:cBhvr>
                                        <p:cTn id="22" dur="500"/>
                                        <p:tgtEl>
                                          <p:spTgt spid="4136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369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DD44595-0DAE-487E-A805-2E6B2AE618D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21</a:t>
            </a:fld>
            <a:endParaRPr lang="en-US" altLang="zh-CN" sz="1400" b="0" i="0" dirty="0">
              <a:ea typeface="宋体" panose="02010600030101010101" pitchFamily="2" charset="-122"/>
            </a:endParaRPr>
          </a:p>
        </p:txBody>
      </p:sp>
      <p:sp>
        <p:nvSpPr>
          <p:cNvPr id="25605" name="Text Box 2"/>
          <p:cNvSpPr txBox="1"/>
          <p:nvPr/>
        </p:nvSpPr>
        <p:spPr>
          <a:xfrm>
            <a:off x="323850" y="630238"/>
            <a:ext cx="4513263" cy="5645150"/>
          </a:xfrm>
          <a:prstGeom prst="rect">
            <a:avLst/>
          </a:prstGeom>
          <a:noFill/>
          <a:ln w="9525">
            <a:noFill/>
          </a:ln>
        </p:spPr>
        <p:txBody>
          <a:bodyPr>
            <a:spAutoFit/>
          </a:bodyPr>
          <a:lstStyle/>
          <a:p>
            <a:pPr>
              <a:spcBef>
                <a:spcPct val="50000"/>
              </a:spcBef>
              <a:buNone/>
            </a:pPr>
            <a:r>
              <a:rPr lang="zh-CN" altLang="en-US" sz="2800" i="0" dirty="0">
                <a:latin typeface="仿宋_GB2312" pitchFamily="49" charset="-122"/>
                <a:ea typeface="仿宋_GB2312" pitchFamily="49" charset="-122"/>
              </a:rPr>
              <a:t>箱体类零件的表达特点</a:t>
            </a:r>
          </a:p>
          <a:p>
            <a:pPr algn="l">
              <a:spcBef>
                <a:spcPct val="50000"/>
              </a:spcBef>
              <a:buBlip>
                <a:blip r:embed="rId2"/>
              </a:buBlip>
            </a:pPr>
            <a:r>
              <a:rPr lang="zh-CN" altLang="en-US" sz="2800" i="0" dirty="0">
                <a:latin typeface="仿宋_GB2312" pitchFamily="49" charset="-122"/>
                <a:ea typeface="仿宋_GB2312" pitchFamily="49" charset="-122"/>
              </a:rPr>
              <a:t> 常按工作位置放置，以最能反映形状特征、主要结构和各组成部分相互关系的方向为主视图的投影方向。</a:t>
            </a:r>
          </a:p>
          <a:p>
            <a:pPr algn="l">
              <a:spcBef>
                <a:spcPct val="50000"/>
              </a:spcBef>
              <a:buBlip>
                <a:blip r:embed="rId2"/>
              </a:buBlip>
            </a:pPr>
            <a:r>
              <a:rPr lang="zh-CN" altLang="en-US" sz="2800" i="0" dirty="0">
                <a:latin typeface="仿宋_GB2312" pitchFamily="49" charset="-122"/>
                <a:ea typeface="仿宋_GB2312" pitchFamily="49" charset="-122"/>
              </a:rPr>
              <a:t> 根据结构的复杂程度，在选用视图数量最少的原则下，通常采用三个或三个以上视图，并适当选用剖视图、局部视图、断面图等表达方法，每个视图都应有表达的重点内容。</a:t>
            </a:r>
          </a:p>
        </p:txBody>
      </p:sp>
      <p:sp>
        <p:nvSpPr>
          <p:cNvPr id="25606" name="Rectangle 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箱体类零件的表达分析</a:t>
            </a:r>
          </a:p>
        </p:txBody>
      </p:sp>
      <p:pic>
        <p:nvPicPr>
          <p:cNvPr id="25607" name="Picture 7"/>
          <p:cNvPicPr>
            <a:picLocks noChangeAspect="1"/>
          </p:cNvPicPr>
          <p:nvPr/>
        </p:nvPicPr>
        <p:blipFill>
          <a:blip r:embed="rId3">
            <a:clrChange>
              <a:clrFrom>
                <a:srgbClr val="FFFFFF"/>
              </a:clrFrom>
              <a:clrTo>
                <a:srgbClr val="FFFFFF">
                  <a:alpha val="0"/>
                </a:srgbClr>
              </a:clrTo>
            </a:clrChange>
          </a:blip>
          <a:stretch>
            <a:fillRect/>
          </a:stretch>
        </p:blipFill>
        <p:spPr>
          <a:xfrm>
            <a:off x="4452938" y="400050"/>
            <a:ext cx="3187700" cy="3332163"/>
          </a:xfrm>
          <a:prstGeom prst="rect">
            <a:avLst/>
          </a:prstGeom>
          <a:noFill/>
          <a:ln w="4763">
            <a:noFill/>
          </a:ln>
        </p:spPr>
      </p:pic>
      <p:pic>
        <p:nvPicPr>
          <p:cNvPr id="25608" name="Picture 9"/>
          <p:cNvPicPr>
            <a:picLocks noChangeAspect="1"/>
          </p:cNvPicPr>
          <p:nvPr/>
        </p:nvPicPr>
        <p:blipFill>
          <a:blip r:embed="rId4">
            <a:clrChange>
              <a:clrFrom>
                <a:srgbClr val="FFFFFF"/>
              </a:clrFrom>
              <a:clrTo>
                <a:srgbClr val="FFFFFF">
                  <a:alpha val="0"/>
                </a:srgbClr>
              </a:clrTo>
            </a:clrChange>
          </a:blip>
          <a:stretch>
            <a:fillRect/>
          </a:stretch>
        </p:blipFill>
        <p:spPr>
          <a:xfrm>
            <a:off x="5776913" y="3416300"/>
            <a:ext cx="3351212" cy="3409950"/>
          </a:xfrm>
          <a:prstGeom prst="rect">
            <a:avLst/>
          </a:prstGeom>
          <a:noFill/>
          <a:ln w="4763">
            <a:noFill/>
          </a:ln>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E0114BF-1AC4-449F-AE76-8E756E4121C2}"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22</a:t>
            </a:fld>
            <a:endParaRPr lang="en-US" altLang="zh-CN" sz="1400" b="0" i="0" dirty="0">
              <a:ea typeface="宋体" panose="02010600030101010101" pitchFamily="2" charset="-122"/>
            </a:endParaRPr>
          </a:p>
        </p:txBody>
      </p:sp>
      <p:sp>
        <p:nvSpPr>
          <p:cNvPr id="26629"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叉架类零件的表达分析</a:t>
            </a:r>
          </a:p>
        </p:txBody>
      </p:sp>
      <p:sp>
        <p:nvSpPr>
          <p:cNvPr id="26630" name="Text Box 5"/>
          <p:cNvSpPr txBox="1"/>
          <p:nvPr/>
        </p:nvSpPr>
        <p:spPr>
          <a:xfrm>
            <a:off x="193675" y="420688"/>
            <a:ext cx="8732838" cy="457200"/>
          </a:xfrm>
          <a:prstGeom prst="rect">
            <a:avLst/>
          </a:prstGeom>
          <a:noFill/>
          <a:ln w="9525">
            <a:noFill/>
          </a:ln>
        </p:spPr>
        <p:txBody>
          <a:bodyPr>
            <a:spAutoFit/>
          </a:bodyPr>
          <a:lstStyle/>
          <a:p>
            <a:pPr algn="just"/>
            <a:r>
              <a:rPr lang="zh-CN" altLang="en-US" i="0" dirty="0">
                <a:latin typeface="Times New Roman" panose="02020603050405020304" pitchFamily="18" charset="0"/>
                <a:ea typeface="宋体" panose="02010600030101010101" pitchFamily="2" charset="-122"/>
              </a:rPr>
              <a:t>叉架类零件通常用来支承其它零件，结构相对复杂。</a:t>
            </a:r>
          </a:p>
        </p:txBody>
      </p:sp>
      <p:pic>
        <p:nvPicPr>
          <p:cNvPr id="414730" name="Picture 10"/>
          <p:cNvPicPr>
            <a:picLocks noChangeAspect="1"/>
          </p:cNvPicPr>
          <p:nvPr/>
        </p:nvPicPr>
        <p:blipFill>
          <a:blip r:embed="rId2">
            <a:lum contrast="24000"/>
          </a:blip>
          <a:stretch>
            <a:fillRect/>
          </a:stretch>
        </p:blipFill>
        <p:spPr>
          <a:xfrm>
            <a:off x="939800" y="890588"/>
            <a:ext cx="5337175" cy="5686425"/>
          </a:xfrm>
          <a:prstGeom prst="rect">
            <a:avLst/>
          </a:prstGeom>
          <a:noFill/>
          <a:ln w="4763">
            <a:noFill/>
          </a:ln>
        </p:spPr>
      </p:pic>
      <p:pic>
        <p:nvPicPr>
          <p:cNvPr id="26632" name="Picture 11"/>
          <p:cNvPicPr>
            <a:picLocks noChangeAspect="1"/>
          </p:cNvPicPr>
          <p:nvPr/>
        </p:nvPicPr>
        <p:blipFill>
          <a:blip r:embed="rId3">
            <a:clrChange>
              <a:clrFrom>
                <a:srgbClr val="FFFFFF"/>
              </a:clrFrom>
              <a:clrTo>
                <a:srgbClr val="FFFFFF">
                  <a:alpha val="0"/>
                </a:srgbClr>
              </a:clrTo>
            </a:clrChange>
          </a:blip>
          <a:stretch>
            <a:fillRect/>
          </a:stretch>
        </p:blipFill>
        <p:spPr>
          <a:xfrm>
            <a:off x="5311775" y="1881188"/>
            <a:ext cx="3609975" cy="4467225"/>
          </a:xfrm>
          <a:prstGeom prst="rect">
            <a:avLst/>
          </a:prstGeom>
          <a:noFill/>
          <a:ln w="4763">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14730"/>
                                        </p:tgtEl>
                                        <p:attrNameLst>
                                          <p:attrName>style.visibility</p:attrName>
                                        </p:attrNameLst>
                                      </p:cBhvr>
                                      <p:to>
                                        <p:strVal val="visible"/>
                                      </p:to>
                                    </p:set>
                                    <p:animEffect transition="in" filter="dissolve">
                                      <p:cBhvr>
                                        <p:cTn id="7" dur="500"/>
                                        <p:tgtEl>
                                          <p:spTgt spid="414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3DB8257-2EAB-4AB3-A721-DBC3D30BDC4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23</a:t>
            </a:fld>
            <a:endParaRPr lang="en-US" altLang="zh-CN" sz="1400" b="0" i="0" dirty="0">
              <a:ea typeface="宋体" panose="02010600030101010101" pitchFamily="2" charset="-122"/>
            </a:endParaRPr>
          </a:p>
        </p:txBody>
      </p:sp>
      <p:sp>
        <p:nvSpPr>
          <p:cNvPr id="416773" name="Text Box 5"/>
          <p:cNvSpPr txBox="1">
            <a:spLocks noChangeArrowheads="1"/>
          </p:cNvSpPr>
          <p:nvPr/>
        </p:nvSpPr>
        <p:spPr bwMode="auto">
          <a:xfrm>
            <a:off x="0" y="5305425"/>
            <a:ext cx="9144000" cy="1552575"/>
          </a:xfrm>
          <a:prstGeom prst="rect">
            <a:avLst/>
          </a:prstGeom>
          <a:solidFill>
            <a:schemeClr val="bg1"/>
          </a:solidFill>
          <a:ln w="9525" algn="ctr">
            <a:noFill/>
            <a:miter lim="800000"/>
            <a:headEnd type="none" w="sm" len="med"/>
            <a:tailEnd type="none" w="sm" len="med"/>
          </a:ln>
          <a:effectLst/>
        </p:spPr>
        <p:txBody>
          <a:bodyPr>
            <a:spAutoFit/>
          </a:bodyPr>
          <a:lstStyle/>
          <a:p>
            <a:pPr marR="0" algn="just" defTabSz="914400">
              <a:buClr>
                <a:srgbClr val="FF3300"/>
              </a:buClr>
              <a:buSzTx/>
              <a:buFont typeface="Wingdings" panose="05000000000000000000" pitchFamily="2" charset="2"/>
              <a:buChar char="Ø"/>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主视图反映托架形状特征和相对位置，用局部剖视图表达左上方凸台、圆孔与螺钉，左视图用局部剖视表达轴承孔及轴承宽度。</a:t>
            </a:r>
          </a:p>
          <a:p>
            <a:pPr marR="0" algn="just" defTabSz="914400">
              <a:buClr>
                <a:srgbClr val="FF3300"/>
              </a:buClr>
              <a:buSzTx/>
              <a:buFont typeface="Wingdings" panose="05000000000000000000" pitchFamily="2" charset="2"/>
              <a:buChar char="Ø"/>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采用</a:t>
            </a:r>
            <a:r>
              <a:rPr kumimoji="0" lang="en-US" altLang="zh-CN"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A</a:t>
            </a: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局部视图表达凸缘的外形，用移出断面表达连接板和肋板的断面形状。</a:t>
            </a:r>
          </a:p>
        </p:txBody>
      </p:sp>
      <p:pic>
        <p:nvPicPr>
          <p:cNvPr id="27654" name="Picture 274"/>
          <p:cNvPicPr>
            <a:picLocks noChangeAspect="1"/>
          </p:cNvPicPr>
          <p:nvPr/>
        </p:nvPicPr>
        <p:blipFill>
          <a:blip r:embed="rId2">
            <a:clrChange>
              <a:clrFrom>
                <a:srgbClr val="FFFFFF"/>
              </a:clrFrom>
              <a:clrTo>
                <a:srgbClr val="FFFFFF">
                  <a:alpha val="0"/>
                </a:srgbClr>
              </a:clrTo>
            </a:clrChange>
          </a:blip>
          <a:stretch>
            <a:fillRect/>
          </a:stretch>
        </p:blipFill>
        <p:spPr>
          <a:xfrm>
            <a:off x="355600" y="1844675"/>
            <a:ext cx="2132013" cy="2638425"/>
          </a:xfrm>
          <a:prstGeom prst="rect">
            <a:avLst/>
          </a:prstGeom>
          <a:noFill/>
          <a:ln w="4763">
            <a:noFill/>
          </a:ln>
        </p:spPr>
      </p:pic>
      <p:sp>
        <p:nvSpPr>
          <p:cNvPr id="27655"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叉架类零件的表达分析</a:t>
            </a:r>
          </a:p>
        </p:txBody>
      </p:sp>
      <p:pic>
        <p:nvPicPr>
          <p:cNvPr id="2" name="图片 1"/>
          <p:cNvPicPr>
            <a:picLocks noChangeAspect="1"/>
          </p:cNvPicPr>
          <p:nvPr/>
        </p:nvPicPr>
        <p:blipFill>
          <a:blip r:embed="rId3"/>
          <a:stretch>
            <a:fillRect/>
          </a:stretch>
        </p:blipFill>
        <p:spPr>
          <a:xfrm>
            <a:off x="2707618" y="507683"/>
            <a:ext cx="5637870" cy="4900611"/>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677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677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677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73"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FAF01A9-1230-4940-B641-F60F27D6455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24</a:t>
            </a:fld>
            <a:endParaRPr lang="en-US" altLang="zh-CN" sz="1400" b="0" i="0" dirty="0">
              <a:ea typeface="宋体" panose="02010600030101010101" pitchFamily="2" charset="-122"/>
            </a:endParaRPr>
          </a:p>
        </p:txBody>
      </p:sp>
      <p:sp>
        <p:nvSpPr>
          <p:cNvPr id="28677"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叉架类零件的表达分析</a:t>
            </a:r>
          </a:p>
        </p:txBody>
      </p:sp>
      <p:sp>
        <p:nvSpPr>
          <p:cNvPr id="415747" name="Rectangle 3"/>
          <p:cNvSpPr>
            <a:spLocks noGrp="1" noChangeArrowheads="1"/>
          </p:cNvSpPr>
          <p:nvPr>
            <p:ph idx="1"/>
          </p:nvPr>
        </p:nvSpPr>
        <p:spPr>
          <a:xfrm>
            <a:off x="890588" y="682625"/>
            <a:ext cx="7383463" cy="5362575"/>
          </a:xfrm>
        </p:spPr>
        <p:txBody>
          <a:bodyPr vert="horz" wrap="square" lIns="91440" tIns="45720" rIns="91440" bIns="45720" numCol="1" anchor="t" anchorCtr="0" compatLnSpc="1"/>
          <a:lstStyle/>
          <a:p>
            <a:pPr marL="342900" marR="0" lvl="0" indent="-342900" algn="just" defTabSz="914400" rtl="0" eaLnBrk="1" fontAlgn="base" latinLnBrk="0" hangingPunct="1">
              <a:lnSpc>
                <a:spcPct val="100000"/>
              </a:lnSpc>
              <a:spcBef>
                <a:spcPct val="40000"/>
              </a:spcBef>
              <a:spcAft>
                <a:spcPct val="0"/>
              </a:spcAft>
              <a:buClrTx/>
              <a:buSzTx/>
              <a:buFontTx/>
              <a:buNone/>
              <a:defRPr/>
            </a:pPr>
            <a:r>
              <a:rPr kumimoji="1" lang="zh-CN" altLang="en-US" sz="3600" b="1" i="0" u="sng" strike="noStrike" kern="0" cap="none" spc="0" normalizeH="0" baseline="0" noProof="0" dirty="0" smtClean="0">
                <a:ln>
                  <a:noFill/>
                </a:ln>
                <a:solidFill>
                  <a:srgbClr val="FF3399"/>
                </a:solidFill>
                <a:effectLst>
                  <a:outerShdw blurRad="38100" dist="38100" dir="2700000" algn="tl">
                    <a:srgbClr val="C0C0C0"/>
                  </a:outerShdw>
                </a:effectLst>
                <a:uLnTx/>
                <a:uFillTx/>
                <a:latin typeface="+mn-lt"/>
                <a:ea typeface="+mn-ea"/>
                <a:cs typeface="+mn-cs"/>
              </a:rPr>
              <a:t>叉架类零件表达特点</a:t>
            </a:r>
          </a:p>
          <a:p>
            <a:pPr marL="342900" marR="0" lvl="0" indent="-342900" algn="just" defTabSz="914400" rtl="0" eaLnBrk="1" fontAlgn="base" latinLnBrk="0" hangingPunct="1">
              <a:lnSpc>
                <a:spcPct val="100000"/>
              </a:lnSpc>
              <a:spcBef>
                <a:spcPct val="40000"/>
              </a:spcBef>
              <a:spcAft>
                <a:spcPct val="0"/>
              </a:spcAft>
              <a:buClr>
                <a:srgbClr val="8A0045"/>
              </a:buClr>
              <a:buSzTx/>
              <a:buFont typeface="Wingdings" panose="05000000000000000000" pitchFamily="2" charset="2"/>
              <a:buChar char="Ø"/>
              <a:defRPr/>
            </a:pPr>
            <a:r>
              <a:rPr kumimoji="1" lang="zh-CN" altLang="en-US" sz="3600" b="1" i="0" u="none" strike="noStrike" kern="0" cap="none" spc="0" normalizeH="0" baseline="0" noProof="0" dirty="0" smtClean="0">
                <a:ln>
                  <a:noFill/>
                </a:ln>
                <a:solidFill>
                  <a:schemeClr val="tx1"/>
                </a:solidFill>
                <a:effectLst/>
                <a:uLnTx/>
                <a:uFillTx/>
                <a:latin typeface="+mn-lt"/>
                <a:ea typeface="+mn-ea"/>
                <a:cs typeface="+mn-cs"/>
              </a:rPr>
              <a:t>常以工作位置放置，主视图常根据结构特征选择，以表达它的形状特征、主要结构和各组成部分的相互关系。</a:t>
            </a:r>
          </a:p>
          <a:p>
            <a:pPr marL="342900" marR="0" lvl="0" indent="-342900" algn="just" defTabSz="914400" rtl="0" eaLnBrk="1" fontAlgn="base" latinLnBrk="0" hangingPunct="1">
              <a:lnSpc>
                <a:spcPct val="100000"/>
              </a:lnSpc>
              <a:spcBef>
                <a:spcPct val="40000"/>
              </a:spcBef>
              <a:spcAft>
                <a:spcPct val="0"/>
              </a:spcAft>
              <a:buClr>
                <a:srgbClr val="8A0045"/>
              </a:buClr>
              <a:buSzTx/>
              <a:buFont typeface="Wingdings" panose="05000000000000000000" pitchFamily="2" charset="2"/>
              <a:buChar char="Ø"/>
              <a:defRPr/>
            </a:pPr>
            <a:r>
              <a:rPr kumimoji="1" lang="zh-CN" altLang="en-US" sz="3600" b="1" i="0" u="none" strike="noStrike" kern="0" cap="none" spc="0" normalizeH="0" baseline="0" noProof="0" dirty="0" smtClean="0">
                <a:ln>
                  <a:noFill/>
                </a:ln>
                <a:solidFill>
                  <a:schemeClr val="tx1"/>
                </a:solidFill>
                <a:effectLst/>
                <a:uLnTx/>
                <a:uFillTx/>
                <a:latin typeface="+mn-lt"/>
                <a:ea typeface="+mn-ea"/>
                <a:cs typeface="+mn-cs"/>
              </a:rPr>
              <a:t> 根据零件的具体结构形状，常选用其他视图和移出断面、局部视图等适当的表达方法。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15747">
                                            <p:txEl>
                                              <p:pRg st="0" end="0"/>
                                            </p:txEl>
                                          </p:spTgt>
                                        </p:tgtEl>
                                        <p:attrNameLst>
                                          <p:attrName>style.visibility</p:attrName>
                                        </p:attrNameLst>
                                      </p:cBhvr>
                                      <p:to>
                                        <p:strVal val="visible"/>
                                      </p:to>
                                    </p:set>
                                    <p:animEffect transition="in" filter="blinds(horizontal)">
                                      <p:cBhvr>
                                        <p:cTn id="7" dur="500"/>
                                        <p:tgtEl>
                                          <p:spTgt spid="415747">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15747">
                                            <p:txEl>
                                              <p:pRg st="1" end="1"/>
                                            </p:txEl>
                                          </p:spTgt>
                                        </p:tgtEl>
                                        <p:attrNameLst>
                                          <p:attrName>style.visibility</p:attrName>
                                        </p:attrNameLst>
                                      </p:cBhvr>
                                      <p:to>
                                        <p:strVal val="visible"/>
                                      </p:to>
                                    </p:set>
                                    <p:animEffect transition="in" filter="blinds(horizontal)">
                                      <p:cBhvr>
                                        <p:cTn id="10" dur="500"/>
                                        <p:tgtEl>
                                          <p:spTgt spid="41574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15747">
                                            <p:txEl>
                                              <p:pRg st="2" end="2"/>
                                            </p:txEl>
                                          </p:spTgt>
                                        </p:tgtEl>
                                        <p:attrNameLst>
                                          <p:attrName>style.visibility</p:attrName>
                                        </p:attrNameLst>
                                      </p:cBhvr>
                                      <p:to>
                                        <p:strVal val="visible"/>
                                      </p:to>
                                    </p:set>
                                    <p:animEffect transition="in" filter="blinds(horizontal)">
                                      <p:cBhvr>
                                        <p:cTn id="15" dur="500"/>
                                        <p:tgtEl>
                                          <p:spTgt spid="4157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747" grpId="0" build="p" bldLvl="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2C43BB1-5A69-4360-B78B-1CEB02DD676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25</a:t>
            </a:fld>
            <a:endParaRPr lang="en-US" altLang="zh-CN" sz="1400" b="0" i="0" dirty="0">
              <a:ea typeface="宋体" panose="02010600030101010101" pitchFamily="2" charset="-122"/>
            </a:endParaRPr>
          </a:p>
        </p:txBody>
      </p:sp>
      <p:sp>
        <p:nvSpPr>
          <p:cNvPr id="30725" name="Rectangle 2"/>
          <p:cNvSpPr/>
          <p:nvPr/>
        </p:nvSpPr>
        <p:spPr>
          <a:xfrm>
            <a:off x="50800" y="-17462"/>
            <a:ext cx="7245350" cy="404812"/>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12.3.1 </a:t>
            </a:r>
            <a:r>
              <a:rPr lang="zh-CN" altLang="en-US" i="0" dirty="0">
                <a:solidFill>
                  <a:srgbClr val="000066"/>
                </a:solidFill>
                <a:latin typeface="仿宋_GB2312" pitchFamily="49" charset="-122"/>
                <a:ea typeface="仿宋_GB2312" pitchFamily="49" charset="-122"/>
              </a:rPr>
              <a:t>正确选用尺寸基准</a:t>
            </a:r>
          </a:p>
        </p:txBody>
      </p:sp>
      <p:sp>
        <p:nvSpPr>
          <p:cNvPr id="419843" name="Text Box 3"/>
          <p:cNvSpPr txBox="1">
            <a:spLocks noChangeArrowheads="1"/>
          </p:cNvSpPr>
          <p:nvPr/>
        </p:nvSpPr>
        <p:spPr bwMode="auto">
          <a:xfrm>
            <a:off x="327025" y="1057275"/>
            <a:ext cx="8240713" cy="1878013"/>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Pct val="75000"/>
              <a:buFontTx/>
              <a:buBlip>
                <a:blip r:embed="rId2"/>
              </a:buBlip>
              <a:defRPr/>
            </a:pPr>
            <a:r>
              <a:rPr kumimoji="1" lang="en-US" altLang="zh-CN" sz="2600" i="0" kern="1200" cap="none" spc="0" normalizeH="0" baseline="0" noProof="0">
                <a:solidFill>
                  <a:srgbClr val="000066"/>
                </a:solidFill>
                <a:latin typeface="仿宋_GB2312" pitchFamily="49" charset="-122"/>
                <a:ea typeface="仿宋_GB2312" pitchFamily="49" charset="-122"/>
                <a:cs typeface="+mn-cs"/>
              </a:rPr>
              <a:t> </a:t>
            </a:r>
            <a:r>
              <a:rPr kumimoji="1" lang="zh-CN" altLang="en-US" sz="2600" i="0" kern="1200" cap="none" spc="0" normalizeH="0" baseline="0" noProof="0">
                <a:solidFill>
                  <a:srgbClr val="000066"/>
                </a:solidFill>
                <a:latin typeface="仿宋_GB2312" pitchFamily="49" charset="-122"/>
                <a:ea typeface="仿宋_GB2312" pitchFamily="49" charset="-122"/>
                <a:cs typeface="+mn-cs"/>
              </a:rPr>
              <a:t>零件图上的尺寸是该零件的最后完工尺寸，在零件图上标注尺寸，必须做到：</a:t>
            </a:r>
            <a:r>
              <a:rPr kumimoji="1" lang="zh-CN" altLang="en-US" sz="2600" i="0" u="sng" kern="1200" cap="none" spc="0" normalizeH="0" baseline="0" noProof="0">
                <a:effectLst>
                  <a:outerShdw blurRad="38100" dist="38100" dir="2700000" algn="tl">
                    <a:srgbClr val="C0C0C0"/>
                  </a:outerShdw>
                </a:effectLst>
                <a:latin typeface="华文楷体" panose="02010600040101010101" pitchFamily="2" charset="-122"/>
                <a:ea typeface="华文楷体" panose="02010600040101010101" pitchFamily="2" charset="-122"/>
                <a:cs typeface="+mn-cs"/>
              </a:rPr>
              <a:t>完整、清晰、符合标准、以及合理和符合生产实际</a:t>
            </a:r>
            <a:r>
              <a:rPr kumimoji="1" lang="zh-CN" altLang="en-US" sz="2600" i="0" kern="1200" cap="none" spc="0" normalizeH="0" baseline="0" noProof="0">
                <a:solidFill>
                  <a:srgbClr val="990000"/>
                </a:solidFill>
                <a:latin typeface="仿宋_GB2312" pitchFamily="49" charset="-122"/>
                <a:ea typeface="仿宋_GB2312" pitchFamily="49" charset="-122"/>
                <a:cs typeface="+mn-cs"/>
              </a:rPr>
              <a:t>。</a:t>
            </a:r>
          </a:p>
          <a:p>
            <a:pPr marR="0" algn="l" defTabSz="914400">
              <a:spcBef>
                <a:spcPct val="50000"/>
              </a:spcBef>
              <a:buClrTx/>
              <a:buSzPct val="75000"/>
              <a:buFontTx/>
              <a:buBlip>
                <a:blip r:embed="rId2"/>
              </a:buBlip>
              <a:defRPr/>
            </a:pPr>
            <a:r>
              <a:rPr kumimoji="1" lang="zh-CN" altLang="en-US" sz="2600" i="0" kern="1200" cap="none" spc="0" normalizeH="0" baseline="0" noProof="0">
                <a:solidFill>
                  <a:srgbClr val="000066"/>
                </a:solidFill>
                <a:latin typeface="仿宋_GB2312" pitchFamily="49" charset="-122"/>
                <a:ea typeface="仿宋_GB2312" pitchFamily="49" charset="-122"/>
                <a:cs typeface="+mn-cs"/>
              </a:rPr>
              <a:t>基准：标注尺寸的起点。有设计基准和工艺基准。</a:t>
            </a:r>
          </a:p>
        </p:txBody>
      </p:sp>
      <p:sp>
        <p:nvSpPr>
          <p:cNvPr id="419846" name="Text Box 6"/>
          <p:cNvSpPr txBox="1"/>
          <p:nvPr/>
        </p:nvSpPr>
        <p:spPr>
          <a:xfrm>
            <a:off x="327025" y="3433763"/>
            <a:ext cx="8255000" cy="885825"/>
          </a:xfrm>
          <a:prstGeom prst="rect">
            <a:avLst/>
          </a:prstGeom>
          <a:noFill/>
          <a:ln w="9525">
            <a:noFill/>
          </a:ln>
        </p:spPr>
        <p:txBody>
          <a:bodyPr>
            <a:spAutoFit/>
          </a:bodyPr>
          <a:lstStyle/>
          <a:p>
            <a:pPr algn="l">
              <a:spcBef>
                <a:spcPct val="50000"/>
              </a:spcBef>
              <a:buSzPct val="85000"/>
              <a:buBlip>
                <a:blip r:embed="rId3"/>
              </a:buBlip>
            </a:pPr>
            <a:r>
              <a:rPr lang="en-US" altLang="zh-CN" sz="2600" i="0" dirty="0">
                <a:solidFill>
                  <a:srgbClr val="990000"/>
                </a:solidFill>
                <a:latin typeface="仿宋_GB2312" pitchFamily="49" charset="-122"/>
                <a:ea typeface="仿宋_GB2312" pitchFamily="49" charset="-122"/>
              </a:rPr>
              <a:t> </a:t>
            </a:r>
            <a:r>
              <a:rPr lang="zh-CN" altLang="en-US" sz="2600" i="0" dirty="0">
                <a:solidFill>
                  <a:srgbClr val="990000"/>
                </a:solidFill>
                <a:latin typeface="仿宋_GB2312" pitchFamily="49" charset="-122"/>
                <a:ea typeface="仿宋_GB2312" pitchFamily="49" charset="-122"/>
              </a:rPr>
              <a:t>设计基准：</a:t>
            </a:r>
            <a:r>
              <a:rPr lang="zh-CN" altLang="en-US" sz="2600" i="0" dirty="0">
                <a:solidFill>
                  <a:srgbClr val="000066"/>
                </a:solidFill>
                <a:latin typeface="仿宋_GB2312" pitchFamily="49" charset="-122"/>
                <a:ea typeface="仿宋_GB2312" pitchFamily="49" charset="-122"/>
              </a:rPr>
              <a:t>根据设计要求直接标注出的尺寸称设计尺寸，标注设计尺寸的起点称设计基准</a:t>
            </a:r>
            <a:r>
              <a:rPr lang="zh-CN" altLang="en-US" sz="2600" i="0" dirty="0">
                <a:solidFill>
                  <a:srgbClr val="000099"/>
                </a:solidFill>
                <a:latin typeface="仿宋_GB2312" pitchFamily="49" charset="-122"/>
                <a:ea typeface="仿宋_GB2312" pitchFamily="49" charset="-122"/>
              </a:rPr>
              <a:t>。</a:t>
            </a:r>
          </a:p>
        </p:txBody>
      </p:sp>
      <p:sp>
        <p:nvSpPr>
          <p:cNvPr id="419847" name="Rectangle 7"/>
          <p:cNvSpPr>
            <a:spLocks noGrp="1"/>
          </p:cNvSpPr>
          <p:nvPr>
            <p:ph idx="1"/>
          </p:nvPr>
        </p:nvSpPr>
        <p:spPr>
          <a:xfrm>
            <a:off x="312738" y="4546600"/>
            <a:ext cx="8886825" cy="488950"/>
          </a:xfrm>
        </p:spPr>
        <p:txBody>
          <a:bodyPr vert="horz" wrap="square" lIns="91440" tIns="45720" rIns="91440" bIns="45720" anchor="t" anchorCtr="0">
            <a:spAutoFit/>
          </a:bodyPr>
          <a:lstStyle/>
          <a:p>
            <a:pPr marL="0" indent="0" eaLnBrk="1" hangingPunct="1">
              <a:spcBef>
                <a:spcPct val="50000"/>
              </a:spcBef>
              <a:buSzPct val="85000"/>
              <a:buBlip>
                <a:blip r:embed="rId3"/>
              </a:buBlip>
            </a:pPr>
            <a:r>
              <a:rPr lang="en-US" altLang="zh-CN" sz="2600" b="1" dirty="0">
                <a:solidFill>
                  <a:srgbClr val="990000"/>
                </a:solidFill>
                <a:latin typeface="仿宋_GB2312" pitchFamily="49" charset="-122"/>
                <a:ea typeface="仿宋_GB2312" pitchFamily="49" charset="-122"/>
              </a:rPr>
              <a:t> </a:t>
            </a:r>
            <a:r>
              <a:rPr lang="zh-CN" altLang="en-US" sz="2600" b="1" dirty="0">
                <a:solidFill>
                  <a:srgbClr val="990000"/>
                </a:solidFill>
                <a:latin typeface="仿宋_GB2312" pitchFamily="49" charset="-122"/>
                <a:ea typeface="仿宋_GB2312" pitchFamily="49" charset="-122"/>
              </a:rPr>
              <a:t>工艺基准：</a:t>
            </a:r>
            <a:r>
              <a:rPr lang="zh-CN" altLang="en-US" sz="2600" b="1" dirty="0">
                <a:solidFill>
                  <a:srgbClr val="000066"/>
                </a:solidFill>
                <a:latin typeface="仿宋_GB2312" pitchFamily="49" charset="-122"/>
                <a:ea typeface="仿宋_GB2312" pitchFamily="49" charset="-122"/>
              </a:rPr>
              <a:t>零件在加工、测量时使用的基准称工艺基准。</a:t>
            </a:r>
          </a:p>
        </p:txBody>
      </p:sp>
      <p:sp>
        <p:nvSpPr>
          <p:cNvPr id="419848" name="Text Box 8"/>
          <p:cNvSpPr txBox="1"/>
          <p:nvPr/>
        </p:nvSpPr>
        <p:spPr>
          <a:xfrm>
            <a:off x="327025" y="5256213"/>
            <a:ext cx="8575675" cy="1282700"/>
          </a:xfrm>
          <a:prstGeom prst="rect">
            <a:avLst/>
          </a:prstGeom>
          <a:noFill/>
          <a:ln w="9525">
            <a:noFill/>
          </a:ln>
        </p:spPr>
        <p:txBody>
          <a:bodyPr>
            <a:spAutoFit/>
          </a:bodyPr>
          <a:lstStyle/>
          <a:p>
            <a:pPr algn="l">
              <a:spcBef>
                <a:spcPct val="50000"/>
              </a:spcBef>
              <a:buSzPct val="85000"/>
              <a:buBlip>
                <a:blip r:embed="rId3"/>
              </a:buBlip>
            </a:pPr>
            <a:r>
              <a:rPr lang="en-US" altLang="zh-CN" sz="2600" i="0" dirty="0">
                <a:solidFill>
                  <a:srgbClr val="990000"/>
                </a:solidFill>
                <a:latin typeface="仿宋_GB2312" pitchFamily="49" charset="-122"/>
                <a:ea typeface="仿宋_GB2312" pitchFamily="49" charset="-122"/>
              </a:rPr>
              <a:t> </a:t>
            </a:r>
            <a:r>
              <a:rPr lang="zh-CN" altLang="en-US" sz="2600" i="0" dirty="0">
                <a:solidFill>
                  <a:srgbClr val="990000"/>
                </a:solidFill>
                <a:latin typeface="仿宋_GB2312" pitchFamily="49" charset="-122"/>
                <a:ea typeface="仿宋_GB2312" pitchFamily="49" charset="-122"/>
              </a:rPr>
              <a:t>常用的基准面有：</a:t>
            </a:r>
            <a:r>
              <a:rPr lang="zh-CN" altLang="en-US" sz="2600" i="0" dirty="0">
                <a:solidFill>
                  <a:srgbClr val="000066"/>
                </a:solidFill>
                <a:latin typeface="仿宋_GB2312" pitchFamily="49" charset="-122"/>
                <a:ea typeface="仿宋_GB2312" pitchFamily="49" charset="-122"/>
              </a:rPr>
              <a:t>安装面、重要的支承面、端面、装配结合面、零件的对称面等。</a:t>
            </a:r>
            <a:r>
              <a:rPr lang="zh-CN" altLang="en-US" sz="2600" i="0" dirty="0">
                <a:solidFill>
                  <a:srgbClr val="990000"/>
                </a:solidFill>
                <a:latin typeface="仿宋_GB2312" pitchFamily="49" charset="-122"/>
                <a:ea typeface="仿宋_GB2312" pitchFamily="49" charset="-122"/>
              </a:rPr>
              <a:t>常用的基准线有：</a:t>
            </a:r>
            <a:r>
              <a:rPr lang="zh-CN" altLang="en-US" sz="2600" i="0" dirty="0">
                <a:solidFill>
                  <a:srgbClr val="000066"/>
                </a:solidFill>
                <a:latin typeface="仿宋_GB2312" pitchFamily="49" charset="-122"/>
                <a:ea typeface="仿宋_GB2312" pitchFamily="49" charset="-122"/>
              </a:rPr>
              <a:t>零件上回转面的轴线等。</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19846"/>
                                        </p:tgtEl>
                                        <p:attrNameLst>
                                          <p:attrName>style.visibility</p:attrName>
                                        </p:attrNameLst>
                                      </p:cBhvr>
                                      <p:to>
                                        <p:strVal val="visible"/>
                                      </p:to>
                                    </p:set>
                                    <p:animEffect transition="in" filter="slide(fromBottom)">
                                      <p:cBhvr>
                                        <p:cTn id="7" dur="500"/>
                                        <p:tgtEl>
                                          <p:spTgt spid="41984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19847">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419848">
                                            <p:txEl>
                                              <p:pRg st="0" end="0"/>
                                            </p:txEl>
                                          </p:spTgt>
                                        </p:tgtEl>
                                        <p:attrNameLst>
                                          <p:attrName>style.visibility</p:attrName>
                                        </p:attrNameLst>
                                      </p:cBhvr>
                                      <p:to>
                                        <p:strVal val="visible"/>
                                      </p:to>
                                    </p:set>
                                    <p:animEffect transition="in" filter="slide(fromBottom)">
                                      <p:cBhvr>
                                        <p:cTn id="16" dur="500"/>
                                        <p:tgtEl>
                                          <p:spTgt spid="4198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46" grpId="0"/>
      <p:bldP spid="419847" grpId="0" build="p"/>
      <p:bldP spid="41984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B4DA2A7-AE19-4C7B-BD8B-0D71DC10692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26</a:t>
            </a:fld>
            <a:endParaRPr lang="en-US" altLang="zh-CN" sz="1400" b="0" i="0" dirty="0">
              <a:ea typeface="宋体" panose="02010600030101010101" pitchFamily="2" charset="-122"/>
            </a:endParaRPr>
          </a:p>
        </p:txBody>
      </p:sp>
      <p:sp>
        <p:nvSpPr>
          <p:cNvPr id="421890" name="Text Box 2"/>
          <p:cNvSpPr txBox="1">
            <a:spLocks noChangeArrowheads="1"/>
          </p:cNvSpPr>
          <p:nvPr/>
        </p:nvSpPr>
        <p:spPr bwMode="auto">
          <a:xfrm>
            <a:off x="0" y="490538"/>
            <a:ext cx="3097213" cy="396875"/>
          </a:xfrm>
          <a:prstGeom prst="rect">
            <a:avLst/>
          </a:prstGeom>
          <a:solidFill>
            <a:srgbClr val="FFCC99"/>
          </a:solidFill>
          <a:ln w="9525" algn="ctr">
            <a:noFill/>
            <a:miter lim="800000"/>
            <a:headEnd type="none" w="sm" len="med"/>
            <a:tailEnd type="none" w="sm" len="med"/>
          </a:ln>
          <a:effectLst/>
        </p:spPr>
        <p:txBody>
          <a:bodyPr>
            <a:spAutoFit/>
          </a:bodyPr>
          <a:lstStyle/>
          <a:p>
            <a:pPr marR="0" defTabSz="914400">
              <a:spcBef>
                <a:spcPct val="50000"/>
              </a:spcBef>
              <a:buClrTx/>
              <a:buSzTx/>
              <a:buFontTx/>
              <a:buNone/>
              <a:defRPr/>
            </a:pPr>
            <a:r>
              <a:rPr kumimoji="0" lang="zh-CN" altLang="en-US" sz="2000" i="0" u="sng" kern="1200" cap="none" spc="0" normalizeH="0" baseline="0" noProof="0">
                <a:solidFill>
                  <a:schemeClr val="tx2"/>
                </a:solidFill>
                <a:effectLst>
                  <a:outerShdw blurRad="38100" dist="38100" dir="2700000" algn="tl">
                    <a:srgbClr val="FFFFFF"/>
                  </a:outerShdw>
                </a:effectLst>
                <a:latin typeface="Arial" panose="020B0604020202020204" pitchFamily="34" charset="0"/>
                <a:ea typeface="仿宋_GB2312" pitchFamily="49" charset="-122"/>
                <a:cs typeface="+mn-cs"/>
              </a:rPr>
              <a:t>蜗轮轴的径向尺寸基准</a:t>
            </a:r>
          </a:p>
        </p:txBody>
      </p:sp>
      <p:grpSp>
        <p:nvGrpSpPr>
          <p:cNvPr id="2" name="Group 3"/>
          <p:cNvGrpSpPr/>
          <p:nvPr/>
        </p:nvGrpSpPr>
        <p:grpSpPr>
          <a:xfrm>
            <a:off x="3954463" y="581025"/>
            <a:ext cx="2952750" cy="1417638"/>
            <a:chOff x="2608" y="845"/>
            <a:chExt cx="1860" cy="893"/>
          </a:xfrm>
        </p:grpSpPr>
        <p:grpSp>
          <p:nvGrpSpPr>
            <p:cNvPr id="31890" name="Group 4"/>
            <p:cNvGrpSpPr/>
            <p:nvPr/>
          </p:nvGrpSpPr>
          <p:grpSpPr>
            <a:xfrm>
              <a:off x="2608" y="845"/>
              <a:ext cx="1860" cy="893"/>
              <a:chOff x="2245" y="995"/>
              <a:chExt cx="1860" cy="893"/>
            </a:xfrm>
          </p:grpSpPr>
          <p:sp>
            <p:nvSpPr>
              <p:cNvPr id="31892" name="Line 5"/>
              <p:cNvSpPr/>
              <p:nvPr/>
            </p:nvSpPr>
            <p:spPr>
              <a:xfrm flipH="1" flipV="1">
                <a:off x="3606" y="1207"/>
                <a:ext cx="499" cy="681"/>
              </a:xfrm>
              <a:prstGeom prst="line">
                <a:avLst/>
              </a:prstGeom>
              <a:ln w="9525" cap="flat" cmpd="sng">
                <a:solidFill>
                  <a:srgbClr val="003300"/>
                </a:solidFill>
                <a:prstDash val="solid"/>
                <a:headEnd type="triangle" w="sm" len="lg"/>
                <a:tailEnd type="none" w="sm" len="med"/>
              </a:ln>
            </p:spPr>
          </p:sp>
          <p:sp>
            <p:nvSpPr>
              <p:cNvPr id="31893" name="Text Box 6"/>
              <p:cNvSpPr txBox="1"/>
              <p:nvPr/>
            </p:nvSpPr>
            <p:spPr>
              <a:xfrm>
                <a:off x="2245" y="995"/>
                <a:ext cx="1542" cy="231"/>
              </a:xfrm>
              <a:prstGeom prst="rect">
                <a:avLst/>
              </a:prstGeom>
              <a:noFill/>
              <a:ln w="9525">
                <a:noFill/>
              </a:ln>
            </p:spPr>
            <p:txBody>
              <a:bodyPr>
                <a:spAutoFit/>
              </a:bodyPr>
              <a:lstStyle/>
              <a:p>
                <a:pPr>
                  <a:spcBef>
                    <a:spcPct val="50000"/>
                  </a:spcBef>
                </a:pPr>
                <a:r>
                  <a:rPr lang="zh-CN" altLang="en-US" sz="1800" i="0" dirty="0">
                    <a:solidFill>
                      <a:schemeClr val="tx2"/>
                    </a:solidFill>
                    <a:latin typeface="Arial" panose="020B0604020202020204" pitchFamily="34" charset="0"/>
                    <a:ea typeface="仿宋_GB2312" pitchFamily="49" charset="-122"/>
                  </a:rPr>
                  <a:t>设计基准和工艺基准</a:t>
                </a:r>
              </a:p>
            </p:txBody>
          </p:sp>
        </p:grpSp>
        <p:sp>
          <p:nvSpPr>
            <p:cNvPr id="31891" name="Line 7"/>
            <p:cNvSpPr/>
            <p:nvPr/>
          </p:nvSpPr>
          <p:spPr>
            <a:xfrm flipH="1">
              <a:off x="2789" y="1063"/>
              <a:ext cx="1180" cy="0"/>
            </a:xfrm>
            <a:prstGeom prst="line">
              <a:avLst/>
            </a:prstGeom>
            <a:ln w="9525" cap="flat" cmpd="sng">
              <a:solidFill>
                <a:srgbClr val="003300"/>
              </a:solidFill>
              <a:prstDash val="solid"/>
              <a:headEnd type="none" w="sm" len="med"/>
              <a:tailEnd type="none" w="sm" len="med"/>
            </a:ln>
          </p:spPr>
        </p:sp>
      </p:grpSp>
      <p:sp>
        <p:nvSpPr>
          <p:cNvPr id="31751" name="Text Box 8"/>
          <p:cNvSpPr txBox="1"/>
          <p:nvPr/>
        </p:nvSpPr>
        <p:spPr>
          <a:xfrm rot="-5400000">
            <a:off x="7481888" y="587375"/>
            <a:ext cx="993775" cy="365125"/>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 +0.012</a:t>
            </a:r>
          </a:p>
          <a:p>
            <a:pPr algn="l">
              <a:lnSpc>
                <a:spcPct val="75000"/>
              </a:lnSpc>
            </a:pPr>
            <a:r>
              <a:rPr lang="en-US" altLang="zh-CN" sz="1200" i="0" dirty="0">
                <a:latin typeface="Arial" panose="020B0604020202020204" pitchFamily="34" charset="0"/>
                <a:ea typeface="宋体" panose="02010600030101010101" pitchFamily="2" charset="-122"/>
              </a:rPr>
              <a:t>-+0.001</a:t>
            </a:r>
          </a:p>
        </p:txBody>
      </p:sp>
      <p:sp>
        <p:nvSpPr>
          <p:cNvPr id="31752" name="Line 9"/>
          <p:cNvSpPr/>
          <p:nvPr/>
        </p:nvSpPr>
        <p:spPr>
          <a:xfrm flipH="1">
            <a:off x="1027113" y="1979613"/>
            <a:ext cx="6837362" cy="0"/>
          </a:xfrm>
          <a:prstGeom prst="line">
            <a:avLst/>
          </a:prstGeom>
          <a:ln w="19050" cap="flat" cmpd="sng">
            <a:solidFill>
              <a:srgbClr val="990000"/>
            </a:solidFill>
            <a:prstDash val="lgDashDot"/>
            <a:headEnd type="none" w="sm" len="med"/>
            <a:tailEnd type="none" w="sm" len="med"/>
          </a:ln>
        </p:spPr>
      </p:sp>
      <p:sp>
        <p:nvSpPr>
          <p:cNvPr id="31753" name="Line 10"/>
          <p:cNvSpPr/>
          <p:nvPr/>
        </p:nvSpPr>
        <p:spPr>
          <a:xfrm flipH="1">
            <a:off x="846138" y="1604963"/>
            <a:ext cx="468312" cy="0"/>
          </a:xfrm>
          <a:prstGeom prst="line">
            <a:avLst/>
          </a:prstGeom>
          <a:ln w="12700" cap="flat" cmpd="sng">
            <a:solidFill>
              <a:schemeClr val="tx1"/>
            </a:solidFill>
            <a:prstDash val="solid"/>
            <a:headEnd type="none" w="sm" len="med"/>
            <a:tailEnd type="none" w="sm" len="med"/>
          </a:ln>
        </p:spPr>
      </p:sp>
      <p:sp>
        <p:nvSpPr>
          <p:cNvPr id="31754" name="Line 11"/>
          <p:cNvSpPr/>
          <p:nvPr/>
        </p:nvSpPr>
        <p:spPr>
          <a:xfrm flipH="1">
            <a:off x="839788" y="2322513"/>
            <a:ext cx="431800" cy="0"/>
          </a:xfrm>
          <a:prstGeom prst="line">
            <a:avLst/>
          </a:prstGeom>
          <a:ln w="12700" cap="flat" cmpd="sng">
            <a:solidFill>
              <a:schemeClr val="tx1"/>
            </a:solidFill>
            <a:prstDash val="solid"/>
            <a:headEnd type="none" w="sm" len="med"/>
            <a:tailEnd type="none" w="sm" len="med"/>
          </a:ln>
        </p:spPr>
      </p:sp>
      <p:grpSp>
        <p:nvGrpSpPr>
          <p:cNvPr id="31755" name="Group 12"/>
          <p:cNvGrpSpPr/>
          <p:nvPr/>
        </p:nvGrpSpPr>
        <p:grpSpPr>
          <a:xfrm>
            <a:off x="517525" y="1219200"/>
            <a:ext cx="373063" cy="1216025"/>
            <a:chOff x="155" y="1434"/>
            <a:chExt cx="235" cy="766"/>
          </a:xfrm>
        </p:grpSpPr>
        <p:sp>
          <p:nvSpPr>
            <p:cNvPr id="31887" name="Text Box 13"/>
            <p:cNvSpPr txBox="1"/>
            <p:nvPr/>
          </p:nvSpPr>
          <p:spPr>
            <a:xfrm rot="-5400000">
              <a:off x="62" y="1887"/>
              <a:ext cx="433"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φ15</a:t>
              </a:r>
            </a:p>
          </p:txBody>
        </p:sp>
        <p:sp>
          <p:nvSpPr>
            <p:cNvPr id="31888" name="Line 14"/>
            <p:cNvSpPr/>
            <p:nvPr/>
          </p:nvSpPr>
          <p:spPr>
            <a:xfrm>
              <a:off x="390" y="1676"/>
              <a:ext cx="0" cy="453"/>
            </a:xfrm>
            <a:prstGeom prst="line">
              <a:avLst/>
            </a:prstGeom>
            <a:ln w="9525" cap="flat" cmpd="sng">
              <a:solidFill>
                <a:schemeClr val="tx1"/>
              </a:solidFill>
              <a:prstDash val="solid"/>
              <a:headEnd type="triangle" w="sm" len="lg"/>
              <a:tailEnd type="triangle" w="sm" len="lg"/>
            </a:ln>
          </p:spPr>
        </p:sp>
        <p:sp>
          <p:nvSpPr>
            <p:cNvPr id="31889" name="Text Box 15"/>
            <p:cNvSpPr txBox="1"/>
            <p:nvPr/>
          </p:nvSpPr>
          <p:spPr>
            <a:xfrm rot="-5400000">
              <a:off x="25" y="1563"/>
              <a:ext cx="489" cy="230"/>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  0</a:t>
              </a:r>
            </a:p>
            <a:p>
              <a:pPr algn="l">
                <a:lnSpc>
                  <a:spcPct val="75000"/>
                </a:lnSpc>
              </a:pPr>
              <a:r>
                <a:rPr lang="en-US" altLang="zh-CN" sz="1200" i="0" dirty="0">
                  <a:latin typeface="Arial" panose="020B0604020202020204" pitchFamily="34" charset="0"/>
                  <a:ea typeface="宋体" panose="02010600030101010101" pitchFamily="2" charset="-122"/>
                </a:rPr>
                <a:t>- 0.011</a:t>
              </a:r>
            </a:p>
          </p:txBody>
        </p:sp>
      </p:grpSp>
      <p:grpSp>
        <p:nvGrpSpPr>
          <p:cNvPr id="31756" name="Group 16"/>
          <p:cNvGrpSpPr/>
          <p:nvPr/>
        </p:nvGrpSpPr>
        <p:grpSpPr>
          <a:xfrm>
            <a:off x="2738438" y="1177925"/>
            <a:ext cx="365125" cy="1373188"/>
            <a:chOff x="1554" y="1408"/>
            <a:chExt cx="230" cy="865"/>
          </a:xfrm>
        </p:grpSpPr>
        <p:sp>
          <p:nvSpPr>
            <p:cNvPr id="31885" name="Text Box 17"/>
            <p:cNvSpPr txBox="1"/>
            <p:nvPr/>
          </p:nvSpPr>
          <p:spPr>
            <a:xfrm rot="-5400000">
              <a:off x="1377" y="1585"/>
              <a:ext cx="584" cy="230"/>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+0.012</a:t>
              </a:r>
            </a:p>
            <a:p>
              <a:pPr algn="l">
                <a:lnSpc>
                  <a:spcPct val="75000"/>
                </a:lnSpc>
              </a:pPr>
              <a:r>
                <a:rPr lang="en-US" altLang="zh-CN" sz="1200" i="0" dirty="0">
                  <a:latin typeface="Arial" panose="020B0604020202020204" pitchFamily="34" charset="0"/>
                  <a:ea typeface="宋体" panose="02010600030101010101" pitchFamily="2" charset="-122"/>
                </a:rPr>
                <a:t>- 0.001</a:t>
              </a:r>
            </a:p>
          </p:txBody>
        </p:sp>
        <p:sp>
          <p:nvSpPr>
            <p:cNvPr id="31886" name="Text Box 18"/>
            <p:cNvSpPr txBox="1"/>
            <p:nvPr/>
          </p:nvSpPr>
          <p:spPr>
            <a:xfrm rot="-5400000">
              <a:off x="1411" y="1927"/>
              <a:ext cx="499"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φ17</a:t>
              </a:r>
            </a:p>
          </p:txBody>
        </p:sp>
      </p:grpSp>
      <p:grpSp>
        <p:nvGrpSpPr>
          <p:cNvPr id="31757" name="Group 20"/>
          <p:cNvGrpSpPr/>
          <p:nvPr/>
        </p:nvGrpSpPr>
        <p:grpSpPr>
          <a:xfrm>
            <a:off x="1177925" y="500063"/>
            <a:ext cx="7007225" cy="2087562"/>
            <a:chOff x="571" y="981"/>
            <a:chExt cx="4414" cy="1315"/>
          </a:xfrm>
        </p:grpSpPr>
        <p:sp>
          <p:nvSpPr>
            <p:cNvPr id="31838" name="Rectangle 21"/>
            <p:cNvSpPr/>
            <p:nvPr/>
          </p:nvSpPr>
          <p:spPr>
            <a:xfrm>
              <a:off x="630" y="1680"/>
              <a:ext cx="748" cy="453"/>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39" name="Rectangle 22"/>
            <p:cNvSpPr/>
            <p:nvPr/>
          </p:nvSpPr>
          <p:spPr>
            <a:xfrm>
              <a:off x="1379" y="1616"/>
              <a:ext cx="657" cy="589"/>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0" name="Rectangle 23"/>
            <p:cNvSpPr/>
            <p:nvPr/>
          </p:nvSpPr>
          <p:spPr>
            <a:xfrm>
              <a:off x="2039" y="1662"/>
              <a:ext cx="68" cy="499"/>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1" name="Rectangle 24"/>
            <p:cNvSpPr/>
            <p:nvPr/>
          </p:nvSpPr>
          <p:spPr>
            <a:xfrm>
              <a:off x="2108" y="1597"/>
              <a:ext cx="182" cy="635"/>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2" name="Rectangle 25"/>
            <p:cNvSpPr/>
            <p:nvPr/>
          </p:nvSpPr>
          <p:spPr>
            <a:xfrm>
              <a:off x="2290" y="1525"/>
              <a:ext cx="90" cy="771"/>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3" name="Rectangle 26"/>
            <p:cNvSpPr/>
            <p:nvPr/>
          </p:nvSpPr>
          <p:spPr>
            <a:xfrm>
              <a:off x="3213" y="1615"/>
              <a:ext cx="340" cy="590"/>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4" name="Rectangle 27"/>
            <p:cNvSpPr/>
            <p:nvPr/>
          </p:nvSpPr>
          <p:spPr>
            <a:xfrm>
              <a:off x="2433" y="1571"/>
              <a:ext cx="680" cy="680"/>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5" name="Rectangle 28"/>
            <p:cNvSpPr/>
            <p:nvPr/>
          </p:nvSpPr>
          <p:spPr>
            <a:xfrm>
              <a:off x="3161" y="1662"/>
              <a:ext cx="1156" cy="499"/>
            </a:xfrm>
            <a:prstGeom prst="rect">
              <a:avLst/>
            </a:prstGeom>
            <a:noFill/>
            <a:ln w="190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6" name="Rectangle 29"/>
            <p:cNvSpPr/>
            <p:nvPr/>
          </p:nvSpPr>
          <p:spPr>
            <a:xfrm>
              <a:off x="4318" y="1706"/>
              <a:ext cx="46" cy="408"/>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7" name="Rectangle 30"/>
            <p:cNvSpPr/>
            <p:nvPr/>
          </p:nvSpPr>
          <p:spPr>
            <a:xfrm>
              <a:off x="4365" y="1685"/>
              <a:ext cx="317" cy="453"/>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848" name="Line 31"/>
            <p:cNvSpPr>
              <a:spLocks noChangeAspect="1"/>
            </p:cNvSpPr>
            <p:nvPr/>
          </p:nvSpPr>
          <p:spPr>
            <a:xfrm>
              <a:off x="3111" y="1566"/>
              <a:ext cx="52" cy="52"/>
            </a:xfrm>
            <a:prstGeom prst="line">
              <a:avLst/>
            </a:prstGeom>
            <a:ln w="57150" cap="flat" cmpd="sng">
              <a:solidFill>
                <a:srgbClr val="000099"/>
              </a:solidFill>
              <a:prstDash val="solid"/>
              <a:headEnd type="none" w="sm" len="med"/>
              <a:tailEnd type="none" w="sm" len="med"/>
            </a:ln>
          </p:spPr>
        </p:sp>
        <p:sp>
          <p:nvSpPr>
            <p:cNvPr id="31849" name="Line 32"/>
            <p:cNvSpPr>
              <a:spLocks noChangeAspect="1"/>
            </p:cNvSpPr>
            <p:nvPr/>
          </p:nvSpPr>
          <p:spPr>
            <a:xfrm flipV="1">
              <a:off x="3111" y="2200"/>
              <a:ext cx="52" cy="52"/>
            </a:xfrm>
            <a:prstGeom prst="line">
              <a:avLst/>
            </a:prstGeom>
            <a:ln w="57150" cap="flat" cmpd="sng">
              <a:solidFill>
                <a:srgbClr val="000099"/>
              </a:solidFill>
              <a:prstDash val="solid"/>
              <a:headEnd type="none" w="sm" len="med"/>
              <a:tailEnd type="none" w="sm" len="med"/>
            </a:ln>
          </p:spPr>
        </p:sp>
        <p:sp>
          <p:nvSpPr>
            <p:cNvPr id="31850" name="Line 33"/>
            <p:cNvSpPr/>
            <p:nvPr/>
          </p:nvSpPr>
          <p:spPr>
            <a:xfrm>
              <a:off x="3165" y="1609"/>
              <a:ext cx="0" cy="601"/>
            </a:xfrm>
            <a:prstGeom prst="line">
              <a:avLst/>
            </a:prstGeom>
            <a:ln w="57150" cap="flat" cmpd="sng">
              <a:solidFill>
                <a:srgbClr val="000099"/>
              </a:solidFill>
              <a:prstDash val="solid"/>
              <a:headEnd type="none" w="sm" len="med"/>
              <a:tailEnd type="none" w="sm" len="med"/>
            </a:ln>
          </p:spPr>
        </p:sp>
        <p:sp>
          <p:nvSpPr>
            <p:cNvPr id="31851" name="Line 34"/>
            <p:cNvSpPr/>
            <p:nvPr/>
          </p:nvSpPr>
          <p:spPr>
            <a:xfrm>
              <a:off x="3553" y="1614"/>
              <a:ext cx="46" cy="45"/>
            </a:xfrm>
            <a:prstGeom prst="line">
              <a:avLst/>
            </a:prstGeom>
            <a:ln w="57150" cap="flat" cmpd="sng">
              <a:solidFill>
                <a:srgbClr val="000099"/>
              </a:solidFill>
              <a:prstDash val="solid"/>
              <a:headEnd type="none" w="sm" len="med"/>
              <a:tailEnd type="none" w="sm" len="med"/>
            </a:ln>
          </p:spPr>
        </p:sp>
        <p:sp>
          <p:nvSpPr>
            <p:cNvPr id="31852" name="Line 35"/>
            <p:cNvSpPr/>
            <p:nvPr/>
          </p:nvSpPr>
          <p:spPr>
            <a:xfrm flipV="1">
              <a:off x="3555" y="2160"/>
              <a:ext cx="46" cy="45"/>
            </a:xfrm>
            <a:prstGeom prst="line">
              <a:avLst/>
            </a:prstGeom>
            <a:ln w="57150" cap="flat" cmpd="sng">
              <a:solidFill>
                <a:srgbClr val="000099"/>
              </a:solidFill>
              <a:prstDash val="solid"/>
              <a:headEnd type="none" w="sm" len="med"/>
              <a:tailEnd type="none" w="sm" len="med"/>
            </a:ln>
          </p:spPr>
        </p:sp>
        <p:sp>
          <p:nvSpPr>
            <p:cNvPr id="31853" name="Line 36"/>
            <p:cNvSpPr/>
            <p:nvPr/>
          </p:nvSpPr>
          <p:spPr>
            <a:xfrm>
              <a:off x="3597" y="1662"/>
              <a:ext cx="0" cy="499"/>
            </a:xfrm>
            <a:prstGeom prst="line">
              <a:avLst/>
            </a:prstGeom>
            <a:ln w="57150" cap="flat" cmpd="sng">
              <a:solidFill>
                <a:srgbClr val="000099"/>
              </a:solidFill>
              <a:prstDash val="solid"/>
              <a:headEnd type="none" w="sm" len="med"/>
              <a:tailEnd type="none" w="sm" len="med"/>
            </a:ln>
          </p:spPr>
        </p:sp>
        <p:sp>
          <p:nvSpPr>
            <p:cNvPr id="31854" name="Line 37"/>
            <p:cNvSpPr/>
            <p:nvPr/>
          </p:nvSpPr>
          <p:spPr>
            <a:xfrm>
              <a:off x="2381" y="1623"/>
              <a:ext cx="52" cy="0"/>
            </a:xfrm>
            <a:prstGeom prst="line">
              <a:avLst/>
            </a:prstGeom>
            <a:ln w="57150" cap="flat" cmpd="sng">
              <a:solidFill>
                <a:srgbClr val="000099"/>
              </a:solidFill>
              <a:prstDash val="solid"/>
              <a:headEnd type="none" w="sm" len="med"/>
              <a:tailEnd type="none" w="sm" len="med"/>
            </a:ln>
          </p:spPr>
        </p:sp>
        <p:sp>
          <p:nvSpPr>
            <p:cNvPr id="31855" name="Line 38"/>
            <p:cNvSpPr/>
            <p:nvPr/>
          </p:nvSpPr>
          <p:spPr>
            <a:xfrm>
              <a:off x="2381" y="2197"/>
              <a:ext cx="52" cy="0"/>
            </a:xfrm>
            <a:prstGeom prst="line">
              <a:avLst/>
            </a:prstGeom>
            <a:ln w="57150" cap="flat" cmpd="sng">
              <a:solidFill>
                <a:srgbClr val="000099"/>
              </a:solidFill>
              <a:prstDash val="solid"/>
              <a:headEnd type="none" w="sm" len="med"/>
              <a:tailEnd type="none" w="sm" len="med"/>
            </a:ln>
          </p:spPr>
        </p:sp>
        <p:sp>
          <p:nvSpPr>
            <p:cNvPr id="31856" name="Line 39"/>
            <p:cNvSpPr/>
            <p:nvPr/>
          </p:nvSpPr>
          <p:spPr>
            <a:xfrm>
              <a:off x="576" y="1712"/>
              <a:ext cx="0" cy="397"/>
            </a:xfrm>
            <a:prstGeom prst="line">
              <a:avLst/>
            </a:prstGeom>
            <a:ln w="57150" cap="flat" cmpd="sng">
              <a:solidFill>
                <a:srgbClr val="000099"/>
              </a:solidFill>
              <a:prstDash val="solid"/>
              <a:headEnd type="none" w="sm" len="med"/>
              <a:tailEnd type="none" w="sm" len="med"/>
            </a:ln>
          </p:spPr>
        </p:sp>
        <p:sp>
          <p:nvSpPr>
            <p:cNvPr id="31857" name="Line 40"/>
            <p:cNvSpPr/>
            <p:nvPr/>
          </p:nvSpPr>
          <p:spPr>
            <a:xfrm flipH="1" flipV="1">
              <a:off x="571" y="2097"/>
              <a:ext cx="45" cy="45"/>
            </a:xfrm>
            <a:prstGeom prst="line">
              <a:avLst/>
            </a:prstGeom>
            <a:ln w="57150" cap="flat" cmpd="sng">
              <a:solidFill>
                <a:srgbClr val="000099"/>
              </a:solidFill>
              <a:prstDash val="solid"/>
              <a:headEnd type="none" w="sm" len="med"/>
              <a:tailEnd type="none" w="sm" len="med"/>
            </a:ln>
          </p:spPr>
        </p:sp>
        <p:sp>
          <p:nvSpPr>
            <p:cNvPr id="31858" name="Line 41"/>
            <p:cNvSpPr/>
            <p:nvPr/>
          </p:nvSpPr>
          <p:spPr>
            <a:xfrm flipH="1">
              <a:off x="574" y="1675"/>
              <a:ext cx="45" cy="45"/>
            </a:xfrm>
            <a:prstGeom prst="line">
              <a:avLst/>
            </a:prstGeom>
            <a:ln w="57150" cap="flat" cmpd="sng">
              <a:solidFill>
                <a:srgbClr val="000099"/>
              </a:solidFill>
              <a:prstDash val="solid"/>
              <a:headEnd type="none" w="sm" len="med"/>
              <a:tailEnd type="none" w="sm" len="med"/>
            </a:ln>
          </p:spPr>
        </p:sp>
        <p:sp>
          <p:nvSpPr>
            <p:cNvPr id="31859" name="Line 42"/>
            <p:cNvSpPr/>
            <p:nvPr/>
          </p:nvSpPr>
          <p:spPr>
            <a:xfrm>
              <a:off x="3600" y="1661"/>
              <a:ext cx="725" cy="0"/>
            </a:xfrm>
            <a:prstGeom prst="line">
              <a:avLst/>
            </a:prstGeom>
            <a:ln w="57150" cap="flat" cmpd="sng">
              <a:solidFill>
                <a:srgbClr val="000099"/>
              </a:solidFill>
              <a:prstDash val="solid"/>
              <a:headEnd type="none" w="sm" len="med"/>
              <a:tailEnd type="none" w="sm" len="med"/>
            </a:ln>
          </p:spPr>
        </p:sp>
        <p:sp>
          <p:nvSpPr>
            <p:cNvPr id="31860" name="Line 43"/>
            <p:cNvSpPr/>
            <p:nvPr/>
          </p:nvSpPr>
          <p:spPr>
            <a:xfrm>
              <a:off x="4314" y="1649"/>
              <a:ext cx="0" cy="508"/>
            </a:xfrm>
            <a:prstGeom prst="line">
              <a:avLst/>
            </a:prstGeom>
            <a:ln w="57150" cap="flat" cmpd="sng">
              <a:solidFill>
                <a:srgbClr val="000099"/>
              </a:solidFill>
              <a:prstDash val="solid"/>
              <a:headEnd type="none" w="sm" len="med"/>
              <a:tailEnd type="none" w="sm" len="med"/>
            </a:ln>
          </p:spPr>
        </p:sp>
        <p:sp>
          <p:nvSpPr>
            <p:cNvPr id="31861" name="Line 44"/>
            <p:cNvSpPr/>
            <p:nvPr/>
          </p:nvSpPr>
          <p:spPr>
            <a:xfrm>
              <a:off x="3594" y="2157"/>
              <a:ext cx="725" cy="0"/>
            </a:xfrm>
            <a:prstGeom prst="line">
              <a:avLst/>
            </a:prstGeom>
            <a:ln w="57150" cap="flat" cmpd="sng">
              <a:solidFill>
                <a:srgbClr val="000099"/>
              </a:solidFill>
              <a:prstDash val="solid"/>
              <a:headEnd type="none" w="sm" len="med"/>
              <a:tailEnd type="none" w="sm" len="med"/>
            </a:ln>
          </p:spPr>
        </p:sp>
        <p:sp>
          <p:nvSpPr>
            <p:cNvPr id="31862" name="Line 45"/>
            <p:cNvSpPr/>
            <p:nvPr/>
          </p:nvSpPr>
          <p:spPr>
            <a:xfrm>
              <a:off x="3163" y="2161"/>
              <a:ext cx="45" cy="0"/>
            </a:xfrm>
            <a:prstGeom prst="line">
              <a:avLst/>
            </a:prstGeom>
            <a:ln w="57150" cap="flat" cmpd="sng">
              <a:solidFill>
                <a:srgbClr val="000099"/>
              </a:solidFill>
              <a:prstDash val="solid"/>
              <a:headEnd type="none" w="sm" len="med"/>
              <a:tailEnd type="none" w="sm" len="med"/>
            </a:ln>
          </p:spPr>
        </p:sp>
        <p:sp>
          <p:nvSpPr>
            <p:cNvPr id="31863" name="Line 46"/>
            <p:cNvSpPr/>
            <p:nvPr/>
          </p:nvSpPr>
          <p:spPr>
            <a:xfrm>
              <a:off x="3165" y="1662"/>
              <a:ext cx="45" cy="0"/>
            </a:xfrm>
            <a:prstGeom prst="line">
              <a:avLst/>
            </a:prstGeom>
            <a:ln w="57150" cap="flat" cmpd="sng">
              <a:solidFill>
                <a:srgbClr val="000099"/>
              </a:solidFill>
              <a:prstDash val="solid"/>
              <a:headEnd type="none" w="sm" len="med"/>
              <a:tailEnd type="none" w="sm" len="med"/>
            </a:ln>
          </p:spPr>
        </p:sp>
        <p:sp>
          <p:nvSpPr>
            <p:cNvPr id="31864" name="Line 47"/>
            <p:cNvSpPr/>
            <p:nvPr/>
          </p:nvSpPr>
          <p:spPr>
            <a:xfrm>
              <a:off x="1791" y="1611"/>
              <a:ext cx="0" cy="589"/>
            </a:xfrm>
            <a:prstGeom prst="line">
              <a:avLst/>
            </a:prstGeom>
            <a:ln w="9525" cap="flat" cmpd="sng">
              <a:solidFill>
                <a:schemeClr val="tx1"/>
              </a:solidFill>
              <a:prstDash val="solid"/>
              <a:headEnd type="triangle" w="sm" len="lg"/>
              <a:tailEnd type="triangle" w="sm" len="lg"/>
            </a:ln>
          </p:spPr>
        </p:sp>
        <p:sp>
          <p:nvSpPr>
            <p:cNvPr id="31865" name="Line 48"/>
            <p:cNvSpPr/>
            <p:nvPr/>
          </p:nvSpPr>
          <p:spPr>
            <a:xfrm>
              <a:off x="2880" y="1570"/>
              <a:ext cx="0" cy="680"/>
            </a:xfrm>
            <a:prstGeom prst="line">
              <a:avLst/>
            </a:prstGeom>
            <a:ln w="9525" cap="flat" cmpd="sng">
              <a:solidFill>
                <a:schemeClr val="tx1"/>
              </a:solidFill>
              <a:prstDash val="solid"/>
              <a:headEnd type="triangle" w="sm" len="lg"/>
              <a:tailEnd type="triangle" w="sm" len="lg"/>
            </a:ln>
          </p:spPr>
        </p:sp>
        <p:grpSp>
          <p:nvGrpSpPr>
            <p:cNvPr id="31866" name="Group 49"/>
            <p:cNvGrpSpPr/>
            <p:nvPr/>
          </p:nvGrpSpPr>
          <p:grpSpPr>
            <a:xfrm>
              <a:off x="4660" y="981"/>
              <a:ext cx="325" cy="1165"/>
              <a:chOff x="4660" y="981"/>
              <a:chExt cx="325" cy="1165"/>
            </a:xfrm>
          </p:grpSpPr>
          <p:grpSp>
            <p:nvGrpSpPr>
              <p:cNvPr id="31876" name="Group 50"/>
              <p:cNvGrpSpPr/>
              <p:nvPr/>
            </p:nvGrpSpPr>
            <p:grpSpPr>
              <a:xfrm>
                <a:off x="4682" y="1684"/>
                <a:ext cx="46" cy="456"/>
                <a:chOff x="4921" y="1428"/>
                <a:chExt cx="46" cy="456"/>
              </a:xfrm>
            </p:grpSpPr>
            <p:sp>
              <p:nvSpPr>
                <p:cNvPr id="31882" name="Line 51"/>
                <p:cNvSpPr/>
                <p:nvPr/>
              </p:nvSpPr>
              <p:spPr>
                <a:xfrm>
                  <a:off x="4967" y="1472"/>
                  <a:ext cx="0" cy="366"/>
                </a:xfrm>
                <a:prstGeom prst="line">
                  <a:avLst/>
                </a:prstGeom>
                <a:ln w="57150" cap="flat" cmpd="sng">
                  <a:solidFill>
                    <a:srgbClr val="000099"/>
                  </a:solidFill>
                  <a:prstDash val="solid"/>
                  <a:headEnd type="none" w="sm" len="med"/>
                  <a:tailEnd type="none" w="sm" len="med"/>
                </a:ln>
              </p:spPr>
            </p:sp>
            <p:sp>
              <p:nvSpPr>
                <p:cNvPr id="31883" name="Line 52"/>
                <p:cNvSpPr/>
                <p:nvPr/>
              </p:nvSpPr>
              <p:spPr>
                <a:xfrm>
                  <a:off x="4921" y="1428"/>
                  <a:ext cx="46" cy="46"/>
                </a:xfrm>
                <a:prstGeom prst="line">
                  <a:avLst/>
                </a:prstGeom>
                <a:ln w="57150" cap="flat" cmpd="sng">
                  <a:solidFill>
                    <a:srgbClr val="000099"/>
                  </a:solidFill>
                  <a:prstDash val="solid"/>
                  <a:headEnd type="none" w="sm" len="med"/>
                  <a:tailEnd type="none" w="sm" len="med"/>
                </a:ln>
              </p:spPr>
            </p:sp>
            <p:sp>
              <p:nvSpPr>
                <p:cNvPr id="31884" name="Line 53"/>
                <p:cNvSpPr/>
                <p:nvPr/>
              </p:nvSpPr>
              <p:spPr>
                <a:xfrm flipV="1">
                  <a:off x="4921" y="1838"/>
                  <a:ext cx="46" cy="46"/>
                </a:xfrm>
                <a:prstGeom prst="line">
                  <a:avLst/>
                </a:prstGeom>
                <a:ln w="57150" cap="flat" cmpd="sng">
                  <a:solidFill>
                    <a:srgbClr val="000099"/>
                  </a:solidFill>
                  <a:prstDash val="solid"/>
                  <a:headEnd type="none" w="sm" len="med"/>
                  <a:tailEnd type="none" w="sm" len="med"/>
                </a:ln>
              </p:spPr>
            </p:sp>
          </p:grpSp>
          <p:sp>
            <p:nvSpPr>
              <p:cNvPr id="31877" name="Line 54"/>
              <p:cNvSpPr/>
              <p:nvPr/>
            </p:nvSpPr>
            <p:spPr>
              <a:xfrm flipH="1">
                <a:off x="4660" y="1680"/>
                <a:ext cx="317" cy="0"/>
              </a:xfrm>
              <a:prstGeom prst="line">
                <a:avLst/>
              </a:prstGeom>
              <a:ln w="12700" cap="flat" cmpd="sng">
                <a:solidFill>
                  <a:schemeClr val="tx1"/>
                </a:solidFill>
                <a:prstDash val="solid"/>
                <a:headEnd type="none" w="sm" len="med"/>
                <a:tailEnd type="none" w="sm" len="med"/>
              </a:ln>
            </p:spPr>
          </p:sp>
          <p:sp>
            <p:nvSpPr>
              <p:cNvPr id="31878" name="Line 55"/>
              <p:cNvSpPr/>
              <p:nvPr/>
            </p:nvSpPr>
            <p:spPr>
              <a:xfrm flipH="1">
                <a:off x="4668" y="2140"/>
                <a:ext cx="317" cy="0"/>
              </a:xfrm>
              <a:prstGeom prst="line">
                <a:avLst/>
              </a:prstGeom>
              <a:ln w="12700" cap="flat" cmpd="sng">
                <a:solidFill>
                  <a:schemeClr val="tx1"/>
                </a:solidFill>
                <a:prstDash val="solid"/>
                <a:headEnd type="none" w="sm" len="med"/>
                <a:tailEnd type="none" w="sm" len="med"/>
              </a:ln>
            </p:spPr>
          </p:sp>
          <p:sp>
            <p:nvSpPr>
              <p:cNvPr id="31879" name="Line 56"/>
              <p:cNvSpPr/>
              <p:nvPr/>
            </p:nvSpPr>
            <p:spPr>
              <a:xfrm>
                <a:off x="4964" y="1670"/>
                <a:ext cx="0" cy="476"/>
              </a:xfrm>
              <a:prstGeom prst="line">
                <a:avLst/>
              </a:prstGeom>
              <a:ln w="9525" cap="flat" cmpd="sng">
                <a:solidFill>
                  <a:schemeClr val="tx1"/>
                </a:solidFill>
                <a:prstDash val="solid"/>
                <a:headEnd type="triangle" w="sm" len="lg"/>
                <a:tailEnd type="triangle" w="sm" len="lg"/>
              </a:ln>
            </p:spPr>
          </p:sp>
          <p:sp>
            <p:nvSpPr>
              <p:cNvPr id="31880" name="Text Box 57"/>
              <p:cNvSpPr txBox="1"/>
              <p:nvPr/>
            </p:nvSpPr>
            <p:spPr>
              <a:xfrm rot="-5400000">
                <a:off x="4626" y="1393"/>
                <a:ext cx="433"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φ15</a:t>
                </a:r>
              </a:p>
            </p:txBody>
          </p:sp>
          <p:sp>
            <p:nvSpPr>
              <p:cNvPr id="31881" name="Line 58"/>
              <p:cNvSpPr/>
              <p:nvPr/>
            </p:nvSpPr>
            <p:spPr>
              <a:xfrm flipV="1">
                <a:off x="4967" y="981"/>
                <a:ext cx="0" cy="725"/>
              </a:xfrm>
              <a:prstGeom prst="line">
                <a:avLst/>
              </a:prstGeom>
              <a:ln w="9525" cap="flat" cmpd="sng">
                <a:solidFill>
                  <a:schemeClr val="tx1"/>
                </a:solidFill>
                <a:prstDash val="solid"/>
                <a:headEnd type="none" w="sm" len="med"/>
                <a:tailEnd type="none" w="sm" len="med"/>
              </a:ln>
            </p:spPr>
          </p:sp>
        </p:grpSp>
        <p:sp>
          <p:nvSpPr>
            <p:cNvPr id="31867" name="Arc 59"/>
            <p:cNvSpPr>
              <a:spLocks noChangeAspect="1"/>
            </p:cNvSpPr>
            <p:nvPr/>
          </p:nvSpPr>
          <p:spPr>
            <a:xfrm>
              <a:off x="1154" y="1822"/>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68" name="Arc 60"/>
            <p:cNvSpPr>
              <a:spLocks noChangeAspect="1"/>
            </p:cNvSpPr>
            <p:nvPr/>
          </p:nvSpPr>
          <p:spPr>
            <a:xfrm flipH="1">
              <a:off x="775" y="1821"/>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69" name="Line 61"/>
            <p:cNvSpPr/>
            <p:nvPr/>
          </p:nvSpPr>
          <p:spPr>
            <a:xfrm>
              <a:off x="854" y="1821"/>
              <a:ext cx="317" cy="0"/>
            </a:xfrm>
            <a:prstGeom prst="line">
              <a:avLst/>
            </a:prstGeom>
            <a:ln w="57150" cap="flat" cmpd="sng">
              <a:solidFill>
                <a:srgbClr val="000099"/>
              </a:solidFill>
              <a:prstDash val="solid"/>
              <a:headEnd type="none" w="med" len="med"/>
              <a:tailEnd type="none" w="med" len="med"/>
            </a:ln>
          </p:spPr>
        </p:sp>
        <p:sp>
          <p:nvSpPr>
            <p:cNvPr id="31870" name="Line 62"/>
            <p:cNvSpPr/>
            <p:nvPr/>
          </p:nvSpPr>
          <p:spPr>
            <a:xfrm>
              <a:off x="854" y="2003"/>
              <a:ext cx="317" cy="0"/>
            </a:xfrm>
            <a:prstGeom prst="line">
              <a:avLst/>
            </a:prstGeom>
            <a:ln w="57150" cap="flat" cmpd="sng">
              <a:solidFill>
                <a:srgbClr val="000099"/>
              </a:solidFill>
              <a:prstDash val="solid"/>
              <a:headEnd type="none" w="med" len="med"/>
              <a:tailEnd type="none" w="med" len="med"/>
            </a:ln>
          </p:spPr>
        </p:sp>
        <p:grpSp>
          <p:nvGrpSpPr>
            <p:cNvPr id="31871" name="Group 63"/>
            <p:cNvGrpSpPr/>
            <p:nvPr/>
          </p:nvGrpSpPr>
          <p:grpSpPr>
            <a:xfrm>
              <a:off x="2538" y="1821"/>
              <a:ext cx="473" cy="183"/>
              <a:chOff x="2511" y="1821"/>
              <a:chExt cx="473" cy="183"/>
            </a:xfrm>
          </p:grpSpPr>
          <p:sp>
            <p:nvSpPr>
              <p:cNvPr id="31872" name="Arc 64"/>
              <p:cNvSpPr>
                <a:spLocks noChangeAspect="1"/>
              </p:cNvSpPr>
              <p:nvPr/>
            </p:nvSpPr>
            <p:spPr>
              <a:xfrm>
                <a:off x="2890" y="1822"/>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73" name="Arc 65"/>
              <p:cNvSpPr>
                <a:spLocks noChangeAspect="1"/>
              </p:cNvSpPr>
              <p:nvPr/>
            </p:nvSpPr>
            <p:spPr>
              <a:xfrm flipH="1">
                <a:off x="2511" y="1821"/>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74" name="Line 66"/>
              <p:cNvSpPr/>
              <p:nvPr/>
            </p:nvSpPr>
            <p:spPr>
              <a:xfrm>
                <a:off x="2590" y="1821"/>
                <a:ext cx="317" cy="0"/>
              </a:xfrm>
              <a:prstGeom prst="line">
                <a:avLst/>
              </a:prstGeom>
              <a:ln w="57150" cap="flat" cmpd="sng">
                <a:solidFill>
                  <a:srgbClr val="000099"/>
                </a:solidFill>
                <a:prstDash val="solid"/>
                <a:headEnd type="none" w="med" len="med"/>
                <a:tailEnd type="none" w="med" len="med"/>
              </a:ln>
            </p:spPr>
          </p:sp>
          <p:sp>
            <p:nvSpPr>
              <p:cNvPr id="31875" name="Line 67"/>
              <p:cNvSpPr/>
              <p:nvPr/>
            </p:nvSpPr>
            <p:spPr>
              <a:xfrm>
                <a:off x="2590" y="2003"/>
                <a:ext cx="317" cy="0"/>
              </a:xfrm>
              <a:prstGeom prst="line">
                <a:avLst/>
              </a:prstGeom>
              <a:ln w="57150" cap="flat" cmpd="sng">
                <a:solidFill>
                  <a:srgbClr val="000099"/>
                </a:solidFill>
                <a:prstDash val="solid"/>
                <a:headEnd type="none" w="med" len="med"/>
                <a:tailEnd type="none" w="med" len="med"/>
              </a:ln>
            </p:spPr>
          </p:sp>
        </p:grpSp>
      </p:grpSp>
      <p:grpSp>
        <p:nvGrpSpPr>
          <p:cNvPr id="31758" name="Group 68"/>
          <p:cNvGrpSpPr/>
          <p:nvPr/>
        </p:nvGrpSpPr>
        <p:grpSpPr>
          <a:xfrm>
            <a:off x="4346575" y="1298575"/>
            <a:ext cx="376238" cy="1230313"/>
            <a:chOff x="2567" y="1484"/>
            <a:chExt cx="237" cy="775"/>
          </a:xfrm>
        </p:grpSpPr>
        <p:sp>
          <p:nvSpPr>
            <p:cNvPr id="31836" name="Text Box 69"/>
            <p:cNvSpPr txBox="1"/>
            <p:nvPr/>
          </p:nvSpPr>
          <p:spPr>
            <a:xfrm rot="-5400000">
              <a:off x="2436" y="1614"/>
              <a:ext cx="491" cy="230"/>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  0</a:t>
              </a:r>
            </a:p>
            <a:p>
              <a:pPr algn="l">
                <a:lnSpc>
                  <a:spcPct val="75000"/>
                </a:lnSpc>
              </a:pPr>
              <a:r>
                <a:rPr lang="en-US" altLang="zh-CN" sz="1200" i="0" dirty="0">
                  <a:latin typeface="Arial" panose="020B0604020202020204" pitchFamily="34" charset="0"/>
                  <a:ea typeface="宋体" panose="02010600030101010101" pitchFamily="2" charset="-122"/>
                </a:rPr>
                <a:t>- 0.013</a:t>
              </a:r>
            </a:p>
          </p:txBody>
        </p:sp>
        <p:sp>
          <p:nvSpPr>
            <p:cNvPr id="31837" name="Text Box 70"/>
            <p:cNvSpPr txBox="1"/>
            <p:nvPr/>
          </p:nvSpPr>
          <p:spPr>
            <a:xfrm rot="-5400000">
              <a:off x="2528" y="1983"/>
              <a:ext cx="360"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φ22</a:t>
              </a:r>
            </a:p>
          </p:txBody>
        </p:sp>
      </p:grpSp>
      <p:sp>
        <p:nvSpPr>
          <p:cNvPr id="31759" name="Rectangle 71"/>
          <p:cNvSpPr/>
          <p:nvPr/>
        </p:nvSpPr>
        <p:spPr>
          <a:xfrm>
            <a:off x="50800" y="-17462"/>
            <a:ext cx="9093200" cy="404812"/>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12.3.1 </a:t>
            </a:r>
            <a:r>
              <a:rPr lang="zh-CN" altLang="en-US" i="0" dirty="0">
                <a:solidFill>
                  <a:srgbClr val="000066"/>
                </a:solidFill>
                <a:latin typeface="仿宋_GB2312" pitchFamily="49" charset="-122"/>
                <a:ea typeface="仿宋_GB2312" pitchFamily="49" charset="-122"/>
              </a:rPr>
              <a:t>正确选择尺寸基准</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蜗轮轴的尺寸基准</a:t>
            </a:r>
          </a:p>
        </p:txBody>
      </p:sp>
      <p:sp>
        <p:nvSpPr>
          <p:cNvPr id="421960" name="Text Box 72"/>
          <p:cNvSpPr txBox="1">
            <a:spLocks noChangeArrowheads="1"/>
          </p:cNvSpPr>
          <p:nvPr/>
        </p:nvSpPr>
        <p:spPr bwMode="auto">
          <a:xfrm>
            <a:off x="0" y="2579688"/>
            <a:ext cx="2952750" cy="396875"/>
          </a:xfrm>
          <a:prstGeom prst="rect">
            <a:avLst/>
          </a:prstGeom>
          <a:solidFill>
            <a:srgbClr val="FFCC99"/>
          </a:solidFill>
          <a:ln w="9525" algn="ctr">
            <a:noFill/>
            <a:miter lim="800000"/>
            <a:headEnd type="none" w="sm" len="med"/>
            <a:tailEnd type="none" w="sm" len="med"/>
          </a:ln>
          <a:effectLst/>
        </p:spPr>
        <p:txBody>
          <a:bodyPr>
            <a:spAutoFit/>
          </a:bodyPr>
          <a:lstStyle/>
          <a:p>
            <a:pPr marR="0" defTabSz="914400">
              <a:spcBef>
                <a:spcPct val="50000"/>
              </a:spcBef>
              <a:buClrTx/>
              <a:buSzTx/>
              <a:buFontTx/>
              <a:buNone/>
              <a:defRPr/>
            </a:pPr>
            <a:r>
              <a:rPr kumimoji="0" lang="zh-CN" altLang="en-US" sz="2000" i="0" u="sng" kern="1200" cap="none" spc="0" normalizeH="0" baseline="0" noProof="0">
                <a:solidFill>
                  <a:schemeClr val="tx2"/>
                </a:solidFill>
                <a:effectLst>
                  <a:outerShdw blurRad="38100" dist="38100" dir="2700000" algn="tl">
                    <a:srgbClr val="FFFFFF"/>
                  </a:outerShdw>
                </a:effectLst>
                <a:latin typeface="Arial" panose="020B0604020202020204" pitchFamily="34" charset="0"/>
                <a:ea typeface="仿宋_GB2312" pitchFamily="49" charset="-122"/>
                <a:cs typeface="+mn-cs"/>
              </a:rPr>
              <a:t>蜗轮轴的轴向主要基准</a:t>
            </a:r>
          </a:p>
        </p:txBody>
      </p:sp>
      <p:grpSp>
        <p:nvGrpSpPr>
          <p:cNvPr id="11" name="Group 73"/>
          <p:cNvGrpSpPr/>
          <p:nvPr/>
        </p:nvGrpSpPr>
        <p:grpSpPr>
          <a:xfrm>
            <a:off x="5002213" y="5197475"/>
            <a:ext cx="722312" cy="539750"/>
            <a:chOff x="3151" y="2131"/>
            <a:chExt cx="455" cy="340"/>
          </a:xfrm>
        </p:grpSpPr>
        <p:sp>
          <p:nvSpPr>
            <p:cNvPr id="31833" name="Text Box 74"/>
            <p:cNvSpPr txBox="1"/>
            <p:nvPr/>
          </p:nvSpPr>
          <p:spPr>
            <a:xfrm>
              <a:off x="3151" y="2240"/>
              <a:ext cx="409"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16</a:t>
              </a:r>
            </a:p>
          </p:txBody>
        </p:sp>
        <p:sp>
          <p:nvSpPr>
            <p:cNvPr id="31834" name="Line 75"/>
            <p:cNvSpPr/>
            <p:nvPr/>
          </p:nvSpPr>
          <p:spPr>
            <a:xfrm>
              <a:off x="3152" y="2432"/>
              <a:ext cx="454" cy="0"/>
            </a:xfrm>
            <a:prstGeom prst="line">
              <a:avLst/>
            </a:prstGeom>
            <a:ln w="9525" cap="flat" cmpd="sng">
              <a:solidFill>
                <a:schemeClr val="tx1"/>
              </a:solidFill>
              <a:prstDash val="solid"/>
              <a:headEnd type="triangle" w="sm" len="lg"/>
              <a:tailEnd type="triangle" w="sm" len="lg"/>
            </a:ln>
          </p:spPr>
        </p:sp>
        <p:sp>
          <p:nvSpPr>
            <p:cNvPr id="31835" name="Line 76"/>
            <p:cNvSpPr/>
            <p:nvPr/>
          </p:nvSpPr>
          <p:spPr>
            <a:xfrm>
              <a:off x="3597" y="2131"/>
              <a:ext cx="0" cy="340"/>
            </a:xfrm>
            <a:prstGeom prst="line">
              <a:avLst/>
            </a:prstGeom>
            <a:ln w="9525" cap="flat" cmpd="sng">
              <a:solidFill>
                <a:schemeClr val="tx1"/>
              </a:solidFill>
              <a:prstDash val="solid"/>
              <a:headEnd type="none" w="sm" len="med"/>
              <a:tailEnd type="none" w="sm" len="med"/>
            </a:ln>
          </p:spPr>
        </p:sp>
      </p:grpSp>
      <p:grpSp>
        <p:nvGrpSpPr>
          <p:cNvPr id="12" name="Group 77"/>
          <p:cNvGrpSpPr/>
          <p:nvPr/>
        </p:nvGrpSpPr>
        <p:grpSpPr>
          <a:xfrm>
            <a:off x="3779838" y="5243513"/>
            <a:ext cx="1258887" cy="539750"/>
            <a:chOff x="2376" y="2147"/>
            <a:chExt cx="793" cy="340"/>
          </a:xfrm>
        </p:grpSpPr>
        <p:sp>
          <p:nvSpPr>
            <p:cNvPr id="31830" name="Line 78"/>
            <p:cNvSpPr/>
            <p:nvPr/>
          </p:nvSpPr>
          <p:spPr>
            <a:xfrm>
              <a:off x="3161" y="2147"/>
              <a:ext cx="0" cy="340"/>
            </a:xfrm>
            <a:prstGeom prst="line">
              <a:avLst/>
            </a:prstGeom>
            <a:ln w="9525" cap="flat" cmpd="sng">
              <a:solidFill>
                <a:schemeClr val="tx1"/>
              </a:solidFill>
              <a:prstDash val="solid"/>
              <a:headEnd type="none" w="sm" len="med"/>
              <a:tailEnd type="none" w="sm" len="med"/>
            </a:ln>
          </p:spPr>
        </p:sp>
        <p:sp>
          <p:nvSpPr>
            <p:cNvPr id="31831" name="Line 79"/>
            <p:cNvSpPr/>
            <p:nvPr/>
          </p:nvSpPr>
          <p:spPr>
            <a:xfrm>
              <a:off x="2376" y="2432"/>
              <a:ext cx="793" cy="0"/>
            </a:xfrm>
            <a:prstGeom prst="line">
              <a:avLst/>
            </a:prstGeom>
            <a:ln w="9525" cap="flat" cmpd="sng">
              <a:solidFill>
                <a:schemeClr val="tx1"/>
              </a:solidFill>
              <a:prstDash val="solid"/>
              <a:headEnd type="triangle" w="sm" len="lg"/>
              <a:tailEnd type="triangle" w="sm" len="lg"/>
            </a:ln>
          </p:spPr>
        </p:sp>
        <p:sp>
          <p:nvSpPr>
            <p:cNvPr id="31832" name="Text Box 80"/>
            <p:cNvSpPr txBox="1"/>
            <p:nvPr/>
          </p:nvSpPr>
          <p:spPr>
            <a:xfrm>
              <a:off x="2566" y="2236"/>
              <a:ext cx="409"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33</a:t>
              </a:r>
            </a:p>
          </p:txBody>
        </p:sp>
      </p:grpSp>
      <p:sp>
        <p:nvSpPr>
          <p:cNvPr id="421969" name="AutoShape 81"/>
          <p:cNvSpPr/>
          <p:nvPr/>
        </p:nvSpPr>
        <p:spPr>
          <a:xfrm>
            <a:off x="3492500" y="3219450"/>
            <a:ext cx="2016125" cy="728663"/>
          </a:xfrm>
          <a:prstGeom prst="wedgeRoundRectCallout">
            <a:avLst>
              <a:gd name="adj1" fmla="val -35356"/>
              <a:gd name="adj2" fmla="val 92264"/>
              <a:gd name="adj3" fmla="val 16667"/>
            </a:avLst>
          </a:prstGeom>
          <a:noFill/>
          <a:ln w="9525" cap="flat" cmpd="sng">
            <a:solidFill>
              <a:srgbClr val="990000"/>
            </a:solidFill>
            <a:prstDash val="solid"/>
            <a:miter/>
            <a:headEnd type="none" w="sm" len="med"/>
            <a:tailEnd type="none" w="sm" len="med"/>
          </a:ln>
        </p:spPr>
        <p:txBody>
          <a:bodyPr/>
          <a:lstStyle/>
          <a:p>
            <a:r>
              <a:rPr lang="zh-CN" altLang="en-US" sz="1600" i="0" dirty="0">
                <a:solidFill>
                  <a:srgbClr val="990000"/>
                </a:solidFill>
                <a:latin typeface="Arial" panose="020B0604020202020204" pitchFamily="34" charset="0"/>
                <a:ea typeface="仿宋_GB2312" pitchFamily="49" charset="-122"/>
              </a:rPr>
              <a:t>蜗轮定位轴肩，</a:t>
            </a:r>
          </a:p>
          <a:p>
            <a:pPr algn="l"/>
            <a:r>
              <a:rPr lang="zh-CN" altLang="en-US" sz="1600" i="0" dirty="0">
                <a:solidFill>
                  <a:srgbClr val="990000"/>
                </a:solidFill>
                <a:latin typeface="Arial" panose="020B0604020202020204" pitchFamily="34" charset="0"/>
                <a:ea typeface="仿宋_GB2312" pitchFamily="49" charset="-122"/>
              </a:rPr>
              <a:t>轴向主要设计基准</a:t>
            </a:r>
          </a:p>
        </p:txBody>
      </p:sp>
      <p:grpSp>
        <p:nvGrpSpPr>
          <p:cNvPr id="13" name="Group 82"/>
          <p:cNvGrpSpPr/>
          <p:nvPr/>
        </p:nvGrpSpPr>
        <p:grpSpPr>
          <a:xfrm>
            <a:off x="3292475" y="5311775"/>
            <a:ext cx="503238" cy="884238"/>
            <a:chOff x="2074" y="2203"/>
            <a:chExt cx="317" cy="557"/>
          </a:xfrm>
        </p:grpSpPr>
        <p:grpSp>
          <p:nvGrpSpPr>
            <p:cNvPr id="31825" name="Group 83"/>
            <p:cNvGrpSpPr/>
            <p:nvPr/>
          </p:nvGrpSpPr>
          <p:grpSpPr>
            <a:xfrm>
              <a:off x="2074" y="2203"/>
              <a:ext cx="317" cy="557"/>
              <a:chOff x="2074" y="2203"/>
              <a:chExt cx="317" cy="557"/>
            </a:xfrm>
          </p:grpSpPr>
          <p:sp>
            <p:nvSpPr>
              <p:cNvPr id="31827" name="Line 84"/>
              <p:cNvSpPr/>
              <p:nvPr/>
            </p:nvSpPr>
            <p:spPr>
              <a:xfrm>
                <a:off x="2378" y="2215"/>
                <a:ext cx="0" cy="545"/>
              </a:xfrm>
              <a:prstGeom prst="line">
                <a:avLst/>
              </a:prstGeom>
              <a:ln w="9525" cap="flat" cmpd="sng">
                <a:solidFill>
                  <a:schemeClr val="tx1"/>
                </a:solidFill>
                <a:prstDash val="solid"/>
                <a:headEnd type="none" w="sm" len="med"/>
                <a:tailEnd type="none" w="sm" len="med"/>
              </a:ln>
            </p:spPr>
          </p:sp>
          <p:sp>
            <p:nvSpPr>
              <p:cNvPr id="31828" name="Line 85"/>
              <p:cNvSpPr/>
              <p:nvPr/>
            </p:nvSpPr>
            <p:spPr>
              <a:xfrm>
                <a:off x="2106" y="2203"/>
                <a:ext cx="0" cy="545"/>
              </a:xfrm>
              <a:prstGeom prst="line">
                <a:avLst/>
              </a:prstGeom>
              <a:ln w="9525" cap="flat" cmpd="sng">
                <a:solidFill>
                  <a:schemeClr val="tx1"/>
                </a:solidFill>
                <a:prstDash val="solid"/>
                <a:headEnd type="none" w="sm" len="med"/>
                <a:tailEnd type="none" w="sm" len="med"/>
              </a:ln>
            </p:spPr>
          </p:sp>
          <p:sp>
            <p:nvSpPr>
              <p:cNvPr id="31829" name="Text Box 86"/>
              <p:cNvSpPr txBox="1"/>
              <p:nvPr/>
            </p:nvSpPr>
            <p:spPr>
              <a:xfrm>
                <a:off x="2074" y="2437"/>
                <a:ext cx="317" cy="193"/>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12</a:t>
                </a:r>
              </a:p>
            </p:txBody>
          </p:sp>
        </p:grpSp>
        <p:sp>
          <p:nvSpPr>
            <p:cNvPr id="31826" name="Line 87"/>
            <p:cNvSpPr/>
            <p:nvPr/>
          </p:nvSpPr>
          <p:spPr>
            <a:xfrm>
              <a:off x="2109" y="2614"/>
              <a:ext cx="272" cy="0"/>
            </a:xfrm>
            <a:prstGeom prst="line">
              <a:avLst/>
            </a:prstGeom>
            <a:ln w="9525" cap="flat" cmpd="sng">
              <a:solidFill>
                <a:schemeClr val="tx1"/>
              </a:solidFill>
              <a:prstDash val="solid"/>
              <a:headEnd type="triangle" w="sm" len="lg"/>
              <a:tailEnd type="triangle" w="sm" len="lg"/>
            </a:ln>
          </p:spPr>
        </p:sp>
      </p:grpSp>
      <p:sp>
        <p:nvSpPr>
          <p:cNvPr id="421976" name="AutoShape 88"/>
          <p:cNvSpPr/>
          <p:nvPr/>
        </p:nvSpPr>
        <p:spPr>
          <a:xfrm>
            <a:off x="1763713" y="3227388"/>
            <a:ext cx="1201737" cy="609600"/>
          </a:xfrm>
          <a:prstGeom prst="borderCallout2">
            <a:avLst>
              <a:gd name="adj1" fmla="val 18750"/>
              <a:gd name="adj2" fmla="val 106343"/>
              <a:gd name="adj3" fmla="val 18750"/>
              <a:gd name="adj4" fmla="val 118625"/>
              <a:gd name="adj5" fmla="val 184116"/>
              <a:gd name="adj6" fmla="val 131574"/>
            </a:avLst>
          </a:prstGeom>
          <a:noFill/>
          <a:ln w="9525" cap="flat" cmpd="sng">
            <a:solidFill>
              <a:srgbClr val="006600"/>
            </a:solidFill>
            <a:prstDash val="solid"/>
            <a:miter/>
            <a:headEnd type="none" w="sm" len="med"/>
            <a:tailEnd type="none" w="sm" len="med"/>
          </a:ln>
        </p:spPr>
        <p:txBody>
          <a:bodyPr/>
          <a:lstStyle/>
          <a:p>
            <a:r>
              <a:rPr lang="zh-CN" altLang="en-US" sz="1600" i="0" dirty="0">
                <a:solidFill>
                  <a:srgbClr val="003300"/>
                </a:solidFill>
                <a:latin typeface="Arial" panose="020B0604020202020204" pitchFamily="34" charset="0"/>
                <a:ea typeface="仿宋_GB2312" pitchFamily="49" charset="-122"/>
              </a:rPr>
              <a:t>滚动轴承定位轴肩</a:t>
            </a:r>
          </a:p>
        </p:txBody>
      </p:sp>
      <p:grpSp>
        <p:nvGrpSpPr>
          <p:cNvPr id="15" name="Group 89"/>
          <p:cNvGrpSpPr/>
          <p:nvPr/>
        </p:nvGrpSpPr>
        <p:grpSpPr>
          <a:xfrm>
            <a:off x="2187575" y="5299075"/>
            <a:ext cx="1152525" cy="865188"/>
            <a:chOff x="1378" y="2195"/>
            <a:chExt cx="726" cy="545"/>
          </a:xfrm>
        </p:grpSpPr>
        <p:sp>
          <p:nvSpPr>
            <p:cNvPr id="31822" name="Line 90"/>
            <p:cNvSpPr/>
            <p:nvPr/>
          </p:nvSpPr>
          <p:spPr>
            <a:xfrm>
              <a:off x="1378" y="2195"/>
              <a:ext cx="0" cy="545"/>
            </a:xfrm>
            <a:prstGeom prst="line">
              <a:avLst/>
            </a:prstGeom>
            <a:ln w="9525" cap="flat" cmpd="sng">
              <a:solidFill>
                <a:schemeClr val="tx1"/>
              </a:solidFill>
              <a:prstDash val="solid"/>
              <a:headEnd type="none" w="sm" len="med"/>
              <a:tailEnd type="none" w="sm" len="med"/>
            </a:ln>
          </p:spPr>
        </p:sp>
        <p:sp>
          <p:nvSpPr>
            <p:cNvPr id="31823" name="Line 91"/>
            <p:cNvSpPr/>
            <p:nvPr/>
          </p:nvSpPr>
          <p:spPr>
            <a:xfrm>
              <a:off x="1378" y="2614"/>
              <a:ext cx="726" cy="0"/>
            </a:xfrm>
            <a:prstGeom prst="line">
              <a:avLst/>
            </a:prstGeom>
            <a:ln w="9525" cap="flat" cmpd="sng">
              <a:solidFill>
                <a:schemeClr val="tx1"/>
              </a:solidFill>
              <a:prstDash val="solid"/>
              <a:headEnd type="triangle" w="sm" len="lg"/>
              <a:tailEnd type="triangle" w="sm" len="lg"/>
            </a:ln>
          </p:spPr>
        </p:sp>
        <p:sp>
          <p:nvSpPr>
            <p:cNvPr id="31824" name="Text Box 92"/>
            <p:cNvSpPr txBox="1"/>
            <p:nvPr/>
          </p:nvSpPr>
          <p:spPr>
            <a:xfrm>
              <a:off x="1610" y="2437"/>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25</a:t>
              </a:r>
            </a:p>
          </p:txBody>
        </p:sp>
      </p:grpSp>
      <p:sp>
        <p:nvSpPr>
          <p:cNvPr id="421981" name="AutoShape 93"/>
          <p:cNvSpPr/>
          <p:nvPr/>
        </p:nvSpPr>
        <p:spPr>
          <a:xfrm>
            <a:off x="468313" y="3227388"/>
            <a:ext cx="985837" cy="609600"/>
          </a:xfrm>
          <a:prstGeom prst="borderCallout2">
            <a:avLst>
              <a:gd name="adj1" fmla="val 18750"/>
              <a:gd name="adj2" fmla="val 107731"/>
              <a:gd name="adj3" fmla="val 18750"/>
              <a:gd name="adj4" fmla="val 121741"/>
              <a:gd name="adj5" fmla="val 197398"/>
              <a:gd name="adj6" fmla="val 173912"/>
            </a:avLst>
          </a:prstGeom>
          <a:noFill/>
          <a:ln w="9525" cap="flat" cmpd="sng">
            <a:solidFill>
              <a:srgbClr val="000099"/>
            </a:solidFill>
            <a:prstDash val="solid"/>
            <a:miter/>
            <a:headEnd type="none" w="sm" len="med"/>
            <a:tailEnd type="none" w="sm" len="med"/>
          </a:ln>
        </p:spPr>
        <p:txBody>
          <a:bodyPr/>
          <a:lstStyle/>
          <a:p>
            <a:r>
              <a:rPr lang="zh-CN" altLang="en-US" sz="1600" i="0" dirty="0">
                <a:latin typeface="Arial" panose="020B0604020202020204" pitchFamily="34" charset="0"/>
                <a:ea typeface="仿宋_GB2312" pitchFamily="49" charset="-122"/>
              </a:rPr>
              <a:t>凸轮安装轴肩</a:t>
            </a:r>
          </a:p>
        </p:txBody>
      </p:sp>
      <p:grpSp>
        <p:nvGrpSpPr>
          <p:cNvPr id="16" name="Group 94"/>
          <p:cNvGrpSpPr/>
          <p:nvPr/>
        </p:nvGrpSpPr>
        <p:grpSpPr>
          <a:xfrm>
            <a:off x="3771900" y="5095875"/>
            <a:ext cx="3081338" cy="1079500"/>
            <a:chOff x="2376" y="2067"/>
            <a:chExt cx="1941" cy="680"/>
          </a:xfrm>
        </p:grpSpPr>
        <p:sp>
          <p:nvSpPr>
            <p:cNvPr id="31819" name="Line 95"/>
            <p:cNvSpPr/>
            <p:nvPr/>
          </p:nvSpPr>
          <p:spPr>
            <a:xfrm>
              <a:off x="4314" y="2067"/>
              <a:ext cx="0" cy="680"/>
            </a:xfrm>
            <a:prstGeom prst="line">
              <a:avLst/>
            </a:prstGeom>
            <a:ln w="9525" cap="flat" cmpd="sng">
              <a:solidFill>
                <a:schemeClr val="tx1"/>
              </a:solidFill>
              <a:prstDash val="solid"/>
              <a:headEnd type="none" w="sm" len="med"/>
              <a:tailEnd type="none" w="sm" len="med"/>
            </a:ln>
          </p:spPr>
        </p:sp>
        <p:sp>
          <p:nvSpPr>
            <p:cNvPr id="31820" name="Line 96"/>
            <p:cNvSpPr/>
            <p:nvPr/>
          </p:nvSpPr>
          <p:spPr>
            <a:xfrm>
              <a:off x="2376" y="2614"/>
              <a:ext cx="1941" cy="0"/>
            </a:xfrm>
            <a:prstGeom prst="line">
              <a:avLst/>
            </a:prstGeom>
            <a:ln w="9525" cap="flat" cmpd="sng">
              <a:solidFill>
                <a:schemeClr val="tx1"/>
              </a:solidFill>
              <a:prstDash val="solid"/>
              <a:headEnd type="triangle" w="sm" len="lg"/>
              <a:tailEnd type="triangle" w="sm" len="lg"/>
            </a:ln>
          </p:spPr>
        </p:sp>
        <p:sp>
          <p:nvSpPr>
            <p:cNvPr id="31821" name="Text Box 97"/>
            <p:cNvSpPr txBox="1"/>
            <p:nvPr/>
          </p:nvSpPr>
          <p:spPr>
            <a:xfrm>
              <a:off x="3182" y="2447"/>
              <a:ext cx="352"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80</a:t>
              </a:r>
            </a:p>
          </p:txBody>
        </p:sp>
      </p:grpSp>
      <p:grpSp>
        <p:nvGrpSpPr>
          <p:cNvPr id="17" name="Group 98"/>
          <p:cNvGrpSpPr/>
          <p:nvPr/>
        </p:nvGrpSpPr>
        <p:grpSpPr>
          <a:xfrm>
            <a:off x="6859588" y="5046663"/>
            <a:ext cx="649287" cy="1366837"/>
            <a:chOff x="4321" y="2036"/>
            <a:chExt cx="409" cy="861"/>
          </a:xfrm>
        </p:grpSpPr>
        <p:sp>
          <p:nvSpPr>
            <p:cNvPr id="31816" name="Text Box 99"/>
            <p:cNvSpPr txBox="1"/>
            <p:nvPr/>
          </p:nvSpPr>
          <p:spPr>
            <a:xfrm>
              <a:off x="4342" y="2443"/>
              <a:ext cx="352"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12</a:t>
              </a:r>
            </a:p>
          </p:txBody>
        </p:sp>
        <p:sp>
          <p:nvSpPr>
            <p:cNvPr id="31817" name="Line 100"/>
            <p:cNvSpPr/>
            <p:nvPr/>
          </p:nvSpPr>
          <p:spPr>
            <a:xfrm>
              <a:off x="4730" y="2036"/>
              <a:ext cx="0" cy="861"/>
            </a:xfrm>
            <a:prstGeom prst="line">
              <a:avLst/>
            </a:prstGeom>
            <a:ln w="9525" cap="flat" cmpd="sng">
              <a:solidFill>
                <a:schemeClr val="tx1"/>
              </a:solidFill>
              <a:prstDash val="solid"/>
              <a:headEnd type="none" w="sm" len="med"/>
              <a:tailEnd type="none" w="sm" len="med"/>
            </a:ln>
          </p:spPr>
        </p:sp>
        <p:sp>
          <p:nvSpPr>
            <p:cNvPr id="31818" name="Line 101"/>
            <p:cNvSpPr/>
            <p:nvPr/>
          </p:nvSpPr>
          <p:spPr>
            <a:xfrm>
              <a:off x="4321" y="2614"/>
              <a:ext cx="408" cy="0"/>
            </a:xfrm>
            <a:prstGeom prst="line">
              <a:avLst/>
            </a:prstGeom>
            <a:ln w="9525" cap="flat" cmpd="sng">
              <a:solidFill>
                <a:schemeClr val="tx1"/>
              </a:solidFill>
              <a:prstDash val="solid"/>
              <a:headEnd type="triangle" w="sm" len="lg"/>
              <a:tailEnd type="triangle" w="sm" len="lg"/>
            </a:ln>
          </p:spPr>
        </p:sp>
      </p:grpSp>
      <p:grpSp>
        <p:nvGrpSpPr>
          <p:cNvPr id="18" name="Group 102"/>
          <p:cNvGrpSpPr/>
          <p:nvPr/>
        </p:nvGrpSpPr>
        <p:grpSpPr>
          <a:xfrm>
            <a:off x="931863" y="5083175"/>
            <a:ext cx="6569075" cy="1366838"/>
            <a:chOff x="587" y="2059"/>
            <a:chExt cx="4138" cy="861"/>
          </a:xfrm>
        </p:grpSpPr>
        <p:sp>
          <p:nvSpPr>
            <p:cNvPr id="31813" name="Line 103"/>
            <p:cNvSpPr/>
            <p:nvPr/>
          </p:nvSpPr>
          <p:spPr>
            <a:xfrm>
              <a:off x="587" y="2059"/>
              <a:ext cx="0" cy="861"/>
            </a:xfrm>
            <a:prstGeom prst="line">
              <a:avLst/>
            </a:prstGeom>
            <a:ln w="9525" cap="flat" cmpd="sng">
              <a:solidFill>
                <a:schemeClr val="tx1"/>
              </a:solidFill>
              <a:prstDash val="solid"/>
              <a:headEnd type="none" w="sm" len="med"/>
              <a:tailEnd type="none" w="sm" len="med"/>
            </a:ln>
          </p:spPr>
        </p:sp>
        <p:sp>
          <p:nvSpPr>
            <p:cNvPr id="31814" name="Line 104"/>
            <p:cNvSpPr/>
            <p:nvPr/>
          </p:nvSpPr>
          <p:spPr>
            <a:xfrm>
              <a:off x="599" y="2872"/>
              <a:ext cx="4126" cy="0"/>
            </a:xfrm>
            <a:prstGeom prst="line">
              <a:avLst/>
            </a:prstGeom>
            <a:ln w="9525" cap="flat" cmpd="sng">
              <a:solidFill>
                <a:schemeClr val="tx1"/>
              </a:solidFill>
              <a:prstDash val="solid"/>
              <a:headEnd type="triangle" w="sm" len="lg"/>
              <a:tailEnd type="triangle" w="sm" len="lg"/>
            </a:ln>
          </p:spPr>
        </p:sp>
        <p:sp>
          <p:nvSpPr>
            <p:cNvPr id="31815" name="Text Box 105"/>
            <p:cNvSpPr txBox="1"/>
            <p:nvPr/>
          </p:nvSpPr>
          <p:spPr>
            <a:xfrm>
              <a:off x="2563" y="270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154</a:t>
              </a:r>
            </a:p>
          </p:txBody>
        </p:sp>
      </p:grpSp>
      <p:sp>
        <p:nvSpPr>
          <p:cNvPr id="421994" name="AutoShape 106"/>
          <p:cNvSpPr/>
          <p:nvPr/>
        </p:nvSpPr>
        <p:spPr>
          <a:xfrm>
            <a:off x="5580063" y="3227388"/>
            <a:ext cx="1165225" cy="609600"/>
          </a:xfrm>
          <a:prstGeom prst="borderCallout2">
            <a:avLst>
              <a:gd name="adj1" fmla="val 18750"/>
              <a:gd name="adj2" fmla="val 106542"/>
              <a:gd name="adj3" fmla="val 18750"/>
              <a:gd name="adj4" fmla="val 108176"/>
              <a:gd name="adj5" fmla="val 197917"/>
              <a:gd name="adj6" fmla="val 109944"/>
            </a:avLst>
          </a:prstGeom>
          <a:noFill/>
          <a:ln w="9525" cap="flat" cmpd="sng">
            <a:solidFill>
              <a:srgbClr val="006600"/>
            </a:solidFill>
            <a:prstDash val="solid"/>
            <a:miter/>
            <a:headEnd type="none" w="sm" len="med"/>
            <a:tailEnd type="none" w="sm" len="med"/>
          </a:ln>
        </p:spPr>
        <p:txBody>
          <a:bodyPr/>
          <a:lstStyle/>
          <a:p>
            <a:r>
              <a:rPr lang="zh-CN" altLang="en-US" sz="1600" i="0" dirty="0">
                <a:solidFill>
                  <a:srgbClr val="003300"/>
                </a:solidFill>
                <a:latin typeface="Arial" panose="020B0604020202020204" pitchFamily="34" charset="0"/>
                <a:ea typeface="仿宋_GB2312" pitchFamily="49" charset="-122"/>
              </a:rPr>
              <a:t>滚动轴承定位轴肩</a:t>
            </a:r>
          </a:p>
        </p:txBody>
      </p:sp>
      <p:sp>
        <p:nvSpPr>
          <p:cNvPr id="421995" name="AutoShape 107"/>
          <p:cNvSpPr/>
          <p:nvPr/>
        </p:nvSpPr>
        <p:spPr>
          <a:xfrm>
            <a:off x="7161213" y="3443288"/>
            <a:ext cx="1803400" cy="360362"/>
          </a:xfrm>
          <a:prstGeom prst="wedgeRoundRectCallout">
            <a:avLst>
              <a:gd name="adj1" fmla="val -30898"/>
              <a:gd name="adj2" fmla="val 260574"/>
              <a:gd name="adj3" fmla="val 16667"/>
            </a:avLst>
          </a:prstGeom>
          <a:noFill/>
          <a:ln w="9525" cap="flat" cmpd="sng">
            <a:solidFill>
              <a:srgbClr val="990000"/>
            </a:solidFill>
            <a:prstDash val="solid"/>
            <a:miter/>
            <a:headEnd type="none" w="sm" len="med"/>
            <a:tailEnd type="none" w="sm" len="med"/>
          </a:ln>
        </p:spPr>
        <p:txBody>
          <a:bodyPr/>
          <a:lstStyle/>
          <a:p>
            <a:r>
              <a:rPr lang="zh-CN" altLang="en-US" sz="1600" i="0" dirty="0">
                <a:solidFill>
                  <a:srgbClr val="990000"/>
                </a:solidFill>
                <a:latin typeface="Arial" panose="020B0604020202020204" pitchFamily="34" charset="0"/>
                <a:ea typeface="仿宋_GB2312" pitchFamily="49" charset="-122"/>
              </a:rPr>
              <a:t>测量辅助基准</a:t>
            </a:r>
          </a:p>
        </p:txBody>
      </p:sp>
      <p:grpSp>
        <p:nvGrpSpPr>
          <p:cNvPr id="19" name="Group 108"/>
          <p:cNvGrpSpPr/>
          <p:nvPr/>
        </p:nvGrpSpPr>
        <p:grpSpPr>
          <a:xfrm>
            <a:off x="906463" y="4235450"/>
            <a:ext cx="6599237" cy="1223963"/>
            <a:chOff x="571" y="1525"/>
            <a:chExt cx="4157" cy="771"/>
          </a:xfrm>
        </p:grpSpPr>
        <p:sp>
          <p:nvSpPr>
            <p:cNvPr id="31774" name="Rectangle 109"/>
            <p:cNvSpPr/>
            <p:nvPr/>
          </p:nvSpPr>
          <p:spPr>
            <a:xfrm>
              <a:off x="630" y="1680"/>
              <a:ext cx="748" cy="453"/>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75" name="Rectangle 110"/>
            <p:cNvSpPr/>
            <p:nvPr/>
          </p:nvSpPr>
          <p:spPr>
            <a:xfrm>
              <a:off x="1379" y="1616"/>
              <a:ext cx="657" cy="589"/>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76" name="Rectangle 111"/>
            <p:cNvSpPr/>
            <p:nvPr/>
          </p:nvSpPr>
          <p:spPr>
            <a:xfrm>
              <a:off x="2039" y="1662"/>
              <a:ext cx="68" cy="499"/>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77" name="Rectangle 112"/>
            <p:cNvSpPr/>
            <p:nvPr/>
          </p:nvSpPr>
          <p:spPr>
            <a:xfrm>
              <a:off x="2108" y="1597"/>
              <a:ext cx="182" cy="635"/>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78" name="Rectangle 113"/>
            <p:cNvSpPr/>
            <p:nvPr/>
          </p:nvSpPr>
          <p:spPr>
            <a:xfrm>
              <a:off x="2290" y="1525"/>
              <a:ext cx="90" cy="771"/>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79" name="Rectangle 114"/>
            <p:cNvSpPr/>
            <p:nvPr/>
          </p:nvSpPr>
          <p:spPr>
            <a:xfrm>
              <a:off x="3213" y="1615"/>
              <a:ext cx="340" cy="590"/>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80" name="Rectangle 115"/>
            <p:cNvSpPr/>
            <p:nvPr/>
          </p:nvSpPr>
          <p:spPr>
            <a:xfrm>
              <a:off x="2433" y="1571"/>
              <a:ext cx="680" cy="680"/>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81" name="Rectangle 116"/>
            <p:cNvSpPr/>
            <p:nvPr/>
          </p:nvSpPr>
          <p:spPr>
            <a:xfrm>
              <a:off x="3161" y="1662"/>
              <a:ext cx="1156" cy="499"/>
            </a:xfrm>
            <a:prstGeom prst="rect">
              <a:avLst/>
            </a:prstGeom>
            <a:noFill/>
            <a:ln w="190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82" name="Rectangle 117"/>
            <p:cNvSpPr/>
            <p:nvPr/>
          </p:nvSpPr>
          <p:spPr>
            <a:xfrm>
              <a:off x="4318" y="1706"/>
              <a:ext cx="46" cy="408"/>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83" name="Rectangle 118"/>
            <p:cNvSpPr/>
            <p:nvPr/>
          </p:nvSpPr>
          <p:spPr>
            <a:xfrm>
              <a:off x="4365" y="1685"/>
              <a:ext cx="317" cy="453"/>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1784" name="Line 119"/>
            <p:cNvSpPr>
              <a:spLocks noChangeAspect="1"/>
            </p:cNvSpPr>
            <p:nvPr/>
          </p:nvSpPr>
          <p:spPr>
            <a:xfrm>
              <a:off x="3111" y="1566"/>
              <a:ext cx="52" cy="52"/>
            </a:xfrm>
            <a:prstGeom prst="line">
              <a:avLst/>
            </a:prstGeom>
            <a:ln w="57150" cap="flat" cmpd="sng">
              <a:solidFill>
                <a:srgbClr val="000099"/>
              </a:solidFill>
              <a:prstDash val="solid"/>
              <a:headEnd type="none" w="sm" len="med"/>
              <a:tailEnd type="none" w="sm" len="med"/>
            </a:ln>
          </p:spPr>
        </p:sp>
        <p:sp>
          <p:nvSpPr>
            <p:cNvPr id="31785" name="Line 120"/>
            <p:cNvSpPr>
              <a:spLocks noChangeAspect="1"/>
            </p:cNvSpPr>
            <p:nvPr/>
          </p:nvSpPr>
          <p:spPr>
            <a:xfrm flipV="1">
              <a:off x="3111" y="2200"/>
              <a:ext cx="52" cy="52"/>
            </a:xfrm>
            <a:prstGeom prst="line">
              <a:avLst/>
            </a:prstGeom>
            <a:ln w="57150" cap="flat" cmpd="sng">
              <a:solidFill>
                <a:srgbClr val="000099"/>
              </a:solidFill>
              <a:prstDash val="solid"/>
              <a:headEnd type="none" w="sm" len="med"/>
              <a:tailEnd type="none" w="sm" len="med"/>
            </a:ln>
          </p:spPr>
        </p:sp>
        <p:sp>
          <p:nvSpPr>
            <p:cNvPr id="31786" name="Line 121"/>
            <p:cNvSpPr/>
            <p:nvPr/>
          </p:nvSpPr>
          <p:spPr>
            <a:xfrm>
              <a:off x="3165" y="1609"/>
              <a:ext cx="0" cy="601"/>
            </a:xfrm>
            <a:prstGeom prst="line">
              <a:avLst/>
            </a:prstGeom>
            <a:ln w="57150" cap="flat" cmpd="sng">
              <a:solidFill>
                <a:srgbClr val="000099"/>
              </a:solidFill>
              <a:prstDash val="solid"/>
              <a:headEnd type="none" w="sm" len="med"/>
              <a:tailEnd type="none" w="sm" len="med"/>
            </a:ln>
          </p:spPr>
        </p:sp>
        <p:sp>
          <p:nvSpPr>
            <p:cNvPr id="31787" name="Line 122"/>
            <p:cNvSpPr/>
            <p:nvPr/>
          </p:nvSpPr>
          <p:spPr>
            <a:xfrm>
              <a:off x="3553" y="1614"/>
              <a:ext cx="46" cy="45"/>
            </a:xfrm>
            <a:prstGeom prst="line">
              <a:avLst/>
            </a:prstGeom>
            <a:ln w="57150" cap="flat" cmpd="sng">
              <a:solidFill>
                <a:srgbClr val="000099"/>
              </a:solidFill>
              <a:prstDash val="solid"/>
              <a:headEnd type="none" w="sm" len="med"/>
              <a:tailEnd type="none" w="sm" len="med"/>
            </a:ln>
          </p:spPr>
        </p:sp>
        <p:sp>
          <p:nvSpPr>
            <p:cNvPr id="31788" name="Line 123"/>
            <p:cNvSpPr/>
            <p:nvPr/>
          </p:nvSpPr>
          <p:spPr>
            <a:xfrm flipV="1">
              <a:off x="3555" y="2160"/>
              <a:ext cx="46" cy="45"/>
            </a:xfrm>
            <a:prstGeom prst="line">
              <a:avLst/>
            </a:prstGeom>
            <a:ln w="57150" cap="flat" cmpd="sng">
              <a:solidFill>
                <a:srgbClr val="000099"/>
              </a:solidFill>
              <a:prstDash val="solid"/>
              <a:headEnd type="none" w="sm" len="med"/>
              <a:tailEnd type="none" w="sm" len="med"/>
            </a:ln>
          </p:spPr>
        </p:sp>
        <p:sp>
          <p:nvSpPr>
            <p:cNvPr id="31789" name="Line 124"/>
            <p:cNvSpPr/>
            <p:nvPr/>
          </p:nvSpPr>
          <p:spPr>
            <a:xfrm>
              <a:off x="3597" y="1662"/>
              <a:ext cx="0" cy="499"/>
            </a:xfrm>
            <a:prstGeom prst="line">
              <a:avLst/>
            </a:prstGeom>
            <a:ln w="57150" cap="flat" cmpd="sng">
              <a:solidFill>
                <a:srgbClr val="000099"/>
              </a:solidFill>
              <a:prstDash val="solid"/>
              <a:headEnd type="none" w="sm" len="med"/>
              <a:tailEnd type="none" w="sm" len="med"/>
            </a:ln>
          </p:spPr>
        </p:sp>
        <p:sp>
          <p:nvSpPr>
            <p:cNvPr id="31790" name="Line 125"/>
            <p:cNvSpPr/>
            <p:nvPr/>
          </p:nvSpPr>
          <p:spPr>
            <a:xfrm>
              <a:off x="2381" y="1623"/>
              <a:ext cx="52" cy="0"/>
            </a:xfrm>
            <a:prstGeom prst="line">
              <a:avLst/>
            </a:prstGeom>
            <a:ln w="57150" cap="flat" cmpd="sng">
              <a:solidFill>
                <a:srgbClr val="000099"/>
              </a:solidFill>
              <a:prstDash val="solid"/>
              <a:headEnd type="none" w="sm" len="med"/>
              <a:tailEnd type="none" w="sm" len="med"/>
            </a:ln>
          </p:spPr>
        </p:sp>
        <p:sp>
          <p:nvSpPr>
            <p:cNvPr id="31791" name="Line 126"/>
            <p:cNvSpPr/>
            <p:nvPr/>
          </p:nvSpPr>
          <p:spPr>
            <a:xfrm>
              <a:off x="2381" y="2197"/>
              <a:ext cx="52" cy="0"/>
            </a:xfrm>
            <a:prstGeom prst="line">
              <a:avLst/>
            </a:prstGeom>
            <a:ln w="57150" cap="flat" cmpd="sng">
              <a:solidFill>
                <a:srgbClr val="000099"/>
              </a:solidFill>
              <a:prstDash val="solid"/>
              <a:headEnd type="none" w="sm" len="med"/>
              <a:tailEnd type="none" w="sm" len="med"/>
            </a:ln>
          </p:spPr>
        </p:sp>
        <p:sp>
          <p:nvSpPr>
            <p:cNvPr id="31792" name="Line 127"/>
            <p:cNvSpPr/>
            <p:nvPr/>
          </p:nvSpPr>
          <p:spPr>
            <a:xfrm>
              <a:off x="576" y="1712"/>
              <a:ext cx="0" cy="397"/>
            </a:xfrm>
            <a:prstGeom prst="line">
              <a:avLst/>
            </a:prstGeom>
            <a:ln w="57150" cap="flat" cmpd="sng">
              <a:solidFill>
                <a:srgbClr val="000099"/>
              </a:solidFill>
              <a:prstDash val="solid"/>
              <a:headEnd type="none" w="sm" len="med"/>
              <a:tailEnd type="none" w="sm" len="med"/>
            </a:ln>
          </p:spPr>
        </p:sp>
        <p:sp>
          <p:nvSpPr>
            <p:cNvPr id="31793" name="Line 128"/>
            <p:cNvSpPr/>
            <p:nvPr/>
          </p:nvSpPr>
          <p:spPr>
            <a:xfrm flipH="1" flipV="1">
              <a:off x="571" y="2097"/>
              <a:ext cx="45" cy="45"/>
            </a:xfrm>
            <a:prstGeom prst="line">
              <a:avLst/>
            </a:prstGeom>
            <a:ln w="57150" cap="flat" cmpd="sng">
              <a:solidFill>
                <a:srgbClr val="000099"/>
              </a:solidFill>
              <a:prstDash val="solid"/>
              <a:headEnd type="none" w="sm" len="med"/>
              <a:tailEnd type="none" w="sm" len="med"/>
            </a:ln>
          </p:spPr>
        </p:sp>
        <p:sp>
          <p:nvSpPr>
            <p:cNvPr id="31794" name="Line 129"/>
            <p:cNvSpPr/>
            <p:nvPr/>
          </p:nvSpPr>
          <p:spPr>
            <a:xfrm flipH="1">
              <a:off x="574" y="1675"/>
              <a:ext cx="45" cy="45"/>
            </a:xfrm>
            <a:prstGeom prst="line">
              <a:avLst/>
            </a:prstGeom>
            <a:ln w="57150" cap="flat" cmpd="sng">
              <a:solidFill>
                <a:srgbClr val="000099"/>
              </a:solidFill>
              <a:prstDash val="solid"/>
              <a:headEnd type="none" w="sm" len="med"/>
              <a:tailEnd type="none" w="sm" len="med"/>
            </a:ln>
          </p:spPr>
        </p:sp>
        <p:sp>
          <p:nvSpPr>
            <p:cNvPr id="31795" name="Line 130"/>
            <p:cNvSpPr/>
            <p:nvPr/>
          </p:nvSpPr>
          <p:spPr>
            <a:xfrm>
              <a:off x="3600" y="1661"/>
              <a:ext cx="725" cy="0"/>
            </a:xfrm>
            <a:prstGeom prst="line">
              <a:avLst/>
            </a:prstGeom>
            <a:ln w="57150" cap="flat" cmpd="sng">
              <a:solidFill>
                <a:srgbClr val="000099"/>
              </a:solidFill>
              <a:prstDash val="solid"/>
              <a:headEnd type="none" w="sm" len="med"/>
              <a:tailEnd type="none" w="sm" len="med"/>
            </a:ln>
          </p:spPr>
        </p:sp>
        <p:sp>
          <p:nvSpPr>
            <p:cNvPr id="31796" name="Line 131"/>
            <p:cNvSpPr/>
            <p:nvPr/>
          </p:nvSpPr>
          <p:spPr>
            <a:xfrm>
              <a:off x="4314" y="1649"/>
              <a:ext cx="0" cy="508"/>
            </a:xfrm>
            <a:prstGeom prst="line">
              <a:avLst/>
            </a:prstGeom>
            <a:ln w="57150" cap="flat" cmpd="sng">
              <a:solidFill>
                <a:srgbClr val="000099"/>
              </a:solidFill>
              <a:prstDash val="solid"/>
              <a:headEnd type="none" w="sm" len="med"/>
              <a:tailEnd type="none" w="sm" len="med"/>
            </a:ln>
          </p:spPr>
        </p:sp>
        <p:sp>
          <p:nvSpPr>
            <p:cNvPr id="31797" name="Line 132"/>
            <p:cNvSpPr/>
            <p:nvPr/>
          </p:nvSpPr>
          <p:spPr>
            <a:xfrm>
              <a:off x="3594" y="2157"/>
              <a:ext cx="725" cy="0"/>
            </a:xfrm>
            <a:prstGeom prst="line">
              <a:avLst/>
            </a:prstGeom>
            <a:ln w="57150" cap="flat" cmpd="sng">
              <a:solidFill>
                <a:srgbClr val="000099"/>
              </a:solidFill>
              <a:prstDash val="solid"/>
              <a:headEnd type="none" w="sm" len="med"/>
              <a:tailEnd type="none" w="sm" len="med"/>
            </a:ln>
          </p:spPr>
        </p:sp>
        <p:sp>
          <p:nvSpPr>
            <p:cNvPr id="31798" name="Line 133"/>
            <p:cNvSpPr/>
            <p:nvPr/>
          </p:nvSpPr>
          <p:spPr>
            <a:xfrm>
              <a:off x="3163" y="2161"/>
              <a:ext cx="45" cy="0"/>
            </a:xfrm>
            <a:prstGeom prst="line">
              <a:avLst/>
            </a:prstGeom>
            <a:ln w="57150" cap="flat" cmpd="sng">
              <a:solidFill>
                <a:srgbClr val="000099"/>
              </a:solidFill>
              <a:prstDash val="solid"/>
              <a:headEnd type="none" w="sm" len="med"/>
              <a:tailEnd type="none" w="sm" len="med"/>
            </a:ln>
          </p:spPr>
        </p:sp>
        <p:sp>
          <p:nvSpPr>
            <p:cNvPr id="31799" name="Line 134"/>
            <p:cNvSpPr/>
            <p:nvPr/>
          </p:nvSpPr>
          <p:spPr>
            <a:xfrm>
              <a:off x="3165" y="1662"/>
              <a:ext cx="45" cy="0"/>
            </a:xfrm>
            <a:prstGeom prst="line">
              <a:avLst/>
            </a:prstGeom>
            <a:ln w="57150" cap="flat" cmpd="sng">
              <a:solidFill>
                <a:srgbClr val="000099"/>
              </a:solidFill>
              <a:prstDash val="solid"/>
              <a:headEnd type="none" w="sm" len="med"/>
              <a:tailEnd type="none" w="sm" len="med"/>
            </a:ln>
          </p:spPr>
        </p:sp>
        <p:grpSp>
          <p:nvGrpSpPr>
            <p:cNvPr id="31800" name="Group 135"/>
            <p:cNvGrpSpPr/>
            <p:nvPr/>
          </p:nvGrpSpPr>
          <p:grpSpPr>
            <a:xfrm>
              <a:off x="4682" y="1684"/>
              <a:ext cx="46" cy="456"/>
              <a:chOff x="4921" y="1428"/>
              <a:chExt cx="46" cy="456"/>
            </a:xfrm>
          </p:grpSpPr>
          <p:sp>
            <p:nvSpPr>
              <p:cNvPr id="31810" name="Line 136"/>
              <p:cNvSpPr/>
              <p:nvPr/>
            </p:nvSpPr>
            <p:spPr>
              <a:xfrm>
                <a:off x="4967" y="1472"/>
                <a:ext cx="0" cy="366"/>
              </a:xfrm>
              <a:prstGeom prst="line">
                <a:avLst/>
              </a:prstGeom>
              <a:ln w="57150" cap="flat" cmpd="sng">
                <a:solidFill>
                  <a:srgbClr val="000099"/>
                </a:solidFill>
                <a:prstDash val="solid"/>
                <a:headEnd type="none" w="sm" len="med"/>
                <a:tailEnd type="none" w="sm" len="med"/>
              </a:ln>
            </p:spPr>
          </p:sp>
          <p:sp>
            <p:nvSpPr>
              <p:cNvPr id="31811" name="Line 137"/>
              <p:cNvSpPr/>
              <p:nvPr/>
            </p:nvSpPr>
            <p:spPr>
              <a:xfrm>
                <a:off x="4921" y="1428"/>
                <a:ext cx="46" cy="46"/>
              </a:xfrm>
              <a:prstGeom prst="line">
                <a:avLst/>
              </a:prstGeom>
              <a:ln w="57150" cap="flat" cmpd="sng">
                <a:solidFill>
                  <a:srgbClr val="000099"/>
                </a:solidFill>
                <a:prstDash val="solid"/>
                <a:headEnd type="none" w="sm" len="med"/>
                <a:tailEnd type="none" w="sm" len="med"/>
              </a:ln>
            </p:spPr>
          </p:sp>
          <p:sp>
            <p:nvSpPr>
              <p:cNvPr id="31812" name="Line 138"/>
              <p:cNvSpPr/>
              <p:nvPr/>
            </p:nvSpPr>
            <p:spPr>
              <a:xfrm flipV="1">
                <a:off x="4921" y="1838"/>
                <a:ext cx="46" cy="46"/>
              </a:xfrm>
              <a:prstGeom prst="line">
                <a:avLst/>
              </a:prstGeom>
              <a:ln w="57150" cap="flat" cmpd="sng">
                <a:solidFill>
                  <a:srgbClr val="000099"/>
                </a:solidFill>
                <a:prstDash val="solid"/>
                <a:headEnd type="none" w="sm" len="med"/>
                <a:tailEnd type="none" w="sm" len="med"/>
              </a:ln>
            </p:spPr>
          </p:sp>
        </p:grpSp>
        <p:sp>
          <p:nvSpPr>
            <p:cNvPr id="31801" name="Arc 139"/>
            <p:cNvSpPr>
              <a:spLocks noChangeAspect="1"/>
            </p:cNvSpPr>
            <p:nvPr/>
          </p:nvSpPr>
          <p:spPr>
            <a:xfrm>
              <a:off x="1154" y="1822"/>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02" name="Arc 140"/>
            <p:cNvSpPr>
              <a:spLocks noChangeAspect="1"/>
            </p:cNvSpPr>
            <p:nvPr/>
          </p:nvSpPr>
          <p:spPr>
            <a:xfrm flipH="1">
              <a:off x="775" y="1821"/>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03" name="Line 141"/>
            <p:cNvSpPr/>
            <p:nvPr/>
          </p:nvSpPr>
          <p:spPr>
            <a:xfrm>
              <a:off x="854" y="1821"/>
              <a:ext cx="317" cy="0"/>
            </a:xfrm>
            <a:prstGeom prst="line">
              <a:avLst/>
            </a:prstGeom>
            <a:ln w="57150" cap="flat" cmpd="sng">
              <a:solidFill>
                <a:srgbClr val="000099"/>
              </a:solidFill>
              <a:prstDash val="solid"/>
              <a:headEnd type="none" w="med" len="med"/>
              <a:tailEnd type="none" w="med" len="med"/>
            </a:ln>
          </p:spPr>
        </p:sp>
        <p:sp>
          <p:nvSpPr>
            <p:cNvPr id="31804" name="Line 142"/>
            <p:cNvSpPr/>
            <p:nvPr/>
          </p:nvSpPr>
          <p:spPr>
            <a:xfrm>
              <a:off x="854" y="2003"/>
              <a:ext cx="317" cy="0"/>
            </a:xfrm>
            <a:prstGeom prst="line">
              <a:avLst/>
            </a:prstGeom>
            <a:ln w="57150" cap="flat" cmpd="sng">
              <a:solidFill>
                <a:srgbClr val="000099"/>
              </a:solidFill>
              <a:prstDash val="solid"/>
              <a:headEnd type="none" w="med" len="med"/>
              <a:tailEnd type="none" w="med" len="med"/>
            </a:ln>
          </p:spPr>
        </p:sp>
        <p:grpSp>
          <p:nvGrpSpPr>
            <p:cNvPr id="31805" name="Group 143"/>
            <p:cNvGrpSpPr/>
            <p:nvPr/>
          </p:nvGrpSpPr>
          <p:grpSpPr>
            <a:xfrm>
              <a:off x="2538" y="1821"/>
              <a:ext cx="473" cy="183"/>
              <a:chOff x="2511" y="1821"/>
              <a:chExt cx="473" cy="183"/>
            </a:xfrm>
          </p:grpSpPr>
          <p:sp>
            <p:nvSpPr>
              <p:cNvPr id="31806" name="Arc 144"/>
              <p:cNvSpPr>
                <a:spLocks noChangeAspect="1"/>
              </p:cNvSpPr>
              <p:nvPr/>
            </p:nvSpPr>
            <p:spPr>
              <a:xfrm>
                <a:off x="2890" y="1822"/>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07" name="Arc 145"/>
              <p:cNvSpPr>
                <a:spLocks noChangeAspect="1"/>
              </p:cNvSpPr>
              <p:nvPr/>
            </p:nvSpPr>
            <p:spPr>
              <a:xfrm flipH="1">
                <a:off x="2511" y="1821"/>
                <a:ext cx="94" cy="182"/>
              </a:xfrm>
              <a:custGeom>
                <a:avLst/>
                <a:gdLst>
                  <a:gd name="txL" fmla="*/ 0 w 22226"/>
                  <a:gd name="txT" fmla="*/ 0 h 43200"/>
                  <a:gd name="txR" fmla="*/ 22226 w 22226"/>
                  <a:gd name="txB" fmla="*/ 43200 h 43200"/>
                </a:gdLst>
                <a:ahLst/>
                <a:cxnLst>
                  <a:cxn ang="0">
                    <a:pos x="0" y="0"/>
                  </a:cxn>
                  <a:cxn ang="0">
                    <a:pos x="0" y="0"/>
                  </a:cxn>
                  <a:cxn ang="0">
                    <a:pos x="0" y="0"/>
                  </a:cxn>
                </a:cxnLst>
                <a:rect l="txL" t="txT" r="txR" b="txB"/>
                <a:pathLst>
                  <a:path w="22226" h="43200" fill="none">
                    <a:moveTo>
                      <a:pt x="625" y="0"/>
                    </a:moveTo>
                    <a:cubicBezTo>
                      <a:pt x="12555" y="0"/>
                      <a:pt x="22226" y="9670"/>
                      <a:pt x="22226" y="21600"/>
                    </a:cubicBezTo>
                    <a:cubicBezTo>
                      <a:pt x="22226" y="33529"/>
                      <a:pt x="12555" y="43200"/>
                      <a:pt x="626" y="43200"/>
                    </a:cubicBezTo>
                    <a:cubicBezTo>
                      <a:pt x="417" y="43200"/>
                      <a:pt x="208" y="43196"/>
                      <a:pt x="0" y="43190"/>
                    </a:cubicBezTo>
                  </a:path>
                  <a:path w="22226" h="43200" stroke="0">
                    <a:moveTo>
                      <a:pt x="625" y="0"/>
                    </a:moveTo>
                    <a:cubicBezTo>
                      <a:pt x="12555" y="0"/>
                      <a:pt x="22226" y="9670"/>
                      <a:pt x="22226" y="21600"/>
                    </a:cubicBezTo>
                    <a:cubicBezTo>
                      <a:pt x="22226" y="33529"/>
                      <a:pt x="12555" y="43200"/>
                      <a:pt x="626" y="43200"/>
                    </a:cubicBezTo>
                    <a:cubicBezTo>
                      <a:pt x="417" y="43200"/>
                      <a:pt x="208" y="43196"/>
                      <a:pt x="0" y="43190"/>
                    </a:cubicBezTo>
                    <a:lnTo>
                      <a:pt x="626" y="21600"/>
                    </a:lnTo>
                    <a:close/>
                  </a:path>
                </a:pathLst>
              </a:custGeom>
              <a:noFill/>
              <a:ln w="57150" cap="flat" cmpd="sng">
                <a:solidFill>
                  <a:srgbClr val="000099">
                    <a:alpha val="100000"/>
                  </a:srgbClr>
                </a:solidFill>
                <a:prstDash val="solid"/>
                <a:round/>
                <a:headEnd type="none" w="med" len="med"/>
                <a:tailEnd type="none" w="med" len="med"/>
              </a:ln>
            </p:spPr>
            <p:txBody>
              <a:bodyPr/>
              <a:lstStyle/>
              <a:p>
                <a:endParaRPr lang="zh-CN" altLang="en-US"/>
              </a:p>
            </p:txBody>
          </p:sp>
          <p:sp>
            <p:nvSpPr>
              <p:cNvPr id="31808" name="Line 146"/>
              <p:cNvSpPr/>
              <p:nvPr/>
            </p:nvSpPr>
            <p:spPr>
              <a:xfrm>
                <a:off x="2590" y="1821"/>
                <a:ext cx="317" cy="0"/>
              </a:xfrm>
              <a:prstGeom prst="line">
                <a:avLst/>
              </a:prstGeom>
              <a:ln w="57150" cap="flat" cmpd="sng">
                <a:solidFill>
                  <a:srgbClr val="000099"/>
                </a:solidFill>
                <a:prstDash val="solid"/>
                <a:headEnd type="none" w="med" len="med"/>
                <a:tailEnd type="none" w="med" len="med"/>
              </a:ln>
            </p:spPr>
          </p:sp>
          <p:sp>
            <p:nvSpPr>
              <p:cNvPr id="31809" name="Line 147"/>
              <p:cNvSpPr/>
              <p:nvPr/>
            </p:nvSpPr>
            <p:spPr>
              <a:xfrm>
                <a:off x="2590" y="2003"/>
                <a:ext cx="317" cy="0"/>
              </a:xfrm>
              <a:prstGeom prst="line">
                <a:avLst/>
              </a:prstGeom>
              <a:ln w="57150" cap="flat" cmpd="sng">
                <a:solidFill>
                  <a:srgbClr val="000099"/>
                </a:solidFill>
                <a:prstDash val="solid"/>
                <a:headEnd type="none" w="med" len="med"/>
                <a:tailEnd type="none" w="med" len="med"/>
              </a:ln>
            </p:spPr>
          </p:sp>
        </p:gr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2196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421976"/>
                                        </p:tgtEl>
                                        <p:attrNameLst>
                                          <p:attrName>style.visibility</p:attrName>
                                        </p:attrNameLst>
                                      </p:cBhvr>
                                      <p:to>
                                        <p:strVal val="visible"/>
                                      </p:to>
                                    </p:set>
                                    <p:animEffect transition="in" filter="diamond(in)">
                                      <p:cBhvr>
                                        <p:cTn id="25" dur="2000"/>
                                        <p:tgtEl>
                                          <p:spTgt spid="421976"/>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8" presetClass="entr" presetSubtype="16" fill="hold" grpId="0" nodeType="clickEffect">
                                  <p:stCondLst>
                                    <p:cond delay="0"/>
                                  </p:stCondLst>
                                  <p:childTnLst>
                                    <p:set>
                                      <p:cBhvr>
                                        <p:cTn id="33" dur="1" fill="hold">
                                          <p:stCondLst>
                                            <p:cond delay="0"/>
                                          </p:stCondLst>
                                        </p:cTn>
                                        <p:tgtEl>
                                          <p:spTgt spid="421981"/>
                                        </p:tgtEl>
                                        <p:attrNameLst>
                                          <p:attrName>style.visibility</p:attrName>
                                        </p:attrNameLst>
                                      </p:cBhvr>
                                      <p:to>
                                        <p:strVal val="visible"/>
                                      </p:to>
                                    </p:set>
                                    <p:animEffect transition="in" filter="diamond(in)">
                                      <p:cBhvr>
                                        <p:cTn id="34" dur="2000"/>
                                        <p:tgtEl>
                                          <p:spTgt spid="421981"/>
                                        </p:tgtEl>
                                      </p:cBhvr>
                                    </p:animEffect>
                                  </p:childTnLst>
                                </p:cTn>
                              </p:par>
                            </p:childTnLst>
                          </p:cTn>
                        </p:par>
                      </p:childTnLst>
                    </p:cTn>
                  </p:par>
                  <p:par>
                    <p:cTn id="35" fill="hold">
                      <p:stCondLst>
                        <p:cond delay="indefinite"/>
                      </p:stCondLst>
                      <p:childTnLst>
                        <p:par>
                          <p:cTn id="36" fill="hold">
                            <p:stCondLst>
                              <p:cond delay="0"/>
                            </p:stCondLst>
                            <p:childTnLst>
                              <p:par>
                                <p:cTn id="37" presetID="20"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edge">
                                      <p:cBhvr>
                                        <p:cTn id="39" dur="20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421994"/>
                                        </p:tgtEl>
                                        <p:attrNameLst>
                                          <p:attrName>style.visibility</p:attrName>
                                        </p:attrNameLst>
                                      </p:cBhvr>
                                      <p:to>
                                        <p:strVal val="visible"/>
                                      </p:to>
                                    </p:set>
                                    <p:animEffect transition="in" filter="box(in)">
                                      <p:cBhvr>
                                        <p:cTn id="44" dur="500"/>
                                        <p:tgtEl>
                                          <p:spTgt spid="421994"/>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421995"/>
                                        </p:tgtEl>
                                        <p:attrNameLst>
                                          <p:attrName>style.visibility</p:attrName>
                                        </p:attrNameLst>
                                      </p:cBhvr>
                                      <p:to>
                                        <p:strVal val="visible"/>
                                      </p:to>
                                    </p:set>
                                    <p:animEffect transition="in" filter="slide(fromLeft)">
                                      <p:cBhvr>
                                        <p:cTn id="53" dur="500"/>
                                        <p:tgtEl>
                                          <p:spTgt spid="421995"/>
                                        </p:tgtEl>
                                      </p:cBhvr>
                                    </p:animEffect>
                                  </p:childTnLst>
                                </p:cTn>
                              </p:par>
                            </p:childTnLst>
                          </p:cTn>
                        </p:par>
                      </p:childTnLst>
                    </p:cTn>
                  </p:par>
                  <p:par>
                    <p:cTn id="54" fill="hold">
                      <p:stCondLst>
                        <p:cond delay="indefinite"/>
                      </p:stCondLst>
                      <p:childTnLst>
                        <p:par>
                          <p:cTn id="55" fill="hold">
                            <p:stCondLst>
                              <p:cond delay="0"/>
                            </p:stCondLst>
                            <p:childTnLst>
                              <p:par>
                                <p:cTn id="56" presetID="20" presetClass="entr" presetSubtype="0" fill="hold"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edge">
                                      <p:cBhvr>
                                        <p:cTn id="58" dur="20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linds(horizontal)">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slide(fromBottom)">
                                      <p:cBhvr>
                                        <p:cTn id="6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969" grpId="0" animBg="1"/>
      <p:bldP spid="421976" grpId="0" animBg="1"/>
      <p:bldP spid="421981" grpId="0" animBg="1"/>
      <p:bldP spid="421994" grpId="0" animBg="1"/>
      <p:bldP spid="42199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12CC714-198C-4F15-AF69-C6DEFD59BF5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15"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27</a:t>
            </a:fld>
            <a:endParaRPr lang="en-US" altLang="zh-CN" sz="1400" b="0" i="0" dirty="0">
              <a:ea typeface="宋体" panose="02010600030101010101" pitchFamily="2" charset="-122"/>
            </a:endParaRPr>
          </a:p>
        </p:txBody>
      </p:sp>
      <p:grpSp>
        <p:nvGrpSpPr>
          <p:cNvPr id="32773" name="Group 6"/>
          <p:cNvGrpSpPr/>
          <p:nvPr/>
        </p:nvGrpSpPr>
        <p:grpSpPr>
          <a:xfrm>
            <a:off x="1424305" y="461645"/>
            <a:ext cx="7734300" cy="6396355"/>
            <a:chOff x="0" y="0"/>
            <a:chExt cx="4872" cy="4320"/>
          </a:xfrm>
        </p:grpSpPr>
        <p:pic>
          <p:nvPicPr>
            <p:cNvPr id="32782" name="Picture 4"/>
            <p:cNvPicPr>
              <a:picLocks noChangeAspect="1"/>
            </p:cNvPicPr>
            <p:nvPr/>
          </p:nvPicPr>
          <p:blipFill>
            <a:blip r:embed="rId2"/>
            <a:stretch>
              <a:fillRect/>
            </a:stretch>
          </p:blipFill>
          <p:spPr>
            <a:xfrm>
              <a:off x="0" y="0"/>
              <a:ext cx="2839" cy="4320"/>
            </a:xfrm>
            <a:prstGeom prst="rect">
              <a:avLst/>
            </a:prstGeom>
            <a:noFill/>
            <a:ln w="4763">
              <a:noFill/>
            </a:ln>
          </p:spPr>
        </p:pic>
        <p:pic>
          <p:nvPicPr>
            <p:cNvPr id="32783" name="Picture 5"/>
            <p:cNvPicPr>
              <a:picLocks noChangeAspect="1"/>
            </p:cNvPicPr>
            <p:nvPr/>
          </p:nvPicPr>
          <p:blipFill>
            <a:blip r:embed="rId3"/>
            <a:stretch>
              <a:fillRect/>
            </a:stretch>
          </p:blipFill>
          <p:spPr>
            <a:xfrm>
              <a:off x="2844" y="0"/>
              <a:ext cx="2028" cy="2106"/>
            </a:xfrm>
            <a:prstGeom prst="rect">
              <a:avLst/>
            </a:prstGeom>
            <a:noFill/>
            <a:ln w="4763">
              <a:noFill/>
            </a:ln>
          </p:spPr>
        </p:pic>
      </p:grpSp>
      <p:sp>
        <p:nvSpPr>
          <p:cNvPr id="438279" name="Rectangle 7"/>
          <p:cNvSpPr/>
          <p:nvPr/>
        </p:nvSpPr>
        <p:spPr>
          <a:xfrm>
            <a:off x="4833938" y="595313"/>
            <a:ext cx="595312" cy="449262"/>
          </a:xfrm>
          <a:prstGeom prst="rect">
            <a:avLst/>
          </a:prstGeom>
          <a:noFill/>
          <a:ln w="57150" cap="flat" cmpd="sng">
            <a:solidFill>
              <a:srgbClr val="FF0000"/>
            </a:solidFill>
            <a:prstDash val="solid"/>
            <a:miter/>
            <a:headEnd type="none" w="med" len="med"/>
            <a:tailEnd type="none" w="med" len="med"/>
          </a:ln>
        </p:spPr>
        <p:txBody>
          <a:bodyPr wrap="none" anchor="ctr" anchorCtr="0"/>
          <a:lstStyle/>
          <a:p>
            <a:endParaRPr lang="en-US" altLang="x-none" dirty="0">
              <a:latin typeface="Times New Roman" panose="02020603050405020304" pitchFamily="18" charset="0"/>
            </a:endParaRPr>
          </a:p>
        </p:txBody>
      </p:sp>
      <p:sp>
        <p:nvSpPr>
          <p:cNvPr id="438280" name="Rectangle 8"/>
          <p:cNvSpPr/>
          <p:nvPr/>
        </p:nvSpPr>
        <p:spPr>
          <a:xfrm>
            <a:off x="4318000" y="3038475"/>
            <a:ext cx="595313" cy="449263"/>
          </a:xfrm>
          <a:prstGeom prst="rect">
            <a:avLst/>
          </a:prstGeom>
          <a:noFill/>
          <a:ln w="57150" cap="flat" cmpd="sng">
            <a:solidFill>
              <a:srgbClr val="FF0000"/>
            </a:solidFill>
            <a:prstDash val="solid"/>
            <a:miter/>
            <a:headEnd type="none" w="med" len="med"/>
            <a:tailEnd type="none" w="med" len="med"/>
          </a:ln>
        </p:spPr>
        <p:txBody>
          <a:bodyPr wrap="none" anchor="ctr" anchorCtr="0"/>
          <a:lstStyle/>
          <a:p>
            <a:endParaRPr lang="en-US" altLang="x-none" dirty="0">
              <a:latin typeface="Times New Roman" panose="02020603050405020304" pitchFamily="18" charset="0"/>
            </a:endParaRPr>
          </a:p>
        </p:txBody>
      </p:sp>
      <p:sp>
        <p:nvSpPr>
          <p:cNvPr id="438281" name="Line 9"/>
          <p:cNvSpPr/>
          <p:nvPr/>
        </p:nvSpPr>
        <p:spPr>
          <a:xfrm>
            <a:off x="1931988" y="3236913"/>
            <a:ext cx="1073150" cy="0"/>
          </a:xfrm>
          <a:prstGeom prst="line">
            <a:avLst/>
          </a:prstGeom>
          <a:ln w="57150" cap="flat" cmpd="sng">
            <a:solidFill>
              <a:srgbClr val="FF0000"/>
            </a:solidFill>
            <a:prstDash val="solid"/>
            <a:headEnd type="none" w="med" len="med"/>
            <a:tailEnd type="none" w="med" len="med"/>
          </a:ln>
        </p:spPr>
      </p:sp>
      <p:sp>
        <p:nvSpPr>
          <p:cNvPr id="438282" name="Line 10"/>
          <p:cNvSpPr/>
          <p:nvPr/>
        </p:nvSpPr>
        <p:spPr>
          <a:xfrm>
            <a:off x="1806575" y="3590925"/>
            <a:ext cx="1073150" cy="0"/>
          </a:xfrm>
          <a:prstGeom prst="line">
            <a:avLst/>
          </a:prstGeom>
          <a:ln w="57150" cap="flat" cmpd="sng">
            <a:solidFill>
              <a:srgbClr val="FF0000"/>
            </a:solidFill>
            <a:prstDash val="solid"/>
            <a:headEnd type="none" w="med" len="med"/>
            <a:tailEnd type="none" w="med" len="med"/>
          </a:ln>
        </p:spPr>
      </p:sp>
      <p:sp>
        <p:nvSpPr>
          <p:cNvPr id="438283" name="Line 11"/>
          <p:cNvSpPr/>
          <p:nvPr/>
        </p:nvSpPr>
        <p:spPr>
          <a:xfrm>
            <a:off x="4948238" y="4105275"/>
            <a:ext cx="1073150" cy="0"/>
          </a:xfrm>
          <a:prstGeom prst="line">
            <a:avLst/>
          </a:prstGeom>
          <a:ln w="57150" cap="flat" cmpd="sng">
            <a:solidFill>
              <a:srgbClr val="FF0000"/>
            </a:solidFill>
            <a:prstDash val="solid"/>
            <a:headEnd type="none" w="med" len="med"/>
            <a:tailEnd type="none" w="med" len="med"/>
          </a:ln>
        </p:spPr>
      </p:sp>
      <p:sp>
        <p:nvSpPr>
          <p:cNvPr id="438284" name="Line 12"/>
          <p:cNvSpPr/>
          <p:nvPr/>
        </p:nvSpPr>
        <p:spPr>
          <a:xfrm>
            <a:off x="7661275" y="3030538"/>
            <a:ext cx="1073150" cy="0"/>
          </a:xfrm>
          <a:prstGeom prst="line">
            <a:avLst/>
          </a:prstGeom>
          <a:ln w="57150" cap="flat" cmpd="sng">
            <a:solidFill>
              <a:srgbClr val="FF0000"/>
            </a:solidFill>
            <a:prstDash val="solid"/>
            <a:headEnd type="none" w="med" len="med"/>
            <a:tailEnd type="none" w="med" len="med"/>
          </a:ln>
        </p:spPr>
      </p:sp>
      <p:sp>
        <p:nvSpPr>
          <p:cNvPr id="32780" name="Rectangle 13"/>
          <p:cNvSpPr/>
          <p:nvPr/>
        </p:nvSpPr>
        <p:spPr>
          <a:xfrm>
            <a:off x="0" y="0"/>
            <a:ext cx="7463155" cy="493395"/>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12.3.1 </a:t>
            </a:r>
            <a:r>
              <a:rPr lang="zh-CN" altLang="en-US" i="0" dirty="0">
                <a:solidFill>
                  <a:srgbClr val="000066"/>
                </a:solidFill>
                <a:latin typeface="仿宋_GB2312" pitchFamily="49" charset="-122"/>
                <a:ea typeface="仿宋_GB2312" pitchFamily="49" charset="-122"/>
              </a:rPr>
              <a:t>正确选择尺寸基准</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箱体的尺寸基准</a:t>
            </a:r>
          </a:p>
        </p:txBody>
      </p:sp>
      <p:sp>
        <p:nvSpPr>
          <p:cNvPr id="438286" name="Text Box 14"/>
          <p:cNvSpPr txBox="1">
            <a:spLocks noChangeArrowheads="1"/>
          </p:cNvSpPr>
          <p:nvPr/>
        </p:nvSpPr>
        <p:spPr bwMode="auto">
          <a:xfrm>
            <a:off x="5284788" y="4173538"/>
            <a:ext cx="3267075" cy="1630363"/>
          </a:xfrm>
          <a:prstGeom prst="rect">
            <a:avLst/>
          </a:prstGeom>
          <a:noFill/>
          <a:ln w="4763">
            <a:noFill/>
            <a:miter lim="800000"/>
          </a:ln>
          <a:effectLst/>
        </p:spPr>
        <p:txBody>
          <a:bodyPr wrap="none">
            <a:spAutoFit/>
          </a:bodyPr>
          <a:lstStyle/>
          <a:p>
            <a:pPr marR="0" algn="l" defTabSz="914400">
              <a:spcBef>
                <a:spcPct val="30000"/>
              </a:spcBef>
              <a:buClrTx/>
              <a:buSzTx/>
              <a:buFont typeface="Wingdings" panose="05000000000000000000" pitchFamily="2" charset="2"/>
              <a:buChar char="Ø"/>
              <a:defRPr/>
            </a:pPr>
            <a:r>
              <a:rPr kumimoji="1" lang="zh-CN" altLang="en-US" sz="2800" i="0" u="sng" kern="1200" cap="none" spc="0" normalizeH="0" baseline="0" noProof="0">
                <a:solidFill>
                  <a:schemeClr val="hlink"/>
                </a:solidFill>
                <a:effectLst>
                  <a:outerShdw blurRad="38100" dist="38100" dir="2700000" algn="tl">
                    <a:srgbClr val="C0C0C0"/>
                  </a:outerShdw>
                </a:effectLst>
                <a:latin typeface="Times New Roman" panose="02020603050405020304" pitchFamily="18" charset="0"/>
                <a:ea typeface="Dotum" pitchFamily="34" charset="-127"/>
                <a:cs typeface="+mn-cs"/>
              </a:rPr>
              <a:t>高度方向的基准</a:t>
            </a:r>
          </a:p>
          <a:p>
            <a:pPr marR="0" algn="l" defTabSz="914400">
              <a:spcBef>
                <a:spcPct val="30000"/>
              </a:spcBef>
              <a:buClrTx/>
              <a:buSzTx/>
              <a:buFont typeface="Wingdings" panose="05000000000000000000" pitchFamily="2" charset="2"/>
              <a:buChar char="Ø"/>
              <a:defRPr/>
            </a:pPr>
            <a:r>
              <a:rPr kumimoji="1" lang="zh-CN" altLang="en-US" sz="2800" i="0" u="sng" kern="1200" cap="none" spc="0" normalizeH="0" baseline="0" noProof="0">
                <a:solidFill>
                  <a:schemeClr val="hlink"/>
                </a:solidFill>
                <a:effectLst>
                  <a:outerShdw blurRad="38100" dist="38100" dir="2700000" algn="tl">
                    <a:srgbClr val="C0C0C0"/>
                  </a:outerShdw>
                </a:effectLst>
                <a:latin typeface="Times New Roman" panose="02020603050405020304" pitchFamily="18" charset="0"/>
                <a:ea typeface="Dotum" pitchFamily="34" charset="-127"/>
                <a:cs typeface="+mn-cs"/>
              </a:rPr>
              <a:t>长度方向的基准</a:t>
            </a:r>
          </a:p>
          <a:p>
            <a:pPr marR="0" algn="l" defTabSz="914400">
              <a:spcBef>
                <a:spcPct val="30000"/>
              </a:spcBef>
              <a:buClrTx/>
              <a:buSzTx/>
              <a:buFont typeface="Wingdings" panose="05000000000000000000" pitchFamily="2" charset="2"/>
              <a:buChar char="Ø"/>
              <a:defRPr/>
            </a:pPr>
            <a:r>
              <a:rPr kumimoji="1" lang="zh-CN" altLang="en-US" sz="2800" i="0" u="sng" kern="1200" cap="none" spc="0" normalizeH="0" baseline="0" noProof="0">
                <a:solidFill>
                  <a:schemeClr val="hlink"/>
                </a:solidFill>
                <a:effectLst>
                  <a:outerShdw blurRad="38100" dist="38100" dir="2700000" algn="tl">
                    <a:srgbClr val="C0C0C0"/>
                  </a:outerShdw>
                </a:effectLst>
                <a:latin typeface="Times New Roman" panose="02020603050405020304" pitchFamily="18" charset="0"/>
                <a:ea typeface="Dotum" pitchFamily="34" charset="-127"/>
                <a:cs typeface="+mn-cs"/>
              </a:rPr>
              <a:t>宽度方向上的基准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38280"/>
                                        </p:tgtEl>
                                        <p:attrNameLst>
                                          <p:attrName>style.visibility</p:attrName>
                                        </p:attrNameLst>
                                      </p:cBhvr>
                                      <p:to>
                                        <p:strVal val="visible"/>
                                      </p:to>
                                    </p:set>
                                    <p:animEffect transition="in" filter="wipe(down)">
                                      <p:cBhvr>
                                        <p:cTn id="7" dur="500"/>
                                        <p:tgtEl>
                                          <p:spTgt spid="43828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38279"/>
                                        </p:tgtEl>
                                        <p:attrNameLst>
                                          <p:attrName>style.visibility</p:attrName>
                                        </p:attrNameLst>
                                      </p:cBhvr>
                                      <p:to>
                                        <p:strVal val="visible"/>
                                      </p:to>
                                    </p:set>
                                    <p:animEffect transition="in" filter="wipe(down)">
                                      <p:cBhvr>
                                        <p:cTn id="10" dur="500"/>
                                        <p:tgtEl>
                                          <p:spTgt spid="43827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438281"/>
                                        </p:tgtEl>
                                        <p:attrNameLst>
                                          <p:attrName>style.visibility</p:attrName>
                                        </p:attrNameLst>
                                      </p:cBhvr>
                                      <p:to>
                                        <p:strVal val="visible"/>
                                      </p:to>
                                    </p:set>
                                    <p:animEffect transition="in" filter="wipe(left)">
                                      <p:cBhvr>
                                        <p:cTn id="15" dur="500"/>
                                        <p:tgtEl>
                                          <p:spTgt spid="438281"/>
                                        </p:tgtEl>
                                      </p:cBhvr>
                                    </p:animEffect>
                                  </p:childTnLst>
                                </p:cTn>
                              </p:par>
                              <p:par>
                                <p:cTn id="16" presetID="22" presetClass="entr" presetSubtype="8" fill="hold" nodeType="withEffect">
                                  <p:stCondLst>
                                    <p:cond delay="0"/>
                                  </p:stCondLst>
                                  <p:childTnLst>
                                    <p:set>
                                      <p:cBhvr>
                                        <p:cTn id="17" dur="1" fill="hold">
                                          <p:stCondLst>
                                            <p:cond delay="0"/>
                                          </p:stCondLst>
                                        </p:cTn>
                                        <p:tgtEl>
                                          <p:spTgt spid="438282"/>
                                        </p:tgtEl>
                                        <p:attrNameLst>
                                          <p:attrName>style.visibility</p:attrName>
                                        </p:attrNameLst>
                                      </p:cBhvr>
                                      <p:to>
                                        <p:strVal val="visible"/>
                                      </p:to>
                                    </p:set>
                                    <p:animEffect transition="in" filter="wipe(left)">
                                      <p:cBhvr>
                                        <p:cTn id="18" dur="500"/>
                                        <p:tgtEl>
                                          <p:spTgt spid="43828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438283"/>
                                        </p:tgtEl>
                                        <p:attrNameLst>
                                          <p:attrName>style.visibility</p:attrName>
                                        </p:attrNameLst>
                                      </p:cBhvr>
                                      <p:to>
                                        <p:strVal val="visible"/>
                                      </p:to>
                                    </p:set>
                                    <p:animEffect transition="in" filter="wipe(left)">
                                      <p:cBhvr>
                                        <p:cTn id="23" dur="500"/>
                                        <p:tgtEl>
                                          <p:spTgt spid="438283"/>
                                        </p:tgtEl>
                                      </p:cBhvr>
                                    </p:animEffect>
                                  </p:childTnLst>
                                </p:cTn>
                              </p:par>
                              <p:par>
                                <p:cTn id="24" presetID="22" presetClass="entr" presetSubtype="8" fill="hold" nodeType="withEffect">
                                  <p:stCondLst>
                                    <p:cond delay="0"/>
                                  </p:stCondLst>
                                  <p:childTnLst>
                                    <p:set>
                                      <p:cBhvr>
                                        <p:cTn id="25" dur="1" fill="hold">
                                          <p:stCondLst>
                                            <p:cond delay="0"/>
                                          </p:stCondLst>
                                        </p:cTn>
                                        <p:tgtEl>
                                          <p:spTgt spid="438284"/>
                                        </p:tgtEl>
                                        <p:attrNameLst>
                                          <p:attrName>style.visibility</p:attrName>
                                        </p:attrNameLst>
                                      </p:cBhvr>
                                      <p:to>
                                        <p:strVal val="visible"/>
                                      </p:to>
                                    </p:set>
                                    <p:animEffect transition="in" filter="wipe(left)">
                                      <p:cBhvr>
                                        <p:cTn id="26" dur="500"/>
                                        <p:tgtEl>
                                          <p:spTgt spid="438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279" grpId="0" animBg="1"/>
      <p:bldP spid="43828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11EC43A-F734-482C-A4C5-9F903F48484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28</a:t>
            </a:fld>
            <a:endParaRPr lang="en-US" altLang="zh-CN" sz="1400" b="0" i="0" dirty="0">
              <a:ea typeface="宋体" panose="02010600030101010101" pitchFamily="2" charset="-122"/>
            </a:endParaRPr>
          </a:p>
        </p:txBody>
      </p:sp>
      <p:pic>
        <p:nvPicPr>
          <p:cNvPr id="33797" name="Picture 282"/>
          <p:cNvPicPr>
            <a:picLocks noChangeAspect="1"/>
          </p:cNvPicPr>
          <p:nvPr/>
        </p:nvPicPr>
        <p:blipFill>
          <a:blip r:embed="rId2">
            <a:lum contrast="6000"/>
          </a:blip>
          <a:stretch>
            <a:fillRect/>
          </a:stretch>
        </p:blipFill>
        <p:spPr>
          <a:xfrm>
            <a:off x="989013" y="477838"/>
            <a:ext cx="7162800" cy="5324475"/>
          </a:xfrm>
          <a:prstGeom prst="rect">
            <a:avLst/>
          </a:prstGeom>
          <a:noFill/>
          <a:ln w="4826" cap="flat" cmpd="sng">
            <a:solidFill>
              <a:schemeClr val="tx1"/>
            </a:solidFill>
            <a:prstDash val="solid"/>
            <a:miter/>
            <a:headEnd type="none" w="med" len="med"/>
            <a:tailEnd type="none" w="med" len="med"/>
          </a:ln>
        </p:spPr>
      </p:pic>
      <p:sp>
        <p:nvSpPr>
          <p:cNvPr id="33798" name="Rectangle 283"/>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12.3.1 </a:t>
            </a:r>
            <a:r>
              <a:rPr lang="zh-CN" altLang="en-US" i="0" dirty="0">
                <a:solidFill>
                  <a:srgbClr val="000066"/>
                </a:solidFill>
                <a:latin typeface="仿宋_GB2312" pitchFamily="49" charset="-122"/>
                <a:ea typeface="仿宋_GB2312" pitchFamily="49" charset="-122"/>
              </a:rPr>
              <a:t>正确选择尺寸基准</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托架的尺寸基准</a:t>
            </a:r>
          </a:p>
        </p:txBody>
      </p:sp>
      <p:sp>
        <p:nvSpPr>
          <p:cNvPr id="426268" name="Line 284"/>
          <p:cNvSpPr/>
          <p:nvPr/>
        </p:nvSpPr>
        <p:spPr>
          <a:xfrm>
            <a:off x="4305300" y="3946525"/>
            <a:ext cx="14288" cy="2219325"/>
          </a:xfrm>
          <a:prstGeom prst="line">
            <a:avLst/>
          </a:prstGeom>
          <a:ln w="57150" cap="flat" cmpd="sng">
            <a:solidFill>
              <a:srgbClr val="FF0000"/>
            </a:solidFill>
            <a:prstDash val="solid"/>
            <a:headEnd type="none" w="med" len="med"/>
            <a:tailEnd type="triangle" w="med" len="med"/>
          </a:ln>
        </p:spPr>
      </p:sp>
      <p:sp>
        <p:nvSpPr>
          <p:cNvPr id="426269" name="Line 285"/>
          <p:cNvSpPr/>
          <p:nvPr/>
        </p:nvSpPr>
        <p:spPr>
          <a:xfrm rot="-5400000" flipH="1">
            <a:off x="4070350" y="3197225"/>
            <a:ext cx="0" cy="1755775"/>
          </a:xfrm>
          <a:prstGeom prst="line">
            <a:avLst/>
          </a:prstGeom>
          <a:ln w="57150" cap="flat" cmpd="sng">
            <a:solidFill>
              <a:srgbClr val="FF0000"/>
            </a:solidFill>
            <a:prstDash val="solid"/>
            <a:headEnd type="triangle" w="med" len="med"/>
            <a:tailEnd type="none" w="med" len="med"/>
          </a:ln>
        </p:spPr>
      </p:sp>
      <p:sp>
        <p:nvSpPr>
          <p:cNvPr id="426270" name="Oval 286"/>
          <p:cNvSpPr/>
          <p:nvPr/>
        </p:nvSpPr>
        <p:spPr>
          <a:xfrm>
            <a:off x="3201988" y="5340350"/>
            <a:ext cx="522287" cy="449263"/>
          </a:xfrm>
          <a:prstGeom prst="ellipse">
            <a:avLst/>
          </a:prstGeom>
          <a:noFill/>
          <a:ln w="38100" cap="flat" cmpd="sng">
            <a:solidFill>
              <a:schemeClr val="folHlink"/>
            </a:solidFill>
            <a:prstDash val="solid"/>
            <a:headEnd type="none" w="med" len="med"/>
            <a:tailEnd type="none" w="med" len="med"/>
          </a:ln>
        </p:spPr>
        <p:txBody>
          <a:bodyPr wrap="none" anchor="ctr" anchorCtr="0"/>
          <a:lstStyle/>
          <a:p>
            <a:endParaRPr lang="en-US" altLang="x-none" dirty="0">
              <a:latin typeface="Times New Roman" panose="02020603050405020304" pitchFamily="18" charset="0"/>
            </a:endParaRPr>
          </a:p>
        </p:txBody>
      </p:sp>
      <p:sp>
        <p:nvSpPr>
          <p:cNvPr id="426271" name="Oval 287"/>
          <p:cNvSpPr/>
          <p:nvPr/>
        </p:nvSpPr>
        <p:spPr>
          <a:xfrm>
            <a:off x="3235325" y="2805113"/>
            <a:ext cx="522288" cy="449262"/>
          </a:xfrm>
          <a:prstGeom prst="ellipse">
            <a:avLst/>
          </a:prstGeom>
          <a:noFill/>
          <a:ln w="38100" cap="flat" cmpd="sng">
            <a:solidFill>
              <a:schemeClr val="folHlink"/>
            </a:solidFill>
            <a:prstDash val="solid"/>
            <a:headEnd type="none" w="med" len="med"/>
            <a:tailEnd type="none" w="med" len="med"/>
          </a:ln>
        </p:spPr>
        <p:txBody>
          <a:bodyPr wrap="none" anchor="ctr" anchorCtr="0"/>
          <a:lstStyle/>
          <a:p>
            <a:endParaRPr lang="en-US" altLang="x-none" dirty="0">
              <a:latin typeface="Times New Roman" panose="02020603050405020304" pitchFamily="18" charset="0"/>
            </a:endParaRPr>
          </a:p>
        </p:txBody>
      </p:sp>
      <p:sp>
        <p:nvSpPr>
          <p:cNvPr id="426272" name="Line 288"/>
          <p:cNvSpPr/>
          <p:nvPr/>
        </p:nvSpPr>
        <p:spPr>
          <a:xfrm>
            <a:off x="2714625" y="641350"/>
            <a:ext cx="14288" cy="2501900"/>
          </a:xfrm>
          <a:prstGeom prst="line">
            <a:avLst/>
          </a:prstGeom>
          <a:ln w="28575" cap="flat" cmpd="sng">
            <a:solidFill>
              <a:srgbClr val="FF0000"/>
            </a:solidFill>
            <a:prstDash val="solid"/>
            <a:headEnd type="none" w="med" len="med"/>
            <a:tailEnd type="triangle" w="med" len="med"/>
          </a:ln>
        </p:spPr>
      </p:sp>
      <p:sp>
        <p:nvSpPr>
          <p:cNvPr id="426273" name="Oval 289"/>
          <p:cNvSpPr/>
          <p:nvPr/>
        </p:nvSpPr>
        <p:spPr>
          <a:xfrm>
            <a:off x="2162175" y="2224088"/>
            <a:ext cx="522288" cy="449262"/>
          </a:xfrm>
          <a:prstGeom prst="ellipse">
            <a:avLst/>
          </a:prstGeom>
          <a:noFill/>
          <a:ln w="38100" cap="flat" cmpd="sng">
            <a:solidFill>
              <a:schemeClr val="folHlink"/>
            </a:solidFill>
            <a:prstDash val="solid"/>
            <a:headEnd type="none" w="med" len="med"/>
            <a:tailEnd type="none" w="med" len="med"/>
          </a:ln>
        </p:spPr>
        <p:txBody>
          <a:bodyPr wrap="none" anchor="ctr" anchorCtr="0"/>
          <a:lstStyle/>
          <a:p>
            <a:endParaRPr lang="en-US" altLang="x-none" dirty="0">
              <a:latin typeface="Times New Roman" panose="02020603050405020304" pitchFamily="18" charset="0"/>
            </a:endParaRPr>
          </a:p>
        </p:txBody>
      </p:sp>
      <p:sp>
        <p:nvSpPr>
          <p:cNvPr id="426274" name="Text Box 290"/>
          <p:cNvSpPr txBox="1"/>
          <p:nvPr/>
        </p:nvSpPr>
        <p:spPr>
          <a:xfrm>
            <a:off x="3140075" y="6107113"/>
            <a:ext cx="2182813" cy="396875"/>
          </a:xfrm>
          <a:prstGeom prst="rect">
            <a:avLst/>
          </a:prstGeom>
          <a:noFill/>
          <a:ln w="4763">
            <a:noFill/>
          </a:ln>
        </p:spPr>
        <p:txBody>
          <a:bodyPr wrap="none">
            <a:spAutoFit/>
          </a:bodyPr>
          <a:lstStyle/>
          <a:p>
            <a:r>
              <a:rPr lang="zh-CN" altLang="en-US" sz="2000" i="0" dirty="0">
                <a:solidFill>
                  <a:srgbClr val="FF0000"/>
                </a:solidFill>
                <a:latin typeface="Times New Roman" panose="02020603050405020304" pitchFamily="18" charset="0"/>
              </a:rPr>
              <a:t>长度方向主要基准</a:t>
            </a:r>
          </a:p>
        </p:txBody>
      </p:sp>
      <p:sp>
        <p:nvSpPr>
          <p:cNvPr id="426275" name="Text Box 291"/>
          <p:cNvSpPr txBox="1"/>
          <p:nvPr/>
        </p:nvSpPr>
        <p:spPr>
          <a:xfrm>
            <a:off x="1008063" y="3079750"/>
            <a:ext cx="2187575" cy="396875"/>
          </a:xfrm>
          <a:prstGeom prst="rect">
            <a:avLst/>
          </a:prstGeom>
          <a:noFill/>
          <a:ln w="4763">
            <a:noFill/>
          </a:ln>
        </p:spPr>
        <p:txBody>
          <a:bodyPr wrap="none">
            <a:spAutoFit/>
          </a:bodyPr>
          <a:lstStyle/>
          <a:p>
            <a:r>
              <a:rPr lang="zh-CN" altLang="en-US" sz="2000" i="0" dirty="0">
                <a:solidFill>
                  <a:srgbClr val="FF0000"/>
                </a:solidFill>
                <a:latin typeface="Times New Roman" panose="02020603050405020304" pitchFamily="18" charset="0"/>
              </a:rPr>
              <a:t>长度方向辅助基准</a:t>
            </a:r>
          </a:p>
        </p:txBody>
      </p:sp>
      <p:sp>
        <p:nvSpPr>
          <p:cNvPr id="426276" name="Text Box 292"/>
          <p:cNvSpPr txBox="1"/>
          <p:nvPr/>
        </p:nvSpPr>
        <p:spPr>
          <a:xfrm>
            <a:off x="1063625" y="3852863"/>
            <a:ext cx="2178050" cy="396875"/>
          </a:xfrm>
          <a:prstGeom prst="rect">
            <a:avLst/>
          </a:prstGeom>
          <a:noFill/>
          <a:ln w="4763">
            <a:noFill/>
          </a:ln>
        </p:spPr>
        <p:txBody>
          <a:bodyPr wrap="none">
            <a:spAutoFit/>
          </a:bodyPr>
          <a:lstStyle/>
          <a:p>
            <a:r>
              <a:rPr lang="zh-CN" altLang="en-US" sz="2000" i="0" dirty="0">
                <a:solidFill>
                  <a:srgbClr val="FF0000"/>
                </a:solidFill>
                <a:latin typeface="Times New Roman" panose="02020603050405020304" pitchFamily="18" charset="0"/>
              </a:rPr>
              <a:t>高度方向主要基准</a:t>
            </a:r>
          </a:p>
        </p:txBody>
      </p:sp>
      <p:sp>
        <p:nvSpPr>
          <p:cNvPr id="426277" name="Line 293"/>
          <p:cNvSpPr/>
          <p:nvPr/>
        </p:nvSpPr>
        <p:spPr>
          <a:xfrm flipH="1">
            <a:off x="6457950" y="1250950"/>
            <a:ext cx="15875" cy="4106863"/>
          </a:xfrm>
          <a:prstGeom prst="line">
            <a:avLst/>
          </a:prstGeom>
          <a:ln w="57150" cap="flat" cmpd="sng">
            <a:solidFill>
              <a:srgbClr val="FF0000"/>
            </a:solidFill>
            <a:prstDash val="solid"/>
            <a:headEnd type="none" w="med" len="med"/>
            <a:tailEnd type="none" w="med" len="med"/>
          </a:ln>
        </p:spPr>
      </p:sp>
      <p:sp>
        <p:nvSpPr>
          <p:cNvPr id="426280" name="Text Box 296"/>
          <p:cNvSpPr txBox="1"/>
          <p:nvPr/>
        </p:nvSpPr>
        <p:spPr>
          <a:xfrm>
            <a:off x="196850" y="1168400"/>
            <a:ext cx="511175" cy="5216525"/>
          </a:xfrm>
          <a:prstGeom prst="rect">
            <a:avLst/>
          </a:prstGeom>
          <a:noFill/>
          <a:ln w="4763">
            <a:noFill/>
          </a:ln>
        </p:spPr>
        <p:txBody>
          <a:bodyPr>
            <a:spAutoFit/>
          </a:bodyPr>
          <a:lstStyle/>
          <a:p>
            <a:r>
              <a:rPr lang="zh-CN" altLang="en-US" sz="2800" dirty="0">
                <a:solidFill>
                  <a:schemeClr val="hlink"/>
                </a:solidFill>
                <a:latin typeface="Times New Roman" panose="02020603050405020304" pitchFamily="18" charset="0"/>
              </a:rPr>
              <a:t>为什么不标注总长和总高</a:t>
            </a:r>
          </a:p>
          <a:p>
            <a:r>
              <a:rPr lang="en-US" altLang="zh-CN" sz="2800" dirty="0">
                <a:solidFill>
                  <a:schemeClr val="hlink"/>
                </a:solidFill>
                <a:latin typeface="Times New Roman" panose="02020603050405020304" pitchFamily="18" charset="0"/>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26268"/>
                                        </p:tgtEl>
                                        <p:attrNameLst>
                                          <p:attrName>style.visibility</p:attrName>
                                        </p:attrNameLst>
                                      </p:cBhvr>
                                      <p:to>
                                        <p:strVal val="visible"/>
                                      </p:to>
                                    </p:set>
                                    <p:animEffect transition="in" filter="wipe(up)">
                                      <p:cBhvr>
                                        <p:cTn id="7" dur="500"/>
                                        <p:tgtEl>
                                          <p:spTgt spid="4262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6274"/>
                                        </p:tgtEl>
                                        <p:attrNameLst>
                                          <p:attrName>style.visibility</p:attrName>
                                        </p:attrNameLst>
                                      </p:cBhvr>
                                      <p:to>
                                        <p:strVal val="visible"/>
                                      </p:to>
                                    </p:set>
                                    <p:animEffect transition="in" filter="blinds(horizontal)">
                                      <p:cBhvr>
                                        <p:cTn id="12" dur="500"/>
                                        <p:tgtEl>
                                          <p:spTgt spid="42627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26270"/>
                                        </p:tgtEl>
                                        <p:attrNameLst>
                                          <p:attrName>style.visibility</p:attrName>
                                        </p:attrNameLst>
                                      </p:cBhvr>
                                      <p:to>
                                        <p:strVal val="visible"/>
                                      </p:to>
                                    </p:set>
                                    <p:animEffect transition="in" filter="blinds(horizontal)">
                                      <p:cBhvr>
                                        <p:cTn id="15" dur="500"/>
                                        <p:tgtEl>
                                          <p:spTgt spid="42627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nodeType="clickEffect">
                                  <p:stCondLst>
                                    <p:cond delay="0"/>
                                  </p:stCondLst>
                                  <p:childTnLst>
                                    <p:set>
                                      <p:cBhvr>
                                        <p:cTn id="19" dur="1" fill="hold">
                                          <p:stCondLst>
                                            <p:cond delay="0"/>
                                          </p:stCondLst>
                                        </p:cTn>
                                        <p:tgtEl>
                                          <p:spTgt spid="426269"/>
                                        </p:tgtEl>
                                        <p:attrNameLst>
                                          <p:attrName>style.visibility</p:attrName>
                                        </p:attrNameLst>
                                      </p:cBhvr>
                                      <p:to>
                                        <p:strVal val="visible"/>
                                      </p:to>
                                    </p:set>
                                    <p:animEffect transition="in" filter="wipe(right)">
                                      <p:cBhvr>
                                        <p:cTn id="20" dur="500"/>
                                        <p:tgtEl>
                                          <p:spTgt spid="42626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426276"/>
                                        </p:tgtEl>
                                        <p:attrNameLst>
                                          <p:attrName>style.visibility</p:attrName>
                                        </p:attrNameLst>
                                      </p:cBhvr>
                                      <p:to>
                                        <p:strVal val="visible"/>
                                      </p:to>
                                    </p:set>
                                    <p:animEffect transition="in" filter="blinds(horizontal)">
                                      <p:cBhvr>
                                        <p:cTn id="25" dur="500"/>
                                        <p:tgtEl>
                                          <p:spTgt spid="42627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26271"/>
                                        </p:tgtEl>
                                        <p:attrNameLst>
                                          <p:attrName>style.visibility</p:attrName>
                                        </p:attrNameLst>
                                      </p:cBhvr>
                                      <p:to>
                                        <p:strVal val="visible"/>
                                      </p:to>
                                    </p:set>
                                    <p:animEffect transition="in" filter="blinds(horizontal)">
                                      <p:cBhvr>
                                        <p:cTn id="28" dur="500"/>
                                        <p:tgtEl>
                                          <p:spTgt spid="42627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nodeType="clickEffect">
                                  <p:stCondLst>
                                    <p:cond delay="0"/>
                                  </p:stCondLst>
                                  <p:childTnLst>
                                    <p:set>
                                      <p:cBhvr>
                                        <p:cTn id="32" dur="1" fill="hold">
                                          <p:stCondLst>
                                            <p:cond delay="0"/>
                                          </p:stCondLst>
                                        </p:cTn>
                                        <p:tgtEl>
                                          <p:spTgt spid="426272"/>
                                        </p:tgtEl>
                                        <p:attrNameLst>
                                          <p:attrName>style.visibility</p:attrName>
                                        </p:attrNameLst>
                                      </p:cBhvr>
                                      <p:to>
                                        <p:strVal val="visible"/>
                                      </p:to>
                                    </p:set>
                                    <p:animEffect transition="in" filter="wipe(up)">
                                      <p:cBhvr>
                                        <p:cTn id="33" dur="500"/>
                                        <p:tgtEl>
                                          <p:spTgt spid="426272"/>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426275"/>
                                        </p:tgtEl>
                                        <p:attrNameLst>
                                          <p:attrName>style.visibility</p:attrName>
                                        </p:attrNameLst>
                                      </p:cBhvr>
                                      <p:to>
                                        <p:strVal val="visible"/>
                                      </p:to>
                                    </p:set>
                                    <p:animEffect transition="in" filter="blinds(horizontal)">
                                      <p:cBhvr>
                                        <p:cTn id="38" dur="500"/>
                                        <p:tgtEl>
                                          <p:spTgt spid="426275"/>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426273"/>
                                        </p:tgtEl>
                                        <p:attrNameLst>
                                          <p:attrName>style.visibility</p:attrName>
                                        </p:attrNameLst>
                                      </p:cBhvr>
                                      <p:to>
                                        <p:strVal val="visible"/>
                                      </p:to>
                                    </p:set>
                                    <p:animEffect transition="in" filter="blinds(horizontal)">
                                      <p:cBhvr>
                                        <p:cTn id="41" dur="500"/>
                                        <p:tgtEl>
                                          <p:spTgt spid="42627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426277"/>
                                        </p:tgtEl>
                                        <p:attrNameLst>
                                          <p:attrName>style.visibility</p:attrName>
                                        </p:attrNameLst>
                                      </p:cBhvr>
                                      <p:to>
                                        <p:strVal val="visible"/>
                                      </p:to>
                                    </p:set>
                                    <p:animEffect transition="in" filter="wipe(up)">
                                      <p:cBhvr>
                                        <p:cTn id="46" dur="500"/>
                                        <p:tgtEl>
                                          <p:spTgt spid="42627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426280"/>
                                        </p:tgtEl>
                                        <p:attrNameLst>
                                          <p:attrName>style.visibility</p:attrName>
                                        </p:attrNameLst>
                                      </p:cBhvr>
                                      <p:to>
                                        <p:strVal val="visible"/>
                                      </p:to>
                                    </p:set>
                                    <p:animEffect transition="in" filter="wipe(up)">
                                      <p:cBhvr>
                                        <p:cTn id="49" dur="500"/>
                                        <p:tgtEl>
                                          <p:spTgt spid="426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270" grpId="0" animBg="1"/>
      <p:bldP spid="426271" grpId="0" animBg="1"/>
      <p:bldP spid="426273" grpId="0" animBg="1"/>
      <p:bldP spid="426274" grpId="0"/>
      <p:bldP spid="426275" grpId="0"/>
      <p:bldP spid="426276" grpId="0"/>
      <p:bldP spid="42628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FBEE652-096F-4E49-87C8-17842F43963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29</a:t>
            </a:fld>
            <a:endParaRPr lang="en-US" altLang="zh-CN" sz="1400" b="0" i="0" dirty="0">
              <a:ea typeface="宋体" panose="02010600030101010101" pitchFamily="2" charset="-122"/>
            </a:endParaRPr>
          </a:p>
        </p:txBody>
      </p:sp>
      <p:sp>
        <p:nvSpPr>
          <p:cNvPr id="34821" name="Rectangle 4"/>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12.3.3 </a:t>
            </a:r>
            <a:r>
              <a:rPr lang="en-US" altLang="zh-CN" i="0" dirty="0">
                <a:solidFill>
                  <a:schemeClr val="tx2"/>
                </a:solidFill>
                <a:latin typeface="Times New Roman" panose="02020603050405020304" pitchFamily="18" charset="0"/>
                <a:ea typeface="宋体" panose="02010600030101010101" pitchFamily="2" charset="-122"/>
              </a:rPr>
              <a:t> </a:t>
            </a:r>
            <a:r>
              <a:rPr lang="zh-CN" altLang="en-US" i="0" dirty="0">
                <a:solidFill>
                  <a:srgbClr val="000066"/>
                </a:solidFill>
                <a:latin typeface="仿宋_GB2312" pitchFamily="49" charset="-122"/>
                <a:ea typeface="仿宋_GB2312" pitchFamily="49" charset="-122"/>
              </a:rPr>
              <a:t>尺寸不要注成封闭形式</a:t>
            </a:r>
          </a:p>
        </p:txBody>
      </p:sp>
      <p:grpSp>
        <p:nvGrpSpPr>
          <p:cNvPr id="34822" name="Group 5"/>
          <p:cNvGrpSpPr/>
          <p:nvPr/>
        </p:nvGrpSpPr>
        <p:grpSpPr>
          <a:xfrm>
            <a:off x="1525588" y="944563"/>
            <a:ext cx="3887787" cy="1808162"/>
            <a:chOff x="340" y="1888"/>
            <a:chExt cx="2449" cy="1139"/>
          </a:xfrm>
        </p:grpSpPr>
        <p:grpSp>
          <p:nvGrpSpPr>
            <p:cNvPr id="34862" name="Group 6"/>
            <p:cNvGrpSpPr/>
            <p:nvPr/>
          </p:nvGrpSpPr>
          <p:grpSpPr>
            <a:xfrm>
              <a:off x="340" y="1888"/>
              <a:ext cx="2449" cy="635"/>
              <a:chOff x="567" y="2019"/>
              <a:chExt cx="2449" cy="635"/>
            </a:xfrm>
          </p:grpSpPr>
          <p:sp>
            <p:nvSpPr>
              <p:cNvPr id="34875" name="Rectangle 7"/>
              <p:cNvSpPr/>
              <p:nvPr/>
            </p:nvSpPr>
            <p:spPr>
              <a:xfrm>
                <a:off x="793" y="2019"/>
                <a:ext cx="363" cy="635"/>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76" name="Rectangle 8"/>
              <p:cNvSpPr/>
              <p:nvPr/>
            </p:nvSpPr>
            <p:spPr>
              <a:xfrm>
                <a:off x="1156" y="2089"/>
                <a:ext cx="681" cy="499"/>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77" name="Rectangle 9"/>
              <p:cNvSpPr/>
              <p:nvPr/>
            </p:nvSpPr>
            <p:spPr>
              <a:xfrm>
                <a:off x="1837" y="2159"/>
                <a:ext cx="862" cy="363"/>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78" name="Line 10"/>
              <p:cNvSpPr/>
              <p:nvPr/>
            </p:nvSpPr>
            <p:spPr>
              <a:xfrm>
                <a:off x="567" y="2341"/>
                <a:ext cx="2449" cy="0"/>
              </a:xfrm>
              <a:prstGeom prst="line">
                <a:avLst/>
              </a:prstGeom>
              <a:ln w="28575" cap="flat" cmpd="sng">
                <a:solidFill>
                  <a:schemeClr val="bg2"/>
                </a:solidFill>
                <a:prstDash val="lgDashDot"/>
                <a:headEnd type="none" w="sm" len="med"/>
                <a:tailEnd type="none" w="sm" len="med"/>
              </a:ln>
            </p:spPr>
          </p:sp>
        </p:grpSp>
        <p:sp>
          <p:nvSpPr>
            <p:cNvPr id="34863" name="Line 11"/>
            <p:cNvSpPr/>
            <p:nvPr/>
          </p:nvSpPr>
          <p:spPr>
            <a:xfrm>
              <a:off x="566" y="2528"/>
              <a:ext cx="0" cy="499"/>
            </a:xfrm>
            <a:prstGeom prst="line">
              <a:avLst/>
            </a:prstGeom>
            <a:ln w="9525" cap="flat" cmpd="sng">
              <a:solidFill>
                <a:schemeClr val="tx1"/>
              </a:solidFill>
              <a:prstDash val="solid"/>
              <a:headEnd type="none" w="sm" len="med"/>
              <a:tailEnd type="none" w="sm" len="med"/>
            </a:ln>
          </p:spPr>
        </p:sp>
        <p:sp>
          <p:nvSpPr>
            <p:cNvPr id="34864" name="Line 12"/>
            <p:cNvSpPr/>
            <p:nvPr/>
          </p:nvSpPr>
          <p:spPr>
            <a:xfrm>
              <a:off x="929" y="2483"/>
              <a:ext cx="0" cy="272"/>
            </a:xfrm>
            <a:prstGeom prst="line">
              <a:avLst/>
            </a:prstGeom>
            <a:ln w="9525" cap="flat" cmpd="sng">
              <a:solidFill>
                <a:schemeClr val="tx1"/>
              </a:solidFill>
              <a:prstDash val="solid"/>
              <a:headEnd type="none" w="sm" len="med"/>
              <a:tailEnd type="none" w="sm" len="med"/>
            </a:ln>
          </p:spPr>
        </p:sp>
        <p:sp>
          <p:nvSpPr>
            <p:cNvPr id="34865" name="Line 13"/>
            <p:cNvSpPr/>
            <p:nvPr/>
          </p:nvSpPr>
          <p:spPr>
            <a:xfrm>
              <a:off x="1610" y="2437"/>
              <a:ext cx="0" cy="317"/>
            </a:xfrm>
            <a:prstGeom prst="line">
              <a:avLst/>
            </a:prstGeom>
            <a:ln w="9525" cap="flat" cmpd="sng">
              <a:solidFill>
                <a:schemeClr val="tx1"/>
              </a:solidFill>
              <a:prstDash val="solid"/>
              <a:headEnd type="none" w="sm" len="med"/>
              <a:tailEnd type="none" w="sm" len="med"/>
            </a:ln>
          </p:spPr>
        </p:sp>
        <p:sp>
          <p:nvSpPr>
            <p:cNvPr id="34866" name="Line 14"/>
            <p:cNvSpPr/>
            <p:nvPr/>
          </p:nvSpPr>
          <p:spPr>
            <a:xfrm>
              <a:off x="2472" y="2392"/>
              <a:ext cx="0" cy="635"/>
            </a:xfrm>
            <a:prstGeom prst="line">
              <a:avLst/>
            </a:prstGeom>
            <a:ln w="9525" cap="flat" cmpd="sng">
              <a:solidFill>
                <a:schemeClr val="tx1"/>
              </a:solidFill>
              <a:prstDash val="solid"/>
              <a:headEnd type="none" w="sm" len="med"/>
              <a:tailEnd type="none" w="sm" len="med"/>
            </a:ln>
          </p:spPr>
        </p:sp>
        <p:sp>
          <p:nvSpPr>
            <p:cNvPr id="34867" name="Line 15"/>
            <p:cNvSpPr/>
            <p:nvPr/>
          </p:nvSpPr>
          <p:spPr>
            <a:xfrm>
              <a:off x="566" y="2697"/>
              <a:ext cx="363" cy="0"/>
            </a:xfrm>
            <a:prstGeom prst="line">
              <a:avLst/>
            </a:prstGeom>
            <a:ln w="9525" cap="flat" cmpd="sng">
              <a:solidFill>
                <a:srgbClr val="006600"/>
              </a:solidFill>
              <a:prstDash val="solid"/>
              <a:headEnd type="triangle" w="med" len="med"/>
              <a:tailEnd type="triangle" w="med" len="med"/>
            </a:ln>
          </p:spPr>
        </p:sp>
        <p:sp>
          <p:nvSpPr>
            <p:cNvPr id="34868" name="Line 16"/>
            <p:cNvSpPr/>
            <p:nvPr/>
          </p:nvSpPr>
          <p:spPr>
            <a:xfrm>
              <a:off x="929" y="2697"/>
              <a:ext cx="681" cy="0"/>
            </a:xfrm>
            <a:prstGeom prst="line">
              <a:avLst/>
            </a:prstGeom>
            <a:ln w="9525" cap="flat" cmpd="sng">
              <a:solidFill>
                <a:srgbClr val="006600"/>
              </a:solidFill>
              <a:prstDash val="solid"/>
              <a:headEnd type="triangle" w="sm" len="lg"/>
              <a:tailEnd type="triangle" w="sm" len="lg"/>
            </a:ln>
          </p:spPr>
        </p:sp>
        <p:sp>
          <p:nvSpPr>
            <p:cNvPr id="34869" name="Line 17"/>
            <p:cNvSpPr/>
            <p:nvPr/>
          </p:nvSpPr>
          <p:spPr>
            <a:xfrm>
              <a:off x="1610" y="2697"/>
              <a:ext cx="862" cy="0"/>
            </a:xfrm>
            <a:prstGeom prst="line">
              <a:avLst/>
            </a:prstGeom>
            <a:ln w="9525" cap="flat" cmpd="sng">
              <a:solidFill>
                <a:srgbClr val="006600"/>
              </a:solidFill>
              <a:prstDash val="solid"/>
              <a:headEnd type="triangle" w="sm" len="lg"/>
              <a:tailEnd type="triangle" w="sm" len="lg"/>
            </a:ln>
          </p:spPr>
        </p:sp>
        <p:sp>
          <p:nvSpPr>
            <p:cNvPr id="34870" name="Text Box 18"/>
            <p:cNvSpPr txBox="1"/>
            <p:nvPr/>
          </p:nvSpPr>
          <p:spPr>
            <a:xfrm>
              <a:off x="1908" y="2516"/>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C</a:t>
              </a:r>
            </a:p>
          </p:txBody>
        </p:sp>
        <p:sp>
          <p:nvSpPr>
            <p:cNvPr id="34871" name="Text Box 19"/>
            <p:cNvSpPr txBox="1"/>
            <p:nvPr/>
          </p:nvSpPr>
          <p:spPr>
            <a:xfrm>
              <a:off x="633" y="2510"/>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A</a:t>
              </a:r>
            </a:p>
          </p:txBody>
        </p:sp>
        <p:sp>
          <p:nvSpPr>
            <p:cNvPr id="34872" name="Text Box 20"/>
            <p:cNvSpPr txBox="1"/>
            <p:nvPr/>
          </p:nvSpPr>
          <p:spPr>
            <a:xfrm>
              <a:off x="1136" y="2519"/>
              <a:ext cx="226"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B</a:t>
              </a:r>
            </a:p>
          </p:txBody>
        </p:sp>
        <p:sp>
          <p:nvSpPr>
            <p:cNvPr id="34873" name="Line 21"/>
            <p:cNvSpPr/>
            <p:nvPr/>
          </p:nvSpPr>
          <p:spPr>
            <a:xfrm>
              <a:off x="566" y="2936"/>
              <a:ext cx="1906" cy="0"/>
            </a:xfrm>
            <a:prstGeom prst="line">
              <a:avLst/>
            </a:prstGeom>
            <a:ln w="9525" cap="flat" cmpd="sng">
              <a:solidFill>
                <a:srgbClr val="006600"/>
              </a:solidFill>
              <a:prstDash val="solid"/>
              <a:headEnd type="triangle" w="sm" len="lg"/>
              <a:tailEnd type="triangle" w="sm" len="lg"/>
            </a:ln>
          </p:spPr>
        </p:sp>
        <p:sp>
          <p:nvSpPr>
            <p:cNvPr id="34874" name="Text Box 22"/>
            <p:cNvSpPr txBox="1"/>
            <p:nvPr/>
          </p:nvSpPr>
          <p:spPr>
            <a:xfrm>
              <a:off x="1450" y="2764"/>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L</a:t>
              </a:r>
            </a:p>
          </p:txBody>
        </p:sp>
      </p:grpSp>
      <p:grpSp>
        <p:nvGrpSpPr>
          <p:cNvPr id="4" name="Group 23"/>
          <p:cNvGrpSpPr/>
          <p:nvPr/>
        </p:nvGrpSpPr>
        <p:grpSpPr>
          <a:xfrm>
            <a:off x="1525588" y="2960688"/>
            <a:ext cx="3887787" cy="1519237"/>
            <a:chOff x="3061" y="1929"/>
            <a:chExt cx="2449" cy="957"/>
          </a:xfrm>
        </p:grpSpPr>
        <p:grpSp>
          <p:nvGrpSpPr>
            <p:cNvPr id="34847" name="Group 24"/>
            <p:cNvGrpSpPr/>
            <p:nvPr/>
          </p:nvGrpSpPr>
          <p:grpSpPr>
            <a:xfrm>
              <a:off x="3061" y="1929"/>
              <a:ext cx="2449" cy="635"/>
              <a:chOff x="567" y="2019"/>
              <a:chExt cx="2449" cy="635"/>
            </a:xfrm>
          </p:grpSpPr>
          <p:sp>
            <p:nvSpPr>
              <p:cNvPr id="34858" name="Rectangle 25"/>
              <p:cNvSpPr/>
              <p:nvPr/>
            </p:nvSpPr>
            <p:spPr>
              <a:xfrm>
                <a:off x="793" y="2019"/>
                <a:ext cx="363" cy="635"/>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59" name="Rectangle 26"/>
              <p:cNvSpPr/>
              <p:nvPr/>
            </p:nvSpPr>
            <p:spPr>
              <a:xfrm>
                <a:off x="1156" y="2089"/>
                <a:ext cx="681" cy="499"/>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60" name="Rectangle 27"/>
              <p:cNvSpPr/>
              <p:nvPr/>
            </p:nvSpPr>
            <p:spPr>
              <a:xfrm>
                <a:off x="1837" y="2159"/>
                <a:ext cx="862" cy="363"/>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61" name="Line 28"/>
              <p:cNvSpPr/>
              <p:nvPr/>
            </p:nvSpPr>
            <p:spPr>
              <a:xfrm>
                <a:off x="567" y="2341"/>
                <a:ext cx="2449" cy="0"/>
              </a:xfrm>
              <a:prstGeom prst="line">
                <a:avLst/>
              </a:prstGeom>
              <a:ln w="28575" cap="flat" cmpd="sng">
                <a:solidFill>
                  <a:schemeClr val="bg2"/>
                </a:solidFill>
                <a:prstDash val="lgDashDot"/>
                <a:headEnd type="none" w="sm" len="med"/>
                <a:tailEnd type="none" w="sm" len="med"/>
              </a:ln>
            </p:spPr>
          </p:sp>
        </p:grpSp>
        <p:sp>
          <p:nvSpPr>
            <p:cNvPr id="34848" name="Line 29"/>
            <p:cNvSpPr/>
            <p:nvPr/>
          </p:nvSpPr>
          <p:spPr>
            <a:xfrm>
              <a:off x="3287" y="2569"/>
              <a:ext cx="0" cy="317"/>
            </a:xfrm>
            <a:prstGeom prst="line">
              <a:avLst/>
            </a:prstGeom>
            <a:ln w="9525" cap="flat" cmpd="sng">
              <a:solidFill>
                <a:schemeClr val="tx1"/>
              </a:solidFill>
              <a:prstDash val="solid"/>
              <a:headEnd type="none" w="sm" len="med"/>
              <a:tailEnd type="none" w="sm" len="med"/>
            </a:ln>
          </p:spPr>
        </p:sp>
        <p:sp>
          <p:nvSpPr>
            <p:cNvPr id="34849" name="Line 30"/>
            <p:cNvSpPr/>
            <p:nvPr/>
          </p:nvSpPr>
          <p:spPr>
            <a:xfrm>
              <a:off x="3650" y="2524"/>
              <a:ext cx="0" cy="272"/>
            </a:xfrm>
            <a:prstGeom prst="line">
              <a:avLst/>
            </a:prstGeom>
            <a:ln w="9525" cap="flat" cmpd="sng">
              <a:solidFill>
                <a:schemeClr val="tx1"/>
              </a:solidFill>
              <a:prstDash val="solid"/>
              <a:headEnd type="none" w="sm" len="med"/>
              <a:tailEnd type="none" w="sm" len="med"/>
            </a:ln>
          </p:spPr>
        </p:sp>
        <p:sp>
          <p:nvSpPr>
            <p:cNvPr id="34850" name="Line 31"/>
            <p:cNvSpPr/>
            <p:nvPr/>
          </p:nvSpPr>
          <p:spPr>
            <a:xfrm>
              <a:off x="4331" y="2478"/>
              <a:ext cx="0" cy="317"/>
            </a:xfrm>
            <a:prstGeom prst="line">
              <a:avLst/>
            </a:prstGeom>
            <a:ln w="9525" cap="flat" cmpd="sng">
              <a:solidFill>
                <a:schemeClr val="tx1"/>
              </a:solidFill>
              <a:prstDash val="solid"/>
              <a:headEnd type="none" w="sm" len="med"/>
              <a:tailEnd type="none" w="sm" len="med"/>
            </a:ln>
          </p:spPr>
        </p:sp>
        <p:sp>
          <p:nvSpPr>
            <p:cNvPr id="34851" name="Line 32"/>
            <p:cNvSpPr/>
            <p:nvPr/>
          </p:nvSpPr>
          <p:spPr>
            <a:xfrm>
              <a:off x="5193" y="2433"/>
              <a:ext cx="0" cy="453"/>
            </a:xfrm>
            <a:prstGeom prst="line">
              <a:avLst/>
            </a:prstGeom>
            <a:ln w="9525" cap="flat" cmpd="sng">
              <a:solidFill>
                <a:schemeClr val="tx1"/>
              </a:solidFill>
              <a:prstDash val="solid"/>
              <a:headEnd type="none" w="sm" len="med"/>
              <a:tailEnd type="none" w="sm" len="med"/>
            </a:ln>
          </p:spPr>
        </p:sp>
        <p:sp>
          <p:nvSpPr>
            <p:cNvPr id="34852" name="Line 33"/>
            <p:cNvSpPr/>
            <p:nvPr/>
          </p:nvSpPr>
          <p:spPr>
            <a:xfrm>
              <a:off x="3287" y="2738"/>
              <a:ext cx="363" cy="0"/>
            </a:xfrm>
            <a:prstGeom prst="line">
              <a:avLst/>
            </a:prstGeom>
            <a:ln w="9525" cap="flat" cmpd="sng">
              <a:solidFill>
                <a:srgbClr val="006600"/>
              </a:solidFill>
              <a:prstDash val="solid"/>
              <a:headEnd type="triangle" w="sm" len="lg"/>
              <a:tailEnd type="triangle" w="sm" len="lg"/>
            </a:ln>
          </p:spPr>
        </p:sp>
        <p:sp>
          <p:nvSpPr>
            <p:cNvPr id="34853" name="Line 34"/>
            <p:cNvSpPr/>
            <p:nvPr/>
          </p:nvSpPr>
          <p:spPr>
            <a:xfrm>
              <a:off x="3650" y="2738"/>
              <a:ext cx="681" cy="0"/>
            </a:xfrm>
            <a:prstGeom prst="line">
              <a:avLst/>
            </a:prstGeom>
            <a:ln w="9525" cap="flat" cmpd="sng">
              <a:solidFill>
                <a:srgbClr val="006600"/>
              </a:solidFill>
              <a:prstDash val="solid"/>
              <a:headEnd type="triangle" w="sm" len="lg"/>
              <a:tailEnd type="triangle" w="sm" len="lg"/>
            </a:ln>
          </p:spPr>
        </p:sp>
        <p:sp>
          <p:nvSpPr>
            <p:cNvPr id="34854" name="Line 35"/>
            <p:cNvSpPr/>
            <p:nvPr/>
          </p:nvSpPr>
          <p:spPr>
            <a:xfrm>
              <a:off x="4331" y="2738"/>
              <a:ext cx="862" cy="0"/>
            </a:xfrm>
            <a:prstGeom prst="line">
              <a:avLst/>
            </a:prstGeom>
            <a:ln w="9525" cap="flat" cmpd="sng">
              <a:solidFill>
                <a:srgbClr val="006600"/>
              </a:solidFill>
              <a:prstDash val="solid"/>
              <a:headEnd type="triangle" w="sm" len="lg"/>
              <a:tailEnd type="triangle" w="sm" len="lg"/>
            </a:ln>
          </p:spPr>
        </p:sp>
        <p:sp>
          <p:nvSpPr>
            <p:cNvPr id="34855" name="Text Box 36"/>
            <p:cNvSpPr txBox="1"/>
            <p:nvPr/>
          </p:nvSpPr>
          <p:spPr>
            <a:xfrm>
              <a:off x="4629" y="2557"/>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C</a:t>
              </a:r>
            </a:p>
          </p:txBody>
        </p:sp>
        <p:sp>
          <p:nvSpPr>
            <p:cNvPr id="34856" name="Text Box 37"/>
            <p:cNvSpPr txBox="1"/>
            <p:nvPr/>
          </p:nvSpPr>
          <p:spPr>
            <a:xfrm>
              <a:off x="3354" y="2551"/>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A</a:t>
              </a:r>
            </a:p>
          </p:txBody>
        </p:sp>
        <p:sp>
          <p:nvSpPr>
            <p:cNvPr id="34857" name="Text Box 38"/>
            <p:cNvSpPr txBox="1"/>
            <p:nvPr/>
          </p:nvSpPr>
          <p:spPr>
            <a:xfrm>
              <a:off x="3857" y="2560"/>
              <a:ext cx="226"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B</a:t>
              </a:r>
            </a:p>
          </p:txBody>
        </p:sp>
      </p:grpSp>
      <p:grpSp>
        <p:nvGrpSpPr>
          <p:cNvPr id="6" name="Group 39"/>
          <p:cNvGrpSpPr/>
          <p:nvPr/>
        </p:nvGrpSpPr>
        <p:grpSpPr>
          <a:xfrm>
            <a:off x="1525588" y="4689475"/>
            <a:ext cx="3887787" cy="1808163"/>
            <a:chOff x="1247" y="3108"/>
            <a:chExt cx="2449" cy="1139"/>
          </a:xfrm>
        </p:grpSpPr>
        <p:grpSp>
          <p:nvGrpSpPr>
            <p:cNvPr id="34832" name="Group 40"/>
            <p:cNvGrpSpPr/>
            <p:nvPr/>
          </p:nvGrpSpPr>
          <p:grpSpPr>
            <a:xfrm>
              <a:off x="1247" y="3108"/>
              <a:ext cx="2449" cy="635"/>
              <a:chOff x="567" y="2019"/>
              <a:chExt cx="2449" cy="635"/>
            </a:xfrm>
          </p:grpSpPr>
          <p:sp>
            <p:nvSpPr>
              <p:cNvPr id="34843" name="Rectangle 41"/>
              <p:cNvSpPr/>
              <p:nvPr/>
            </p:nvSpPr>
            <p:spPr>
              <a:xfrm>
                <a:off x="793" y="2019"/>
                <a:ext cx="363" cy="635"/>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44" name="Rectangle 42"/>
              <p:cNvSpPr/>
              <p:nvPr/>
            </p:nvSpPr>
            <p:spPr>
              <a:xfrm>
                <a:off x="1156" y="2089"/>
                <a:ext cx="681" cy="499"/>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45" name="Rectangle 43"/>
              <p:cNvSpPr/>
              <p:nvPr/>
            </p:nvSpPr>
            <p:spPr>
              <a:xfrm>
                <a:off x="1837" y="2159"/>
                <a:ext cx="862" cy="363"/>
              </a:xfrm>
              <a:prstGeom prst="rect">
                <a:avLst/>
              </a:prstGeom>
              <a:solidFill>
                <a:srgbClr val="DDDDDD"/>
              </a:solidFill>
              <a:ln w="2857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4846" name="Line 44"/>
              <p:cNvSpPr/>
              <p:nvPr/>
            </p:nvSpPr>
            <p:spPr>
              <a:xfrm>
                <a:off x="567" y="2341"/>
                <a:ext cx="2449" cy="0"/>
              </a:xfrm>
              <a:prstGeom prst="line">
                <a:avLst/>
              </a:prstGeom>
              <a:ln w="28575" cap="flat" cmpd="sng">
                <a:solidFill>
                  <a:srgbClr val="000099"/>
                </a:solidFill>
                <a:prstDash val="lgDashDot"/>
                <a:headEnd type="none" w="sm" len="med"/>
                <a:tailEnd type="none" w="sm" len="med"/>
              </a:ln>
            </p:spPr>
          </p:sp>
        </p:grpSp>
        <p:sp>
          <p:nvSpPr>
            <p:cNvPr id="34833" name="Line 45"/>
            <p:cNvSpPr/>
            <p:nvPr/>
          </p:nvSpPr>
          <p:spPr>
            <a:xfrm>
              <a:off x="1473" y="3748"/>
              <a:ext cx="0" cy="499"/>
            </a:xfrm>
            <a:prstGeom prst="line">
              <a:avLst/>
            </a:prstGeom>
            <a:ln w="9525" cap="flat" cmpd="sng">
              <a:solidFill>
                <a:srgbClr val="000099"/>
              </a:solidFill>
              <a:prstDash val="solid"/>
              <a:headEnd type="none" w="sm" len="med"/>
              <a:tailEnd type="none" w="sm" len="med"/>
            </a:ln>
          </p:spPr>
        </p:sp>
        <p:sp>
          <p:nvSpPr>
            <p:cNvPr id="34834" name="Line 46"/>
            <p:cNvSpPr/>
            <p:nvPr/>
          </p:nvSpPr>
          <p:spPr>
            <a:xfrm>
              <a:off x="1836" y="3703"/>
              <a:ext cx="0" cy="272"/>
            </a:xfrm>
            <a:prstGeom prst="line">
              <a:avLst/>
            </a:prstGeom>
            <a:ln w="9525" cap="flat" cmpd="sng">
              <a:solidFill>
                <a:srgbClr val="000099"/>
              </a:solidFill>
              <a:prstDash val="solid"/>
              <a:headEnd type="none" w="sm" len="med"/>
              <a:tailEnd type="none" w="sm" len="med"/>
            </a:ln>
          </p:spPr>
        </p:sp>
        <p:sp>
          <p:nvSpPr>
            <p:cNvPr id="34835" name="Line 47"/>
            <p:cNvSpPr/>
            <p:nvPr/>
          </p:nvSpPr>
          <p:spPr>
            <a:xfrm>
              <a:off x="2517" y="3657"/>
              <a:ext cx="0" cy="317"/>
            </a:xfrm>
            <a:prstGeom prst="line">
              <a:avLst/>
            </a:prstGeom>
            <a:ln w="9525" cap="flat" cmpd="sng">
              <a:solidFill>
                <a:srgbClr val="000099"/>
              </a:solidFill>
              <a:prstDash val="solid"/>
              <a:headEnd type="none" w="sm" len="med"/>
              <a:tailEnd type="none" w="sm" len="med"/>
            </a:ln>
          </p:spPr>
        </p:sp>
        <p:sp>
          <p:nvSpPr>
            <p:cNvPr id="34836" name="Line 48"/>
            <p:cNvSpPr/>
            <p:nvPr/>
          </p:nvSpPr>
          <p:spPr>
            <a:xfrm>
              <a:off x="3379" y="3612"/>
              <a:ext cx="0" cy="635"/>
            </a:xfrm>
            <a:prstGeom prst="line">
              <a:avLst/>
            </a:prstGeom>
            <a:ln w="9525" cap="flat" cmpd="sng">
              <a:solidFill>
                <a:srgbClr val="000099"/>
              </a:solidFill>
              <a:prstDash val="solid"/>
              <a:headEnd type="none" w="sm" len="med"/>
              <a:tailEnd type="none" w="sm" len="med"/>
            </a:ln>
          </p:spPr>
        </p:sp>
        <p:sp>
          <p:nvSpPr>
            <p:cNvPr id="34837" name="Line 49"/>
            <p:cNvSpPr/>
            <p:nvPr/>
          </p:nvSpPr>
          <p:spPr>
            <a:xfrm>
              <a:off x="1473" y="3917"/>
              <a:ext cx="363" cy="0"/>
            </a:xfrm>
            <a:prstGeom prst="line">
              <a:avLst/>
            </a:prstGeom>
            <a:ln w="9525" cap="flat" cmpd="sng">
              <a:solidFill>
                <a:srgbClr val="006600"/>
              </a:solidFill>
              <a:prstDash val="solid"/>
              <a:headEnd type="triangle" w="sm" len="lg"/>
              <a:tailEnd type="triangle" w="sm" len="lg"/>
            </a:ln>
          </p:spPr>
        </p:sp>
        <p:sp>
          <p:nvSpPr>
            <p:cNvPr id="34838" name="Line 50"/>
            <p:cNvSpPr/>
            <p:nvPr/>
          </p:nvSpPr>
          <p:spPr>
            <a:xfrm>
              <a:off x="1836" y="3917"/>
              <a:ext cx="681" cy="0"/>
            </a:xfrm>
            <a:prstGeom prst="line">
              <a:avLst/>
            </a:prstGeom>
            <a:ln w="9525" cap="flat" cmpd="sng">
              <a:solidFill>
                <a:srgbClr val="006600"/>
              </a:solidFill>
              <a:prstDash val="solid"/>
              <a:headEnd type="triangle" w="sm" len="lg"/>
              <a:tailEnd type="triangle" w="sm" len="lg"/>
            </a:ln>
          </p:spPr>
        </p:sp>
        <p:sp>
          <p:nvSpPr>
            <p:cNvPr id="34839" name="Text Box 51"/>
            <p:cNvSpPr txBox="1"/>
            <p:nvPr/>
          </p:nvSpPr>
          <p:spPr>
            <a:xfrm>
              <a:off x="1540" y="3730"/>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A</a:t>
              </a:r>
            </a:p>
          </p:txBody>
        </p:sp>
        <p:sp>
          <p:nvSpPr>
            <p:cNvPr id="34840" name="Text Box 52"/>
            <p:cNvSpPr txBox="1"/>
            <p:nvPr/>
          </p:nvSpPr>
          <p:spPr>
            <a:xfrm>
              <a:off x="2043" y="3739"/>
              <a:ext cx="226"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B</a:t>
              </a:r>
            </a:p>
          </p:txBody>
        </p:sp>
        <p:sp>
          <p:nvSpPr>
            <p:cNvPr id="34841" name="Line 53"/>
            <p:cNvSpPr/>
            <p:nvPr/>
          </p:nvSpPr>
          <p:spPr>
            <a:xfrm>
              <a:off x="1473" y="4156"/>
              <a:ext cx="1906" cy="0"/>
            </a:xfrm>
            <a:prstGeom prst="line">
              <a:avLst/>
            </a:prstGeom>
            <a:ln w="9525" cap="flat" cmpd="sng">
              <a:solidFill>
                <a:srgbClr val="006600"/>
              </a:solidFill>
              <a:prstDash val="solid"/>
              <a:headEnd type="triangle" w="sm" len="lg"/>
              <a:tailEnd type="triangle" w="sm" len="lg"/>
            </a:ln>
          </p:spPr>
        </p:sp>
        <p:sp>
          <p:nvSpPr>
            <p:cNvPr id="34842" name="Text Box 54"/>
            <p:cNvSpPr txBox="1"/>
            <p:nvPr/>
          </p:nvSpPr>
          <p:spPr>
            <a:xfrm>
              <a:off x="2357" y="3984"/>
              <a:ext cx="181" cy="212"/>
            </a:xfrm>
            <a:prstGeom prst="rect">
              <a:avLst/>
            </a:prstGeom>
            <a:noFill/>
            <a:ln w="9525">
              <a:noFill/>
            </a:ln>
          </p:spPr>
          <p:txBody>
            <a:bodyPr>
              <a:spAutoFit/>
            </a:bodyPr>
            <a:lstStyle/>
            <a:p>
              <a:pPr>
                <a:spcBef>
                  <a:spcPct val="50000"/>
                </a:spcBef>
              </a:pPr>
              <a:r>
                <a:rPr lang="en-US" altLang="zh-CN" sz="1600" b="0" i="0" dirty="0">
                  <a:latin typeface="Arial" panose="020B0604020202020204" pitchFamily="34" charset="0"/>
                  <a:ea typeface="宋体" panose="02010600030101010101" pitchFamily="2" charset="-122"/>
                </a:rPr>
                <a:t>L</a:t>
              </a:r>
            </a:p>
          </p:txBody>
        </p:sp>
      </p:grpSp>
      <p:sp>
        <p:nvSpPr>
          <p:cNvPr id="34825" name="Text Box 55"/>
          <p:cNvSpPr txBox="1"/>
          <p:nvPr/>
        </p:nvSpPr>
        <p:spPr>
          <a:xfrm>
            <a:off x="661988" y="1231900"/>
            <a:ext cx="431800" cy="366713"/>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a</a:t>
            </a:r>
          </a:p>
        </p:txBody>
      </p:sp>
      <p:sp>
        <p:nvSpPr>
          <p:cNvPr id="427064" name="Text Box 56"/>
          <p:cNvSpPr txBox="1"/>
          <p:nvPr/>
        </p:nvSpPr>
        <p:spPr>
          <a:xfrm>
            <a:off x="733425" y="3241675"/>
            <a:ext cx="431800" cy="366713"/>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b</a:t>
            </a:r>
          </a:p>
        </p:txBody>
      </p:sp>
      <p:sp>
        <p:nvSpPr>
          <p:cNvPr id="427065" name="Text Box 57"/>
          <p:cNvSpPr txBox="1"/>
          <p:nvPr/>
        </p:nvSpPr>
        <p:spPr>
          <a:xfrm>
            <a:off x="733425" y="4976813"/>
            <a:ext cx="431800" cy="366712"/>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c</a:t>
            </a:r>
          </a:p>
        </p:txBody>
      </p:sp>
      <p:sp>
        <p:nvSpPr>
          <p:cNvPr id="34828" name="Text Box 58"/>
          <p:cNvSpPr txBox="1"/>
          <p:nvPr/>
        </p:nvSpPr>
        <p:spPr>
          <a:xfrm>
            <a:off x="5545138" y="1131888"/>
            <a:ext cx="2735262" cy="701675"/>
          </a:xfrm>
          <a:prstGeom prst="rect">
            <a:avLst/>
          </a:prstGeom>
          <a:noFill/>
          <a:ln w="9525">
            <a:noFill/>
          </a:ln>
        </p:spPr>
        <p:txBody>
          <a:bodyPr>
            <a:spAutoFit/>
          </a:bodyPr>
          <a:lstStyle/>
          <a:p>
            <a:pPr algn="l">
              <a:spcBef>
                <a:spcPct val="50000"/>
              </a:spcBef>
            </a:pPr>
            <a:r>
              <a:rPr lang="zh-CN" altLang="en-US" sz="2000" i="0" dirty="0">
                <a:solidFill>
                  <a:srgbClr val="3333CC"/>
                </a:solidFill>
                <a:latin typeface="Arial" panose="020B0604020202020204" pitchFamily="34" charset="0"/>
                <a:ea typeface="仿宋_GB2312" pitchFamily="49" charset="-122"/>
              </a:rPr>
              <a:t>尺寸注成封闭形式，产生尺寸多余</a:t>
            </a:r>
          </a:p>
        </p:txBody>
      </p:sp>
      <p:sp>
        <p:nvSpPr>
          <p:cNvPr id="427068" name="Text Box 60"/>
          <p:cNvSpPr txBox="1">
            <a:spLocks noChangeArrowheads="1"/>
          </p:cNvSpPr>
          <p:nvPr/>
        </p:nvSpPr>
        <p:spPr bwMode="auto">
          <a:xfrm>
            <a:off x="5702300" y="5048250"/>
            <a:ext cx="1689100" cy="701675"/>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sz="4000" i="0" u="sng" kern="1200" cap="none" spc="0" normalizeH="0" baseline="0" noProof="0">
                <a:solidFill>
                  <a:srgbClr val="A50021"/>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合理</a:t>
            </a:r>
          </a:p>
        </p:txBody>
      </p:sp>
      <p:pic>
        <p:nvPicPr>
          <p:cNvPr id="427069" name="Picture 61" descr="甲克虫"/>
          <p:cNvPicPr>
            <a:picLocks noChangeAspect="1"/>
          </p:cNvPicPr>
          <p:nvPr/>
        </p:nvPicPr>
        <p:blipFill>
          <a:blip r:embed="rId2"/>
          <a:stretch>
            <a:fillRect/>
          </a:stretch>
        </p:blipFill>
        <p:spPr>
          <a:xfrm>
            <a:off x="6802438" y="4775200"/>
            <a:ext cx="1371600" cy="1371600"/>
          </a:xfrm>
          <a:prstGeom prst="rect">
            <a:avLst/>
          </a:prstGeom>
          <a:noFill/>
          <a:ln w="9525">
            <a:noFill/>
          </a:ln>
        </p:spPr>
      </p:pic>
      <p:sp>
        <p:nvSpPr>
          <p:cNvPr id="427070" name="Text Box 62"/>
          <p:cNvSpPr txBox="1">
            <a:spLocks noChangeArrowheads="1"/>
          </p:cNvSpPr>
          <p:nvPr/>
        </p:nvSpPr>
        <p:spPr bwMode="auto">
          <a:xfrm>
            <a:off x="5721350" y="3108325"/>
            <a:ext cx="1863725" cy="701675"/>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sz="4000" i="0" u="sng" kern="1200" cap="none" spc="0" normalizeH="0" baseline="0" noProof="0">
                <a:solidFill>
                  <a:srgbClr val="FF33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不合理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27064"/>
                                        </p:tgtEl>
                                        <p:attrNameLst>
                                          <p:attrName>style.visibility</p:attrName>
                                        </p:attrNameLst>
                                      </p:cBhvr>
                                      <p:to>
                                        <p:strVal val="visible"/>
                                      </p:to>
                                    </p:set>
                                    <p:animEffect transition="in" filter="diamond(in)">
                                      <p:cBhvr>
                                        <p:cTn id="7" dur="2000"/>
                                        <p:tgtEl>
                                          <p:spTgt spid="427064"/>
                                        </p:tgtEl>
                                      </p:cBhvr>
                                    </p:animEffect>
                                  </p:childTnLst>
                                </p:cTn>
                              </p:par>
                              <p:par>
                                <p:cTn id="8" presetID="8" presetClass="entr" presetSubtype="16"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amond(in)">
                                      <p:cBhvr>
                                        <p:cTn id="10" dur="2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427070"/>
                                        </p:tgtEl>
                                        <p:attrNameLst>
                                          <p:attrName>style.visibility</p:attrName>
                                        </p:attrNameLst>
                                      </p:cBhvr>
                                      <p:to>
                                        <p:strVal val="visible"/>
                                      </p:to>
                                    </p:set>
                                    <p:anim calcmode="lin" valueType="num">
                                      <p:cBhvr>
                                        <p:cTn id="15" dur="500" fill="hold"/>
                                        <p:tgtEl>
                                          <p:spTgt spid="427070"/>
                                        </p:tgtEl>
                                        <p:attrNameLst>
                                          <p:attrName>ppt_w</p:attrName>
                                        </p:attrNameLst>
                                      </p:cBhvr>
                                      <p:tavLst>
                                        <p:tav tm="0">
                                          <p:val>
                                            <p:fltVal val="0"/>
                                          </p:val>
                                        </p:tav>
                                        <p:tav tm="100000">
                                          <p:val>
                                            <p:strVal val="#ppt_w"/>
                                          </p:val>
                                        </p:tav>
                                      </p:tavLst>
                                    </p:anim>
                                    <p:anim calcmode="lin" valueType="num">
                                      <p:cBhvr>
                                        <p:cTn id="16" dur="500" fill="hold"/>
                                        <p:tgtEl>
                                          <p:spTgt spid="427070"/>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427065"/>
                                        </p:tgtEl>
                                        <p:attrNameLst>
                                          <p:attrName>style.visibility</p:attrName>
                                        </p:attrNameLst>
                                      </p:cBhvr>
                                      <p:to>
                                        <p:strVal val="visible"/>
                                      </p:to>
                                    </p:set>
                                    <p:animEffect transition="in" filter="slide(fromBottom)">
                                      <p:cBhvr>
                                        <p:cTn id="21" dur="500"/>
                                        <p:tgtEl>
                                          <p:spTgt spid="427065"/>
                                        </p:tgtEl>
                                      </p:cBhvr>
                                    </p:animEffect>
                                  </p:childTnLst>
                                </p:cTn>
                              </p:par>
                              <p:par>
                                <p:cTn id="22" presetID="12" presetClass="entr" presetSubtype="4"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slide(fromBottom)">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427068"/>
                                        </p:tgtEl>
                                        <p:attrNameLst>
                                          <p:attrName>style.visibility</p:attrName>
                                        </p:attrNameLst>
                                      </p:cBhvr>
                                      <p:to>
                                        <p:strVal val="visible"/>
                                      </p:to>
                                    </p:set>
                                    <p:anim calcmode="lin" valueType="num">
                                      <p:cBhvr>
                                        <p:cTn id="29" dur="500" fill="hold"/>
                                        <p:tgtEl>
                                          <p:spTgt spid="427068"/>
                                        </p:tgtEl>
                                        <p:attrNameLst>
                                          <p:attrName>ppt_w</p:attrName>
                                        </p:attrNameLst>
                                      </p:cBhvr>
                                      <p:tavLst>
                                        <p:tav tm="0">
                                          <p:val>
                                            <p:fltVal val="0"/>
                                          </p:val>
                                        </p:tav>
                                        <p:tav tm="100000">
                                          <p:val>
                                            <p:strVal val="#ppt_w"/>
                                          </p:val>
                                        </p:tav>
                                      </p:tavLst>
                                    </p:anim>
                                    <p:anim calcmode="lin" valueType="num">
                                      <p:cBhvr>
                                        <p:cTn id="30" dur="500" fill="hold"/>
                                        <p:tgtEl>
                                          <p:spTgt spid="427068"/>
                                        </p:tgtEl>
                                        <p:attrNameLst>
                                          <p:attrName>ppt_h</p:attrName>
                                        </p:attrNameLst>
                                      </p:cBhvr>
                                      <p:tavLst>
                                        <p:tav tm="0">
                                          <p:val>
                                            <p:strVal val="#ppt_h"/>
                                          </p:val>
                                        </p:tav>
                                        <p:tav tm="100000">
                                          <p:val>
                                            <p:strVal val="#ppt_h"/>
                                          </p:val>
                                        </p:tav>
                                      </p:tavLst>
                                    </p:anim>
                                  </p:childTnLst>
                                </p:cTn>
                              </p:par>
                            </p:childTnLst>
                          </p:cTn>
                        </p:par>
                        <p:par>
                          <p:cTn id="31" fill="hold">
                            <p:stCondLst>
                              <p:cond delay="500"/>
                            </p:stCondLst>
                            <p:childTnLst>
                              <p:par>
                                <p:cTn id="32" presetID="9" presetClass="entr" presetSubtype="0" fill="hold" nodeType="afterEffect">
                                  <p:stCondLst>
                                    <p:cond delay="0"/>
                                  </p:stCondLst>
                                  <p:childTnLst>
                                    <p:set>
                                      <p:cBhvr>
                                        <p:cTn id="33" dur="1" fill="hold">
                                          <p:stCondLst>
                                            <p:cond delay="0"/>
                                          </p:stCondLst>
                                        </p:cTn>
                                        <p:tgtEl>
                                          <p:spTgt spid="427069"/>
                                        </p:tgtEl>
                                        <p:attrNameLst>
                                          <p:attrName>style.visibility</p:attrName>
                                        </p:attrNameLst>
                                      </p:cBhvr>
                                      <p:to>
                                        <p:strVal val="visible"/>
                                      </p:to>
                                    </p:set>
                                    <p:animEffect transition="in" filter="dissolve">
                                      <p:cBhvr>
                                        <p:cTn id="34" dur="500"/>
                                        <p:tgtEl>
                                          <p:spTgt spid="427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7064" grpId="0"/>
      <p:bldP spid="427065" grpId="0"/>
      <p:bldP spid="427068" grpId="0"/>
      <p:bldP spid="42707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日期占位符 4"/>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87F712D-A6F9-4050-B6B7-D3C73A13CFF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6" name="灯片编号占位符 6"/>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a:t>
            </a:fld>
            <a:endParaRPr lang="en-US" altLang="zh-CN" sz="1400" b="0" i="0" dirty="0">
              <a:ea typeface="宋体" panose="02010600030101010101" pitchFamily="2" charset="-122"/>
            </a:endParaRPr>
          </a:p>
        </p:txBody>
      </p:sp>
      <p:graphicFrame>
        <p:nvGraphicFramePr>
          <p:cNvPr id="388267" name="Group 171"/>
          <p:cNvGraphicFramePr>
            <a:graphicFrameLocks noGrp="1"/>
          </p:cNvGraphicFramePr>
          <p:nvPr>
            <p:ph sz="half" idx="1"/>
          </p:nvPr>
        </p:nvGraphicFramePr>
        <p:xfrm>
          <a:off x="136525" y="736600"/>
          <a:ext cx="8943975" cy="3697288"/>
        </p:xfrm>
        <a:graphic>
          <a:graphicData uri="http://schemas.openxmlformats.org/drawingml/2006/table">
            <a:tbl>
              <a:tblPr/>
              <a:tblGrid>
                <a:gridCol w="2932113">
                  <a:extLst>
                    <a:ext uri="{9D8B030D-6E8A-4147-A177-3AD203B41FA5}">
                      <a16:colId xmlns:a16="http://schemas.microsoft.com/office/drawing/2014/main" val="20000"/>
                    </a:ext>
                  </a:extLst>
                </a:gridCol>
                <a:gridCol w="2705100">
                  <a:extLst>
                    <a:ext uri="{9D8B030D-6E8A-4147-A177-3AD203B41FA5}">
                      <a16:colId xmlns:a16="http://schemas.microsoft.com/office/drawing/2014/main" val="20001"/>
                    </a:ext>
                  </a:extLst>
                </a:gridCol>
                <a:gridCol w="3306762">
                  <a:extLst>
                    <a:ext uri="{9D8B030D-6E8A-4147-A177-3AD203B41FA5}">
                      <a16:colId xmlns:a16="http://schemas.microsoft.com/office/drawing/2014/main" val="20002"/>
                    </a:ext>
                  </a:extLst>
                </a:gridCol>
              </a:tblGrid>
              <a:tr h="760413">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4400" b="1" i="0" u="sng" strike="noStrike" cap="none" normalizeH="0" baseline="0" smtClean="0">
                          <a:ln>
                            <a:noFill/>
                          </a:ln>
                          <a:solidFill>
                            <a:schemeClr val="hlink"/>
                          </a:solidFill>
                          <a:effectLst/>
                          <a:latin typeface="Times New Roman" panose="02020603050405020304" pitchFamily="18" charset="0"/>
                          <a:ea typeface="宋体" panose="02010600030101010101" pitchFamily="2" charset="-122"/>
                        </a:rPr>
                        <a:t>一般零件</a:t>
                      </a:r>
                    </a:p>
                  </a:txBody>
                  <a:tcPr marL="0" marR="0" marT="0" marB="0" anchor="ctr" horzOverflow="overflow">
                    <a:lnL w="571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4400" b="1" i="0" u="sng" strike="noStrike" cap="none" normalizeH="0" baseline="0" smtClean="0">
                          <a:ln>
                            <a:noFill/>
                          </a:ln>
                          <a:solidFill>
                            <a:schemeClr val="hlink"/>
                          </a:solidFill>
                          <a:effectLst/>
                          <a:latin typeface="Times New Roman" panose="02020603050405020304" pitchFamily="18" charset="0"/>
                          <a:ea typeface="宋体" panose="02010600030101010101" pitchFamily="2" charset="-122"/>
                        </a:rPr>
                        <a:t>传动零件</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1" lang="zh-CN" altLang="en-US" sz="4400" b="1" i="0" u="sng" strike="noStrike" cap="none" normalizeH="0" baseline="0" smtClean="0">
                          <a:ln>
                            <a:noFill/>
                          </a:ln>
                          <a:solidFill>
                            <a:srgbClr val="FF3300"/>
                          </a:solidFill>
                          <a:effectLst/>
                          <a:latin typeface="Times New Roman" panose="02020603050405020304" pitchFamily="18" charset="0"/>
                          <a:ea typeface="宋体" panose="02010600030101010101" pitchFamily="2" charset="-122"/>
                        </a:rPr>
                        <a:t>标准件</a:t>
                      </a:r>
                    </a:p>
                  </a:txBody>
                  <a:tcPr marL="0" marR="0" marT="0" marB="0" anchor="ctr" horzOverflow="overflow">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2232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rgbClr val="660033"/>
                          </a:solidFill>
                          <a:effectLst/>
                          <a:latin typeface="Times New Roman" panose="02020603050405020304" pitchFamily="18" charset="0"/>
                          <a:ea typeface="仿宋_GB2312" pitchFamily="49" charset="-122"/>
                        </a:rPr>
                        <a:t>箱体类零件、轴、杆件</a:t>
                      </a:r>
                    </a:p>
                  </a:txBody>
                  <a:tcPr marL="0" marR="0" marT="0" marB="0" anchor="ctr" horzOverflow="overflow">
                    <a:lnL w="571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rgbClr val="660033"/>
                          </a:solidFill>
                          <a:effectLst/>
                          <a:latin typeface="Times New Roman" panose="02020603050405020304" pitchFamily="18" charset="0"/>
                          <a:ea typeface="仿宋_GB2312" pitchFamily="49" charset="-122"/>
                        </a:rPr>
                        <a:t>齿轮、带轮、蜗杆、蜗轮、锥齿轮等</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rgbClr val="660033"/>
                          </a:solidFill>
                          <a:effectLst/>
                          <a:latin typeface="Times New Roman" panose="02020603050405020304" pitchFamily="18" charset="0"/>
                          <a:ea typeface="仿宋_GB2312" pitchFamily="49" charset="-122"/>
                        </a:rPr>
                        <a:t>螺栓、螺母、垫圈、螺钉、键、滚动轴承等</a:t>
                      </a:r>
                    </a:p>
                  </a:txBody>
                  <a:tcPr marL="0" marR="0" marT="0" marB="0" anchor="ctr" horzOverflow="overflow">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1145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rgbClr val="660033"/>
                          </a:solidFill>
                          <a:effectLst/>
                          <a:latin typeface="Times New Roman" panose="02020603050405020304" pitchFamily="18" charset="0"/>
                          <a:ea typeface="仿宋_GB2312" pitchFamily="49" charset="-122"/>
                        </a:rPr>
                        <a:t>零件的结构、形状常根据其在机器或部件中的作用和制造工艺要求决定。可分为：轴套类、盘盖类、叉架类</a:t>
                      </a:r>
                    </a:p>
                  </a:txBody>
                  <a:tcPr marL="0" marR="0" marT="0" marB="0" anchor="ctr" horzOverflow="overflow">
                    <a:lnL w="571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rgbClr val="660033"/>
                          </a:solidFill>
                          <a:effectLst/>
                          <a:latin typeface="Times New Roman" panose="02020603050405020304" pitchFamily="18" charset="0"/>
                          <a:ea typeface="仿宋_GB2312" pitchFamily="49" charset="-122"/>
                        </a:rPr>
                        <a:t>传递运动和动力，起传动作用的要素大多已标准化，并有规定画法。</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1" lang="zh-CN" altLang="en-US" sz="2200" b="1" i="0" u="none" strike="noStrike" cap="none" normalizeH="0" baseline="0" smtClean="0">
                          <a:ln>
                            <a:noFill/>
                          </a:ln>
                          <a:solidFill>
                            <a:srgbClr val="660033"/>
                          </a:solidFill>
                          <a:effectLst/>
                          <a:latin typeface="Times New Roman" panose="02020603050405020304" pitchFamily="18" charset="0"/>
                          <a:ea typeface="仿宋_GB2312" pitchFamily="49" charset="-122"/>
                        </a:rPr>
                        <a:t>起到连接、支撑、密封等作用。通常不画出其零件图，只要标注它们的规定标记，就能从有关标准中查到它的结构、材料、尺寸和技术要求等。</a:t>
                      </a:r>
                    </a:p>
                  </a:txBody>
                  <a:tcPr marL="0" marR="0" marT="0" marB="0" anchor="ctr" horzOverflow="overflow">
                    <a:lnL w="12700" cap="flat" cmpd="sng" algn="ctr">
                      <a:solidFill>
                        <a:schemeClr val="tx1"/>
                      </a:solidFill>
                      <a:prstDash val="solid"/>
                      <a:round/>
                      <a:headEnd type="none" w="med" len="med"/>
                      <a:tailEnd type="none" w="med" len="med"/>
                    </a:lnL>
                    <a:lnR w="571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88268" name="Text Box 172"/>
          <p:cNvSpPr txBox="1">
            <a:spLocks noChangeArrowheads="1"/>
          </p:cNvSpPr>
          <p:nvPr/>
        </p:nvSpPr>
        <p:spPr bwMode="auto">
          <a:xfrm>
            <a:off x="236538" y="4856163"/>
            <a:ext cx="8609013" cy="641350"/>
          </a:xfrm>
          <a:prstGeom prst="rect">
            <a:avLst/>
          </a:prstGeom>
          <a:noFill/>
          <a:ln w="4763">
            <a:noFill/>
            <a:miter lim="800000"/>
          </a:ln>
          <a:effectLst/>
        </p:spPr>
        <p:txBody>
          <a:bodyPr>
            <a:spAutoFit/>
          </a:bodyPr>
          <a:lstStyle/>
          <a:p>
            <a:pPr marR="0" algn="l" defTabSz="914400">
              <a:buClrTx/>
              <a:buSzTx/>
              <a:buFontTx/>
              <a:buNone/>
              <a:defRPr/>
            </a:pPr>
            <a:r>
              <a:rPr kumimoji="1" lang="en-US" altLang="zh-CN" sz="3600" i="0" kern="1200" cap="none" spc="0" normalizeH="0" baseline="0" noProof="0" dirty="0">
                <a:latin typeface="Times New Roman" panose="02020603050405020304" pitchFamily="18" charset="0"/>
                <a:ea typeface="华文行楷" panose="02010800040101010101" pitchFamily="2" charset="-122"/>
                <a:cs typeface="+mn-cs"/>
              </a:rPr>
              <a:t>    </a:t>
            </a:r>
            <a:r>
              <a:rPr kumimoji="1" lang="zh-CN" altLang="en-US" sz="3600" i="0" kern="1200" cap="none" spc="0" normalizeH="0" baseline="0" noProof="0" dirty="0">
                <a:latin typeface="Times New Roman" panose="02020603050405020304" pitchFamily="18" charset="0"/>
                <a:ea typeface="华文行楷" panose="02010800040101010101" pitchFamily="2" charset="-122"/>
                <a:cs typeface="+mn-cs"/>
              </a:rPr>
              <a:t>制造和检验零件用的图样称为</a:t>
            </a:r>
            <a:r>
              <a:rPr kumimoji="1" lang="zh-CN" altLang="en-US" sz="3600" i="0" u="sng" kern="1200" cap="none" spc="0" normalizeH="0" baseline="0" noProof="0" dirty="0">
                <a:solidFill>
                  <a:srgbClr val="CC3300"/>
                </a:solidFill>
                <a:effectLst>
                  <a:outerShdw blurRad="38100" dist="38100" dir="2700000" algn="tl">
                    <a:srgbClr val="C0C0C0"/>
                  </a:outerShdw>
                </a:effectLst>
                <a:latin typeface="Times New Roman" panose="02020603050405020304" pitchFamily="18" charset="0"/>
                <a:ea typeface="华文行楷" panose="02010800040101010101" pitchFamily="2" charset="-122"/>
                <a:cs typeface="+mn-cs"/>
              </a:rPr>
              <a:t>零件图</a:t>
            </a:r>
            <a:r>
              <a:rPr kumimoji="1" lang="zh-CN" altLang="en-US" sz="3600" i="0" kern="1200" cap="none" spc="0" normalizeH="0" baseline="0" noProof="0" dirty="0">
                <a:latin typeface="Times New Roman" panose="02020603050405020304" pitchFamily="18" charset="0"/>
                <a:ea typeface="华文行楷" panose="02010800040101010101" pitchFamily="2" charset="-122"/>
                <a:cs typeface="+mn-cs"/>
              </a:rPr>
              <a:t>。</a:t>
            </a:r>
          </a:p>
        </p:txBody>
      </p:sp>
      <p:sp>
        <p:nvSpPr>
          <p:cNvPr id="3" name="文本框 2"/>
          <p:cNvSpPr txBox="1"/>
          <p:nvPr/>
        </p:nvSpPr>
        <p:spPr>
          <a:xfrm>
            <a:off x="48260" y="-52070"/>
            <a:ext cx="3070860" cy="460375"/>
          </a:xfrm>
          <a:prstGeom prst="rect">
            <a:avLst/>
          </a:prstGeom>
          <a:noFill/>
        </p:spPr>
        <p:txBody>
          <a:bodyPr wrap="square" rtlCol="0">
            <a:spAutoFit/>
          </a:bodyPr>
          <a:lstStyle/>
          <a:p>
            <a:pPr algn="l"/>
            <a:r>
              <a:rPr lang="en-US" altLang="en-US" i="0" dirty="0">
                <a:solidFill>
                  <a:schemeClr val="tx2"/>
                </a:solidFill>
                <a:ea typeface="宋体" panose="02010600030101010101" pitchFamily="2" charset="-122"/>
                <a:sym typeface="+mn-ea"/>
              </a:rPr>
              <a:t>§</a:t>
            </a:r>
            <a:r>
              <a:rPr lang="en-US" altLang="zh-CN" i="0" dirty="0">
                <a:solidFill>
                  <a:schemeClr val="tx2"/>
                </a:solidFill>
                <a:ea typeface="宋体" panose="02010600030101010101" pitchFamily="2" charset="-122"/>
                <a:sym typeface="+mn-ea"/>
              </a:rPr>
              <a:t>12 </a:t>
            </a:r>
            <a:r>
              <a:rPr lang="zh-CN" altLang="en-US" i="0" dirty="0">
                <a:solidFill>
                  <a:schemeClr val="tx2"/>
                </a:solidFill>
                <a:ea typeface="宋体" panose="02010600030101010101" pitchFamily="2" charset="-122"/>
                <a:sym typeface="+mn-ea"/>
              </a:rPr>
              <a:t>零件图</a:t>
            </a:r>
            <a:endParaRPr lang="zh-CN" altLang="en-US"/>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2CA7DDF-5E85-4859-BB45-399580F6D71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30</a:t>
            </a:fld>
            <a:endParaRPr lang="en-US" altLang="zh-CN" sz="1400" b="0" i="0" dirty="0">
              <a:ea typeface="宋体" panose="02010600030101010101" pitchFamily="2" charset="-122"/>
            </a:endParaRPr>
          </a:p>
        </p:txBody>
      </p:sp>
      <p:sp>
        <p:nvSpPr>
          <p:cNvPr id="35845" name="Text Box 2"/>
          <p:cNvSpPr txBox="1"/>
          <p:nvPr/>
        </p:nvSpPr>
        <p:spPr>
          <a:xfrm>
            <a:off x="0" y="692150"/>
            <a:ext cx="9144000" cy="953135"/>
          </a:xfrm>
          <a:prstGeom prst="rect">
            <a:avLst/>
          </a:prstGeom>
          <a:noFill/>
          <a:ln w="9525">
            <a:noFill/>
          </a:ln>
        </p:spPr>
        <p:txBody>
          <a:bodyPr>
            <a:spAutoFit/>
          </a:bodyPr>
          <a:lstStyle/>
          <a:p>
            <a:pPr algn="l">
              <a:spcBef>
                <a:spcPct val="50000"/>
              </a:spcBef>
            </a:pPr>
            <a:r>
              <a:rPr lang="en-US" altLang="zh-CN" sz="2800" i="0" dirty="0">
                <a:solidFill>
                  <a:srgbClr val="000066"/>
                </a:solidFill>
                <a:latin typeface="仿宋_GB2312" pitchFamily="49" charset="-122"/>
                <a:ea typeface="仿宋_GB2312" pitchFamily="49" charset="-122"/>
              </a:rPr>
              <a:t>    </a:t>
            </a:r>
            <a:r>
              <a:rPr lang="zh-CN" altLang="en-US" sz="2800" i="0" dirty="0">
                <a:solidFill>
                  <a:srgbClr val="000066"/>
                </a:solidFill>
                <a:latin typeface="仿宋_GB2312" pitchFamily="49" charset="-122"/>
                <a:ea typeface="仿宋_GB2312" pitchFamily="49" charset="-122"/>
              </a:rPr>
              <a:t>轴的总长</a:t>
            </a:r>
            <a:r>
              <a:rPr lang="en-US" altLang="zh-CN" sz="2800" i="0" dirty="0">
                <a:solidFill>
                  <a:srgbClr val="000066"/>
                </a:solidFill>
                <a:latin typeface="仿宋_GB2312" pitchFamily="49" charset="-122"/>
                <a:ea typeface="仿宋_GB2312" pitchFamily="49" charset="-122"/>
              </a:rPr>
              <a:t>154</a:t>
            </a:r>
            <a:r>
              <a:rPr lang="zh-CN" altLang="en-US" sz="2800" i="0" dirty="0">
                <a:solidFill>
                  <a:srgbClr val="000066"/>
                </a:solidFill>
                <a:latin typeface="仿宋_GB2312" pitchFamily="49" charset="-122"/>
                <a:ea typeface="仿宋_GB2312" pitchFamily="49" charset="-122"/>
              </a:rPr>
              <a:t>而未注左端</a:t>
            </a:r>
            <a:r>
              <a:rPr lang="en-US" altLang="zh-CN" sz="2800" dirty="0">
                <a:solidFill>
                  <a:srgbClr val="000066"/>
                </a:solidFill>
                <a:latin typeface="仿宋_GB2312" pitchFamily="49" charset="-122"/>
                <a:ea typeface="仿宋_GB2312" pitchFamily="49" charset="-122"/>
              </a:rPr>
              <a:t>φ15 </a:t>
            </a:r>
            <a:r>
              <a:rPr lang="zh-CN" altLang="en-US" sz="2800" i="0" dirty="0">
                <a:solidFill>
                  <a:srgbClr val="000066"/>
                </a:solidFill>
                <a:latin typeface="仿宋_GB2312" pitchFamily="49" charset="-122"/>
                <a:ea typeface="仿宋_GB2312" pitchFamily="49" charset="-122"/>
              </a:rPr>
              <a:t>轴端的长度，从而保证几个重要轴肩之间的距离</a:t>
            </a:r>
            <a:r>
              <a:rPr lang="en-US" altLang="zh-CN" sz="2800" i="0" dirty="0">
                <a:solidFill>
                  <a:srgbClr val="000066"/>
                </a:solidFill>
                <a:latin typeface="仿宋_GB2312" pitchFamily="49" charset="-122"/>
                <a:ea typeface="仿宋_GB2312" pitchFamily="49" charset="-122"/>
              </a:rPr>
              <a:t>25</a:t>
            </a:r>
            <a:r>
              <a:rPr lang="zh-CN" altLang="en-US" sz="2800" i="0" dirty="0">
                <a:solidFill>
                  <a:srgbClr val="000066"/>
                </a:solidFill>
                <a:latin typeface="仿宋_GB2312" pitchFamily="49" charset="-122"/>
                <a:ea typeface="仿宋_GB2312" pitchFamily="49" charset="-122"/>
              </a:rPr>
              <a:t>、</a:t>
            </a:r>
            <a:r>
              <a:rPr lang="en-US" altLang="zh-CN" sz="2800" i="0" dirty="0">
                <a:solidFill>
                  <a:srgbClr val="000066"/>
                </a:solidFill>
                <a:latin typeface="仿宋_GB2312" pitchFamily="49" charset="-122"/>
                <a:ea typeface="仿宋_GB2312" pitchFamily="49" charset="-122"/>
              </a:rPr>
              <a:t>12</a:t>
            </a:r>
            <a:r>
              <a:rPr lang="zh-CN" altLang="en-US" sz="2800" i="0" dirty="0">
                <a:solidFill>
                  <a:srgbClr val="000066"/>
                </a:solidFill>
                <a:latin typeface="仿宋_GB2312" pitchFamily="49" charset="-122"/>
                <a:ea typeface="仿宋_GB2312" pitchFamily="49" charset="-122"/>
              </a:rPr>
              <a:t>、</a:t>
            </a:r>
            <a:r>
              <a:rPr lang="en-US" altLang="zh-CN" sz="2800" i="0" dirty="0">
                <a:solidFill>
                  <a:srgbClr val="000066"/>
                </a:solidFill>
                <a:latin typeface="仿宋_GB2312" pitchFamily="49" charset="-122"/>
                <a:ea typeface="仿宋_GB2312" pitchFamily="49" charset="-122"/>
              </a:rPr>
              <a:t>80</a:t>
            </a:r>
            <a:r>
              <a:rPr lang="zh-CN" altLang="en-US" sz="2800" i="0" dirty="0">
                <a:solidFill>
                  <a:srgbClr val="000066"/>
                </a:solidFill>
                <a:latin typeface="仿宋_GB2312" pitchFamily="49" charset="-122"/>
                <a:ea typeface="仿宋_GB2312" pitchFamily="49" charset="-122"/>
              </a:rPr>
              <a:t>及尺寸</a:t>
            </a:r>
            <a:r>
              <a:rPr lang="en-US" altLang="zh-CN" sz="2800" i="0" dirty="0">
                <a:solidFill>
                  <a:srgbClr val="000066"/>
                </a:solidFill>
                <a:latin typeface="仿宋_GB2312" pitchFamily="49" charset="-122"/>
                <a:ea typeface="仿宋_GB2312" pitchFamily="49" charset="-122"/>
              </a:rPr>
              <a:t>12</a:t>
            </a:r>
            <a:r>
              <a:rPr lang="zh-CN" altLang="en-US" sz="2800" i="0" dirty="0">
                <a:solidFill>
                  <a:srgbClr val="000066"/>
                </a:solidFill>
                <a:latin typeface="仿宋_GB2312" pitchFamily="49" charset="-122"/>
                <a:ea typeface="仿宋_GB2312" pitchFamily="49" charset="-122"/>
              </a:rPr>
              <a:t>等的精度。</a:t>
            </a:r>
          </a:p>
        </p:txBody>
      </p:sp>
      <p:grpSp>
        <p:nvGrpSpPr>
          <p:cNvPr id="35846" name="Group 3"/>
          <p:cNvGrpSpPr/>
          <p:nvPr/>
        </p:nvGrpSpPr>
        <p:grpSpPr>
          <a:xfrm>
            <a:off x="5259388" y="3854450"/>
            <a:ext cx="722312" cy="539750"/>
            <a:chOff x="3151" y="2131"/>
            <a:chExt cx="455" cy="340"/>
          </a:xfrm>
        </p:grpSpPr>
        <p:sp>
          <p:nvSpPr>
            <p:cNvPr id="35936" name="Text Box 4"/>
            <p:cNvSpPr txBox="1"/>
            <p:nvPr/>
          </p:nvSpPr>
          <p:spPr>
            <a:xfrm>
              <a:off x="3151" y="2240"/>
              <a:ext cx="409"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16</a:t>
              </a:r>
            </a:p>
          </p:txBody>
        </p:sp>
        <p:sp>
          <p:nvSpPr>
            <p:cNvPr id="35937" name="Line 5"/>
            <p:cNvSpPr/>
            <p:nvPr/>
          </p:nvSpPr>
          <p:spPr>
            <a:xfrm>
              <a:off x="3152" y="2432"/>
              <a:ext cx="454" cy="0"/>
            </a:xfrm>
            <a:prstGeom prst="line">
              <a:avLst/>
            </a:prstGeom>
            <a:ln w="9525" cap="flat" cmpd="sng">
              <a:solidFill>
                <a:schemeClr val="tx1"/>
              </a:solidFill>
              <a:prstDash val="solid"/>
              <a:headEnd type="triangle" w="sm" len="lg"/>
              <a:tailEnd type="triangle" w="sm" len="lg"/>
            </a:ln>
          </p:spPr>
        </p:sp>
        <p:sp>
          <p:nvSpPr>
            <p:cNvPr id="35938" name="Line 6"/>
            <p:cNvSpPr/>
            <p:nvPr/>
          </p:nvSpPr>
          <p:spPr>
            <a:xfrm>
              <a:off x="3597" y="2131"/>
              <a:ext cx="0" cy="340"/>
            </a:xfrm>
            <a:prstGeom prst="line">
              <a:avLst/>
            </a:prstGeom>
            <a:ln w="9525" cap="flat" cmpd="sng">
              <a:solidFill>
                <a:schemeClr val="tx1"/>
              </a:solidFill>
              <a:prstDash val="solid"/>
              <a:headEnd type="none" w="sm" len="med"/>
              <a:tailEnd type="none" w="sm" len="med"/>
            </a:ln>
          </p:spPr>
        </p:sp>
      </p:grpSp>
      <p:grpSp>
        <p:nvGrpSpPr>
          <p:cNvPr id="35847" name="Group 7"/>
          <p:cNvGrpSpPr/>
          <p:nvPr/>
        </p:nvGrpSpPr>
        <p:grpSpPr>
          <a:xfrm>
            <a:off x="4029075" y="3879850"/>
            <a:ext cx="1258888" cy="539750"/>
            <a:chOff x="2376" y="2147"/>
            <a:chExt cx="793" cy="340"/>
          </a:xfrm>
        </p:grpSpPr>
        <p:sp>
          <p:nvSpPr>
            <p:cNvPr id="35933" name="Line 8"/>
            <p:cNvSpPr/>
            <p:nvPr/>
          </p:nvSpPr>
          <p:spPr>
            <a:xfrm>
              <a:off x="3161" y="2147"/>
              <a:ext cx="0" cy="340"/>
            </a:xfrm>
            <a:prstGeom prst="line">
              <a:avLst/>
            </a:prstGeom>
            <a:ln w="9525" cap="flat" cmpd="sng">
              <a:solidFill>
                <a:schemeClr val="tx1"/>
              </a:solidFill>
              <a:prstDash val="solid"/>
              <a:headEnd type="none" w="sm" len="med"/>
              <a:tailEnd type="none" w="sm" len="med"/>
            </a:ln>
          </p:spPr>
        </p:sp>
        <p:sp>
          <p:nvSpPr>
            <p:cNvPr id="35934" name="Line 9"/>
            <p:cNvSpPr/>
            <p:nvPr/>
          </p:nvSpPr>
          <p:spPr>
            <a:xfrm>
              <a:off x="2376" y="2432"/>
              <a:ext cx="793" cy="0"/>
            </a:xfrm>
            <a:prstGeom prst="line">
              <a:avLst/>
            </a:prstGeom>
            <a:ln w="9525" cap="flat" cmpd="sng">
              <a:solidFill>
                <a:schemeClr val="tx1"/>
              </a:solidFill>
              <a:prstDash val="solid"/>
              <a:headEnd type="triangle" w="sm" len="lg"/>
              <a:tailEnd type="triangle" w="sm" len="lg"/>
            </a:ln>
          </p:spPr>
        </p:sp>
        <p:sp>
          <p:nvSpPr>
            <p:cNvPr id="35935" name="Text Box 10"/>
            <p:cNvSpPr txBox="1"/>
            <p:nvPr/>
          </p:nvSpPr>
          <p:spPr>
            <a:xfrm>
              <a:off x="2566" y="2236"/>
              <a:ext cx="409"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33</a:t>
              </a:r>
            </a:p>
          </p:txBody>
        </p:sp>
      </p:grpSp>
      <p:grpSp>
        <p:nvGrpSpPr>
          <p:cNvPr id="35848" name="Group 11"/>
          <p:cNvGrpSpPr/>
          <p:nvPr/>
        </p:nvGrpSpPr>
        <p:grpSpPr>
          <a:xfrm>
            <a:off x="3549650" y="3968750"/>
            <a:ext cx="503238" cy="884238"/>
            <a:chOff x="2074" y="2203"/>
            <a:chExt cx="317" cy="557"/>
          </a:xfrm>
        </p:grpSpPr>
        <p:grpSp>
          <p:nvGrpSpPr>
            <p:cNvPr id="35928" name="Group 12"/>
            <p:cNvGrpSpPr/>
            <p:nvPr/>
          </p:nvGrpSpPr>
          <p:grpSpPr>
            <a:xfrm>
              <a:off x="2074" y="2203"/>
              <a:ext cx="317" cy="557"/>
              <a:chOff x="2074" y="2203"/>
              <a:chExt cx="317" cy="557"/>
            </a:xfrm>
          </p:grpSpPr>
          <p:sp>
            <p:nvSpPr>
              <p:cNvPr id="35930" name="Line 13"/>
              <p:cNvSpPr/>
              <p:nvPr/>
            </p:nvSpPr>
            <p:spPr>
              <a:xfrm>
                <a:off x="2378" y="2215"/>
                <a:ext cx="0" cy="545"/>
              </a:xfrm>
              <a:prstGeom prst="line">
                <a:avLst/>
              </a:prstGeom>
              <a:ln w="9525" cap="flat" cmpd="sng">
                <a:solidFill>
                  <a:schemeClr val="tx1"/>
                </a:solidFill>
                <a:prstDash val="solid"/>
                <a:headEnd type="none" w="sm" len="med"/>
                <a:tailEnd type="none" w="sm" len="med"/>
              </a:ln>
            </p:spPr>
          </p:sp>
          <p:sp>
            <p:nvSpPr>
              <p:cNvPr id="35931" name="Line 14"/>
              <p:cNvSpPr/>
              <p:nvPr/>
            </p:nvSpPr>
            <p:spPr>
              <a:xfrm>
                <a:off x="2106" y="2203"/>
                <a:ext cx="0" cy="545"/>
              </a:xfrm>
              <a:prstGeom prst="line">
                <a:avLst/>
              </a:prstGeom>
              <a:ln w="9525" cap="flat" cmpd="sng">
                <a:solidFill>
                  <a:schemeClr val="tx1"/>
                </a:solidFill>
                <a:prstDash val="solid"/>
                <a:headEnd type="none" w="sm" len="med"/>
                <a:tailEnd type="none" w="sm" len="med"/>
              </a:ln>
            </p:spPr>
          </p:sp>
          <p:sp>
            <p:nvSpPr>
              <p:cNvPr id="35932" name="Text Box 15"/>
              <p:cNvSpPr txBox="1"/>
              <p:nvPr/>
            </p:nvSpPr>
            <p:spPr>
              <a:xfrm>
                <a:off x="2074" y="2437"/>
                <a:ext cx="317" cy="193"/>
              </a:xfrm>
              <a:prstGeom prst="rect">
                <a:avLst/>
              </a:prstGeom>
              <a:noFill/>
              <a:ln w="9525">
                <a:noFill/>
              </a:ln>
            </p:spPr>
            <p:txBody>
              <a:bodyPr>
                <a:spAutoFit/>
              </a:bodyPr>
              <a:lstStyle/>
              <a:p>
                <a:pPr>
                  <a:spcBef>
                    <a:spcPct val="50000"/>
                  </a:spcBef>
                </a:pPr>
                <a:r>
                  <a:rPr lang="en-US" altLang="zh-CN" sz="1400" i="0" dirty="0">
                    <a:solidFill>
                      <a:srgbClr val="006600"/>
                    </a:solidFill>
                    <a:latin typeface="Arial" panose="020B0604020202020204" pitchFamily="34" charset="0"/>
                    <a:ea typeface="宋体" panose="02010600030101010101" pitchFamily="2" charset="-122"/>
                  </a:rPr>
                  <a:t>12</a:t>
                </a:r>
              </a:p>
            </p:txBody>
          </p:sp>
        </p:grpSp>
        <p:sp>
          <p:nvSpPr>
            <p:cNvPr id="35929" name="Line 16"/>
            <p:cNvSpPr/>
            <p:nvPr/>
          </p:nvSpPr>
          <p:spPr>
            <a:xfrm>
              <a:off x="2109" y="2614"/>
              <a:ext cx="272" cy="0"/>
            </a:xfrm>
            <a:prstGeom prst="line">
              <a:avLst/>
            </a:prstGeom>
            <a:ln w="12700" cap="flat" cmpd="sng">
              <a:solidFill>
                <a:srgbClr val="006600"/>
              </a:solidFill>
              <a:prstDash val="solid"/>
              <a:headEnd type="triangle" w="med" len="med"/>
              <a:tailEnd type="triangle" w="med" len="med"/>
            </a:ln>
          </p:spPr>
        </p:sp>
      </p:grpSp>
      <p:grpSp>
        <p:nvGrpSpPr>
          <p:cNvPr id="35849" name="Group 17"/>
          <p:cNvGrpSpPr/>
          <p:nvPr/>
        </p:nvGrpSpPr>
        <p:grpSpPr>
          <a:xfrm>
            <a:off x="2444750" y="3956050"/>
            <a:ext cx="1152525" cy="865188"/>
            <a:chOff x="1378" y="2195"/>
            <a:chExt cx="726" cy="545"/>
          </a:xfrm>
        </p:grpSpPr>
        <p:sp>
          <p:nvSpPr>
            <p:cNvPr id="35925" name="Line 18"/>
            <p:cNvSpPr/>
            <p:nvPr/>
          </p:nvSpPr>
          <p:spPr>
            <a:xfrm>
              <a:off x="1378" y="2195"/>
              <a:ext cx="0" cy="545"/>
            </a:xfrm>
            <a:prstGeom prst="line">
              <a:avLst/>
            </a:prstGeom>
            <a:ln w="9525" cap="flat" cmpd="sng">
              <a:solidFill>
                <a:schemeClr val="tx1"/>
              </a:solidFill>
              <a:prstDash val="solid"/>
              <a:headEnd type="none" w="sm" len="med"/>
              <a:tailEnd type="none" w="sm" len="med"/>
            </a:ln>
          </p:spPr>
        </p:sp>
        <p:sp>
          <p:nvSpPr>
            <p:cNvPr id="35926" name="Line 19"/>
            <p:cNvSpPr/>
            <p:nvPr/>
          </p:nvSpPr>
          <p:spPr>
            <a:xfrm>
              <a:off x="1378" y="2614"/>
              <a:ext cx="726" cy="0"/>
            </a:xfrm>
            <a:prstGeom prst="line">
              <a:avLst/>
            </a:prstGeom>
            <a:ln w="12700" cap="flat" cmpd="sng">
              <a:solidFill>
                <a:srgbClr val="006600"/>
              </a:solidFill>
              <a:prstDash val="solid"/>
              <a:headEnd type="triangle" w="sm" len="lg"/>
              <a:tailEnd type="triangle" w="sm" len="lg"/>
            </a:ln>
          </p:spPr>
        </p:sp>
        <p:sp>
          <p:nvSpPr>
            <p:cNvPr id="35927" name="Text Box 20"/>
            <p:cNvSpPr txBox="1"/>
            <p:nvPr/>
          </p:nvSpPr>
          <p:spPr>
            <a:xfrm>
              <a:off x="1610" y="2437"/>
              <a:ext cx="317" cy="192"/>
            </a:xfrm>
            <a:prstGeom prst="rect">
              <a:avLst/>
            </a:prstGeom>
            <a:noFill/>
            <a:ln w="9525">
              <a:noFill/>
            </a:ln>
          </p:spPr>
          <p:txBody>
            <a:bodyPr>
              <a:spAutoFit/>
            </a:bodyPr>
            <a:lstStyle/>
            <a:p>
              <a:pPr>
                <a:spcBef>
                  <a:spcPct val="50000"/>
                </a:spcBef>
              </a:pPr>
              <a:r>
                <a:rPr lang="en-US" altLang="zh-CN" sz="1400" i="0" dirty="0">
                  <a:solidFill>
                    <a:srgbClr val="006600"/>
                  </a:solidFill>
                  <a:latin typeface="Arial" panose="020B0604020202020204" pitchFamily="34" charset="0"/>
                  <a:ea typeface="宋体" panose="02010600030101010101" pitchFamily="2" charset="-122"/>
                </a:rPr>
                <a:t>25</a:t>
              </a:r>
            </a:p>
          </p:txBody>
        </p:sp>
      </p:grpSp>
      <p:grpSp>
        <p:nvGrpSpPr>
          <p:cNvPr id="35850" name="Group 21"/>
          <p:cNvGrpSpPr/>
          <p:nvPr/>
        </p:nvGrpSpPr>
        <p:grpSpPr>
          <a:xfrm>
            <a:off x="4029075" y="3752850"/>
            <a:ext cx="3081338" cy="1079500"/>
            <a:chOff x="2376" y="2067"/>
            <a:chExt cx="1941" cy="680"/>
          </a:xfrm>
        </p:grpSpPr>
        <p:sp>
          <p:nvSpPr>
            <p:cNvPr id="35922" name="Line 22"/>
            <p:cNvSpPr/>
            <p:nvPr/>
          </p:nvSpPr>
          <p:spPr>
            <a:xfrm>
              <a:off x="4314" y="2067"/>
              <a:ext cx="0" cy="680"/>
            </a:xfrm>
            <a:prstGeom prst="line">
              <a:avLst/>
            </a:prstGeom>
            <a:ln w="9525" cap="flat" cmpd="sng">
              <a:solidFill>
                <a:schemeClr val="tx1"/>
              </a:solidFill>
              <a:prstDash val="solid"/>
              <a:headEnd type="none" w="sm" len="med"/>
              <a:tailEnd type="none" w="sm" len="med"/>
            </a:ln>
          </p:spPr>
        </p:sp>
        <p:sp>
          <p:nvSpPr>
            <p:cNvPr id="35923" name="Line 23"/>
            <p:cNvSpPr/>
            <p:nvPr/>
          </p:nvSpPr>
          <p:spPr>
            <a:xfrm>
              <a:off x="2376" y="2614"/>
              <a:ext cx="1941" cy="0"/>
            </a:xfrm>
            <a:prstGeom prst="line">
              <a:avLst/>
            </a:prstGeom>
            <a:ln w="12700" cap="flat" cmpd="sng">
              <a:solidFill>
                <a:srgbClr val="006600"/>
              </a:solidFill>
              <a:prstDash val="solid"/>
              <a:headEnd type="triangle" w="sm" len="lg"/>
              <a:tailEnd type="triangle" w="sm" len="lg"/>
            </a:ln>
          </p:spPr>
        </p:sp>
        <p:sp>
          <p:nvSpPr>
            <p:cNvPr id="35924" name="Text Box 24"/>
            <p:cNvSpPr txBox="1"/>
            <p:nvPr/>
          </p:nvSpPr>
          <p:spPr>
            <a:xfrm>
              <a:off x="3182" y="2447"/>
              <a:ext cx="352" cy="192"/>
            </a:xfrm>
            <a:prstGeom prst="rect">
              <a:avLst/>
            </a:prstGeom>
            <a:noFill/>
            <a:ln w="9525">
              <a:noFill/>
            </a:ln>
          </p:spPr>
          <p:txBody>
            <a:bodyPr>
              <a:spAutoFit/>
            </a:bodyPr>
            <a:lstStyle/>
            <a:p>
              <a:pPr>
                <a:spcBef>
                  <a:spcPct val="50000"/>
                </a:spcBef>
              </a:pPr>
              <a:r>
                <a:rPr lang="en-US" altLang="zh-CN" sz="1400" i="0" dirty="0">
                  <a:solidFill>
                    <a:srgbClr val="006600"/>
                  </a:solidFill>
                  <a:latin typeface="Arial" panose="020B0604020202020204" pitchFamily="34" charset="0"/>
                  <a:ea typeface="宋体" panose="02010600030101010101" pitchFamily="2" charset="-122"/>
                </a:rPr>
                <a:t>80</a:t>
              </a:r>
            </a:p>
          </p:txBody>
        </p:sp>
      </p:grpSp>
      <p:grpSp>
        <p:nvGrpSpPr>
          <p:cNvPr id="35851" name="Group 25"/>
          <p:cNvGrpSpPr/>
          <p:nvPr/>
        </p:nvGrpSpPr>
        <p:grpSpPr>
          <a:xfrm>
            <a:off x="7116763" y="3703638"/>
            <a:ext cx="649287" cy="1366837"/>
            <a:chOff x="4321" y="2036"/>
            <a:chExt cx="409" cy="861"/>
          </a:xfrm>
        </p:grpSpPr>
        <p:sp>
          <p:nvSpPr>
            <p:cNvPr id="35919" name="Text Box 26"/>
            <p:cNvSpPr txBox="1"/>
            <p:nvPr/>
          </p:nvSpPr>
          <p:spPr>
            <a:xfrm>
              <a:off x="4342" y="2443"/>
              <a:ext cx="352" cy="192"/>
            </a:xfrm>
            <a:prstGeom prst="rect">
              <a:avLst/>
            </a:prstGeom>
            <a:noFill/>
            <a:ln w="9525">
              <a:noFill/>
            </a:ln>
          </p:spPr>
          <p:txBody>
            <a:bodyPr>
              <a:spAutoFit/>
            </a:bodyPr>
            <a:lstStyle/>
            <a:p>
              <a:pPr>
                <a:spcBef>
                  <a:spcPct val="50000"/>
                </a:spcBef>
              </a:pPr>
              <a:r>
                <a:rPr lang="en-US" altLang="zh-CN" sz="1400" i="0" dirty="0">
                  <a:solidFill>
                    <a:srgbClr val="006600"/>
                  </a:solidFill>
                  <a:latin typeface="Arial" panose="020B0604020202020204" pitchFamily="34" charset="0"/>
                  <a:ea typeface="宋体" panose="02010600030101010101" pitchFamily="2" charset="-122"/>
                </a:rPr>
                <a:t>12</a:t>
              </a:r>
            </a:p>
          </p:txBody>
        </p:sp>
        <p:sp>
          <p:nvSpPr>
            <p:cNvPr id="35920" name="Line 27"/>
            <p:cNvSpPr/>
            <p:nvPr/>
          </p:nvSpPr>
          <p:spPr>
            <a:xfrm>
              <a:off x="4730" y="2036"/>
              <a:ext cx="0" cy="861"/>
            </a:xfrm>
            <a:prstGeom prst="line">
              <a:avLst/>
            </a:prstGeom>
            <a:ln w="9525" cap="flat" cmpd="sng">
              <a:solidFill>
                <a:schemeClr val="tx1"/>
              </a:solidFill>
              <a:prstDash val="solid"/>
              <a:headEnd type="none" w="sm" len="med"/>
              <a:tailEnd type="none" w="sm" len="med"/>
            </a:ln>
          </p:spPr>
        </p:sp>
        <p:sp>
          <p:nvSpPr>
            <p:cNvPr id="35921" name="Line 28"/>
            <p:cNvSpPr/>
            <p:nvPr/>
          </p:nvSpPr>
          <p:spPr>
            <a:xfrm>
              <a:off x="4321" y="2614"/>
              <a:ext cx="408" cy="0"/>
            </a:xfrm>
            <a:prstGeom prst="line">
              <a:avLst/>
            </a:prstGeom>
            <a:ln w="12700" cap="flat" cmpd="sng">
              <a:solidFill>
                <a:srgbClr val="006600"/>
              </a:solidFill>
              <a:prstDash val="solid"/>
              <a:headEnd type="triangle" w="sm" len="lg"/>
              <a:tailEnd type="triangle" w="sm" len="lg"/>
            </a:ln>
          </p:spPr>
        </p:sp>
      </p:grpSp>
      <p:grpSp>
        <p:nvGrpSpPr>
          <p:cNvPr id="35852" name="Group 29"/>
          <p:cNvGrpSpPr/>
          <p:nvPr/>
        </p:nvGrpSpPr>
        <p:grpSpPr>
          <a:xfrm>
            <a:off x="1189038" y="3740150"/>
            <a:ext cx="6569075" cy="1366838"/>
            <a:chOff x="587" y="2059"/>
            <a:chExt cx="4138" cy="861"/>
          </a:xfrm>
        </p:grpSpPr>
        <p:sp>
          <p:nvSpPr>
            <p:cNvPr id="35916" name="Line 30"/>
            <p:cNvSpPr/>
            <p:nvPr/>
          </p:nvSpPr>
          <p:spPr>
            <a:xfrm>
              <a:off x="587" y="2059"/>
              <a:ext cx="0" cy="861"/>
            </a:xfrm>
            <a:prstGeom prst="line">
              <a:avLst/>
            </a:prstGeom>
            <a:ln w="9525" cap="flat" cmpd="sng">
              <a:solidFill>
                <a:schemeClr val="tx1"/>
              </a:solidFill>
              <a:prstDash val="solid"/>
              <a:headEnd type="none" w="sm" len="med"/>
              <a:tailEnd type="none" w="sm" len="med"/>
            </a:ln>
          </p:spPr>
        </p:sp>
        <p:sp>
          <p:nvSpPr>
            <p:cNvPr id="35917" name="Line 31"/>
            <p:cNvSpPr/>
            <p:nvPr/>
          </p:nvSpPr>
          <p:spPr>
            <a:xfrm>
              <a:off x="599" y="2872"/>
              <a:ext cx="4126" cy="0"/>
            </a:xfrm>
            <a:prstGeom prst="line">
              <a:avLst/>
            </a:prstGeom>
            <a:ln w="12700" cap="flat" cmpd="sng">
              <a:solidFill>
                <a:srgbClr val="990000"/>
              </a:solidFill>
              <a:prstDash val="solid"/>
              <a:headEnd type="triangle" w="sm" len="lg"/>
              <a:tailEnd type="triangle" w="sm" len="lg"/>
            </a:ln>
          </p:spPr>
        </p:sp>
        <p:sp>
          <p:nvSpPr>
            <p:cNvPr id="35918" name="Text Box 32"/>
            <p:cNvSpPr txBox="1"/>
            <p:nvPr/>
          </p:nvSpPr>
          <p:spPr>
            <a:xfrm>
              <a:off x="2563" y="2704"/>
              <a:ext cx="317" cy="192"/>
            </a:xfrm>
            <a:prstGeom prst="rect">
              <a:avLst/>
            </a:prstGeom>
            <a:noFill/>
            <a:ln w="9525">
              <a:noFill/>
            </a:ln>
          </p:spPr>
          <p:txBody>
            <a:bodyPr>
              <a:spAutoFit/>
            </a:bodyPr>
            <a:lstStyle/>
            <a:p>
              <a:pPr>
                <a:spcBef>
                  <a:spcPct val="50000"/>
                </a:spcBef>
              </a:pPr>
              <a:r>
                <a:rPr lang="en-US" altLang="zh-CN" sz="1400" i="0" dirty="0">
                  <a:solidFill>
                    <a:srgbClr val="990000"/>
                  </a:solidFill>
                  <a:latin typeface="Arial" panose="020B0604020202020204" pitchFamily="34" charset="0"/>
                  <a:ea typeface="宋体" panose="02010600030101010101" pitchFamily="2" charset="-122"/>
                </a:rPr>
                <a:t>154</a:t>
              </a:r>
            </a:p>
          </p:txBody>
        </p:sp>
      </p:grpSp>
      <p:sp>
        <p:nvSpPr>
          <p:cNvPr id="35853" name="Line 33"/>
          <p:cNvSpPr/>
          <p:nvPr/>
        </p:nvSpPr>
        <p:spPr>
          <a:xfrm flipH="1">
            <a:off x="831850" y="3133725"/>
            <a:ext cx="468313" cy="0"/>
          </a:xfrm>
          <a:prstGeom prst="line">
            <a:avLst/>
          </a:prstGeom>
          <a:ln w="12700" cap="flat" cmpd="sng">
            <a:solidFill>
              <a:schemeClr val="tx1"/>
            </a:solidFill>
            <a:prstDash val="solid"/>
            <a:headEnd type="none" w="sm" len="med"/>
            <a:tailEnd type="none" w="sm" len="med"/>
          </a:ln>
        </p:spPr>
      </p:sp>
      <p:sp>
        <p:nvSpPr>
          <p:cNvPr id="35854" name="Line 34"/>
          <p:cNvSpPr/>
          <p:nvPr/>
        </p:nvSpPr>
        <p:spPr>
          <a:xfrm flipH="1">
            <a:off x="825500" y="3851275"/>
            <a:ext cx="431800" cy="0"/>
          </a:xfrm>
          <a:prstGeom prst="line">
            <a:avLst/>
          </a:prstGeom>
          <a:ln w="12700" cap="flat" cmpd="sng">
            <a:solidFill>
              <a:schemeClr val="tx1"/>
            </a:solidFill>
            <a:prstDash val="solid"/>
            <a:headEnd type="none" w="sm" len="med"/>
            <a:tailEnd type="none" w="sm" len="med"/>
          </a:ln>
        </p:spPr>
      </p:sp>
      <p:grpSp>
        <p:nvGrpSpPr>
          <p:cNvPr id="35855" name="Group 35"/>
          <p:cNvGrpSpPr/>
          <p:nvPr/>
        </p:nvGrpSpPr>
        <p:grpSpPr>
          <a:xfrm>
            <a:off x="503238" y="2747963"/>
            <a:ext cx="373062" cy="1216025"/>
            <a:chOff x="155" y="1434"/>
            <a:chExt cx="235" cy="766"/>
          </a:xfrm>
        </p:grpSpPr>
        <p:sp>
          <p:nvSpPr>
            <p:cNvPr id="35913" name="Text Box 36"/>
            <p:cNvSpPr txBox="1"/>
            <p:nvPr/>
          </p:nvSpPr>
          <p:spPr>
            <a:xfrm rot="-5400000">
              <a:off x="62" y="1887"/>
              <a:ext cx="433"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φ15</a:t>
              </a:r>
            </a:p>
          </p:txBody>
        </p:sp>
        <p:sp>
          <p:nvSpPr>
            <p:cNvPr id="35914" name="Line 37"/>
            <p:cNvSpPr/>
            <p:nvPr/>
          </p:nvSpPr>
          <p:spPr>
            <a:xfrm>
              <a:off x="390" y="1676"/>
              <a:ext cx="0" cy="453"/>
            </a:xfrm>
            <a:prstGeom prst="line">
              <a:avLst/>
            </a:prstGeom>
            <a:ln w="9525" cap="flat" cmpd="sng">
              <a:solidFill>
                <a:schemeClr val="tx1"/>
              </a:solidFill>
              <a:prstDash val="solid"/>
              <a:headEnd type="triangle" w="sm" len="lg"/>
              <a:tailEnd type="triangle" w="sm" len="lg"/>
            </a:ln>
          </p:spPr>
        </p:sp>
        <p:sp>
          <p:nvSpPr>
            <p:cNvPr id="35915" name="Text Box 38"/>
            <p:cNvSpPr txBox="1"/>
            <p:nvPr/>
          </p:nvSpPr>
          <p:spPr>
            <a:xfrm rot="-5400000">
              <a:off x="25" y="1563"/>
              <a:ext cx="489" cy="230"/>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  0</a:t>
              </a:r>
            </a:p>
            <a:p>
              <a:pPr algn="l">
                <a:lnSpc>
                  <a:spcPct val="75000"/>
                </a:lnSpc>
              </a:pPr>
              <a:r>
                <a:rPr lang="en-US" altLang="zh-CN" sz="1200" i="0" dirty="0">
                  <a:latin typeface="Arial" panose="020B0604020202020204" pitchFamily="34" charset="0"/>
                  <a:ea typeface="宋体" panose="02010600030101010101" pitchFamily="2" charset="-122"/>
                </a:rPr>
                <a:t>- 0.011</a:t>
              </a:r>
            </a:p>
          </p:txBody>
        </p:sp>
      </p:grpSp>
      <p:grpSp>
        <p:nvGrpSpPr>
          <p:cNvPr id="35856" name="Group 39"/>
          <p:cNvGrpSpPr/>
          <p:nvPr/>
        </p:nvGrpSpPr>
        <p:grpSpPr>
          <a:xfrm>
            <a:off x="2724150" y="2706688"/>
            <a:ext cx="365125" cy="1373187"/>
            <a:chOff x="1554" y="1408"/>
            <a:chExt cx="230" cy="865"/>
          </a:xfrm>
        </p:grpSpPr>
        <p:sp>
          <p:nvSpPr>
            <p:cNvPr id="35911" name="Text Box 40"/>
            <p:cNvSpPr txBox="1"/>
            <p:nvPr/>
          </p:nvSpPr>
          <p:spPr>
            <a:xfrm rot="-5400000">
              <a:off x="1377" y="1585"/>
              <a:ext cx="584" cy="230"/>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+0.012</a:t>
              </a:r>
            </a:p>
            <a:p>
              <a:pPr algn="l">
                <a:lnSpc>
                  <a:spcPct val="75000"/>
                </a:lnSpc>
              </a:pPr>
              <a:r>
                <a:rPr lang="en-US" altLang="zh-CN" sz="1200" i="0" dirty="0">
                  <a:latin typeface="Arial" panose="020B0604020202020204" pitchFamily="34" charset="0"/>
                  <a:ea typeface="宋体" panose="02010600030101010101" pitchFamily="2" charset="-122"/>
                </a:rPr>
                <a:t>- 0.001</a:t>
              </a:r>
            </a:p>
          </p:txBody>
        </p:sp>
        <p:sp>
          <p:nvSpPr>
            <p:cNvPr id="35912" name="Text Box 41"/>
            <p:cNvSpPr txBox="1"/>
            <p:nvPr/>
          </p:nvSpPr>
          <p:spPr>
            <a:xfrm rot="-5400000">
              <a:off x="1411" y="1927"/>
              <a:ext cx="499"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φ17</a:t>
              </a:r>
            </a:p>
          </p:txBody>
        </p:sp>
      </p:grpSp>
      <p:sp>
        <p:nvSpPr>
          <p:cNvPr id="35857" name="Text Box 42"/>
          <p:cNvSpPr txBox="1"/>
          <p:nvPr/>
        </p:nvSpPr>
        <p:spPr>
          <a:xfrm rot="-5400000">
            <a:off x="7467600" y="2116138"/>
            <a:ext cx="993775" cy="365125"/>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 +0.012</a:t>
            </a:r>
          </a:p>
          <a:p>
            <a:pPr algn="l">
              <a:lnSpc>
                <a:spcPct val="75000"/>
              </a:lnSpc>
            </a:pPr>
            <a:r>
              <a:rPr lang="en-US" altLang="zh-CN" sz="1200" i="0" dirty="0">
                <a:latin typeface="Arial" panose="020B0604020202020204" pitchFamily="34" charset="0"/>
                <a:ea typeface="宋体" panose="02010600030101010101" pitchFamily="2" charset="-122"/>
              </a:rPr>
              <a:t>-+0.001</a:t>
            </a:r>
          </a:p>
        </p:txBody>
      </p:sp>
      <p:sp>
        <p:nvSpPr>
          <p:cNvPr id="35858" name="Line 43"/>
          <p:cNvSpPr/>
          <p:nvPr/>
        </p:nvSpPr>
        <p:spPr>
          <a:xfrm flipH="1">
            <a:off x="7654925" y="3138488"/>
            <a:ext cx="503238" cy="0"/>
          </a:xfrm>
          <a:prstGeom prst="line">
            <a:avLst/>
          </a:prstGeom>
          <a:ln w="12700" cap="flat" cmpd="sng">
            <a:solidFill>
              <a:schemeClr val="tx1"/>
            </a:solidFill>
            <a:prstDash val="solid"/>
            <a:headEnd type="none" w="sm" len="med"/>
            <a:tailEnd type="none" w="sm" len="med"/>
          </a:ln>
        </p:spPr>
      </p:sp>
      <p:sp>
        <p:nvSpPr>
          <p:cNvPr id="35859" name="Line 44"/>
          <p:cNvSpPr/>
          <p:nvPr/>
        </p:nvSpPr>
        <p:spPr>
          <a:xfrm flipH="1">
            <a:off x="7667625" y="3868738"/>
            <a:ext cx="503238" cy="0"/>
          </a:xfrm>
          <a:prstGeom prst="line">
            <a:avLst/>
          </a:prstGeom>
          <a:ln w="12700" cap="flat" cmpd="sng">
            <a:solidFill>
              <a:schemeClr val="tx1"/>
            </a:solidFill>
            <a:prstDash val="solid"/>
            <a:headEnd type="none" w="sm" len="med"/>
            <a:tailEnd type="none" w="sm" len="med"/>
          </a:ln>
        </p:spPr>
      </p:sp>
      <p:sp>
        <p:nvSpPr>
          <p:cNvPr id="35860" name="Line 45"/>
          <p:cNvSpPr/>
          <p:nvPr/>
        </p:nvSpPr>
        <p:spPr>
          <a:xfrm>
            <a:off x="8137525" y="3122613"/>
            <a:ext cx="0" cy="755650"/>
          </a:xfrm>
          <a:prstGeom prst="line">
            <a:avLst/>
          </a:prstGeom>
          <a:ln w="9525" cap="flat" cmpd="sng">
            <a:solidFill>
              <a:schemeClr val="tx1"/>
            </a:solidFill>
            <a:prstDash val="solid"/>
            <a:headEnd type="triangle" w="sm" len="lg"/>
            <a:tailEnd type="triangle" w="sm" len="lg"/>
          </a:ln>
        </p:spPr>
      </p:sp>
      <p:sp>
        <p:nvSpPr>
          <p:cNvPr id="35861" name="Text Box 46"/>
          <p:cNvSpPr txBox="1"/>
          <p:nvPr/>
        </p:nvSpPr>
        <p:spPr>
          <a:xfrm rot="-5400000">
            <a:off x="7600950" y="2682875"/>
            <a:ext cx="687388" cy="304800"/>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φ15</a:t>
            </a:r>
          </a:p>
        </p:txBody>
      </p:sp>
      <p:sp>
        <p:nvSpPr>
          <p:cNvPr id="35862" name="Line 47"/>
          <p:cNvSpPr/>
          <p:nvPr/>
        </p:nvSpPr>
        <p:spPr>
          <a:xfrm flipV="1">
            <a:off x="8142288" y="2028825"/>
            <a:ext cx="0" cy="1150938"/>
          </a:xfrm>
          <a:prstGeom prst="line">
            <a:avLst/>
          </a:prstGeom>
          <a:ln w="9525" cap="flat" cmpd="sng">
            <a:solidFill>
              <a:schemeClr val="tx1"/>
            </a:solidFill>
            <a:prstDash val="solid"/>
            <a:headEnd type="none" w="sm" len="med"/>
            <a:tailEnd type="none" w="sm" len="med"/>
          </a:ln>
        </p:spPr>
      </p:sp>
      <p:grpSp>
        <p:nvGrpSpPr>
          <p:cNvPr id="35863" name="Group 49"/>
          <p:cNvGrpSpPr/>
          <p:nvPr/>
        </p:nvGrpSpPr>
        <p:grpSpPr>
          <a:xfrm>
            <a:off x="1000125" y="2909888"/>
            <a:ext cx="7175500" cy="1184275"/>
            <a:chOff x="492" y="3218"/>
            <a:chExt cx="4384" cy="746"/>
          </a:xfrm>
        </p:grpSpPr>
        <p:sp>
          <p:nvSpPr>
            <p:cNvPr id="35870" name="Line 50"/>
            <p:cNvSpPr>
              <a:spLocks noChangeAspect="1"/>
            </p:cNvSpPr>
            <p:nvPr/>
          </p:nvSpPr>
          <p:spPr>
            <a:xfrm flipH="1">
              <a:off x="492" y="3594"/>
              <a:ext cx="4384" cy="0"/>
            </a:xfrm>
            <a:prstGeom prst="line">
              <a:avLst/>
            </a:prstGeom>
            <a:ln w="19050" cap="flat" cmpd="sng">
              <a:solidFill>
                <a:srgbClr val="000099"/>
              </a:solidFill>
              <a:prstDash val="lgDashDot"/>
              <a:headEnd type="none" w="sm" len="med"/>
              <a:tailEnd type="none" w="sm" len="med"/>
            </a:ln>
          </p:spPr>
        </p:sp>
        <p:sp>
          <p:nvSpPr>
            <p:cNvPr id="35871" name="Rectangle 51"/>
            <p:cNvSpPr/>
            <p:nvPr/>
          </p:nvSpPr>
          <p:spPr>
            <a:xfrm>
              <a:off x="688" y="3385"/>
              <a:ext cx="680" cy="440"/>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2" name="Rectangle 52"/>
            <p:cNvSpPr>
              <a:spLocks noChangeAspect="1"/>
            </p:cNvSpPr>
            <p:nvPr/>
          </p:nvSpPr>
          <p:spPr>
            <a:xfrm>
              <a:off x="1368" y="3306"/>
              <a:ext cx="645" cy="558"/>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3" name="Rectangle 53"/>
            <p:cNvSpPr>
              <a:spLocks noChangeAspect="1"/>
            </p:cNvSpPr>
            <p:nvPr/>
          </p:nvSpPr>
          <p:spPr>
            <a:xfrm>
              <a:off x="2083" y="3288"/>
              <a:ext cx="164" cy="578"/>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4" name="Rectangle 54"/>
            <p:cNvSpPr>
              <a:spLocks noChangeAspect="1"/>
            </p:cNvSpPr>
            <p:nvPr/>
          </p:nvSpPr>
          <p:spPr>
            <a:xfrm>
              <a:off x="2246" y="3218"/>
              <a:ext cx="87" cy="746"/>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5" name="Rectangle 55"/>
            <p:cNvSpPr>
              <a:spLocks noChangeAspect="1"/>
            </p:cNvSpPr>
            <p:nvPr/>
          </p:nvSpPr>
          <p:spPr>
            <a:xfrm>
              <a:off x="3145" y="3320"/>
              <a:ext cx="316" cy="547"/>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6" name="Rectangle 56"/>
            <p:cNvSpPr>
              <a:spLocks noChangeAspect="1"/>
            </p:cNvSpPr>
            <p:nvPr/>
          </p:nvSpPr>
          <p:spPr>
            <a:xfrm>
              <a:off x="2397" y="3268"/>
              <a:ext cx="638" cy="639"/>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7" name="Rectangle 57"/>
            <p:cNvSpPr>
              <a:spLocks noChangeAspect="1"/>
            </p:cNvSpPr>
            <p:nvPr/>
          </p:nvSpPr>
          <p:spPr>
            <a:xfrm>
              <a:off x="3088" y="3362"/>
              <a:ext cx="1097" cy="458"/>
            </a:xfrm>
            <a:prstGeom prst="rect">
              <a:avLst/>
            </a:prstGeom>
            <a:noFill/>
            <a:ln w="190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8" name="Rectangle 58"/>
            <p:cNvSpPr>
              <a:spLocks noChangeAspect="1"/>
            </p:cNvSpPr>
            <p:nvPr/>
          </p:nvSpPr>
          <p:spPr>
            <a:xfrm>
              <a:off x="4177" y="3393"/>
              <a:ext cx="70" cy="394"/>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5879" name="Rectangle 59"/>
            <p:cNvSpPr>
              <a:spLocks noChangeAspect="1"/>
            </p:cNvSpPr>
            <p:nvPr/>
          </p:nvSpPr>
          <p:spPr>
            <a:xfrm>
              <a:off x="4252" y="3373"/>
              <a:ext cx="307" cy="439"/>
            </a:xfrm>
            <a:prstGeom prst="rect">
              <a:avLst/>
            </a:prstGeom>
            <a:noFill/>
            <a:ln w="57150"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35880" name="Group 60"/>
            <p:cNvGrpSpPr>
              <a:grpSpLocks noChangeAspect="1"/>
            </p:cNvGrpSpPr>
            <p:nvPr/>
          </p:nvGrpSpPr>
          <p:grpSpPr>
            <a:xfrm>
              <a:off x="4570" y="3364"/>
              <a:ext cx="53" cy="451"/>
              <a:chOff x="4236" y="2025"/>
              <a:chExt cx="44" cy="373"/>
            </a:xfrm>
          </p:grpSpPr>
          <p:sp>
            <p:nvSpPr>
              <p:cNvPr id="35908" name="Line 61"/>
              <p:cNvSpPr>
                <a:spLocks noChangeAspect="1"/>
              </p:cNvSpPr>
              <p:nvPr/>
            </p:nvSpPr>
            <p:spPr>
              <a:xfrm>
                <a:off x="4275" y="2057"/>
                <a:ext cx="1" cy="306"/>
              </a:xfrm>
              <a:prstGeom prst="line">
                <a:avLst/>
              </a:prstGeom>
              <a:ln w="57150" cap="flat" cmpd="sng">
                <a:solidFill>
                  <a:srgbClr val="000099"/>
                </a:solidFill>
                <a:prstDash val="solid"/>
                <a:headEnd type="none" w="sm" len="med"/>
                <a:tailEnd type="none" w="sm" len="med"/>
              </a:ln>
            </p:spPr>
          </p:sp>
          <p:sp>
            <p:nvSpPr>
              <p:cNvPr id="35909" name="Line 62"/>
              <p:cNvSpPr>
                <a:spLocks noChangeAspect="1"/>
              </p:cNvSpPr>
              <p:nvPr/>
            </p:nvSpPr>
            <p:spPr>
              <a:xfrm>
                <a:off x="4236" y="2025"/>
                <a:ext cx="41" cy="42"/>
              </a:xfrm>
              <a:prstGeom prst="line">
                <a:avLst/>
              </a:prstGeom>
              <a:ln w="57150" cap="flat" cmpd="sng">
                <a:solidFill>
                  <a:srgbClr val="000099"/>
                </a:solidFill>
                <a:prstDash val="solid"/>
                <a:headEnd type="none" w="sm" len="med"/>
                <a:tailEnd type="none" w="sm" len="med"/>
              </a:ln>
            </p:spPr>
          </p:sp>
          <p:sp>
            <p:nvSpPr>
              <p:cNvPr id="35910" name="Line 63"/>
              <p:cNvSpPr>
                <a:spLocks noChangeAspect="1"/>
              </p:cNvSpPr>
              <p:nvPr/>
            </p:nvSpPr>
            <p:spPr>
              <a:xfrm flipV="1">
                <a:off x="4239" y="2356"/>
                <a:ext cx="41" cy="42"/>
              </a:xfrm>
              <a:prstGeom prst="line">
                <a:avLst/>
              </a:prstGeom>
              <a:ln w="57150" cap="flat" cmpd="sng">
                <a:solidFill>
                  <a:srgbClr val="000099"/>
                </a:solidFill>
                <a:prstDash val="solid"/>
                <a:headEnd type="none" w="sm" len="med"/>
                <a:tailEnd type="none" w="sm" len="med"/>
              </a:ln>
            </p:spPr>
          </p:sp>
        </p:grpSp>
        <p:sp>
          <p:nvSpPr>
            <p:cNvPr id="35881" name="Line 64"/>
            <p:cNvSpPr>
              <a:spLocks noChangeAspect="1"/>
            </p:cNvSpPr>
            <p:nvPr/>
          </p:nvSpPr>
          <p:spPr>
            <a:xfrm>
              <a:off x="3040" y="3258"/>
              <a:ext cx="50" cy="49"/>
            </a:xfrm>
            <a:prstGeom prst="line">
              <a:avLst/>
            </a:prstGeom>
            <a:ln w="57150" cap="flat" cmpd="sng">
              <a:solidFill>
                <a:srgbClr val="000099"/>
              </a:solidFill>
              <a:prstDash val="solid"/>
              <a:headEnd type="none" w="sm" len="med"/>
              <a:tailEnd type="none" w="sm" len="med"/>
            </a:ln>
          </p:spPr>
        </p:sp>
        <p:sp>
          <p:nvSpPr>
            <p:cNvPr id="35882" name="Line 65"/>
            <p:cNvSpPr>
              <a:spLocks noChangeAspect="1"/>
            </p:cNvSpPr>
            <p:nvPr/>
          </p:nvSpPr>
          <p:spPr>
            <a:xfrm flipV="1">
              <a:off x="3040" y="3871"/>
              <a:ext cx="50" cy="51"/>
            </a:xfrm>
            <a:prstGeom prst="line">
              <a:avLst/>
            </a:prstGeom>
            <a:ln w="57150" cap="flat" cmpd="sng">
              <a:solidFill>
                <a:srgbClr val="000099"/>
              </a:solidFill>
              <a:prstDash val="solid"/>
              <a:headEnd type="none" w="sm" len="med"/>
              <a:tailEnd type="none" w="sm" len="med"/>
            </a:ln>
          </p:spPr>
        </p:sp>
        <p:sp>
          <p:nvSpPr>
            <p:cNvPr id="35883" name="Line 66"/>
            <p:cNvSpPr>
              <a:spLocks noChangeAspect="1"/>
            </p:cNvSpPr>
            <p:nvPr/>
          </p:nvSpPr>
          <p:spPr>
            <a:xfrm>
              <a:off x="3092" y="3299"/>
              <a:ext cx="0" cy="582"/>
            </a:xfrm>
            <a:prstGeom prst="line">
              <a:avLst/>
            </a:prstGeom>
            <a:ln w="57150" cap="flat" cmpd="sng">
              <a:solidFill>
                <a:srgbClr val="000099"/>
              </a:solidFill>
              <a:prstDash val="solid"/>
              <a:headEnd type="none" w="sm" len="med"/>
              <a:tailEnd type="none" w="sm" len="med"/>
            </a:ln>
          </p:spPr>
        </p:sp>
        <p:sp>
          <p:nvSpPr>
            <p:cNvPr id="35884" name="Line 67"/>
            <p:cNvSpPr>
              <a:spLocks noChangeAspect="1"/>
            </p:cNvSpPr>
            <p:nvPr/>
          </p:nvSpPr>
          <p:spPr>
            <a:xfrm>
              <a:off x="3474" y="3307"/>
              <a:ext cx="52" cy="51"/>
            </a:xfrm>
            <a:prstGeom prst="line">
              <a:avLst/>
            </a:prstGeom>
            <a:ln w="57150" cap="flat" cmpd="sng">
              <a:solidFill>
                <a:srgbClr val="000099"/>
              </a:solidFill>
              <a:prstDash val="solid"/>
              <a:headEnd type="none" w="sm" len="med"/>
              <a:tailEnd type="none" w="sm" len="med"/>
            </a:ln>
          </p:spPr>
        </p:sp>
        <p:sp>
          <p:nvSpPr>
            <p:cNvPr id="35885" name="Line 68"/>
            <p:cNvSpPr>
              <a:spLocks noChangeAspect="1"/>
            </p:cNvSpPr>
            <p:nvPr/>
          </p:nvSpPr>
          <p:spPr>
            <a:xfrm flipV="1">
              <a:off x="3473" y="3825"/>
              <a:ext cx="52" cy="51"/>
            </a:xfrm>
            <a:prstGeom prst="line">
              <a:avLst/>
            </a:prstGeom>
            <a:ln w="57150" cap="flat" cmpd="sng">
              <a:solidFill>
                <a:srgbClr val="000099"/>
              </a:solidFill>
              <a:prstDash val="solid"/>
              <a:headEnd type="none" w="sm" len="med"/>
              <a:tailEnd type="none" w="sm" len="med"/>
            </a:ln>
          </p:spPr>
        </p:sp>
        <p:sp>
          <p:nvSpPr>
            <p:cNvPr id="35886" name="Line 69"/>
            <p:cNvSpPr>
              <a:spLocks noChangeAspect="1"/>
            </p:cNvSpPr>
            <p:nvPr/>
          </p:nvSpPr>
          <p:spPr>
            <a:xfrm>
              <a:off x="3525" y="3351"/>
              <a:ext cx="0" cy="482"/>
            </a:xfrm>
            <a:prstGeom prst="line">
              <a:avLst/>
            </a:prstGeom>
            <a:ln w="57150" cap="flat" cmpd="sng">
              <a:solidFill>
                <a:srgbClr val="000099"/>
              </a:solidFill>
              <a:prstDash val="solid"/>
              <a:headEnd type="none" w="sm" len="med"/>
              <a:tailEnd type="none" w="sm" len="med"/>
            </a:ln>
          </p:spPr>
        </p:sp>
        <p:sp>
          <p:nvSpPr>
            <p:cNvPr id="35887" name="Line 70"/>
            <p:cNvSpPr>
              <a:spLocks noChangeAspect="1"/>
            </p:cNvSpPr>
            <p:nvPr/>
          </p:nvSpPr>
          <p:spPr>
            <a:xfrm>
              <a:off x="2334" y="3312"/>
              <a:ext cx="51" cy="0"/>
            </a:xfrm>
            <a:prstGeom prst="line">
              <a:avLst/>
            </a:prstGeom>
            <a:ln w="57150" cap="flat" cmpd="sng">
              <a:solidFill>
                <a:srgbClr val="000099"/>
              </a:solidFill>
              <a:prstDash val="solid"/>
              <a:headEnd type="none" w="sm" len="med"/>
              <a:tailEnd type="none" w="sm" len="med"/>
            </a:ln>
          </p:spPr>
        </p:sp>
        <p:sp>
          <p:nvSpPr>
            <p:cNvPr id="35888" name="Line 71"/>
            <p:cNvSpPr>
              <a:spLocks noChangeAspect="1"/>
            </p:cNvSpPr>
            <p:nvPr/>
          </p:nvSpPr>
          <p:spPr>
            <a:xfrm>
              <a:off x="2334" y="3868"/>
              <a:ext cx="51" cy="0"/>
            </a:xfrm>
            <a:prstGeom prst="line">
              <a:avLst/>
            </a:prstGeom>
            <a:ln w="57150" cap="flat" cmpd="sng">
              <a:solidFill>
                <a:srgbClr val="000099"/>
              </a:solidFill>
              <a:prstDash val="solid"/>
              <a:headEnd type="none" w="sm" len="med"/>
              <a:tailEnd type="none" w="sm" len="med"/>
            </a:ln>
          </p:spPr>
        </p:sp>
        <p:sp>
          <p:nvSpPr>
            <p:cNvPr id="35889" name="Line 72"/>
            <p:cNvSpPr>
              <a:spLocks noChangeAspect="1"/>
            </p:cNvSpPr>
            <p:nvPr/>
          </p:nvSpPr>
          <p:spPr>
            <a:xfrm>
              <a:off x="629" y="3431"/>
              <a:ext cx="2" cy="354"/>
            </a:xfrm>
            <a:prstGeom prst="line">
              <a:avLst/>
            </a:prstGeom>
            <a:ln w="57150" cap="flat" cmpd="sng">
              <a:solidFill>
                <a:srgbClr val="000099"/>
              </a:solidFill>
              <a:prstDash val="solid"/>
              <a:headEnd type="none" w="sm" len="med"/>
              <a:tailEnd type="none" w="sm" len="med"/>
            </a:ln>
          </p:spPr>
        </p:sp>
        <p:sp>
          <p:nvSpPr>
            <p:cNvPr id="35890" name="Line 73"/>
            <p:cNvSpPr>
              <a:spLocks noChangeAspect="1"/>
            </p:cNvSpPr>
            <p:nvPr/>
          </p:nvSpPr>
          <p:spPr>
            <a:xfrm flipH="1">
              <a:off x="622" y="3381"/>
              <a:ext cx="63" cy="63"/>
            </a:xfrm>
            <a:prstGeom prst="line">
              <a:avLst/>
            </a:prstGeom>
            <a:ln w="57150" cap="flat" cmpd="sng">
              <a:solidFill>
                <a:srgbClr val="000099"/>
              </a:solidFill>
              <a:prstDash val="solid"/>
              <a:headEnd type="none" w="sm" len="med"/>
              <a:tailEnd type="none" w="sm" len="med"/>
            </a:ln>
          </p:spPr>
        </p:sp>
        <p:sp>
          <p:nvSpPr>
            <p:cNvPr id="35891" name="Line 74"/>
            <p:cNvSpPr>
              <a:spLocks noChangeAspect="1"/>
            </p:cNvSpPr>
            <p:nvPr/>
          </p:nvSpPr>
          <p:spPr>
            <a:xfrm>
              <a:off x="3513" y="3350"/>
              <a:ext cx="685" cy="1"/>
            </a:xfrm>
            <a:prstGeom prst="line">
              <a:avLst/>
            </a:prstGeom>
            <a:ln w="57150" cap="flat" cmpd="sng">
              <a:solidFill>
                <a:srgbClr val="000099"/>
              </a:solidFill>
              <a:prstDash val="solid"/>
              <a:headEnd type="none" w="sm" len="med"/>
              <a:tailEnd type="none" w="sm" len="med"/>
            </a:ln>
          </p:spPr>
        </p:sp>
        <p:sp>
          <p:nvSpPr>
            <p:cNvPr id="35892" name="Line 75"/>
            <p:cNvSpPr>
              <a:spLocks noChangeAspect="1"/>
            </p:cNvSpPr>
            <p:nvPr/>
          </p:nvSpPr>
          <p:spPr>
            <a:xfrm>
              <a:off x="4177" y="3338"/>
              <a:ext cx="0" cy="492"/>
            </a:xfrm>
            <a:prstGeom prst="line">
              <a:avLst/>
            </a:prstGeom>
            <a:ln w="57150" cap="flat" cmpd="sng">
              <a:solidFill>
                <a:srgbClr val="000099"/>
              </a:solidFill>
              <a:prstDash val="solid"/>
              <a:headEnd type="none" w="sm" len="med"/>
              <a:tailEnd type="none" w="sm" len="med"/>
            </a:ln>
          </p:spPr>
        </p:sp>
        <p:sp>
          <p:nvSpPr>
            <p:cNvPr id="35893" name="Line 76"/>
            <p:cNvSpPr>
              <a:spLocks noChangeAspect="1"/>
            </p:cNvSpPr>
            <p:nvPr/>
          </p:nvSpPr>
          <p:spPr>
            <a:xfrm>
              <a:off x="3507" y="3830"/>
              <a:ext cx="685" cy="1"/>
            </a:xfrm>
            <a:prstGeom prst="line">
              <a:avLst/>
            </a:prstGeom>
            <a:ln w="57150" cap="flat" cmpd="sng">
              <a:solidFill>
                <a:srgbClr val="000099"/>
              </a:solidFill>
              <a:prstDash val="solid"/>
              <a:headEnd type="none" w="sm" len="med"/>
              <a:tailEnd type="none" w="sm" len="med"/>
            </a:ln>
          </p:spPr>
        </p:sp>
        <p:sp>
          <p:nvSpPr>
            <p:cNvPr id="35894" name="Line 77"/>
            <p:cNvSpPr>
              <a:spLocks noChangeAspect="1"/>
            </p:cNvSpPr>
            <p:nvPr/>
          </p:nvSpPr>
          <p:spPr>
            <a:xfrm>
              <a:off x="3090" y="3833"/>
              <a:ext cx="43" cy="0"/>
            </a:xfrm>
            <a:prstGeom prst="line">
              <a:avLst/>
            </a:prstGeom>
            <a:ln w="57150" cap="flat" cmpd="sng">
              <a:solidFill>
                <a:srgbClr val="000099"/>
              </a:solidFill>
              <a:prstDash val="solid"/>
              <a:headEnd type="none" w="sm" len="med"/>
              <a:tailEnd type="none" w="sm" len="med"/>
            </a:ln>
          </p:spPr>
        </p:sp>
        <p:sp>
          <p:nvSpPr>
            <p:cNvPr id="35895" name="Line 78"/>
            <p:cNvSpPr>
              <a:spLocks noChangeAspect="1"/>
            </p:cNvSpPr>
            <p:nvPr/>
          </p:nvSpPr>
          <p:spPr>
            <a:xfrm>
              <a:off x="3092" y="3351"/>
              <a:ext cx="43" cy="0"/>
            </a:xfrm>
            <a:prstGeom prst="line">
              <a:avLst/>
            </a:prstGeom>
            <a:ln w="57150" cap="flat" cmpd="sng">
              <a:solidFill>
                <a:srgbClr val="000099"/>
              </a:solidFill>
              <a:prstDash val="solid"/>
              <a:headEnd type="none" w="sm" len="med"/>
              <a:tailEnd type="none" w="sm" len="med"/>
            </a:ln>
          </p:spPr>
        </p:sp>
        <p:grpSp>
          <p:nvGrpSpPr>
            <p:cNvPr id="35896" name="Group 79"/>
            <p:cNvGrpSpPr>
              <a:grpSpLocks noChangeAspect="1"/>
            </p:cNvGrpSpPr>
            <p:nvPr/>
          </p:nvGrpSpPr>
          <p:grpSpPr>
            <a:xfrm>
              <a:off x="2462" y="3506"/>
              <a:ext cx="484" cy="175"/>
              <a:chOff x="2492" y="2142"/>
              <a:chExt cx="400" cy="145"/>
            </a:xfrm>
          </p:grpSpPr>
          <p:sp>
            <p:nvSpPr>
              <p:cNvPr id="35906" name="Arc 80"/>
              <p:cNvSpPr>
                <a:spLocks noChangeAspect="1"/>
              </p:cNvSpPr>
              <p:nvPr/>
            </p:nvSpPr>
            <p:spPr>
              <a:xfrm flipH="1" flipV="1">
                <a:off x="2492" y="2142"/>
                <a:ext cx="73" cy="144"/>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57150" cap="flat" cmpd="sng">
                <a:solidFill>
                  <a:srgbClr val="000099">
                    <a:alpha val="100000"/>
                  </a:srgbClr>
                </a:solidFill>
                <a:prstDash val="solid"/>
                <a:round/>
                <a:headEnd type="none" w="sm" len="med"/>
                <a:tailEnd type="none" w="sm" len="med"/>
              </a:ln>
            </p:spPr>
            <p:txBody>
              <a:bodyPr/>
              <a:lstStyle/>
              <a:p>
                <a:endParaRPr lang="zh-CN" altLang="en-US"/>
              </a:p>
            </p:txBody>
          </p:sp>
          <p:sp>
            <p:nvSpPr>
              <p:cNvPr id="35907" name="Arc 81"/>
              <p:cNvSpPr>
                <a:spLocks noChangeAspect="1"/>
              </p:cNvSpPr>
              <p:nvPr/>
            </p:nvSpPr>
            <p:spPr>
              <a:xfrm flipV="1">
                <a:off x="2819" y="2143"/>
                <a:ext cx="73" cy="144"/>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57150" cap="flat" cmpd="sng">
                <a:solidFill>
                  <a:srgbClr val="000099">
                    <a:alpha val="100000"/>
                  </a:srgbClr>
                </a:solidFill>
                <a:prstDash val="solid"/>
                <a:round/>
                <a:headEnd type="none" w="sm" len="med"/>
                <a:tailEnd type="none" w="sm" len="med"/>
              </a:ln>
            </p:spPr>
            <p:txBody>
              <a:bodyPr/>
              <a:lstStyle/>
              <a:p>
                <a:endParaRPr lang="zh-CN" altLang="en-US"/>
              </a:p>
            </p:txBody>
          </p:sp>
        </p:grpSp>
        <p:sp>
          <p:nvSpPr>
            <p:cNvPr id="35897" name="Arc 82"/>
            <p:cNvSpPr>
              <a:spLocks noChangeAspect="1"/>
            </p:cNvSpPr>
            <p:nvPr/>
          </p:nvSpPr>
          <p:spPr>
            <a:xfrm flipH="1" flipV="1">
              <a:off x="755" y="3526"/>
              <a:ext cx="66" cy="132"/>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57150" cap="flat" cmpd="sng">
              <a:solidFill>
                <a:srgbClr val="000099">
                  <a:alpha val="100000"/>
                </a:srgbClr>
              </a:solidFill>
              <a:prstDash val="solid"/>
              <a:round/>
              <a:headEnd type="none" w="sm" len="med"/>
              <a:tailEnd type="none" w="sm" len="med"/>
            </a:ln>
          </p:spPr>
          <p:txBody>
            <a:bodyPr/>
            <a:lstStyle/>
            <a:p>
              <a:endParaRPr lang="zh-CN" altLang="en-US"/>
            </a:p>
          </p:txBody>
        </p:sp>
        <p:sp>
          <p:nvSpPr>
            <p:cNvPr id="35898" name="Arc 83"/>
            <p:cNvSpPr>
              <a:spLocks noChangeAspect="1"/>
            </p:cNvSpPr>
            <p:nvPr/>
          </p:nvSpPr>
          <p:spPr>
            <a:xfrm flipV="1">
              <a:off x="1130" y="3525"/>
              <a:ext cx="65" cy="132"/>
            </a:xfrm>
            <a:custGeom>
              <a:avLst/>
              <a:gdLst>
                <a:gd name="txL" fmla="*/ 0 w 21814"/>
                <a:gd name="txT" fmla="*/ 0 h 43200"/>
                <a:gd name="txR" fmla="*/ 21814 w 21814"/>
                <a:gd name="txB" fmla="*/ 43200 h 43200"/>
              </a:gdLst>
              <a:ahLst/>
              <a:cxnLst>
                <a:cxn ang="0">
                  <a:pos x="0" y="0"/>
                </a:cxn>
                <a:cxn ang="0">
                  <a:pos x="0" y="0"/>
                </a:cxn>
                <a:cxn ang="0">
                  <a:pos x="0" y="0"/>
                </a:cxn>
              </a:cxnLst>
              <a:rect l="txL" t="txT" r="txR" b="txB"/>
              <a:pathLst>
                <a:path w="21814" h="43200" fill="none">
                  <a:moveTo>
                    <a:pt x="213" y="0"/>
                  </a:moveTo>
                  <a:cubicBezTo>
                    <a:pt x="12143" y="0"/>
                    <a:pt x="21814" y="9670"/>
                    <a:pt x="21814" y="21600"/>
                  </a:cubicBezTo>
                  <a:cubicBezTo>
                    <a:pt x="21814" y="33529"/>
                    <a:pt x="12143" y="43200"/>
                    <a:pt x="214" y="43200"/>
                  </a:cubicBezTo>
                  <a:cubicBezTo>
                    <a:pt x="142" y="43200"/>
                    <a:pt x="71" y="43199"/>
                    <a:pt x="0" y="43198"/>
                  </a:cubicBezTo>
                </a:path>
                <a:path w="21814" h="43200" stroke="0">
                  <a:moveTo>
                    <a:pt x="213" y="0"/>
                  </a:moveTo>
                  <a:cubicBezTo>
                    <a:pt x="12143" y="0"/>
                    <a:pt x="21814" y="9670"/>
                    <a:pt x="21814" y="21600"/>
                  </a:cubicBezTo>
                  <a:cubicBezTo>
                    <a:pt x="21814" y="33529"/>
                    <a:pt x="12143" y="43200"/>
                    <a:pt x="214" y="43200"/>
                  </a:cubicBezTo>
                  <a:cubicBezTo>
                    <a:pt x="142" y="43200"/>
                    <a:pt x="71" y="43199"/>
                    <a:pt x="0" y="43198"/>
                  </a:cubicBezTo>
                  <a:lnTo>
                    <a:pt x="214" y="21600"/>
                  </a:lnTo>
                  <a:close/>
                </a:path>
              </a:pathLst>
            </a:custGeom>
            <a:noFill/>
            <a:ln w="57150" cap="flat" cmpd="sng">
              <a:solidFill>
                <a:srgbClr val="000099">
                  <a:alpha val="100000"/>
                </a:srgbClr>
              </a:solidFill>
              <a:prstDash val="solid"/>
              <a:round/>
              <a:headEnd type="none" w="sm" len="med"/>
              <a:tailEnd type="none" w="sm" len="med"/>
            </a:ln>
          </p:spPr>
          <p:txBody>
            <a:bodyPr/>
            <a:lstStyle/>
            <a:p>
              <a:endParaRPr lang="zh-CN" altLang="en-US"/>
            </a:p>
          </p:txBody>
        </p:sp>
        <p:sp>
          <p:nvSpPr>
            <p:cNvPr id="35899" name="Line 84"/>
            <p:cNvSpPr>
              <a:spLocks noChangeAspect="1"/>
            </p:cNvSpPr>
            <p:nvPr/>
          </p:nvSpPr>
          <p:spPr>
            <a:xfrm flipH="1" flipV="1">
              <a:off x="624" y="3768"/>
              <a:ext cx="63" cy="63"/>
            </a:xfrm>
            <a:prstGeom prst="line">
              <a:avLst/>
            </a:prstGeom>
            <a:ln w="57150" cap="flat" cmpd="sng">
              <a:solidFill>
                <a:srgbClr val="000099"/>
              </a:solidFill>
              <a:prstDash val="solid"/>
              <a:headEnd type="none" w="sm" len="med"/>
              <a:tailEnd type="none" w="sm" len="med"/>
            </a:ln>
          </p:spPr>
        </p:sp>
        <p:sp>
          <p:nvSpPr>
            <p:cNvPr id="35900" name="Line 85"/>
            <p:cNvSpPr>
              <a:spLocks noChangeAspect="1"/>
            </p:cNvSpPr>
            <p:nvPr/>
          </p:nvSpPr>
          <p:spPr>
            <a:xfrm>
              <a:off x="2543" y="3506"/>
              <a:ext cx="330" cy="0"/>
            </a:xfrm>
            <a:prstGeom prst="line">
              <a:avLst/>
            </a:prstGeom>
            <a:ln w="57150" cap="flat" cmpd="sng">
              <a:solidFill>
                <a:srgbClr val="000099"/>
              </a:solidFill>
              <a:prstDash val="solid"/>
              <a:headEnd type="none" w="med" len="med"/>
              <a:tailEnd type="none" w="med" len="med"/>
            </a:ln>
          </p:spPr>
        </p:sp>
        <p:sp>
          <p:nvSpPr>
            <p:cNvPr id="35901" name="Line 86"/>
            <p:cNvSpPr>
              <a:spLocks noChangeAspect="1"/>
            </p:cNvSpPr>
            <p:nvPr/>
          </p:nvSpPr>
          <p:spPr>
            <a:xfrm>
              <a:off x="2543" y="3681"/>
              <a:ext cx="330" cy="0"/>
            </a:xfrm>
            <a:prstGeom prst="line">
              <a:avLst/>
            </a:prstGeom>
            <a:ln w="57150" cap="flat" cmpd="sng">
              <a:solidFill>
                <a:srgbClr val="000099"/>
              </a:solidFill>
              <a:prstDash val="solid"/>
              <a:headEnd type="none" w="med" len="med"/>
              <a:tailEnd type="none" w="med" len="med"/>
            </a:ln>
          </p:spPr>
        </p:sp>
        <p:sp>
          <p:nvSpPr>
            <p:cNvPr id="35902" name="Line 87"/>
            <p:cNvSpPr>
              <a:spLocks noChangeAspect="1"/>
            </p:cNvSpPr>
            <p:nvPr/>
          </p:nvSpPr>
          <p:spPr>
            <a:xfrm>
              <a:off x="811" y="3656"/>
              <a:ext cx="330" cy="0"/>
            </a:xfrm>
            <a:prstGeom prst="line">
              <a:avLst/>
            </a:prstGeom>
            <a:ln w="57150" cap="flat" cmpd="sng">
              <a:solidFill>
                <a:srgbClr val="000099"/>
              </a:solidFill>
              <a:prstDash val="solid"/>
              <a:headEnd type="none" w="med" len="med"/>
              <a:tailEnd type="none" w="med" len="med"/>
            </a:ln>
          </p:spPr>
        </p:sp>
        <p:sp>
          <p:nvSpPr>
            <p:cNvPr id="35903" name="Line 88"/>
            <p:cNvSpPr>
              <a:spLocks noChangeAspect="1"/>
            </p:cNvSpPr>
            <p:nvPr/>
          </p:nvSpPr>
          <p:spPr>
            <a:xfrm>
              <a:off x="817" y="3528"/>
              <a:ext cx="330" cy="0"/>
            </a:xfrm>
            <a:prstGeom prst="line">
              <a:avLst/>
            </a:prstGeom>
            <a:ln w="57150" cap="flat" cmpd="sng">
              <a:solidFill>
                <a:srgbClr val="000099"/>
              </a:solidFill>
              <a:prstDash val="solid"/>
              <a:headEnd type="none" w="med" len="med"/>
              <a:tailEnd type="none" w="med" len="med"/>
            </a:ln>
          </p:spPr>
        </p:sp>
        <p:sp>
          <p:nvSpPr>
            <p:cNvPr id="35904" name="Line 89"/>
            <p:cNvSpPr>
              <a:spLocks noChangeAspect="1"/>
            </p:cNvSpPr>
            <p:nvPr/>
          </p:nvSpPr>
          <p:spPr>
            <a:xfrm>
              <a:off x="1993" y="3363"/>
              <a:ext cx="110" cy="0"/>
            </a:xfrm>
            <a:prstGeom prst="line">
              <a:avLst/>
            </a:prstGeom>
            <a:ln w="57150" cap="flat" cmpd="sng">
              <a:solidFill>
                <a:srgbClr val="000099"/>
              </a:solidFill>
              <a:prstDash val="solid"/>
              <a:headEnd type="none" w="med" len="med"/>
              <a:tailEnd type="none" w="med" len="med"/>
            </a:ln>
          </p:spPr>
        </p:sp>
        <p:sp>
          <p:nvSpPr>
            <p:cNvPr id="35905" name="Line 90"/>
            <p:cNvSpPr>
              <a:spLocks noChangeAspect="1"/>
            </p:cNvSpPr>
            <p:nvPr/>
          </p:nvSpPr>
          <p:spPr>
            <a:xfrm>
              <a:off x="1993" y="3802"/>
              <a:ext cx="110" cy="0"/>
            </a:xfrm>
            <a:prstGeom prst="line">
              <a:avLst/>
            </a:prstGeom>
            <a:ln w="57150" cap="flat" cmpd="sng">
              <a:solidFill>
                <a:srgbClr val="000099"/>
              </a:solidFill>
              <a:prstDash val="solid"/>
              <a:headEnd type="none" w="med" len="med"/>
              <a:tailEnd type="none" w="med" len="med"/>
            </a:ln>
          </p:spPr>
        </p:sp>
      </p:grpSp>
      <p:sp>
        <p:nvSpPr>
          <p:cNvPr id="35864" name="Line 91"/>
          <p:cNvSpPr/>
          <p:nvPr/>
        </p:nvSpPr>
        <p:spPr>
          <a:xfrm>
            <a:off x="3100388" y="2990850"/>
            <a:ext cx="0" cy="935038"/>
          </a:xfrm>
          <a:prstGeom prst="line">
            <a:avLst/>
          </a:prstGeom>
          <a:ln w="9525" cap="flat" cmpd="sng">
            <a:solidFill>
              <a:schemeClr val="tx1"/>
            </a:solidFill>
            <a:prstDash val="solid"/>
            <a:headEnd type="triangle" w="sm" len="lg"/>
            <a:tailEnd type="triangle" w="sm" len="lg"/>
          </a:ln>
        </p:spPr>
      </p:sp>
      <p:sp>
        <p:nvSpPr>
          <p:cNvPr id="35865" name="Line 92"/>
          <p:cNvSpPr/>
          <p:nvPr/>
        </p:nvSpPr>
        <p:spPr>
          <a:xfrm>
            <a:off x="4829175" y="2963863"/>
            <a:ext cx="0" cy="1079500"/>
          </a:xfrm>
          <a:prstGeom prst="line">
            <a:avLst/>
          </a:prstGeom>
          <a:ln w="9525" cap="flat" cmpd="sng">
            <a:solidFill>
              <a:schemeClr val="tx1"/>
            </a:solidFill>
            <a:prstDash val="solid"/>
            <a:headEnd type="triangle" w="sm" len="lg"/>
            <a:tailEnd type="triangle" w="sm" len="lg"/>
          </a:ln>
        </p:spPr>
      </p:sp>
      <p:grpSp>
        <p:nvGrpSpPr>
          <p:cNvPr id="35866" name="Group 93"/>
          <p:cNvGrpSpPr/>
          <p:nvPr/>
        </p:nvGrpSpPr>
        <p:grpSpPr>
          <a:xfrm>
            <a:off x="4332288" y="2827338"/>
            <a:ext cx="376237" cy="1230312"/>
            <a:chOff x="2567" y="1484"/>
            <a:chExt cx="237" cy="775"/>
          </a:xfrm>
        </p:grpSpPr>
        <p:sp>
          <p:nvSpPr>
            <p:cNvPr id="35868" name="Text Box 94"/>
            <p:cNvSpPr txBox="1"/>
            <p:nvPr/>
          </p:nvSpPr>
          <p:spPr>
            <a:xfrm rot="-5400000">
              <a:off x="2436" y="1614"/>
              <a:ext cx="491" cy="230"/>
            </a:xfrm>
            <a:prstGeom prst="rect">
              <a:avLst/>
            </a:prstGeom>
            <a:noFill/>
            <a:ln w="9525">
              <a:noFill/>
            </a:ln>
          </p:spPr>
          <p:txBody>
            <a:bodyPr>
              <a:spAutoFit/>
            </a:bodyPr>
            <a:lstStyle/>
            <a:p>
              <a:pPr algn="l">
                <a:lnSpc>
                  <a:spcPct val="75000"/>
                </a:lnSpc>
              </a:pPr>
              <a:r>
                <a:rPr lang="en-US" altLang="zh-CN" sz="1200" i="0" dirty="0">
                  <a:latin typeface="Arial" panose="020B0604020202020204" pitchFamily="34" charset="0"/>
                  <a:ea typeface="宋体" panose="02010600030101010101" pitchFamily="2" charset="-122"/>
                </a:rPr>
                <a:t>  0</a:t>
              </a:r>
            </a:p>
            <a:p>
              <a:pPr algn="l">
                <a:lnSpc>
                  <a:spcPct val="75000"/>
                </a:lnSpc>
              </a:pPr>
              <a:r>
                <a:rPr lang="en-US" altLang="zh-CN" sz="1200" i="0" dirty="0">
                  <a:latin typeface="Arial" panose="020B0604020202020204" pitchFamily="34" charset="0"/>
                  <a:ea typeface="宋体" panose="02010600030101010101" pitchFamily="2" charset="-122"/>
                </a:rPr>
                <a:t>- 0.013</a:t>
              </a:r>
            </a:p>
          </p:txBody>
        </p:sp>
        <p:sp>
          <p:nvSpPr>
            <p:cNvPr id="35869" name="Text Box 95"/>
            <p:cNvSpPr txBox="1"/>
            <p:nvPr/>
          </p:nvSpPr>
          <p:spPr>
            <a:xfrm rot="-5400000">
              <a:off x="2528" y="1983"/>
              <a:ext cx="360" cy="192"/>
            </a:xfrm>
            <a:prstGeom prst="rect">
              <a:avLst/>
            </a:prstGeom>
            <a:noFill/>
            <a:ln w="9525">
              <a:noFill/>
            </a:ln>
          </p:spPr>
          <p:txBody>
            <a:bodyPr>
              <a:spAutoFit/>
            </a:bodyPr>
            <a:lstStyle/>
            <a:p>
              <a:pPr algn="l">
                <a:spcBef>
                  <a:spcPct val="50000"/>
                </a:spcBef>
              </a:pPr>
              <a:r>
                <a:rPr lang="en-US" altLang="zh-CN" sz="1400" dirty="0">
                  <a:latin typeface="Arial" panose="020B0604020202020204" pitchFamily="34" charset="0"/>
                  <a:ea typeface="宋体" panose="02010600030101010101" pitchFamily="2" charset="-122"/>
                </a:rPr>
                <a:t>φ22</a:t>
              </a:r>
            </a:p>
          </p:txBody>
        </p:sp>
      </p:grpSp>
      <p:sp>
        <p:nvSpPr>
          <p:cNvPr id="35867" name="Rectangle 96"/>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12.3.3 </a:t>
            </a:r>
            <a:r>
              <a:rPr lang="en-US" altLang="zh-CN" i="0" dirty="0">
                <a:solidFill>
                  <a:schemeClr val="tx2"/>
                </a:solidFill>
                <a:latin typeface="Times New Roman" panose="02020603050405020304" pitchFamily="18" charset="0"/>
                <a:ea typeface="宋体" panose="02010600030101010101" pitchFamily="2" charset="-122"/>
              </a:rPr>
              <a:t> </a:t>
            </a:r>
            <a:r>
              <a:rPr lang="zh-CN" altLang="en-US" i="0" dirty="0">
                <a:solidFill>
                  <a:srgbClr val="000066"/>
                </a:solidFill>
                <a:latin typeface="仿宋_GB2312" pitchFamily="49" charset="-122"/>
                <a:ea typeface="仿宋_GB2312" pitchFamily="49" charset="-122"/>
              </a:rPr>
              <a:t>尺寸不要注成封闭形式</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C2697D8-B9D1-4333-B365-BD2F8628665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5"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31</a:t>
            </a:fld>
            <a:endParaRPr lang="en-US" altLang="zh-CN" sz="1400" b="0" i="0" dirty="0">
              <a:ea typeface="宋体" panose="02010600030101010101" pitchFamily="2" charset="-122"/>
            </a:endParaRPr>
          </a:p>
        </p:txBody>
      </p:sp>
      <p:sp>
        <p:nvSpPr>
          <p:cNvPr id="430084" name="Text Box 4"/>
          <p:cNvSpPr txBox="1"/>
          <p:nvPr/>
        </p:nvSpPr>
        <p:spPr>
          <a:xfrm>
            <a:off x="6653213" y="474663"/>
            <a:ext cx="2087562" cy="1603375"/>
          </a:xfrm>
          <a:prstGeom prst="rect">
            <a:avLst/>
          </a:prstGeom>
          <a:noFill/>
          <a:ln w="9525">
            <a:noFill/>
          </a:ln>
        </p:spPr>
        <p:txBody>
          <a:bodyPr>
            <a:spAutoFit/>
          </a:bodyPr>
          <a:lstStyle/>
          <a:p>
            <a:pPr algn="l">
              <a:spcBef>
                <a:spcPct val="50000"/>
              </a:spcBef>
            </a:pPr>
            <a:r>
              <a:rPr lang="en-US" altLang="zh-CN" sz="1800" dirty="0">
                <a:solidFill>
                  <a:srgbClr val="000066"/>
                </a:solidFill>
                <a:latin typeface="Times New Roman" panose="02020603050405020304" pitchFamily="18" charset="0"/>
                <a:ea typeface="仿宋_GB2312" pitchFamily="49" charset="-122"/>
              </a:rPr>
              <a:t>3</a:t>
            </a:r>
            <a:r>
              <a:rPr lang="en-US" altLang="zh-CN" sz="1800" i="0" dirty="0">
                <a:solidFill>
                  <a:srgbClr val="000066"/>
                </a:solidFill>
                <a:latin typeface="Times New Roman" panose="02020603050405020304" pitchFamily="18" charset="0"/>
                <a:ea typeface="仿宋_GB2312" pitchFamily="49" charset="-122"/>
              </a:rPr>
              <a:t>×</a:t>
            </a:r>
            <a:r>
              <a:rPr lang="en-US" altLang="zh-CN" sz="1800" dirty="0">
                <a:solidFill>
                  <a:srgbClr val="000066"/>
                </a:solidFill>
                <a:latin typeface="Times New Roman" panose="02020603050405020304" pitchFamily="18" charset="0"/>
                <a:ea typeface="仿宋_GB2312" pitchFamily="49" charset="-122"/>
              </a:rPr>
              <a:t>M6</a:t>
            </a:r>
            <a:r>
              <a:rPr lang="zh-CN" altLang="en-US" sz="1800" i="0" dirty="0">
                <a:solidFill>
                  <a:srgbClr val="000066"/>
                </a:solidFill>
                <a:latin typeface="Times New Roman" panose="02020603050405020304" pitchFamily="18" charset="0"/>
                <a:ea typeface="仿宋_GB2312" pitchFamily="49" charset="-122"/>
              </a:rPr>
              <a:t>表示直径为</a:t>
            </a:r>
            <a:r>
              <a:rPr lang="en-US" altLang="zh-CN" sz="1800" i="0" dirty="0">
                <a:solidFill>
                  <a:srgbClr val="000066"/>
                </a:solidFill>
                <a:latin typeface="Times New Roman" panose="02020603050405020304" pitchFamily="18" charset="0"/>
                <a:ea typeface="仿宋_GB2312" pitchFamily="49" charset="-122"/>
              </a:rPr>
              <a:t>6</a:t>
            </a:r>
            <a:r>
              <a:rPr lang="zh-CN" altLang="en-US" sz="1800" i="0" dirty="0">
                <a:solidFill>
                  <a:srgbClr val="000066"/>
                </a:solidFill>
                <a:latin typeface="Times New Roman" panose="02020603050405020304" pitchFamily="18" charset="0"/>
                <a:ea typeface="仿宋_GB2312" pitchFamily="49" charset="-122"/>
              </a:rPr>
              <a:t>，有规律分布的三个螺纹孔。</a:t>
            </a:r>
          </a:p>
          <a:p>
            <a:pPr algn="l">
              <a:spcBef>
                <a:spcPct val="50000"/>
              </a:spcBef>
            </a:pPr>
            <a:r>
              <a:rPr lang="zh-CN" altLang="en-US" sz="1800" i="0" dirty="0">
                <a:solidFill>
                  <a:srgbClr val="000066"/>
                </a:solidFill>
                <a:latin typeface="Times New Roman" panose="02020603050405020304" pitchFamily="18" charset="0"/>
                <a:ea typeface="仿宋_GB2312" pitchFamily="49" charset="-122"/>
              </a:rPr>
              <a:t>可以旁注，也可直接标注。</a:t>
            </a:r>
          </a:p>
        </p:txBody>
      </p:sp>
      <p:sp>
        <p:nvSpPr>
          <p:cNvPr id="36870" name="Oval 7"/>
          <p:cNvSpPr/>
          <p:nvPr/>
        </p:nvSpPr>
        <p:spPr>
          <a:xfrm>
            <a:off x="2952750" y="1295400"/>
            <a:ext cx="720725" cy="720725"/>
          </a:xfrm>
          <a:prstGeom prst="ellipse">
            <a:avLst/>
          </a:prstGeom>
          <a:solidFill>
            <a:schemeClr val="bg1"/>
          </a:solidFill>
          <a:ln w="6350"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71" name="Oval 8"/>
          <p:cNvSpPr/>
          <p:nvPr/>
        </p:nvSpPr>
        <p:spPr>
          <a:xfrm>
            <a:off x="3024188" y="1368425"/>
            <a:ext cx="576262" cy="576263"/>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72" name="Rectangle 9"/>
          <p:cNvSpPr/>
          <p:nvPr/>
        </p:nvSpPr>
        <p:spPr>
          <a:xfrm>
            <a:off x="3097213" y="1211263"/>
            <a:ext cx="142875" cy="14446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73" name="Rectangle 10"/>
          <p:cNvSpPr/>
          <p:nvPr/>
        </p:nvSpPr>
        <p:spPr>
          <a:xfrm>
            <a:off x="2971800" y="1289050"/>
            <a:ext cx="142875" cy="144463"/>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74" name="Rectangle 11"/>
          <p:cNvSpPr/>
          <p:nvPr/>
        </p:nvSpPr>
        <p:spPr>
          <a:xfrm>
            <a:off x="2887663" y="1382713"/>
            <a:ext cx="142875" cy="14446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75" name="Rectangle 12"/>
          <p:cNvSpPr/>
          <p:nvPr/>
        </p:nvSpPr>
        <p:spPr>
          <a:xfrm>
            <a:off x="2846388" y="1522413"/>
            <a:ext cx="142875" cy="14446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76" name="Line 14"/>
          <p:cNvSpPr/>
          <p:nvPr/>
        </p:nvSpPr>
        <p:spPr>
          <a:xfrm>
            <a:off x="2736850" y="1660525"/>
            <a:ext cx="1079500" cy="0"/>
          </a:xfrm>
          <a:prstGeom prst="line">
            <a:avLst/>
          </a:prstGeom>
          <a:ln w="9525" cap="flat" cmpd="sng">
            <a:solidFill>
              <a:schemeClr val="tx1"/>
            </a:solidFill>
            <a:prstDash val="lgDashDot"/>
            <a:headEnd type="none" w="sm" len="med"/>
            <a:tailEnd type="none" w="sm" len="med"/>
          </a:ln>
        </p:spPr>
      </p:sp>
      <p:sp>
        <p:nvSpPr>
          <p:cNvPr id="36877" name="Line 15"/>
          <p:cNvSpPr/>
          <p:nvPr/>
        </p:nvSpPr>
        <p:spPr>
          <a:xfrm>
            <a:off x="3313113" y="1157288"/>
            <a:ext cx="0" cy="1079500"/>
          </a:xfrm>
          <a:prstGeom prst="line">
            <a:avLst/>
          </a:prstGeom>
          <a:ln w="9525" cap="flat" cmpd="sng">
            <a:solidFill>
              <a:schemeClr val="tx1"/>
            </a:solidFill>
            <a:prstDash val="lgDashDot"/>
            <a:headEnd type="none" w="sm" len="med"/>
            <a:tailEnd type="none" w="sm" len="med"/>
          </a:ln>
        </p:spPr>
      </p:sp>
      <p:sp>
        <p:nvSpPr>
          <p:cNvPr id="36878" name="Rectangle 16" descr="浅色上对角线"/>
          <p:cNvSpPr/>
          <p:nvPr/>
        </p:nvSpPr>
        <p:spPr>
          <a:xfrm>
            <a:off x="4465638" y="1192213"/>
            <a:ext cx="1296987" cy="1150937"/>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6879" name="Rectangle 17"/>
          <p:cNvSpPr/>
          <p:nvPr/>
        </p:nvSpPr>
        <p:spPr>
          <a:xfrm>
            <a:off x="4826000" y="1192213"/>
            <a:ext cx="576263" cy="115093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880" name="Line 18"/>
          <p:cNvSpPr/>
          <p:nvPr/>
        </p:nvSpPr>
        <p:spPr>
          <a:xfrm>
            <a:off x="5121275" y="941388"/>
            <a:ext cx="0" cy="1619250"/>
          </a:xfrm>
          <a:prstGeom prst="line">
            <a:avLst/>
          </a:prstGeom>
          <a:ln w="9525" cap="flat" cmpd="sng">
            <a:solidFill>
              <a:schemeClr val="tx1"/>
            </a:solidFill>
            <a:prstDash val="lgDashDot"/>
            <a:headEnd type="none" w="sm" len="med"/>
            <a:tailEnd type="none" w="sm" len="med"/>
          </a:ln>
        </p:spPr>
      </p:sp>
      <p:sp>
        <p:nvSpPr>
          <p:cNvPr id="36881" name="Line 19"/>
          <p:cNvSpPr/>
          <p:nvPr/>
        </p:nvSpPr>
        <p:spPr>
          <a:xfrm>
            <a:off x="4760913" y="725488"/>
            <a:ext cx="0" cy="1619250"/>
          </a:xfrm>
          <a:prstGeom prst="line">
            <a:avLst/>
          </a:prstGeom>
          <a:ln w="9525" cap="flat" cmpd="sng">
            <a:solidFill>
              <a:schemeClr val="tx1"/>
            </a:solidFill>
            <a:prstDash val="solid"/>
            <a:headEnd type="none" w="sm" len="med"/>
            <a:tailEnd type="none" w="sm" len="med"/>
          </a:ln>
        </p:spPr>
      </p:sp>
      <p:sp>
        <p:nvSpPr>
          <p:cNvPr id="36882" name="Line 20"/>
          <p:cNvSpPr/>
          <p:nvPr/>
        </p:nvSpPr>
        <p:spPr>
          <a:xfrm>
            <a:off x="5475288" y="725488"/>
            <a:ext cx="0" cy="1619250"/>
          </a:xfrm>
          <a:prstGeom prst="line">
            <a:avLst/>
          </a:prstGeom>
          <a:ln w="9525" cap="flat" cmpd="sng">
            <a:solidFill>
              <a:schemeClr val="tx1"/>
            </a:solidFill>
            <a:prstDash val="solid"/>
            <a:headEnd type="none" w="sm" len="med"/>
            <a:tailEnd type="none" w="sm" len="med"/>
          </a:ln>
        </p:spPr>
      </p:sp>
      <p:grpSp>
        <p:nvGrpSpPr>
          <p:cNvPr id="36883" name="Group 21"/>
          <p:cNvGrpSpPr/>
          <p:nvPr/>
        </p:nvGrpSpPr>
        <p:grpSpPr>
          <a:xfrm>
            <a:off x="950913" y="906463"/>
            <a:ext cx="1296987" cy="1619250"/>
            <a:chOff x="789" y="959"/>
            <a:chExt cx="817" cy="1020"/>
          </a:xfrm>
        </p:grpSpPr>
        <p:sp>
          <p:nvSpPr>
            <p:cNvPr id="37005" name="Rectangle 22" descr="浅色上对角线"/>
            <p:cNvSpPr/>
            <p:nvPr/>
          </p:nvSpPr>
          <p:spPr>
            <a:xfrm>
              <a:off x="789" y="1117"/>
              <a:ext cx="817" cy="725"/>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7006" name="Rectangle 23"/>
            <p:cNvSpPr/>
            <p:nvPr/>
          </p:nvSpPr>
          <p:spPr>
            <a:xfrm>
              <a:off x="1016" y="1117"/>
              <a:ext cx="363" cy="725"/>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007" name="Line 24"/>
            <p:cNvSpPr/>
            <p:nvPr/>
          </p:nvSpPr>
          <p:spPr>
            <a:xfrm>
              <a:off x="1202" y="959"/>
              <a:ext cx="0" cy="1020"/>
            </a:xfrm>
            <a:prstGeom prst="line">
              <a:avLst/>
            </a:prstGeom>
            <a:ln w="9525" cap="flat" cmpd="sng">
              <a:solidFill>
                <a:schemeClr val="tx1"/>
              </a:solidFill>
              <a:prstDash val="lgDashDot"/>
              <a:headEnd type="none" w="sm" len="med"/>
              <a:tailEnd type="none" w="sm" len="med"/>
            </a:ln>
          </p:spPr>
        </p:sp>
        <p:sp>
          <p:nvSpPr>
            <p:cNvPr id="37008" name="Line 25"/>
            <p:cNvSpPr/>
            <p:nvPr/>
          </p:nvSpPr>
          <p:spPr>
            <a:xfrm>
              <a:off x="975" y="1117"/>
              <a:ext cx="0" cy="725"/>
            </a:xfrm>
            <a:prstGeom prst="line">
              <a:avLst/>
            </a:prstGeom>
            <a:ln w="9525" cap="flat" cmpd="sng">
              <a:solidFill>
                <a:schemeClr val="tx1"/>
              </a:solidFill>
              <a:prstDash val="solid"/>
              <a:headEnd type="none" w="sm" len="med"/>
              <a:tailEnd type="none" w="sm" len="med"/>
            </a:ln>
          </p:spPr>
        </p:sp>
        <p:sp>
          <p:nvSpPr>
            <p:cNvPr id="37009" name="Line 26"/>
            <p:cNvSpPr/>
            <p:nvPr/>
          </p:nvSpPr>
          <p:spPr>
            <a:xfrm>
              <a:off x="1425" y="1117"/>
              <a:ext cx="0" cy="725"/>
            </a:xfrm>
            <a:prstGeom prst="line">
              <a:avLst/>
            </a:prstGeom>
            <a:ln w="9525" cap="flat" cmpd="sng">
              <a:solidFill>
                <a:schemeClr val="tx1"/>
              </a:solidFill>
              <a:prstDash val="solid"/>
              <a:headEnd type="none" w="sm" len="med"/>
              <a:tailEnd type="none" w="sm" len="med"/>
            </a:ln>
          </p:spPr>
        </p:sp>
      </p:grpSp>
      <p:sp>
        <p:nvSpPr>
          <p:cNvPr id="36884" name="Text Box 27"/>
          <p:cNvSpPr txBox="1"/>
          <p:nvPr/>
        </p:nvSpPr>
        <p:spPr>
          <a:xfrm>
            <a:off x="276225" y="1255713"/>
            <a:ext cx="576263" cy="822325"/>
          </a:xfrm>
          <a:prstGeom prst="rect">
            <a:avLst/>
          </a:prstGeom>
          <a:noFill/>
          <a:ln w="9525">
            <a:noFill/>
          </a:ln>
        </p:spPr>
        <p:txBody>
          <a:bodyPr>
            <a:spAutoFit/>
          </a:bodyPr>
          <a:lstStyle/>
          <a:p>
            <a:pPr>
              <a:spcBef>
                <a:spcPct val="50000"/>
              </a:spcBef>
            </a:pPr>
            <a:r>
              <a:rPr lang="zh-CN" altLang="en-US" i="0" dirty="0">
                <a:latin typeface="Arial" panose="020B0604020202020204" pitchFamily="34" charset="0"/>
                <a:ea typeface="宋体" panose="02010600030101010101" pitchFamily="2" charset="-122"/>
              </a:rPr>
              <a:t>通孔</a:t>
            </a:r>
          </a:p>
        </p:txBody>
      </p:sp>
      <p:sp>
        <p:nvSpPr>
          <p:cNvPr id="36885" name="Line 28"/>
          <p:cNvSpPr/>
          <p:nvPr/>
        </p:nvSpPr>
        <p:spPr>
          <a:xfrm flipV="1">
            <a:off x="1584325" y="796925"/>
            <a:ext cx="288925" cy="360363"/>
          </a:xfrm>
          <a:prstGeom prst="line">
            <a:avLst/>
          </a:prstGeom>
          <a:ln w="9525" cap="flat" cmpd="sng">
            <a:solidFill>
              <a:schemeClr val="tx1"/>
            </a:solidFill>
            <a:prstDash val="solid"/>
            <a:headEnd type="none" w="sm" len="med"/>
            <a:tailEnd type="none" w="sm" len="med"/>
          </a:ln>
        </p:spPr>
      </p:sp>
      <p:sp>
        <p:nvSpPr>
          <p:cNvPr id="36886" name="Line 29"/>
          <p:cNvSpPr/>
          <p:nvPr/>
        </p:nvSpPr>
        <p:spPr>
          <a:xfrm>
            <a:off x="1873250" y="796925"/>
            <a:ext cx="1008063" cy="0"/>
          </a:xfrm>
          <a:prstGeom prst="line">
            <a:avLst/>
          </a:prstGeom>
          <a:ln w="9525" cap="flat" cmpd="sng">
            <a:solidFill>
              <a:schemeClr val="tx1"/>
            </a:solidFill>
            <a:prstDash val="solid"/>
            <a:headEnd type="none" w="sm" len="med"/>
            <a:tailEnd type="none" w="sm" len="med"/>
          </a:ln>
        </p:spPr>
      </p:sp>
      <p:sp>
        <p:nvSpPr>
          <p:cNvPr id="36887" name="Text Box 30"/>
          <p:cNvSpPr txBox="1"/>
          <p:nvPr/>
        </p:nvSpPr>
        <p:spPr>
          <a:xfrm>
            <a:off x="1728788" y="430213"/>
            <a:ext cx="1296987" cy="366712"/>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p>
        </p:txBody>
      </p:sp>
      <p:sp>
        <p:nvSpPr>
          <p:cNvPr id="36888" name="Text Box 31"/>
          <p:cNvSpPr txBox="1"/>
          <p:nvPr/>
        </p:nvSpPr>
        <p:spPr>
          <a:xfrm>
            <a:off x="3097213" y="581025"/>
            <a:ext cx="1296987" cy="366713"/>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p>
        </p:txBody>
      </p:sp>
      <p:sp>
        <p:nvSpPr>
          <p:cNvPr id="36889" name="Line 32"/>
          <p:cNvSpPr>
            <a:spLocks noChangeAspect="1"/>
          </p:cNvSpPr>
          <p:nvPr/>
        </p:nvSpPr>
        <p:spPr>
          <a:xfrm flipV="1">
            <a:off x="3108325" y="1473200"/>
            <a:ext cx="425450" cy="360363"/>
          </a:xfrm>
          <a:prstGeom prst="line">
            <a:avLst/>
          </a:prstGeom>
          <a:ln w="9525" cap="flat" cmpd="sng">
            <a:solidFill>
              <a:schemeClr val="tx1"/>
            </a:solidFill>
            <a:prstDash val="solid"/>
            <a:headEnd type="none" w="sm" len="med"/>
            <a:tailEnd type="none" w="sm" len="med"/>
          </a:ln>
        </p:spPr>
      </p:sp>
      <p:sp>
        <p:nvSpPr>
          <p:cNvPr id="36890" name="Line 33"/>
          <p:cNvSpPr>
            <a:spLocks noChangeAspect="1"/>
          </p:cNvSpPr>
          <p:nvPr/>
        </p:nvSpPr>
        <p:spPr>
          <a:xfrm flipV="1">
            <a:off x="2676525" y="1841500"/>
            <a:ext cx="425450" cy="360363"/>
          </a:xfrm>
          <a:prstGeom prst="line">
            <a:avLst/>
          </a:prstGeom>
          <a:ln w="9525" cap="flat" cmpd="sng">
            <a:solidFill>
              <a:schemeClr val="tx1"/>
            </a:solidFill>
            <a:prstDash val="solid"/>
            <a:headEnd type="none" w="sm" len="med"/>
            <a:tailEnd type="triangle" w="sm" len="lg"/>
          </a:ln>
        </p:spPr>
      </p:sp>
      <p:sp>
        <p:nvSpPr>
          <p:cNvPr id="36891" name="Line 34"/>
          <p:cNvSpPr>
            <a:spLocks noChangeAspect="1"/>
          </p:cNvSpPr>
          <p:nvPr/>
        </p:nvSpPr>
        <p:spPr>
          <a:xfrm flipV="1">
            <a:off x="3529013" y="935038"/>
            <a:ext cx="636587" cy="539750"/>
          </a:xfrm>
          <a:prstGeom prst="line">
            <a:avLst/>
          </a:prstGeom>
          <a:ln w="9525" cap="flat" cmpd="sng">
            <a:solidFill>
              <a:schemeClr val="tx1"/>
            </a:solidFill>
            <a:prstDash val="solid"/>
            <a:headEnd type="triangle" w="sm" len="lg"/>
            <a:tailEnd type="none" w="sm" len="med"/>
          </a:ln>
        </p:spPr>
      </p:sp>
      <p:sp>
        <p:nvSpPr>
          <p:cNvPr id="36892" name="Line 35"/>
          <p:cNvSpPr/>
          <p:nvPr/>
        </p:nvSpPr>
        <p:spPr>
          <a:xfrm>
            <a:off x="3159125" y="928688"/>
            <a:ext cx="1008063" cy="0"/>
          </a:xfrm>
          <a:prstGeom prst="line">
            <a:avLst/>
          </a:prstGeom>
          <a:ln w="9525" cap="flat" cmpd="sng">
            <a:solidFill>
              <a:schemeClr val="tx1"/>
            </a:solidFill>
            <a:prstDash val="solid"/>
            <a:headEnd type="none" w="sm" len="med"/>
            <a:tailEnd type="none" w="sm" len="med"/>
          </a:ln>
        </p:spPr>
      </p:sp>
      <p:sp>
        <p:nvSpPr>
          <p:cNvPr id="36893" name="Line 36"/>
          <p:cNvSpPr/>
          <p:nvPr/>
        </p:nvSpPr>
        <p:spPr>
          <a:xfrm>
            <a:off x="4465638" y="796925"/>
            <a:ext cx="1511300" cy="0"/>
          </a:xfrm>
          <a:prstGeom prst="line">
            <a:avLst/>
          </a:prstGeom>
          <a:ln w="9525" cap="flat" cmpd="sng">
            <a:solidFill>
              <a:schemeClr val="tx1"/>
            </a:solidFill>
            <a:prstDash val="solid"/>
            <a:headEnd type="none" w="sm" len="med"/>
            <a:tailEnd type="none" w="sm" len="med"/>
          </a:ln>
        </p:spPr>
      </p:sp>
      <p:sp>
        <p:nvSpPr>
          <p:cNvPr id="36894" name="Line 37"/>
          <p:cNvSpPr/>
          <p:nvPr/>
        </p:nvSpPr>
        <p:spPr>
          <a:xfrm>
            <a:off x="5473700" y="796925"/>
            <a:ext cx="576263" cy="0"/>
          </a:xfrm>
          <a:prstGeom prst="line">
            <a:avLst/>
          </a:prstGeom>
          <a:ln w="9525" cap="flat" cmpd="sng">
            <a:solidFill>
              <a:schemeClr val="tx1"/>
            </a:solidFill>
            <a:prstDash val="solid"/>
            <a:headEnd type="triangle" w="sm" len="lg"/>
            <a:tailEnd type="none" w="sm" len="med"/>
          </a:ln>
        </p:spPr>
      </p:sp>
      <p:sp>
        <p:nvSpPr>
          <p:cNvPr id="36895" name="Line 38"/>
          <p:cNvSpPr/>
          <p:nvPr/>
        </p:nvSpPr>
        <p:spPr>
          <a:xfrm>
            <a:off x="4408488" y="796925"/>
            <a:ext cx="360362" cy="0"/>
          </a:xfrm>
          <a:prstGeom prst="line">
            <a:avLst/>
          </a:prstGeom>
          <a:ln w="9525" cap="flat" cmpd="sng">
            <a:solidFill>
              <a:schemeClr val="tx1"/>
            </a:solidFill>
            <a:prstDash val="solid"/>
            <a:headEnd type="none" w="sm" len="med"/>
            <a:tailEnd type="triangle" w="sm" len="lg"/>
          </a:ln>
        </p:spPr>
      </p:sp>
      <p:sp>
        <p:nvSpPr>
          <p:cNvPr id="36896" name="Text Box 39"/>
          <p:cNvSpPr txBox="1"/>
          <p:nvPr/>
        </p:nvSpPr>
        <p:spPr>
          <a:xfrm>
            <a:off x="5545138" y="479425"/>
            <a:ext cx="1296987" cy="366713"/>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p>
        </p:txBody>
      </p:sp>
      <p:sp>
        <p:nvSpPr>
          <p:cNvPr id="36897" name="Rectangle 40"/>
          <p:cNvSpPr/>
          <p:nvPr/>
        </p:nvSpPr>
        <p:spPr>
          <a:xfrm>
            <a:off x="0" y="325438"/>
            <a:ext cx="8816975" cy="2232025"/>
          </a:xfrm>
          <a:prstGeom prst="rect">
            <a:avLst/>
          </a:prstGeom>
          <a:noFill/>
          <a:ln w="9525">
            <a:noFill/>
          </a:ln>
        </p:spPr>
        <p:txBody>
          <a:bodyPr wrap="none" anchor="ctr" anchorCtr="0"/>
          <a:lstStyle/>
          <a:p>
            <a:endParaRPr lang="en-US" altLang="x-none" dirty="0">
              <a:latin typeface="Times New Roman" panose="02020603050405020304" pitchFamily="18" charset="0"/>
            </a:endParaRPr>
          </a:p>
        </p:txBody>
      </p:sp>
      <p:sp>
        <p:nvSpPr>
          <p:cNvPr id="36898" name="Rectangle 41"/>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grpSp>
        <p:nvGrpSpPr>
          <p:cNvPr id="3" name="Group 42"/>
          <p:cNvGrpSpPr/>
          <p:nvPr/>
        </p:nvGrpSpPr>
        <p:grpSpPr>
          <a:xfrm>
            <a:off x="6699250" y="2768600"/>
            <a:ext cx="2233613" cy="1209675"/>
            <a:chOff x="4240" y="2795"/>
            <a:chExt cx="1407" cy="762"/>
          </a:xfrm>
        </p:grpSpPr>
        <p:sp>
          <p:nvSpPr>
            <p:cNvPr id="37001" name="Text Box 43"/>
            <p:cNvSpPr txBox="1"/>
            <p:nvPr/>
          </p:nvSpPr>
          <p:spPr>
            <a:xfrm>
              <a:off x="4240" y="2795"/>
              <a:ext cx="1407" cy="750"/>
            </a:xfrm>
            <a:prstGeom prst="rect">
              <a:avLst/>
            </a:prstGeom>
            <a:noFill/>
            <a:ln w="9525">
              <a:noFill/>
            </a:ln>
          </p:spPr>
          <p:txBody>
            <a:bodyPr>
              <a:spAutoFit/>
            </a:bodyPr>
            <a:lstStyle/>
            <a:p>
              <a:pPr algn="l">
                <a:spcBef>
                  <a:spcPct val="50000"/>
                </a:spcBef>
              </a:pPr>
              <a:r>
                <a:rPr lang="zh-CN" altLang="en-US" sz="1800" i="0" dirty="0">
                  <a:solidFill>
                    <a:srgbClr val="000066"/>
                  </a:solidFill>
                  <a:latin typeface="仿宋_GB2312" pitchFamily="49" charset="-122"/>
                  <a:ea typeface="仿宋_GB2312" pitchFamily="49" charset="-122"/>
                </a:rPr>
                <a:t>螺纹孔深度可与螺纹孔直径连注，也可分开注出。符号用     表示深度。</a:t>
              </a:r>
            </a:p>
          </p:txBody>
        </p:sp>
        <p:grpSp>
          <p:nvGrpSpPr>
            <p:cNvPr id="37002" name="Group 44"/>
            <p:cNvGrpSpPr/>
            <p:nvPr/>
          </p:nvGrpSpPr>
          <p:grpSpPr>
            <a:xfrm>
              <a:off x="4456" y="3376"/>
              <a:ext cx="184" cy="181"/>
              <a:chOff x="385" y="3793"/>
              <a:chExt cx="181" cy="181"/>
            </a:xfrm>
          </p:grpSpPr>
          <p:sp>
            <p:nvSpPr>
              <p:cNvPr id="37003" name="Line 45"/>
              <p:cNvSpPr/>
              <p:nvPr/>
            </p:nvSpPr>
            <p:spPr>
              <a:xfrm>
                <a:off x="385" y="3793"/>
                <a:ext cx="181" cy="0"/>
              </a:xfrm>
              <a:prstGeom prst="line">
                <a:avLst/>
              </a:prstGeom>
              <a:ln w="19050" cap="flat" cmpd="sng">
                <a:solidFill>
                  <a:srgbClr val="990000"/>
                </a:solidFill>
                <a:prstDash val="solid"/>
                <a:headEnd type="none" w="sm" len="med"/>
                <a:tailEnd type="none" w="sm" len="med"/>
              </a:ln>
            </p:spPr>
          </p:sp>
          <p:sp>
            <p:nvSpPr>
              <p:cNvPr id="37004" name="Line 46"/>
              <p:cNvSpPr/>
              <p:nvPr/>
            </p:nvSpPr>
            <p:spPr>
              <a:xfrm>
                <a:off x="476" y="3793"/>
                <a:ext cx="0" cy="181"/>
              </a:xfrm>
              <a:prstGeom prst="line">
                <a:avLst/>
              </a:prstGeom>
              <a:ln w="19050" cap="flat" cmpd="sng">
                <a:solidFill>
                  <a:srgbClr val="990000"/>
                </a:solidFill>
                <a:prstDash val="solid"/>
                <a:headEnd type="none" w="sm" len="med"/>
                <a:tailEnd type="triangle" w="sm" len="med"/>
              </a:ln>
            </p:spPr>
          </p:sp>
        </p:grpSp>
      </p:grpSp>
      <p:sp>
        <p:nvSpPr>
          <p:cNvPr id="36900" name="Rectangle 48" descr="浅色上对角线"/>
          <p:cNvSpPr/>
          <p:nvPr/>
        </p:nvSpPr>
        <p:spPr>
          <a:xfrm>
            <a:off x="887413" y="2984500"/>
            <a:ext cx="1295400" cy="1223963"/>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01" name="Rectangle 49"/>
          <p:cNvSpPr/>
          <p:nvPr/>
        </p:nvSpPr>
        <p:spPr>
          <a:xfrm>
            <a:off x="1247775" y="2984500"/>
            <a:ext cx="574675" cy="792163"/>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02" name="Rectangle 50"/>
          <p:cNvSpPr/>
          <p:nvPr/>
        </p:nvSpPr>
        <p:spPr>
          <a:xfrm>
            <a:off x="1319213" y="2984500"/>
            <a:ext cx="431800" cy="935038"/>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03" name="Line 51"/>
          <p:cNvSpPr/>
          <p:nvPr/>
        </p:nvSpPr>
        <p:spPr>
          <a:xfrm>
            <a:off x="1319213" y="3776663"/>
            <a:ext cx="431800" cy="0"/>
          </a:xfrm>
          <a:prstGeom prst="line">
            <a:avLst/>
          </a:prstGeom>
          <a:ln w="9525" cap="flat" cmpd="sng">
            <a:solidFill>
              <a:schemeClr val="tx1"/>
            </a:solidFill>
            <a:prstDash val="solid"/>
            <a:headEnd type="none" w="sm" len="med"/>
            <a:tailEnd type="none" w="sm" len="med"/>
          </a:ln>
        </p:spPr>
      </p:sp>
      <p:sp>
        <p:nvSpPr>
          <p:cNvPr id="36904" name="AutoShape 52"/>
          <p:cNvSpPr/>
          <p:nvPr/>
        </p:nvSpPr>
        <p:spPr>
          <a:xfrm flipV="1">
            <a:off x="1339850" y="3919538"/>
            <a:ext cx="395288" cy="144462"/>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05" name="Line 53"/>
          <p:cNvSpPr/>
          <p:nvPr/>
        </p:nvSpPr>
        <p:spPr>
          <a:xfrm>
            <a:off x="1535113" y="2911475"/>
            <a:ext cx="0" cy="1223963"/>
          </a:xfrm>
          <a:prstGeom prst="line">
            <a:avLst/>
          </a:prstGeom>
          <a:ln w="9525" cap="flat" cmpd="sng">
            <a:solidFill>
              <a:schemeClr val="tx1"/>
            </a:solidFill>
            <a:prstDash val="lgDashDot"/>
            <a:headEnd type="none" w="sm" len="med"/>
            <a:tailEnd type="none" w="sm" len="med"/>
          </a:ln>
        </p:spPr>
      </p:sp>
      <p:sp>
        <p:nvSpPr>
          <p:cNvPr id="36906" name="Line 54"/>
          <p:cNvSpPr>
            <a:spLocks noChangeAspect="1"/>
          </p:cNvSpPr>
          <p:nvPr/>
        </p:nvSpPr>
        <p:spPr>
          <a:xfrm flipV="1">
            <a:off x="3408363" y="2906713"/>
            <a:ext cx="636587" cy="539750"/>
          </a:xfrm>
          <a:prstGeom prst="line">
            <a:avLst/>
          </a:prstGeom>
          <a:ln w="9525" cap="flat" cmpd="sng">
            <a:solidFill>
              <a:schemeClr val="tx1"/>
            </a:solidFill>
            <a:prstDash val="solid"/>
            <a:headEnd type="triangle" w="sm" len="lg"/>
            <a:tailEnd type="none" w="sm" len="med"/>
          </a:ln>
        </p:spPr>
      </p:sp>
      <p:grpSp>
        <p:nvGrpSpPr>
          <p:cNvPr id="36907" name="Group 55"/>
          <p:cNvGrpSpPr/>
          <p:nvPr/>
        </p:nvGrpSpPr>
        <p:grpSpPr>
          <a:xfrm>
            <a:off x="2555875" y="3128963"/>
            <a:ext cx="1139825" cy="1079500"/>
            <a:chOff x="1935" y="2705"/>
            <a:chExt cx="718" cy="680"/>
          </a:xfrm>
        </p:grpSpPr>
        <p:sp>
          <p:nvSpPr>
            <p:cNvPr id="36989" name="Oval 56"/>
            <p:cNvSpPr>
              <a:spLocks noChangeAspect="1"/>
            </p:cNvSpPr>
            <p:nvPr/>
          </p:nvSpPr>
          <p:spPr>
            <a:xfrm>
              <a:off x="2149" y="2835"/>
              <a:ext cx="363" cy="363"/>
            </a:xfrm>
            <a:prstGeom prst="ellipse">
              <a:avLst/>
            </a:prstGeom>
            <a:solidFill>
              <a:schemeClr val="bg1"/>
            </a:solidFill>
            <a:ln w="6350"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0" name="Oval 57"/>
            <p:cNvSpPr/>
            <p:nvPr/>
          </p:nvSpPr>
          <p:spPr>
            <a:xfrm>
              <a:off x="2195" y="2876"/>
              <a:ext cx="272" cy="272"/>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1" name="Rectangle 58"/>
            <p:cNvSpPr/>
            <p:nvPr/>
          </p:nvSpPr>
          <p:spPr>
            <a:xfrm>
              <a:off x="2200" y="2739"/>
              <a:ext cx="90"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2" name="Rectangle 59"/>
            <p:cNvSpPr/>
            <p:nvPr/>
          </p:nvSpPr>
          <p:spPr>
            <a:xfrm>
              <a:off x="2220" y="2770"/>
              <a:ext cx="90"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3" name="Rectangle 60"/>
            <p:cNvSpPr/>
            <p:nvPr/>
          </p:nvSpPr>
          <p:spPr>
            <a:xfrm>
              <a:off x="2155" y="2795"/>
              <a:ext cx="90"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4" name="Rectangle 61"/>
            <p:cNvSpPr/>
            <p:nvPr/>
          </p:nvSpPr>
          <p:spPr>
            <a:xfrm>
              <a:off x="2110" y="2840"/>
              <a:ext cx="90"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5" name="Rectangle 62"/>
            <p:cNvSpPr/>
            <p:nvPr/>
          </p:nvSpPr>
          <p:spPr>
            <a:xfrm>
              <a:off x="2034" y="3030"/>
              <a:ext cx="90"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96" name="Line 63"/>
            <p:cNvSpPr/>
            <p:nvPr/>
          </p:nvSpPr>
          <p:spPr>
            <a:xfrm>
              <a:off x="1973" y="3022"/>
              <a:ext cx="680" cy="0"/>
            </a:xfrm>
            <a:prstGeom prst="line">
              <a:avLst/>
            </a:prstGeom>
            <a:ln w="9525" cap="flat" cmpd="sng">
              <a:solidFill>
                <a:schemeClr val="tx1"/>
              </a:solidFill>
              <a:prstDash val="lgDashDot"/>
              <a:headEnd type="none" w="sm" len="med"/>
              <a:tailEnd type="none" w="sm" len="med"/>
            </a:ln>
          </p:spPr>
        </p:sp>
        <p:sp>
          <p:nvSpPr>
            <p:cNvPr id="36997" name="Line 64"/>
            <p:cNvSpPr/>
            <p:nvPr/>
          </p:nvSpPr>
          <p:spPr>
            <a:xfrm>
              <a:off x="2336" y="2705"/>
              <a:ext cx="0" cy="680"/>
            </a:xfrm>
            <a:prstGeom prst="line">
              <a:avLst/>
            </a:prstGeom>
            <a:ln w="9525" cap="flat" cmpd="sng">
              <a:solidFill>
                <a:schemeClr val="tx1"/>
              </a:solidFill>
              <a:prstDash val="lgDashDot"/>
              <a:headEnd type="none" w="sm" len="med"/>
              <a:tailEnd type="none" w="sm" len="med"/>
            </a:ln>
          </p:spPr>
        </p:sp>
        <p:sp>
          <p:nvSpPr>
            <p:cNvPr id="36998" name="Line 65"/>
            <p:cNvSpPr>
              <a:spLocks noChangeAspect="1"/>
            </p:cNvSpPr>
            <p:nvPr/>
          </p:nvSpPr>
          <p:spPr>
            <a:xfrm flipV="1">
              <a:off x="2207" y="2904"/>
              <a:ext cx="268" cy="227"/>
            </a:xfrm>
            <a:prstGeom prst="line">
              <a:avLst/>
            </a:prstGeom>
            <a:ln w="9525" cap="flat" cmpd="sng">
              <a:solidFill>
                <a:schemeClr val="tx1"/>
              </a:solidFill>
              <a:prstDash val="solid"/>
              <a:headEnd type="none" w="sm" len="med"/>
              <a:tailEnd type="none" w="sm" len="med"/>
            </a:ln>
          </p:spPr>
        </p:sp>
        <p:sp>
          <p:nvSpPr>
            <p:cNvPr id="36999" name="Line 66"/>
            <p:cNvSpPr>
              <a:spLocks noChangeAspect="1"/>
            </p:cNvSpPr>
            <p:nvPr/>
          </p:nvSpPr>
          <p:spPr>
            <a:xfrm flipV="1">
              <a:off x="1935" y="3136"/>
              <a:ext cx="268" cy="227"/>
            </a:xfrm>
            <a:prstGeom prst="line">
              <a:avLst/>
            </a:prstGeom>
            <a:ln w="9525" cap="flat" cmpd="sng">
              <a:solidFill>
                <a:schemeClr val="tx1"/>
              </a:solidFill>
              <a:prstDash val="solid"/>
              <a:headEnd type="none" w="sm" len="med"/>
              <a:tailEnd type="triangle" w="sm" len="lg"/>
            </a:ln>
          </p:spPr>
        </p:sp>
        <p:sp>
          <p:nvSpPr>
            <p:cNvPr id="37000" name="Rectangle 67"/>
            <p:cNvSpPr/>
            <p:nvPr/>
          </p:nvSpPr>
          <p:spPr>
            <a:xfrm>
              <a:off x="2084" y="2921"/>
              <a:ext cx="90"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36908" name="Text Box 69"/>
          <p:cNvSpPr txBox="1"/>
          <p:nvPr/>
        </p:nvSpPr>
        <p:spPr>
          <a:xfrm>
            <a:off x="2976563" y="2552700"/>
            <a:ext cx="2087562" cy="368300"/>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r>
              <a:rPr lang="en-US" altLang="zh-CN" sz="1800" b="0" i="0" dirty="0">
                <a:latin typeface="Arial" panose="020B0604020202020204" pitchFamily="34" charset="0"/>
                <a:ea typeface="宋体" panose="02010600030101010101" pitchFamily="2" charset="-122"/>
              </a:rPr>
              <a:t>↓12</a:t>
            </a:r>
          </a:p>
        </p:txBody>
      </p:sp>
      <p:sp>
        <p:nvSpPr>
          <p:cNvPr id="36909" name="Line 70"/>
          <p:cNvSpPr/>
          <p:nvPr/>
        </p:nvSpPr>
        <p:spPr>
          <a:xfrm>
            <a:off x="3038475" y="2900363"/>
            <a:ext cx="1008063" cy="0"/>
          </a:xfrm>
          <a:prstGeom prst="line">
            <a:avLst/>
          </a:prstGeom>
          <a:ln w="9525" cap="flat" cmpd="sng">
            <a:solidFill>
              <a:schemeClr val="tx1"/>
            </a:solidFill>
            <a:prstDash val="solid"/>
            <a:headEnd type="none" w="sm" len="med"/>
            <a:tailEnd type="none" w="sm" len="med"/>
          </a:ln>
        </p:spPr>
      </p:sp>
      <p:sp>
        <p:nvSpPr>
          <p:cNvPr id="36910" name="Line 71"/>
          <p:cNvSpPr/>
          <p:nvPr/>
        </p:nvSpPr>
        <p:spPr>
          <a:xfrm>
            <a:off x="4160838" y="2617788"/>
            <a:ext cx="142875" cy="0"/>
          </a:xfrm>
          <a:prstGeom prst="line">
            <a:avLst/>
          </a:prstGeom>
          <a:ln w="19050" cap="flat" cmpd="sng">
            <a:solidFill>
              <a:schemeClr val="tx1"/>
            </a:solidFill>
            <a:prstDash val="solid"/>
            <a:headEnd type="none" w="sm" len="med"/>
            <a:tailEnd type="none" w="sm" len="med"/>
          </a:ln>
        </p:spPr>
      </p:sp>
      <p:grpSp>
        <p:nvGrpSpPr>
          <p:cNvPr id="36911" name="Group 72"/>
          <p:cNvGrpSpPr/>
          <p:nvPr/>
        </p:nvGrpSpPr>
        <p:grpSpPr>
          <a:xfrm>
            <a:off x="1031875" y="2413000"/>
            <a:ext cx="2087563" cy="368301"/>
            <a:chOff x="794" y="2163"/>
            <a:chExt cx="1315" cy="232"/>
          </a:xfrm>
        </p:grpSpPr>
        <p:sp>
          <p:nvSpPr>
            <p:cNvPr id="36986" name="Text Box 73"/>
            <p:cNvSpPr txBox="1"/>
            <p:nvPr/>
          </p:nvSpPr>
          <p:spPr>
            <a:xfrm>
              <a:off x="794" y="2163"/>
              <a:ext cx="1315" cy="232"/>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r>
                <a:rPr lang="en-US" altLang="zh-CN" sz="1800" b="0" i="0" dirty="0">
                  <a:latin typeface="Arial" panose="020B0604020202020204" pitchFamily="34" charset="0"/>
                  <a:ea typeface="宋体" panose="02010600030101010101" pitchFamily="2" charset="-122"/>
                </a:rPr>
                <a:t>↓12</a:t>
              </a:r>
            </a:p>
          </p:txBody>
        </p:sp>
        <p:sp>
          <p:nvSpPr>
            <p:cNvPr id="36987" name="Line 74"/>
            <p:cNvSpPr/>
            <p:nvPr/>
          </p:nvSpPr>
          <p:spPr>
            <a:xfrm>
              <a:off x="879" y="2382"/>
              <a:ext cx="907" cy="0"/>
            </a:xfrm>
            <a:prstGeom prst="line">
              <a:avLst/>
            </a:prstGeom>
            <a:ln w="9525" cap="flat" cmpd="sng">
              <a:solidFill>
                <a:schemeClr val="tx1"/>
              </a:solidFill>
              <a:prstDash val="solid"/>
              <a:headEnd type="none" w="sm" len="med"/>
              <a:tailEnd type="none" w="sm" len="med"/>
            </a:ln>
          </p:spPr>
        </p:sp>
        <p:sp>
          <p:nvSpPr>
            <p:cNvPr id="36988" name="Line 75"/>
            <p:cNvSpPr/>
            <p:nvPr/>
          </p:nvSpPr>
          <p:spPr>
            <a:xfrm>
              <a:off x="1540" y="2213"/>
              <a:ext cx="90" cy="0"/>
            </a:xfrm>
            <a:prstGeom prst="line">
              <a:avLst/>
            </a:prstGeom>
            <a:ln w="19050" cap="flat" cmpd="sng">
              <a:solidFill>
                <a:schemeClr val="tx1"/>
              </a:solidFill>
              <a:prstDash val="solid"/>
              <a:headEnd type="none" w="sm" len="med"/>
              <a:tailEnd type="none" w="sm" len="med"/>
            </a:ln>
          </p:spPr>
        </p:sp>
      </p:grpSp>
      <p:sp>
        <p:nvSpPr>
          <p:cNvPr id="36912" name="Line 76"/>
          <p:cNvSpPr/>
          <p:nvPr/>
        </p:nvSpPr>
        <p:spPr>
          <a:xfrm flipH="1" flipV="1">
            <a:off x="1174750" y="2754313"/>
            <a:ext cx="360363" cy="230187"/>
          </a:xfrm>
          <a:prstGeom prst="line">
            <a:avLst/>
          </a:prstGeom>
          <a:ln w="9525" cap="flat" cmpd="sng">
            <a:solidFill>
              <a:schemeClr val="tx1"/>
            </a:solidFill>
            <a:prstDash val="solid"/>
            <a:headEnd type="none" w="sm" len="med"/>
            <a:tailEnd type="none" w="sm" len="med"/>
          </a:ln>
        </p:spPr>
      </p:sp>
      <p:sp>
        <p:nvSpPr>
          <p:cNvPr id="36913" name="Rectangle 77" descr="浅色上对角线"/>
          <p:cNvSpPr/>
          <p:nvPr/>
        </p:nvSpPr>
        <p:spPr>
          <a:xfrm>
            <a:off x="4775200" y="2984500"/>
            <a:ext cx="1295400" cy="1223963"/>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14" name="Rectangle 78"/>
          <p:cNvSpPr/>
          <p:nvPr/>
        </p:nvSpPr>
        <p:spPr>
          <a:xfrm>
            <a:off x="5135563" y="2984500"/>
            <a:ext cx="574675" cy="792163"/>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15" name="Rectangle 79"/>
          <p:cNvSpPr/>
          <p:nvPr/>
        </p:nvSpPr>
        <p:spPr>
          <a:xfrm>
            <a:off x="5207000" y="2984500"/>
            <a:ext cx="431800" cy="935038"/>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16" name="Line 80"/>
          <p:cNvSpPr/>
          <p:nvPr/>
        </p:nvSpPr>
        <p:spPr>
          <a:xfrm>
            <a:off x="5207000" y="3776663"/>
            <a:ext cx="431800" cy="0"/>
          </a:xfrm>
          <a:prstGeom prst="line">
            <a:avLst/>
          </a:prstGeom>
          <a:ln w="9525" cap="flat" cmpd="sng">
            <a:solidFill>
              <a:schemeClr val="tx1"/>
            </a:solidFill>
            <a:prstDash val="solid"/>
            <a:headEnd type="none" w="sm" len="med"/>
            <a:tailEnd type="none" w="sm" len="med"/>
          </a:ln>
        </p:spPr>
      </p:sp>
      <p:sp>
        <p:nvSpPr>
          <p:cNvPr id="36917" name="AutoShape 81"/>
          <p:cNvSpPr/>
          <p:nvPr/>
        </p:nvSpPr>
        <p:spPr>
          <a:xfrm flipV="1">
            <a:off x="5227638" y="3919538"/>
            <a:ext cx="395287" cy="144462"/>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18" name="Line 82"/>
          <p:cNvSpPr/>
          <p:nvPr/>
        </p:nvSpPr>
        <p:spPr>
          <a:xfrm>
            <a:off x="5422900" y="2911475"/>
            <a:ext cx="0" cy="1223963"/>
          </a:xfrm>
          <a:prstGeom prst="line">
            <a:avLst/>
          </a:prstGeom>
          <a:ln w="9525" cap="flat" cmpd="sng">
            <a:solidFill>
              <a:schemeClr val="tx1"/>
            </a:solidFill>
            <a:prstDash val="lgDashDot"/>
            <a:headEnd type="none" w="sm" len="med"/>
            <a:tailEnd type="none" w="sm" len="med"/>
          </a:ln>
        </p:spPr>
      </p:sp>
      <p:sp>
        <p:nvSpPr>
          <p:cNvPr id="36919" name="Line 83"/>
          <p:cNvSpPr/>
          <p:nvPr/>
        </p:nvSpPr>
        <p:spPr>
          <a:xfrm flipV="1">
            <a:off x="5135563" y="2624138"/>
            <a:ext cx="0" cy="360362"/>
          </a:xfrm>
          <a:prstGeom prst="line">
            <a:avLst/>
          </a:prstGeom>
          <a:ln w="9525" cap="flat" cmpd="sng">
            <a:solidFill>
              <a:schemeClr val="tx1"/>
            </a:solidFill>
            <a:prstDash val="solid"/>
            <a:headEnd type="none" w="sm" len="med"/>
            <a:tailEnd type="none" w="sm" len="med"/>
          </a:ln>
        </p:spPr>
      </p:sp>
      <p:sp>
        <p:nvSpPr>
          <p:cNvPr id="36920" name="Line 84"/>
          <p:cNvSpPr/>
          <p:nvPr/>
        </p:nvSpPr>
        <p:spPr>
          <a:xfrm flipV="1">
            <a:off x="5711825" y="2624138"/>
            <a:ext cx="0" cy="360362"/>
          </a:xfrm>
          <a:prstGeom prst="line">
            <a:avLst/>
          </a:prstGeom>
          <a:ln w="9525" cap="flat" cmpd="sng">
            <a:solidFill>
              <a:schemeClr val="tx1"/>
            </a:solidFill>
            <a:prstDash val="solid"/>
            <a:headEnd type="none" w="sm" len="med"/>
            <a:tailEnd type="none" w="sm" len="med"/>
          </a:ln>
        </p:spPr>
      </p:sp>
      <p:sp>
        <p:nvSpPr>
          <p:cNvPr id="36921" name="Line 85"/>
          <p:cNvSpPr/>
          <p:nvPr/>
        </p:nvSpPr>
        <p:spPr>
          <a:xfrm>
            <a:off x="5135563" y="2697163"/>
            <a:ext cx="576262" cy="0"/>
          </a:xfrm>
          <a:prstGeom prst="line">
            <a:avLst/>
          </a:prstGeom>
          <a:ln w="9525" cap="flat" cmpd="sng">
            <a:solidFill>
              <a:schemeClr val="tx1"/>
            </a:solidFill>
            <a:prstDash val="solid"/>
            <a:headEnd type="none" w="sm" len="med"/>
            <a:tailEnd type="none" w="sm" len="med"/>
          </a:ln>
        </p:spPr>
      </p:sp>
      <p:sp>
        <p:nvSpPr>
          <p:cNvPr id="36922" name="Line 86"/>
          <p:cNvSpPr/>
          <p:nvPr/>
        </p:nvSpPr>
        <p:spPr>
          <a:xfrm flipH="1">
            <a:off x="4775200" y="2697163"/>
            <a:ext cx="360363" cy="0"/>
          </a:xfrm>
          <a:prstGeom prst="line">
            <a:avLst/>
          </a:prstGeom>
          <a:ln w="9525" cap="flat" cmpd="sng">
            <a:solidFill>
              <a:schemeClr val="tx1"/>
            </a:solidFill>
            <a:prstDash val="solid"/>
            <a:headEnd type="triangle" w="sm" len="lg"/>
            <a:tailEnd type="none" w="med" len="med"/>
          </a:ln>
        </p:spPr>
      </p:sp>
      <p:grpSp>
        <p:nvGrpSpPr>
          <p:cNvPr id="36923" name="Group 87"/>
          <p:cNvGrpSpPr/>
          <p:nvPr/>
        </p:nvGrpSpPr>
        <p:grpSpPr>
          <a:xfrm>
            <a:off x="5581650" y="2349500"/>
            <a:ext cx="2087563" cy="368301"/>
            <a:chOff x="794" y="2163"/>
            <a:chExt cx="1315" cy="232"/>
          </a:xfrm>
        </p:grpSpPr>
        <p:sp>
          <p:nvSpPr>
            <p:cNvPr id="36983" name="Text Box 88"/>
            <p:cNvSpPr txBox="1"/>
            <p:nvPr/>
          </p:nvSpPr>
          <p:spPr>
            <a:xfrm>
              <a:off x="794" y="2163"/>
              <a:ext cx="1315" cy="232"/>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r>
                <a:rPr lang="en-US" altLang="zh-CN" sz="1800" b="0" i="0" dirty="0">
                  <a:latin typeface="Arial" panose="020B0604020202020204" pitchFamily="34" charset="0"/>
                  <a:ea typeface="宋体" panose="02010600030101010101" pitchFamily="2" charset="-122"/>
                </a:rPr>
                <a:t>↓12</a:t>
              </a:r>
            </a:p>
          </p:txBody>
        </p:sp>
        <p:sp>
          <p:nvSpPr>
            <p:cNvPr id="36984" name="Line 89"/>
            <p:cNvSpPr/>
            <p:nvPr/>
          </p:nvSpPr>
          <p:spPr>
            <a:xfrm>
              <a:off x="879" y="2382"/>
              <a:ext cx="907" cy="0"/>
            </a:xfrm>
            <a:prstGeom prst="line">
              <a:avLst/>
            </a:prstGeom>
            <a:ln w="9525" cap="flat" cmpd="sng">
              <a:solidFill>
                <a:schemeClr val="tx1"/>
              </a:solidFill>
              <a:prstDash val="solid"/>
              <a:headEnd type="triangle" w="sm" len="lg"/>
              <a:tailEnd type="none" w="med" len="med"/>
            </a:ln>
          </p:spPr>
        </p:sp>
        <p:sp>
          <p:nvSpPr>
            <p:cNvPr id="36985" name="Line 90"/>
            <p:cNvSpPr/>
            <p:nvPr/>
          </p:nvSpPr>
          <p:spPr>
            <a:xfrm>
              <a:off x="1540" y="2213"/>
              <a:ext cx="90" cy="0"/>
            </a:xfrm>
            <a:prstGeom prst="line">
              <a:avLst/>
            </a:prstGeom>
            <a:ln w="19050" cap="flat" cmpd="sng">
              <a:solidFill>
                <a:schemeClr val="tx1"/>
              </a:solidFill>
              <a:prstDash val="solid"/>
              <a:headEnd type="none" w="sm" len="med"/>
              <a:tailEnd type="none" w="sm" len="med"/>
            </a:ln>
          </p:spPr>
        </p:sp>
      </p:grpSp>
      <p:sp>
        <p:nvSpPr>
          <p:cNvPr id="36924" name="Text Box 91"/>
          <p:cNvSpPr txBox="1"/>
          <p:nvPr/>
        </p:nvSpPr>
        <p:spPr>
          <a:xfrm>
            <a:off x="233363" y="3830638"/>
            <a:ext cx="431800" cy="1187450"/>
          </a:xfrm>
          <a:prstGeom prst="rect">
            <a:avLst/>
          </a:prstGeom>
          <a:noFill/>
          <a:ln w="9525">
            <a:noFill/>
          </a:ln>
        </p:spPr>
        <p:txBody>
          <a:bodyPr>
            <a:spAutoFit/>
          </a:bodyPr>
          <a:lstStyle/>
          <a:p>
            <a:pPr>
              <a:spcBef>
                <a:spcPct val="50000"/>
              </a:spcBef>
            </a:pPr>
            <a:r>
              <a:rPr lang="zh-CN" altLang="en-US" i="0" dirty="0">
                <a:latin typeface="Arial" panose="020B0604020202020204" pitchFamily="34" charset="0"/>
                <a:ea typeface="宋体" panose="02010600030101010101" pitchFamily="2" charset="-122"/>
              </a:rPr>
              <a:t>不通孔</a:t>
            </a:r>
          </a:p>
        </p:txBody>
      </p:sp>
      <p:sp>
        <p:nvSpPr>
          <p:cNvPr id="36925" name="Rectangle 92"/>
          <p:cNvSpPr/>
          <p:nvPr/>
        </p:nvSpPr>
        <p:spPr>
          <a:xfrm>
            <a:off x="1588" y="1947863"/>
            <a:ext cx="8816975" cy="2447925"/>
          </a:xfrm>
          <a:prstGeom prst="rect">
            <a:avLst/>
          </a:prstGeom>
          <a:noFill/>
          <a:ln w="9525">
            <a:noFill/>
          </a:ln>
        </p:spPr>
        <p:txBody>
          <a:bodyPr wrap="none" anchor="ctr" anchorCtr="0"/>
          <a:lstStyle/>
          <a:p>
            <a:endParaRPr lang="en-US" altLang="x-none" sz="1800" b="0" i="0" dirty="0">
              <a:solidFill>
                <a:srgbClr val="000099"/>
              </a:solidFill>
              <a:latin typeface="Arial" panose="020B0604020202020204" pitchFamily="34" charset="0"/>
              <a:ea typeface="宋体" panose="02010600030101010101" pitchFamily="2" charset="-122"/>
            </a:endParaRPr>
          </a:p>
        </p:txBody>
      </p:sp>
      <p:grpSp>
        <p:nvGrpSpPr>
          <p:cNvPr id="36926" name="Group 93"/>
          <p:cNvGrpSpPr/>
          <p:nvPr/>
        </p:nvGrpSpPr>
        <p:grpSpPr>
          <a:xfrm>
            <a:off x="1154113" y="4181475"/>
            <a:ext cx="1511300" cy="1036638"/>
            <a:chOff x="839" y="2160"/>
            <a:chExt cx="952" cy="653"/>
          </a:xfrm>
        </p:grpSpPr>
        <p:sp>
          <p:nvSpPr>
            <p:cNvPr id="36974" name="Text Box 94"/>
            <p:cNvSpPr txBox="1"/>
            <p:nvPr/>
          </p:nvSpPr>
          <p:spPr>
            <a:xfrm>
              <a:off x="975" y="2160"/>
              <a:ext cx="816"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endParaRPr lang="en-US" altLang="zh-CN" sz="1800" b="0" i="0" dirty="0">
                <a:latin typeface="Arial" panose="020B0604020202020204" pitchFamily="34" charset="0"/>
                <a:ea typeface="宋体" panose="02010600030101010101" pitchFamily="2" charset="-122"/>
              </a:endParaRPr>
            </a:p>
          </p:txBody>
        </p:sp>
        <p:sp>
          <p:nvSpPr>
            <p:cNvPr id="36975" name="Line 95"/>
            <p:cNvSpPr/>
            <p:nvPr/>
          </p:nvSpPr>
          <p:spPr>
            <a:xfrm>
              <a:off x="847" y="2387"/>
              <a:ext cx="907" cy="0"/>
            </a:xfrm>
            <a:prstGeom prst="line">
              <a:avLst/>
            </a:prstGeom>
            <a:ln w="9525" cap="flat" cmpd="sng">
              <a:solidFill>
                <a:schemeClr val="tx1"/>
              </a:solidFill>
              <a:prstDash val="solid"/>
              <a:headEnd type="none" w="sm" len="med"/>
              <a:tailEnd type="none" w="sm" len="med"/>
            </a:ln>
          </p:spPr>
        </p:sp>
        <p:sp>
          <p:nvSpPr>
            <p:cNvPr id="36976" name="Line 96"/>
            <p:cNvSpPr/>
            <p:nvPr/>
          </p:nvSpPr>
          <p:spPr>
            <a:xfrm flipH="1" flipV="1">
              <a:off x="839" y="2387"/>
              <a:ext cx="240" cy="426"/>
            </a:xfrm>
            <a:prstGeom prst="line">
              <a:avLst/>
            </a:prstGeom>
            <a:ln w="9525" cap="flat" cmpd="sng">
              <a:solidFill>
                <a:schemeClr val="tx1"/>
              </a:solidFill>
              <a:prstDash val="solid"/>
              <a:headEnd type="none" w="sm" len="med"/>
              <a:tailEnd type="none" w="sm" len="med"/>
            </a:ln>
          </p:spPr>
        </p:sp>
        <p:grpSp>
          <p:nvGrpSpPr>
            <p:cNvPr id="36977" name="Group 97"/>
            <p:cNvGrpSpPr/>
            <p:nvPr/>
          </p:nvGrpSpPr>
          <p:grpSpPr>
            <a:xfrm>
              <a:off x="998" y="2432"/>
              <a:ext cx="113" cy="136"/>
              <a:chOff x="962" y="2432"/>
              <a:chExt cx="113" cy="136"/>
            </a:xfrm>
          </p:grpSpPr>
          <p:sp>
            <p:nvSpPr>
              <p:cNvPr id="36981" name="Line 98"/>
              <p:cNvSpPr/>
              <p:nvPr/>
            </p:nvSpPr>
            <p:spPr>
              <a:xfrm>
                <a:off x="962" y="2432"/>
                <a:ext cx="113" cy="0"/>
              </a:xfrm>
              <a:prstGeom prst="line">
                <a:avLst/>
              </a:prstGeom>
              <a:ln w="19050" cap="flat" cmpd="sng">
                <a:solidFill>
                  <a:schemeClr val="tx1"/>
                </a:solidFill>
                <a:prstDash val="solid"/>
                <a:headEnd type="none" w="sm" len="med"/>
                <a:tailEnd type="none" w="sm" len="med"/>
              </a:ln>
            </p:spPr>
          </p:sp>
          <p:sp>
            <p:nvSpPr>
              <p:cNvPr id="36982" name="Line 99"/>
              <p:cNvSpPr/>
              <p:nvPr/>
            </p:nvSpPr>
            <p:spPr>
              <a:xfrm>
                <a:off x="1020" y="2432"/>
                <a:ext cx="0" cy="136"/>
              </a:xfrm>
              <a:prstGeom prst="line">
                <a:avLst/>
              </a:prstGeom>
              <a:ln w="9525" cap="flat" cmpd="sng">
                <a:solidFill>
                  <a:schemeClr val="tx1"/>
                </a:solidFill>
                <a:prstDash val="solid"/>
                <a:headEnd type="none" w="sm" len="med"/>
                <a:tailEnd type="triangle" w="sm" len="med"/>
              </a:ln>
            </p:spPr>
          </p:sp>
        </p:grpSp>
        <p:grpSp>
          <p:nvGrpSpPr>
            <p:cNvPr id="36978" name="Group 100"/>
            <p:cNvGrpSpPr/>
            <p:nvPr/>
          </p:nvGrpSpPr>
          <p:grpSpPr>
            <a:xfrm>
              <a:off x="1452" y="2432"/>
              <a:ext cx="113" cy="136"/>
              <a:chOff x="962" y="2432"/>
              <a:chExt cx="113" cy="136"/>
            </a:xfrm>
          </p:grpSpPr>
          <p:sp>
            <p:nvSpPr>
              <p:cNvPr id="36979" name="Line 101"/>
              <p:cNvSpPr/>
              <p:nvPr/>
            </p:nvSpPr>
            <p:spPr>
              <a:xfrm>
                <a:off x="962" y="2432"/>
                <a:ext cx="113" cy="0"/>
              </a:xfrm>
              <a:prstGeom prst="line">
                <a:avLst/>
              </a:prstGeom>
              <a:ln w="19050" cap="flat" cmpd="sng">
                <a:solidFill>
                  <a:schemeClr val="tx1"/>
                </a:solidFill>
                <a:prstDash val="solid"/>
                <a:headEnd type="none" w="sm" len="med"/>
                <a:tailEnd type="none" w="sm" len="med"/>
              </a:ln>
            </p:spPr>
          </p:sp>
          <p:sp>
            <p:nvSpPr>
              <p:cNvPr id="36980" name="Line 102"/>
              <p:cNvSpPr/>
              <p:nvPr/>
            </p:nvSpPr>
            <p:spPr>
              <a:xfrm>
                <a:off x="1020" y="2432"/>
                <a:ext cx="0" cy="136"/>
              </a:xfrm>
              <a:prstGeom prst="line">
                <a:avLst/>
              </a:prstGeom>
              <a:ln w="9525" cap="flat" cmpd="sng">
                <a:solidFill>
                  <a:schemeClr val="tx1"/>
                </a:solidFill>
                <a:prstDash val="solid"/>
                <a:headEnd type="none" w="sm" len="med"/>
                <a:tailEnd type="triangle" w="sm" len="med"/>
              </a:ln>
            </p:spPr>
          </p:sp>
        </p:grpSp>
      </p:grpSp>
      <p:grpSp>
        <p:nvGrpSpPr>
          <p:cNvPr id="36927" name="Group 103"/>
          <p:cNvGrpSpPr/>
          <p:nvPr/>
        </p:nvGrpSpPr>
        <p:grpSpPr>
          <a:xfrm>
            <a:off x="3074988" y="4206875"/>
            <a:ext cx="1727200" cy="682626"/>
            <a:chOff x="2163" y="2205"/>
            <a:chExt cx="1088" cy="430"/>
          </a:xfrm>
        </p:grpSpPr>
        <p:sp>
          <p:nvSpPr>
            <p:cNvPr id="36971" name="Text Box 104"/>
            <p:cNvSpPr txBox="1"/>
            <p:nvPr/>
          </p:nvSpPr>
          <p:spPr>
            <a:xfrm>
              <a:off x="2291" y="2205"/>
              <a:ext cx="816"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endParaRPr lang="en-US" altLang="zh-CN" sz="1800" b="0" i="0" dirty="0">
                <a:latin typeface="Arial" panose="020B0604020202020204" pitchFamily="34" charset="0"/>
                <a:ea typeface="宋体" panose="02010600030101010101" pitchFamily="2" charset="-122"/>
              </a:endParaRPr>
            </a:p>
          </p:txBody>
        </p:sp>
        <p:sp>
          <p:nvSpPr>
            <p:cNvPr id="36972" name="Line 105"/>
            <p:cNvSpPr/>
            <p:nvPr/>
          </p:nvSpPr>
          <p:spPr>
            <a:xfrm>
              <a:off x="2163" y="2432"/>
              <a:ext cx="907" cy="0"/>
            </a:xfrm>
            <a:prstGeom prst="line">
              <a:avLst/>
            </a:prstGeom>
            <a:ln w="9525" cap="flat" cmpd="sng">
              <a:solidFill>
                <a:schemeClr val="tx1"/>
              </a:solidFill>
              <a:prstDash val="solid"/>
              <a:headEnd type="none" w="sm" len="med"/>
              <a:tailEnd type="none" w="sm" len="med"/>
            </a:ln>
          </p:spPr>
        </p:sp>
        <p:sp>
          <p:nvSpPr>
            <p:cNvPr id="36973" name="Text Box 106"/>
            <p:cNvSpPr txBox="1"/>
            <p:nvPr/>
          </p:nvSpPr>
          <p:spPr>
            <a:xfrm>
              <a:off x="2389" y="2403"/>
              <a:ext cx="862" cy="232"/>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12</a:t>
              </a:r>
              <a:r>
                <a:rPr lang="zh-CN" altLang="en-US" sz="1800" b="0" i="0" dirty="0">
                  <a:latin typeface="Arial" panose="020B0604020202020204" pitchFamily="34" charset="0"/>
                  <a:ea typeface="宋体" panose="02010600030101010101" pitchFamily="2" charset="-122"/>
                </a:rPr>
                <a:t>孔     </a:t>
              </a:r>
              <a:r>
                <a:rPr lang="en-US" altLang="zh-CN" sz="1800" b="0" i="0" dirty="0">
                  <a:latin typeface="Arial" panose="020B0604020202020204" pitchFamily="34" charset="0"/>
                  <a:ea typeface="宋体" panose="02010600030101010101" pitchFamily="2" charset="-122"/>
                </a:rPr>
                <a:t>12</a:t>
              </a:r>
            </a:p>
          </p:txBody>
        </p:sp>
      </p:grpSp>
      <p:sp>
        <p:nvSpPr>
          <p:cNvPr id="36928" name="Rectangle 108" descr="浅色上对角线"/>
          <p:cNvSpPr/>
          <p:nvPr/>
        </p:nvSpPr>
        <p:spPr>
          <a:xfrm>
            <a:off x="887413" y="5218113"/>
            <a:ext cx="1295400" cy="1223962"/>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29" name="Rectangle 109"/>
          <p:cNvSpPr/>
          <p:nvPr/>
        </p:nvSpPr>
        <p:spPr>
          <a:xfrm>
            <a:off x="1247775" y="5218113"/>
            <a:ext cx="574675" cy="792162"/>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30" name="Rectangle 110"/>
          <p:cNvSpPr/>
          <p:nvPr/>
        </p:nvSpPr>
        <p:spPr>
          <a:xfrm>
            <a:off x="1319213" y="5218113"/>
            <a:ext cx="431800" cy="93503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31" name="Line 111"/>
          <p:cNvSpPr/>
          <p:nvPr/>
        </p:nvSpPr>
        <p:spPr>
          <a:xfrm>
            <a:off x="1319213" y="6010275"/>
            <a:ext cx="431800" cy="0"/>
          </a:xfrm>
          <a:prstGeom prst="line">
            <a:avLst/>
          </a:prstGeom>
          <a:ln w="9525" cap="flat" cmpd="sng">
            <a:solidFill>
              <a:schemeClr val="tx1"/>
            </a:solidFill>
            <a:prstDash val="solid"/>
            <a:headEnd type="none" w="sm" len="med"/>
            <a:tailEnd type="none" w="sm" len="med"/>
          </a:ln>
        </p:spPr>
      </p:sp>
      <p:sp>
        <p:nvSpPr>
          <p:cNvPr id="36932" name="AutoShape 112"/>
          <p:cNvSpPr/>
          <p:nvPr/>
        </p:nvSpPr>
        <p:spPr>
          <a:xfrm flipV="1">
            <a:off x="1339850" y="6153150"/>
            <a:ext cx="395288" cy="144463"/>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33" name="Line 113"/>
          <p:cNvSpPr/>
          <p:nvPr/>
        </p:nvSpPr>
        <p:spPr>
          <a:xfrm>
            <a:off x="1535113" y="5145088"/>
            <a:ext cx="0" cy="1223962"/>
          </a:xfrm>
          <a:prstGeom prst="line">
            <a:avLst/>
          </a:prstGeom>
          <a:ln w="9525" cap="flat" cmpd="sng">
            <a:solidFill>
              <a:schemeClr val="tx1"/>
            </a:solidFill>
            <a:prstDash val="lgDashDot"/>
            <a:headEnd type="none" w="sm" len="med"/>
            <a:tailEnd type="none" w="sm" len="med"/>
          </a:ln>
        </p:spPr>
      </p:sp>
      <p:sp>
        <p:nvSpPr>
          <p:cNvPr id="36934" name="Oval 114"/>
          <p:cNvSpPr>
            <a:spLocks noChangeAspect="1"/>
          </p:cNvSpPr>
          <p:nvPr/>
        </p:nvSpPr>
        <p:spPr>
          <a:xfrm rot="-1709759">
            <a:off x="3206750" y="5505450"/>
            <a:ext cx="576263" cy="576263"/>
          </a:xfrm>
          <a:prstGeom prst="ellipse">
            <a:avLst/>
          </a:prstGeom>
          <a:solidFill>
            <a:schemeClr val="bg1"/>
          </a:solidFill>
          <a:ln w="6350"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35" name="Oval 115"/>
          <p:cNvSpPr/>
          <p:nvPr/>
        </p:nvSpPr>
        <p:spPr>
          <a:xfrm>
            <a:off x="3279775" y="5570538"/>
            <a:ext cx="431800" cy="431800"/>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36" name="Line 116"/>
          <p:cNvSpPr/>
          <p:nvPr/>
        </p:nvSpPr>
        <p:spPr>
          <a:xfrm>
            <a:off x="3503613" y="5299075"/>
            <a:ext cx="0" cy="1079500"/>
          </a:xfrm>
          <a:prstGeom prst="line">
            <a:avLst/>
          </a:prstGeom>
          <a:ln w="9525" cap="flat" cmpd="sng">
            <a:solidFill>
              <a:schemeClr val="tx1"/>
            </a:solidFill>
            <a:prstDash val="lgDashDot"/>
            <a:headEnd type="none" w="sm" len="med"/>
            <a:tailEnd type="none" w="sm" len="med"/>
          </a:ln>
        </p:spPr>
      </p:sp>
      <p:sp>
        <p:nvSpPr>
          <p:cNvPr id="36937" name="Rectangle 121"/>
          <p:cNvSpPr/>
          <p:nvPr/>
        </p:nvSpPr>
        <p:spPr>
          <a:xfrm>
            <a:off x="3133725" y="5868988"/>
            <a:ext cx="142875" cy="144462"/>
          </a:xfrm>
          <a:prstGeom prst="rect">
            <a:avLst/>
          </a:prstGeom>
          <a:solidFill>
            <a:schemeClr val="bg1"/>
          </a:solidFill>
          <a:ln w="6350">
            <a:noFill/>
          </a:ln>
        </p:spPr>
        <p:txBody>
          <a:bodyPr wrap="none" anchor="ctr" anchorCtr="0"/>
          <a:lstStyle/>
          <a:p>
            <a:endParaRPr lang="en-US" altLang="x-none" dirty="0">
              <a:latin typeface="Times New Roman" panose="02020603050405020304" pitchFamily="18" charset="0"/>
            </a:endParaRPr>
          </a:p>
        </p:txBody>
      </p:sp>
      <p:sp>
        <p:nvSpPr>
          <p:cNvPr id="36938" name="Rectangle 122"/>
          <p:cNvSpPr/>
          <p:nvPr/>
        </p:nvSpPr>
        <p:spPr>
          <a:xfrm>
            <a:off x="3336925" y="6018213"/>
            <a:ext cx="142875" cy="144462"/>
          </a:xfrm>
          <a:prstGeom prst="rect">
            <a:avLst/>
          </a:prstGeom>
          <a:solidFill>
            <a:schemeClr val="bg1"/>
          </a:solidFill>
          <a:ln w="6350">
            <a:noFill/>
          </a:ln>
        </p:spPr>
        <p:txBody>
          <a:bodyPr wrap="none" anchor="ctr" anchorCtr="0"/>
          <a:lstStyle/>
          <a:p>
            <a:endParaRPr lang="en-US" altLang="x-none" dirty="0">
              <a:latin typeface="Times New Roman" panose="02020603050405020304" pitchFamily="18" charset="0"/>
            </a:endParaRPr>
          </a:p>
        </p:txBody>
      </p:sp>
      <p:sp>
        <p:nvSpPr>
          <p:cNvPr id="36939" name="Rectangle 123"/>
          <p:cNvSpPr/>
          <p:nvPr/>
        </p:nvSpPr>
        <p:spPr>
          <a:xfrm>
            <a:off x="3227388" y="5983288"/>
            <a:ext cx="142875" cy="144462"/>
          </a:xfrm>
          <a:prstGeom prst="rect">
            <a:avLst/>
          </a:prstGeom>
          <a:solidFill>
            <a:schemeClr val="bg1"/>
          </a:solidFill>
          <a:ln w="6350">
            <a:noFill/>
          </a:ln>
        </p:spPr>
        <p:txBody>
          <a:bodyPr wrap="none" anchor="ctr" anchorCtr="0"/>
          <a:lstStyle/>
          <a:p>
            <a:endParaRPr lang="en-US" altLang="x-none" dirty="0">
              <a:latin typeface="Times New Roman" panose="02020603050405020304" pitchFamily="18" charset="0"/>
            </a:endParaRPr>
          </a:p>
        </p:txBody>
      </p:sp>
      <p:sp>
        <p:nvSpPr>
          <p:cNvPr id="36940" name="Rectangle 124" descr="浅色上对角线"/>
          <p:cNvSpPr/>
          <p:nvPr/>
        </p:nvSpPr>
        <p:spPr>
          <a:xfrm>
            <a:off x="4775200" y="5218113"/>
            <a:ext cx="1295400" cy="1223962"/>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41" name="Rectangle 125"/>
          <p:cNvSpPr/>
          <p:nvPr/>
        </p:nvSpPr>
        <p:spPr>
          <a:xfrm>
            <a:off x="5135563" y="5218113"/>
            <a:ext cx="574675" cy="792162"/>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42" name="Rectangle 126"/>
          <p:cNvSpPr/>
          <p:nvPr/>
        </p:nvSpPr>
        <p:spPr>
          <a:xfrm>
            <a:off x="5207000" y="5218113"/>
            <a:ext cx="431800" cy="93503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43" name="Line 127"/>
          <p:cNvSpPr/>
          <p:nvPr/>
        </p:nvSpPr>
        <p:spPr>
          <a:xfrm>
            <a:off x="5207000" y="6010275"/>
            <a:ext cx="431800" cy="0"/>
          </a:xfrm>
          <a:prstGeom prst="line">
            <a:avLst/>
          </a:prstGeom>
          <a:ln w="19050" cap="flat" cmpd="sng">
            <a:solidFill>
              <a:schemeClr val="tx1"/>
            </a:solidFill>
            <a:prstDash val="solid"/>
            <a:headEnd type="none" w="sm" len="med"/>
            <a:tailEnd type="none" w="sm" len="med"/>
          </a:ln>
        </p:spPr>
      </p:sp>
      <p:sp>
        <p:nvSpPr>
          <p:cNvPr id="36944" name="AutoShape 128"/>
          <p:cNvSpPr/>
          <p:nvPr/>
        </p:nvSpPr>
        <p:spPr>
          <a:xfrm flipV="1">
            <a:off x="5227638" y="6153150"/>
            <a:ext cx="395287" cy="144463"/>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6945" name="Line 129"/>
          <p:cNvSpPr/>
          <p:nvPr/>
        </p:nvSpPr>
        <p:spPr>
          <a:xfrm>
            <a:off x="5422900" y="5145088"/>
            <a:ext cx="0" cy="1223962"/>
          </a:xfrm>
          <a:prstGeom prst="line">
            <a:avLst/>
          </a:prstGeom>
          <a:ln w="9525" cap="flat" cmpd="sng">
            <a:solidFill>
              <a:schemeClr val="tx1"/>
            </a:solidFill>
            <a:prstDash val="lgDashDot"/>
            <a:headEnd type="none" w="sm" len="med"/>
            <a:tailEnd type="none" w="sm" len="med"/>
          </a:ln>
        </p:spPr>
      </p:sp>
      <p:sp>
        <p:nvSpPr>
          <p:cNvPr id="36946" name="Line 130"/>
          <p:cNvSpPr/>
          <p:nvPr/>
        </p:nvSpPr>
        <p:spPr>
          <a:xfrm flipV="1">
            <a:off x="5135563" y="4857750"/>
            <a:ext cx="0" cy="360363"/>
          </a:xfrm>
          <a:prstGeom prst="line">
            <a:avLst/>
          </a:prstGeom>
          <a:ln w="9525" cap="flat" cmpd="sng">
            <a:solidFill>
              <a:schemeClr val="tx1"/>
            </a:solidFill>
            <a:prstDash val="solid"/>
            <a:headEnd type="none" w="sm" len="med"/>
            <a:tailEnd type="none" w="sm" len="med"/>
          </a:ln>
        </p:spPr>
      </p:sp>
      <p:sp>
        <p:nvSpPr>
          <p:cNvPr id="36947" name="Line 131"/>
          <p:cNvSpPr/>
          <p:nvPr/>
        </p:nvSpPr>
        <p:spPr>
          <a:xfrm flipV="1">
            <a:off x="5711825" y="4857750"/>
            <a:ext cx="0" cy="360363"/>
          </a:xfrm>
          <a:prstGeom prst="line">
            <a:avLst/>
          </a:prstGeom>
          <a:ln w="9525" cap="flat" cmpd="sng">
            <a:solidFill>
              <a:schemeClr val="tx1"/>
            </a:solidFill>
            <a:prstDash val="solid"/>
            <a:headEnd type="none" w="sm" len="med"/>
            <a:tailEnd type="none" w="sm" len="med"/>
          </a:ln>
        </p:spPr>
      </p:sp>
      <p:sp>
        <p:nvSpPr>
          <p:cNvPr id="36948" name="Line 132"/>
          <p:cNvSpPr/>
          <p:nvPr/>
        </p:nvSpPr>
        <p:spPr>
          <a:xfrm>
            <a:off x="5135563" y="4930775"/>
            <a:ext cx="576262" cy="0"/>
          </a:xfrm>
          <a:prstGeom prst="line">
            <a:avLst/>
          </a:prstGeom>
          <a:ln w="9525" cap="flat" cmpd="sng">
            <a:solidFill>
              <a:schemeClr val="tx1"/>
            </a:solidFill>
            <a:prstDash val="solid"/>
            <a:headEnd type="none" w="sm" len="med"/>
            <a:tailEnd type="none" w="sm" len="med"/>
          </a:ln>
        </p:spPr>
      </p:sp>
      <p:sp>
        <p:nvSpPr>
          <p:cNvPr id="36949" name="Line 133"/>
          <p:cNvSpPr/>
          <p:nvPr/>
        </p:nvSpPr>
        <p:spPr>
          <a:xfrm flipH="1">
            <a:off x="4775200" y="4930775"/>
            <a:ext cx="360363" cy="0"/>
          </a:xfrm>
          <a:prstGeom prst="line">
            <a:avLst/>
          </a:prstGeom>
          <a:ln w="9525" cap="flat" cmpd="sng">
            <a:solidFill>
              <a:schemeClr val="tx1"/>
            </a:solidFill>
            <a:prstDash val="solid"/>
            <a:headEnd type="triangle" w="sm" len="lg"/>
            <a:tailEnd type="none" w="med" len="med"/>
          </a:ln>
        </p:spPr>
      </p:sp>
      <p:sp>
        <p:nvSpPr>
          <p:cNvPr id="36950" name="Text Box 134"/>
          <p:cNvSpPr txBox="1"/>
          <p:nvPr/>
        </p:nvSpPr>
        <p:spPr>
          <a:xfrm>
            <a:off x="5581650" y="4583113"/>
            <a:ext cx="1404938" cy="366712"/>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M6-6H</a:t>
            </a:r>
            <a:endParaRPr lang="en-US" altLang="zh-CN" sz="1800" b="0" i="0" dirty="0">
              <a:latin typeface="Arial" panose="020B0604020202020204" pitchFamily="34" charset="0"/>
              <a:ea typeface="宋体" panose="02010600030101010101" pitchFamily="2" charset="-122"/>
            </a:endParaRPr>
          </a:p>
        </p:txBody>
      </p:sp>
      <p:sp>
        <p:nvSpPr>
          <p:cNvPr id="36951" name="Line 135"/>
          <p:cNvSpPr/>
          <p:nvPr/>
        </p:nvSpPr>
        <p:spPr>
          <a:xfrm>
            <a:off x="5716588" y="4930775"/>
            <a:ext cx="1295400" cy="0"/>
          </a:xfrm>
          <a:prstGeom prst="line">
            <a:avLst/>
          </a:prstGeom>
          <a:ln w="9525" cap="flat" cmpd="sng">
            <a:solidFill>
              <a:schemeClr val="tx1"/>
            </a:solidFill>
            <a:prstDash val="solid"/>
            <a:headEnd type="triangle" w="sm" len="lg"/>
            <a:tailEnd type="none" w="med" len="med"/>
          </a:ln>
        </p:spPr>
      </p:sp>
      <p:sp>
        <p:nvSpPr>
          <p:cNvPr id="36952" name="Rectangle 137"/>
          <p:cNvSpPr/>
          <p:nvPr/>
        </p:nvSpPr>
        <p:spPr>
          <a:xfrm>
            <a:off x="1588" y="4181475"/>
            <a:ext cx="8816975" cy="2808288"/>
          </a:xfrm>
          <a:prstGeom prst="rect">
            <a:avLst/>
          </a:prstGeom>
          <a:noFill/>
          <a:ln w="9525">
            <a:noFill/>
          </a:ln>
        </p:spPr>
        <p:txBody>
          <a:bodyPr wrap="none" anchor="ctr" anchorCtr="0"/>
          <a:lstStyle/>
          <a:p>
            <a:endParaRPr lang="en-US" altLang="x-none" sz="1800" b="0" i="0" dirty="0">
              <a:solidFill>
                <a:srgbClr val="000099"/>
              </a:solidFill>
              <a:latin typeface="Arial" panose="020B0604020202020204" pitchFamily="34" charset="0"/>
              <a:ea typeface="宋体" panose="02010600030101010101" pitchFamily="2" charset="-122"/>
            </a:endParaRPr>
          </a:p>
        </p:txBody>
      </p:sp>
      <p:sp>
        <p:nvSpPr>
          <p:cNvPr id="36953" name="Text Box 138"/>
          <p:cNvSpPr txBox="1"/>
          <p:nvPr/>
        </p:nvSpPr>
        <p:spPr>
          <a:xfrm>
            <a:off x="1512888" y="4494213"/>
            <a:ext cx="1368425" cy="368300"/>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12</a:t>
            </a:r>
            <a:r>
              <a:rPr lang="zh-CN" altLang="en-US" sz="1800" b="0" i="0" dirty="0">
                <a:latin typeface="Arial" panose="020B0604020202020204" pitchFamily="34" charset="0"/>
                <a:ea typeface="宋体" panose="02010600030101010101" pitchFamily="2" charset="-122"/>
              </a:rPr>
              <a:t>孔     </a:t>
            </a:r>
            <a:r>
              <a:rPr lang="en-US" altLang="zh-CN" sz="1800" b="0" i="0" dirty="0">
                <a:latin typeface="Arial" panose="020B0604020202020204" pitchFamily="34" charset="0"/>
                <a:ea typeface="宋体" panose="02010600030101010101" pitchFamily="2" charset="-122"/>
              </a:rPr>
              <a:t>12</a:t>
            </a:r>
          </a:p>
        </p:txBody>
      </p:sp>
      <p:grpSp>
        <p:nvGrpSpPr>
          <p:cNvPr id="36954" name="Group 139"/>
          <p:cNvGrpSpPr/>
          <p:nvPr/>
        </p:nvGrpSpPr>
        <p:grpSpPr>
          <a:xfrm>
            <a:off x="3314700" y="4638675"/>
            <a:ext cx="179388" cy="215900"/>
            <a:chOff x="962" y="2432"/>
            <a:chExt cx="113" cy="136"/>
          </a:xfrm>
        </p:grpSpPr>
        <p:sp>
          <p:nvSpPr>
            <p:cNvPr id="36969" name="Line 140"/>
            <p:cNvSpPr/>
            <p:nvPr/>
          </p:nvSpPr>
          <p:spPr>
            <a:xfrm>
              <a:off x="962" y="2432"/>
              <a:ext cx="113" cy="0"/>
            </a:xfrm>
            <a:prstGeom prst="line">
              <a:avLst/>
            </a:prstGeom>
            <a:ln w="19050" cap="flat" cmpd="sng">
              <a:solidFill>
                <a:schemeClr val="tx1"/>
              </a:solidFill>
              <a:prstDash val="solid"/>
              <a:headEnd type="none" w="sm" len="med"/>
              <a:tailEnd type="none" w="sm" len="med"/>
            </a:ln>
          </p:spPr>
        </p:sp>
        <p:sp>
          <p:nvSpPr>
            <p:cNvPr id="36970" name="Line 141"/>
            <p:cNvSpPr/>
            <p:nvPr/>
          </p:nvSpPr>
          <p:spPr>
            <a:xfrm>
              <a:off x="1020" y="2432"/>
              <a:ext cx="0" cy="136"/>
            </a:xfrm>
            <a:prstGeom prst="line">
              <a:avLst/>
            </a:prstGeom>
            <a:ln w="9525" cap="flat" cmpd="sng">
              <a:solidFill>
                <a:schemeClr val="tx1"/>
              </a:solidFill>
              <a:prstDash val="solid"/>
              <a:headEnd type="none" w="sm" len="med"/>
              <a:tailEnd type="triangle" w="sm" len="med"/>
            </a:ln>
          </p:spPr>
        </p:sp>
      </p:grpSp>
      <p:grpSp>
        <p:nvGrpSpPr>
          <p:cNvPr id="36955" name="Group 142"/>
          <p:cNvGrpSpPr/>
          <p:nvPr/>
        </p:nvGrpSpPr>
        <p:grpSpPr>
          <a:xfrm>
            <a:off x="4035425" y="4638675"/>
            <a:ext cx="179388" cy="215900"/>
            <a:chOff x="962" y="2432"/>
            <a:chExt cx="113" cy="136"/>
          </a:xfrm>
        </p:grpSpPr>
        <p:sp>
          <p:nvSpPr>
            <p:cNvPr id="36967" name="Line 143"/>
            <p:cNvSpPr/>
            <p:nvPr/>
          </p:nvSpPr>
          <p:spPr>
            <a:xfrm>
              <a:off x="962" y="2432"/>
              <a:ext cx="113" cy="0"/>
            </a:xfrm>
            <a:prstGeom prst="line">
              <a:avLst/>
            </a:prstGeom>
            <a:ln w="19050" cap="flat" cmpd="sng">
              <a:solidFill>
                <a:schemeClr val="tx1"/>
              </a:solidFill>
              <a:prstDash val="solid"/>
              <a:headEnd type="none" w="sm" len="med"/>
              <a:tailEnd type="none" w="sm" len="med"/>
            </a:ln>
          </p:spPr>
        </p:sp>
        <p:sp>
          <p:nvSpPr>
            <p:cNvPr id="36968" name="Line 144"/>
            <p:cNvSpPr/>
            <p:nvPr/>
          </p:nvSpPr>
          <p:spPr>
            <a:xfrm>
              <a:off x="1020" y="2432"/>
              <a:ext cx="0" cy="136"/>
            </a:xfrm>
            <a:prstGeom prst="line">
              <a:avLst/>
            </a:prstGeom>
            <a:ln w="9525" cap="flat" cmpd="sng">
              <a:solidFill>
                <a:schemeClr val="tx1"/>
              </a:solidFill>
              <a:prstDash val="solid"/>
              <a:headEnd type="none" w="sm" len="med"/>
              <a:tailEnd type="triangle" w="sm" len="med"/>
            </a:ln>
          </p:spPr>
        </p:sp>
      </p:grpSp>
      <p:sp>
        <p:nvSpPr>
          <p:cNvPr id="36956" name="Line 145"/>
          <p:cNvSpPr/>
          <p:nvPr/>
        </p:nvSpPr>
        <p:spPr>
          <a:xfrm rot="1542930">
            <a:off x="3136900" y="5519738"/>
            <a:ext cx="827088" cy="827087"/>
          </a:xfrm>
          <a:prstGeom prst="line">
            <a:avLst/>
          </a:prstGeom>
          <a:ln w="9525" cap="flat" cmpd="sng">
            <a:solidFill>
              <a:schemeClr val="tx1"/>
            </a:solidFill>
            <a:prstDash val="solid"/>
            <a:headEnd type="none" w="sm" len="med"/>
            <a:tailEnd type="none" w="sm" len="med"/>
          </a:ln>
        </p:spPr>
      </p:sp>
      <p:sp>
        <p:nvSpPr>
          <p:cNvPr id="36957" name="Line 146"/>
          <p:cNvSpPr/>
          <p:nvPr/>
        </p:nvSpPr>
        <p:spPr>
          <a:xfrm rot="1542930">
            <a:off x="3517900" y="6102350"/>
            <a:ext cx="287338" cy="288925"/>
          </a:xfrm>
          <a:prstGeom prst="line">
            <a:avLst/>
          </a:prstGeom>
          <a:ln w="9525" cap="flat" cmpd="sng">
            <a:solidFill>
              <a:schemeClr val="tx1"/>
            </a:solidFill>
            <a:prstDash val="solid"/>
            <a:headEnd type="triangle" w="sm" len="lg"/>
            <a:tailEnd type="none" w="sm" len="med"/>
          </a:ln>
        </p:spPr>
      </p:sp>
      <p:sp>
        <p:nvSpPr>
          <p:cNvPr id="36958" name="Line 147"/>
          <p:cNvSpPr>
            <a:spLocks noChangeAspect="1"/>
          </p:cNvSpPr>
          <p:nvPr/>
        </p:nvSpPr>
        <p:spPr>
          <a:xfrm rot="1542930">
            <a:off x="2881313" y="4686300"/>
            <a:ext cx="715962" cy="719138"/>
          </a:xfrm>
          <a:prstGeom prst="line">
            <a:avLst/>
          </a:prstGeom>
          <a:ln w="9525" cap="flat" cmpd="sng">
            <a:solidFill>
              <a:schemeClr val="tx1"/>
            </a:solidFill>
            <a:prstDash val="solid"/>
            <a:headEnd type="none" w="med" len="med"/>
            <a:tailEnd type="triangle" w="sm" len="lg"/>
          </a:ln>
        </p:spPr>
      </p:sp>
      <p:sp>
        <p:nvSpPr>
          <p:cNvPr id="36959" name="Line 148"/>
          <p:cNvSpPr/>
          <p:nvPr/>
        </p:nvSpPr>
        <p:spPr>
          <a:xfrm>
            <a:off x="2927350" y="5802313"/>
            <a:ext cx="1079500" cy="0"/>
          </a:xfrm>
          <a:prstGeom prst="line">
            <a:avLst/>
          </a:prstGeom>
          <a:ln w="9525" cap="flat" cmpd="sng">
            <a:solidFill>
              <a:schemeClr val="tx1"/>
            </a:solidFill>
            <a:prstDash val="lgDashDot"/>
            <a:headEnd type="none" w="sm" len="med"/>
            <a:tailEnd type="none" w="sm" len="med"/>
          </a:ln>
        </p:spPr>
      </p:sp>
      <p:sp>
        <p:nvSpPr>
          <p:cNvPr id="36960" name="Line 149"/>
          <p:cNvSpPr/>
          <p:nvPr/>
        </p:nvSpPr>
        <p:spPr>
          <a:xfrm>
            <a:off x="5546725" y="6010275"/>
            <a:ext cx="1150938" cy="0"/>
          </a:xfrm>
          <a:prstGeom prst="line">
            <a:avLst/>
          </a:prstGeom>
          <a:ln w="9525" cap="flat" cmpd="sng">
            <a:solidFill>
              <a:schemeClr val="tx1"/>
            </a:solidFill>
            <a:prstDash val="solid"/>
            <a:headEnd type="none" w="sm" len="med"/>
            <a:tailEnd type="none" w="sm" len="med"/>
          </a:ln>
        </p:spPr>
      </p:sp>
      <p:sp>
        <p:nvSpPr>
          <p:cNvPr id="36961" name="Line 150"/>
          <p:cNvSpPr/>
          <p:nvPr/>
        </p:nvSpPr>
        <p:spPr>
          <a:xfrm>
            <a:off x="5618163" y="6154738"/>
            <a:ext cx="1368425" cy="0"/>
          </a:xfrm>
          <a:prstGeom prst="line">
            <a:avLst/>
          </a:prstGeom>
          <a:ln w="9525" cap="flat" cmpd="sng">
            <a:solidFill>
              <a:schemeClr val="tx1"/>
            </a:solidFill>
            <a:prstDash val="solid"/>
            <a:headEnd type="none" w="sm" len="med"/>
            <a:tailEnd type="none" w="sm" len="med"/>
          </a:ln>
        </p:spPr>
      </p:sp>
      <p:sp>
        <p:nvSpPr>
          <p:cNvPr id="36962" name="Line 151"/>
          <p:cNvSpPr/>
          <p:nvPr/>
        </p:nvSpPr>
        <p:spPr>
          <a:xfrm>
            <a:off x="6410325" y="4921250"/>
            <a:ext cx="0" cy="1079500"/>
          </a:xfrm>
          <a:prstGeom prst="line">
            <a:avLst/>
          </a:prstGeom>
          <a:ln w="9525" cap="flat" cmpd="sng">
            <a:solidFill>
              <a:schemeClr val="tx1"/>
            </a:solidFill>
            <a:prstDash val="solid"/>
            <a:headEnd type="triangle" w="sm" len="lg"/>
            <a:tailEnd type="triangle" w="sm" len="lg"/>
          </a:ln>
        </p:spPr>
      </p:sp>
      <p:sp>
        <p:nvSpPr>
          <p:cNvPr id="36963" name="Line 152"/>
          <p:cNvSpPr/>
          <p:nvPr/>
        </p:nvSpPr>
        <p:spPr>
          <a:xfrm>
            <a:off x="6842125" y="4921250"/>
            <a:ext cx="0" cy="1223963"/>
          </a:xfrm>
          <a:prstGeom prst="line">
            <a:avLst/>
          </a:prstGeom>
          <a:ln w="9525" cap="flat" cmpd="sng">
            <a:solidFill>
              <a:schemeClr val="tx1"/>
            </a:solidFill>
            <a:prstDash val="solid"/>
            <a:headEnd type="triangle" w="sm" len="lg"/>
            <a:tailEnd type="triangle" w="sm" len="lg"/>
          </a:ln>
        </p:spPr>
      </p:sp>
      <p:sp>
        <p:nvSpPr>
          <p:cNvPr id="36964" name="Text Box 153"/>
          <p:cNvSpPr txBox="1"/>
          <p:nvPr/>
        </p:nvSpPr>
        <p:spPr>
          <a:xfrm rot="-5400000">
            <a:off x="6005513" y="5303838"/>
            <a:ext cx="454025" cy="368300"/>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12</a:t>
            </a:r>
          </a:p>
        </p:txBody>
      </p:sp>
      <p:sp>
        <p:nvSpPr>
          <p:cNvPr id="36965" name="Text Box 154"/>
          <p:cNvSpPr txBox="1"/>
          <p:nvPr/>
        </p:nvSpPr>
        <p:spPr>
          <a:xfrm rot="-5400000">
            <a:off x="6254750" y="5294313"/>
            <a:ext cx="865188" cy="366712"/>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12</a:t>
            </a:r>
          </a:p>
        </p:txBody>
      </p:sp>
      <p:sp>
        <p:nvSpPr>
          <p:cNvPr id="430235" name="Text Box 155"/>
          <p:cNvSpPr txBox="1"/>
          <p:nvPr/>
        </p:nvSpPr>
        <p:spPr>
          <a:xfrm>
            <a:off x="7145338" y="4970463"/>
            <a:ext cx="1584325" cy="915987"/>
          </a:xfrm>
          <a:prstGeom prst="rect">
            <a:avLst/>
          </a:prstGeom>
          <a:noFill/>
          <a:ln w="9525">
            <a:noFill/>
          </a:ln>
        </p:spPr>
        <p:txBody>
          <a:bodyPr>
            <a:spAutoFit/>
          </a:bodyPr>
          <a:lstStyle/>
          <a:p>
            <a:pPr algn="l">
              <a:spcBef>
                <a:spcPct val="50000"/>
              </a:spcBef>
            </a:pPr>
            <a:r>
              <a:rPr lang="zh-CN" altLang="en-US" sz="1800" i="0" dirty="0">
                <a:solidFill>
                  <a:srgbClr val="000066"/>
                </a:solidFill>
                <a:latin typeface="仿宋_GB2312" pitchFamily="49" charset="-122"/>
                <a:ea typeface="仿宋_GB2312" pitchFamily="49" charset="-122"/>
              </a:rPr>
              <a:t>需标注出孔深时，应明确标注孔深尺寸。</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084"/>
                                        </p:tgtEl>
                                        <p:attrNameLst>
                                          <p:attrName>style.visibility</p:attrName>
                                        </p:attrNameLst>
                                      </p:cBhvr>
                                      <p:to>
                                        <p:strVal val="visible"/>
                                      </p:to>
                                    </p:set>
                                    <p:anim calcmode="lin" valueType="num">
                                      <p:cBhvr additive="base">
                                        <p:cTn id="7" dur="500" fill="hold"/>
                                        <p:tgtEl>
                                          <p:spTgt spid="430084"/>
                                        </p:tgtEl>
                                        <p:attrNameLst>
                                          <p:attrName>ppt_x</p:attrName>
                                        </p:attrNameLst>
                                      </p:cBhvr>
                                      <p:tavLst>
                                        <p:tav tm="0">
                                          <p:val>
                                            <p:strVal val="0-#ppt_w/2"/>
                                          </p:val>
                                        </p:tav>
                                        <p:tav tm="100000">
                                          <p:val>
                                            <p:strVal val="#ppt_x"/>
                                          </p:val>
                                        </p:tav>
                                      </p:tavLst>
                                    </p:anim>
                                    <p:anim calcmode="lin" valueType="num">
                                      <p:cBhvr additive="base">
                                        <p:cTn id="8" dur="500" fill="hold"/>
                                        <p:tgtEl>
                                          <p:spTgt spid="43008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lide(fromBottom)">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30235"/>
                                        </p:tgtEl>
                                        <p:attrNameLst>
                                          <p:attrName>style.visibility</p:attrName>
                                        </p:attrNameLst>
                                      </p:cBhvr>
                                      <p:to>
                                        <p:strVal val="visible"/>
                                      </p:to>
                                    </p:set>
                                    <p:animEffect transition="in" filter="slide(fromBottom)">
                                      <p:cBhvr>
                                        <p:cTn id="18" dur="500"/>
                                        <p:tgtEl>
                                          <p:spTgt spid="430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084" grpId="0"/>
      <p:bldP spid="4302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B8527D4-7043-4807-98FF-38819A83BB7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32</a:t>
            </a:fld>
            <a:endParaRPr lang="en-US" altLang="zh-CN" sz="1400" b="0" i="0" dirty="0">
              <a:ea typeface="宋体" panose="02010600030101010101" pitchFamily="2" charset="-122"/>
            </a:endParaRPr>
          </a:p>
        </p:txBody>
      </p:sp>
      <p:sp>
        <p:nvSpPr>
          <p:cNvPr id="37893" name="Text Box 2"/>
          <p:cNvSpPr txBox="1"/>
          <p:nvPr/>
        </p:nvSpPr>
        <p:spPr>
          <a:xfrm>
            <a:off x="107950" y="620713"/>
            <a:ext cx="1573213" cy="457200"/>
          </a:xfrm>
          <a:prstGeom prst="rect">
            <a:avLst/>
          </a:prstGeom>
          <a:noFill/>
          <a:ln w="9525">
            <a:noFill/>
          </a:ln>
        </p:spPr>
        <p:txBody>
          <a:bodyPr>
            <a:spAutoFit/>
          </a:bodyPr>
          <a:lstStyle/>
          <a:p>
            <a:pPr>
              <a:spcBef>
                <a:spcPct val="50000"/>
              </a:spcBef>
            </a:pPr>
            <a:r>
              <a:rPr lang="zh-CN" altLang="en-US" i="0" dirty="0">
                <a:latin typeface="Arial" panose="020B0604020202020204" pitchFamily="34" charset="0"/>
                <a:ea typeface="宋体" panose="02010600030101010101" pitchFamily="2" charset="-122"/>
              </a:rPr>
              <a:t>光孔</a:t>
            </a:r>
          </a:p>
        </p:txBody>
      </p:sp>
      <p:sp>
        <p:nvSpPr>
          <p:cNvPr id="37894" name="Rectangle 3" descr="浅色上对角线"/>
          <p:cNvSpPr/>
          <p:nvPr/>
        </p:nvSpPr>
        <p:spPr>
          <a:xfrm>
            <a:off x="993775" y="2160588"/>
            <a:ext cx="1295400" cy="1223962"/>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895" name="Rectangle 4"/>
          <p:cNvSpPr/>
          <p:nvPr/>
        </p:nvSpPr>
        <p:spPr>
          <a:xfrm>
            <a:off x="1425575" y="2160588"/>
            <a:ext cx="431800" cy="93503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896" name="AutoShape 5"/>
          <p:cNvSpPr/>
          <p:nvPr/>
        </p:nvSpPr>
        <p:spPr>
          <a:xfrm flipV="1">
            <a:off x="1446213" y="3095625"/>
            <a:ext cx="395287" cy="144463"/>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897" name="Line 6"/>
          <p:cNvSpPr/>
          <p:nvPr/>
        </p:nvSpPr>
        <p:spPr>
          <a:xfrm>
            <a:off x="1641475" y="2087563"/>
            <a:ext cx="0" cy="1223962"/>
          </a:xfrm>
          <a:prstGeom prst="line">
            <a:avLst/>
          </a:prstGeom>
          <a:ln w="9525" cap="flat" cmpd="sng">
            <a:solidFill>
              <a:schemeClr val="tx1"/>
            </a:solidFill>
            <a:prstDash val="lgDashDot"/>
            <a:headEnd type="none" w="sm" len="med"/>
            <a:tailEnd type="none" w="sm" len="med"/>
          </a:ln>
        </p:spPr>
      </p:sp>
      <p:sp>
        <p:nvSpPr>
          <p:cNvPr id="37898" name="Line 7"/>
          <p:cNvSpPr>
            <a:spLocks noChangeAspect="1"/>
          </p:cNvSpPr>
          <p:nvPr/>
        </p:nvSpPr>
        <p:spPr>
          <a:xfrm flipV="1">
            <a:off x="3624263" y="1982788"/>
            <a:ext cx="636587" cy="539750"/>
          </a:xfrm>
          <a:prstGeom prst="line">
            <a:avLst/>
          </a:prstGeom>
          <a:ln w="9525" cap="flat" cmpd="sng">
            <a:solidFill>
              <a:schemeClr val="tx1"/>
            </a:solidFill>
            <a:prstDash val="solid"/>
            <a:headEnd type="triangle" w="sm" len="lg"/>
            <a:tailEnd type="none" w="sm" len="med"/>
          </a:ln>
        </p:spPr>
      </p:sp>
      <p:sp>
        <p:nvSpPr>
          <p:cNvPr id="37899" name="Oval 8"/>
          <p:cNvSpPr/>
          <p:nvPr/>
        </p:nvSpPr>
        <p:spPr>
          <a:xfrm>
            <a:off x="3184525" y="2476500"/>
            <a:ext cx="431800" cy="431800"/>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00" name="Line 9"/>
          <p:cNvSpPr/>
          <p:nvPr/>
        </p:nvSpPr>
        <p:spPr>
          <a:xfrm>
            <a:off x="2832100" y="2708275"/>
            <a:ext cx="1079500" cy="0"/>
          </a:xfrm>
          <a:prstGeom prst="line">
            <a:avLst/>
          </a:prstGeom>
          <a:ln w="9525" cap="flat" cmpd="sng">
            <a:solidFill>
              <a:schemeClr val="tx1"/>
            </a:solidFill>
            <a:prstDash val="lgDashDot"/>
            <a:headEnd type="none" w="sm" len="med"/>
            <a:tailEnd type="none" w="sm" len="med"/>
          </a:ln>
        </p:spPr>
      </p:sp>
      <p:sp>
        <p:nvSpPr>
          <p:cNvPr id="37901" name="Line 10"/>
          <p:cNvSpPr/>
          <p:nvPr/>
        </p:nvSpPr>
        <p:spPr>
          <a:xfrm>
            <a:off x="3408363" y="2205038"/>
            <a:ext cx="0" cy="1079500"/>
          </a:xfrm>
          <a:prstGeom prst="line">
            <a:avLst/>
          </a:prstGeom>
          <a:ln w="9525" cap="flat" cmpd="sng">
            <a:solidFill>
              <a:schemeClr val="tx1"/>
            </a:solidFill>
            <a:prstDash val="lgDashDot"/>
            <a:headEnd type="none" w="sm" len="med"/>
            <a:tailEnd type="none" w="sm" len="med"/>
          </a:ln>
        </p:spPr>
      </p:sp>
      <p:sp>
        <p:nvSpPr>
          <p:cNvPr id="37902" name="Line 11"/>
          <p:cNvSpPr>
            <a:spLocks noChangeAspect="1"/>
          </p:cNvSpPr>
          <p:nvPr/>
        </p:nvSpPr>
        <p:spPr>
          <a:xfrm flipV="1">
            <a:off x="3203575" y="2520950"/>
            <a:ext cx="425450" cy="360363"/>
          </a:xfrm>
          <a:prstGeom prst="line">
            <a:avLst/>
          </a:prstGeom>
          <a:ln w="9525" cap="flat" cmpd="sng">
            <a:solidFill>
              <a:schemeClr val="tx1"/>
            </a:solidFill>
            <a:prstDash val="solid"/>
            <a:headEnd type="none" w="sm" len="med"/>
            <a:tailEnd type="none" w="sm" len="med"/>
          </a:ln>
        </p:spPr>
      </p:sp>
      <p:sp>
        <p:nvSpPr>
          <p:cNvPr id="37903" name="Line 12"/>
          <p:cNvSpPr>
            <a:spLocks noChangeAspect="1"/>
          </p:cNvSpPr>
          <p:nvPr/>
        </p:nvSpPr>
        <p:spPr>
          <a:xfrm flipV="1">
            <a:off x="2906713" y="2844800"/>
            <a:ext cx="341312" cy="288925"/>
          </a:xfrm>
          <a:prstGeom prst="line">
            <a:avLst/>
          </a:prstGeom>
          <a:ln w="9525" cap="flat" cmpd="sng">
            <a:solidFill>
              <a:schemeClr val="tx1"/>
            </a:solidFill>
            <a:prstDash val="solid"/>
            <a:headEnd type="none" w="sm" len="med"/>
            <a:tailEnd type="triangle" w="sm" len="lg"/>
          </a:ln>
        </p:spPr>
      </p:sp>
      <p:sp>
        <p:nvSpPr>
          <p:cNvPr id="37904" name="Text Box 13"/>
          <p:cNvSpPr txBox="1"/>
          <p:nvPr/>
        </p:nvSpPr>
        <p:spPr>
          <a:xfrm>
            <a:off x="3192463" y="1628775"/>
            <a:ext cx="1489075" cy="368300"/>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φ5</a:t>
            </a:r>
            <a:r>
              <a:rPr lang="en-US" altLang="zh-CN" sz="1800" b="0" i="0" dirty="0">
                <a:latin typeface="Arial" panose="020B0604020202020204" pitchFamily="34" charset="0"/>
                <a:ea typeface="宋体" panose="02010600030101010101" pitchFamily="2" charset="-122"/>
              </a:rPr>
              <a:t>↓12</a:t>
            </a:r>
          </a:p>
        </p:txBody>
      </p:sp>
      <p:sp>
        <p:nvSpPr>
          <p:cNvPr id="37905" name="Line 14"/>
          <p:cNvSpPr/>
          <p:nvPr/>
        </p:nvSpPr>
        <p:spPr>
          <a:xfrm>
            <a:off x="3254375" y="1976438"/>
            <a:ext cx="1008063" cy="0"/>
          </a:xfrm>
          <a:prstGeom prst="line">
            <a:avLst/>
          </a:prstGeom>
          <a:ln w="9525" cap="flat" cmpd="sng">
            <a:solidFill>
              <a:schemeClr val="tx1"/>
            </a:solidFill>
            <a:prstDash val="solid"/>
            <a:headEnd type="none" w="sm" len="med"/>
            <a:tailEnd type="none" w="sm" len="med"/>
          </a:ln>
        </p:spPr>
      </p:sp>
      <p:sp>
        <p:nvSpPr>
          <p:cNvPr id="37906" name="Line 15"/>
          <p:cNvSpPr/>
          <p:nvPr/>
        </p:nvSpPr>
        <p:spPr>
          <a:xfrm>
            <a:off x="4049713" y="1708150"/>
            <a:ext cx="142875" cy="0"/>
          </a:xfrm>
          <a:prstGeom prst="line">
            <a:avLst/>
          </a:prstGeom>
          <a:ln w="19050" cap="flat" cmpd="sng">
            <a:solidFill>
              <a:schemeClr val="tx1"/>
            </a:solidFill>
            <a:prstDash val="solid"/>
            <a:headEnd type="none" w="sm" len="med"/>
            <a:tailEnd type="none" w="sm" len="med"/>
          </a:ln>
        </p:spPr>
      </p:sp>
      <p:sp>
        <p:nvSpPr>
          <p:cNvPr id="37907" name="Text Box 16"/>
          <p:cNvSpPr txBox="1"/>
          <p:nvPr/>
        </p:nvSpPr>
        <p:spPr>
          <a:xfrm>
            <a:off x="1138238" y="1517650"/>
            <a:ext cx="1417637" cy="368300"/>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楷体_GB2312" pitchFamily="49" charset="-122"/>
              </a:rPr>
              <a:t>φ5</a:t>
            </a:r>
            <a:r>
              <a:rPr lang="en-US" altLang="zh-CN" sz="1800" b="0" i="0" dirty="0">
                <a:latin typeface="Arial" panose="020B0604020202020204" pitchFamily="34" charset="0"/>
                <a:ea typeface="宋体" panose="02010600030101010101" pitchFamily="2" charset="-122"/>
              </a:rPr>
              <a:t>↓12</a:t>
            </a:r>
          </a:p>
        </p:txBody>
      </p:sp>
      <p:sp>
        <p:nvSpPr>
          <p:cNvPr id="37908" name="Line 17"/>
          <p:cNvSpPr/>
          <p:nvPr/>
        </p:nvSpPr>
        <p:spPr>
          <a:xfrm>
            <a:off x="1273175" y="1865313"/>
            <a:ext cx="1439863" cy="0"/>
          </a:xfrm>
          <a:prstGeom prst="line">
            <a:avLst/>
          </a:prstGeom>
          <a:ln w="9525" cap="flat" cmpd="sng">
            <a:solidFill>
              <a:schemeClr val="tx1"/>
            </a:solidFill>
            <a:prstDash val="solid"/>
            <a:headEnd type="none" w="sm" len="med"/>
            <a:tailEnd type="none" w="sm" len="med"/>
          </a:ln>
        </p:spPr>
      </p:sp>
      <p:sp>
        <p:nvSpPr>
          <p:cNvPr id="37909" name="Line 18"/>
          <p:cNvSpPr/>
          <p:nvPr/>
        </p:nvSpPr>
        <p:spPr>
          <a:xfrm>
            <a:off x="1979613" y="1597025"/>
            <a:ext cx="142875" cy="0"/>
          </a:xfrm>
          <a:prstGeom prst="line">
            <a:avLst/>
          </a:prstGeom>
          <a:ln w="19050" cap="flat" cmpd="sng">
            <a:solidFill>
              <a:schemeClr val="tx1"/>
            </a:solidFill>
            <a:prstDash val="solid"/>
            <a:headEnd type="none" w="sm" len="med"/>
            <a:tailEnd type="none" w="sm" len="med"/>
          </a:ln>
        </p:spPr>
      </p:sp>
      <p:sp>
        <p:nvSpPr>
          <p:cNvPr id="37910" name="Line 19"/>
          <p:cNvSpPr/>
          <p:nvPr/>
        </p:nvSpPr>
        <p:spPr>
          <a:xfrm flipH="1" flipV="1">
            <a:off x="1281113" y="1873250"/>
            <a:ext cx="360362" cy="287338"/>
          </a:xfrm>
          <a:prstGeom prst="line">
            <a:avLst/>
          </a:prstGeom>
          <a:ln w="9525" cap="flat" cmpd="sng">
            <a:solidFill>
              <a:schemeClr val="tx1"/>
            </a:solidFill>
            <a:prstDash val="solid"/>
            <a:headEnd type="none" w="sm" len="med"/>
            <a:tailEnd type="none" w="sm" len="med"/>
          </a:ln>
        </p:spPr>
      </p:sp>
      <p:sp>
        <p:nvSpPr>
          <p:cNvPr id="37911" name="Rectangle 20" descr="浅色上对角线"/>
          <p:cNvSpPr/>
          <p:nvPr/>
        </p:nvSpPr>
        <p:spPr>
          <a:xfrm>
            <a:off x="4881563" y="2160588"/>
            <a:ext cx="1295400" cy="1223962"/>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12" name="Rectangle 21"/>
          <p:cNvSpPr/>
          <p:nvPr/>
        </p:nvSpPr>
        <p:spPr>
          <a:xfrm>
            <a:off x="5313363" y="2160588"/>
            <a:ext cx="431800" cy="93503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13" name="AutoShape 22"/>
          <p:cNvSpPr/>
          <p:nvPr/>
        </p:nvSpPr>
        <p:spPr>
          <a:xfrm flipV="1">
            <a:off x="5334000" y="3095625"/>
            <a:ext cx="395288" cy="144463"/>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14" name="Line 23"/>
          <p:cNvSpPr/>
          <p:nvPr/>
        </p:nvSpPr>
        <p:spPr>
          <a:xfrm>
            <a:off x="5529263" y="2087563"/>
            <a:ext cx="0" cy="1223962"/>
          </a:xfrm>
          <a:prstGeom prst="line">
            <a:avLst/>
          </a:prstGeom>
          <a:ln w="9525" cap="flat" cmpd="sng">
            <a:solidFill>
              <a:schemeClr val="tx1"/>
            </a:solidFill>
            <a:prstDash val="lgDashDot"/>
            <a:headEnd type="none" w="sm" len="med"/>
            <a:tailEnd type="none" w="sm" len="med"/>
          </a:ln>
        </p:spPr>
      </p:sp>
      <p:sp>
        <p:nvSpPr>
          <p:cNvPr id="37915" name="Line 24"/>
          <p:cNvSpPr/>
          <p:nvPr/>
        </p:nvSpPr>
        <p:spPr>
          <a:xfrm flipV="1">
            <a:off x="5311775" y="1800225"/>
            <a:ext cx="0" cy="360363"/>
          </a:xfrm>
          <a:prstGeom prst="line">
            <a:avLst/>
          </a:prstGeom>
          <a:ln w="9525" cap="flat" cmpd="sng">
            <a:solidFill>
              <a:schemeClr val="tx1"/>
            </a:solidFill>
            <a:prstDash val="solid"/>
            <a:headEnd type="none" w="sm" len="med"/>
            <a:tailEnd type="none" w="sm" len="med"/>
          </a:ln>
        </p:spPr>
      </p:sp>
      <p:sp>
        <p:nvSpPr>
          <p:cNvPr id="37916" name="Line 25"/>
          <p:cNvSpPr/>
          <p:nvPr/>
        </p:nvSpPr>
        <p:spPr>
          <a:xfrm flipV="1">
            <a:off x="5743575" y="1800225"/>
            <a:ext cx="0" cy="360363"/>
          </a:xfrm>
          <a:prstGeom prst="line">
            <a:avLst/>
          </a:prstGeom>
          <a:ln w="9525" cap="flat" cmpd="sng">
            <a:solidFill>
              <a:schemeClr val="tx1"/>
            </a:solidFill>
            <a:prstDash val="solid"/>
            <a:headEnd type="none" w="sm" len="med"/>
            <a:tailEnd type="none" w="sm" len="med"/>
          </a:ln>
        </p:spPr>
      </p:sp>
      <p:sp>
        <p:nvSpPr>
          <p:cNvPr id="37917" name="Line 26"/>
          <p:cNvSpPr/>
          <p:nvPr/>
        </p:nvSpPr>
        <p:spPr>
          <a:xfrm>
            <a:off x="5241925" y="1873250"/>
            <a:ext cx="576263" cy="0"/>
          </a:xfrm>
          <a:prstGeom prst="line">
            <a:avLst/>
          </a:prstGeom>
          <a:ln w="9525" cap="flat" cmpd="sng">
            <a:solidFill>
              <a:schemeClr val="tx1"/>
            </a:solidFill>
            <a:prstDash val="solid"/>
            <a:headEnd type="none" w="sm" len="med"/>
            <a:tailEnd type="none" w="sm" len="med"/>
          </a:ln>
        </p:spPr>
      </p:sp>
      <p:sp>
        <p:nvSpPr>
          <p:cNvPr id="37918" name="Line 27"/>
          <p:cNvSpPr/>
          <p:nvPr/>
        </p:nvSpPr>
        <p:spPr>
          <a:xfrm flipH="1">
            <a:off x="4951413" y="1873250"/>
            <a:ext cx="360362" cy="0"/>
          </a:xfrm>
          <a:prstGeom prst="line">
            <a:avLst/>
          </a:prstGeom>
          <a:ln w="9525" cap="flat" cmpd="sng">
            <a:solidFill>
              <a:schemeClr val="tx1"/>
            </a:solidFill>
            <a:prstDash val="solid"/>
            <a:headEnd type="triangle" w="sm" len="lg"/>
            <a:tailEnd type="none" w="med" len="med"/>
          </a:ln>
        </p:spPr>
      </p:sp>
      <p:sp>
        <p:nvSpPr>
          <p:cNvPr id="37919" name="Text Box 28"/>
          <p:cNvSpPr txBox="1"/>
          <p:nvPr/>
        </p:nvSpPr>
        <p:spPr>
          <a:xfrm>
            <a:off x="5605463" y="1525588"/>
            <a:ext cx="1044575" cy="366712"/>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φ5</a:t>
            </a:r>
            <a:r>
              <a:rPr lang="en-US" altLang="zh-CN" sz="1800" b="0" i="0" dirty="0">
                <a:latin typeface="Arial" panose="020B0604020202020204" pitchFamily="34" charset="0"/>
                <a:ea typeface="宋体" panose="02010600030101010101" pitchFamily="2" charset="-122"/>
              </a:rPr>
              <a:t> </a:t>
            </a:r>
          </a:p>
        </p:txBody>
      </p:sp>
      <p:sp>
        <p:nvSpPr>
          <p:cNvPr id="37920" name="Line 29"/>
          <p:cNvSpPr/>
          <p:nvPr/>
        </p:nvSpPr>
        <p:spPr>
          <a:xfrm>
            <a:off x="5740400" y="1873250"/>
            <a:ext cx="863600" cy="0"/>
          </a:xfrm>
          <a:prstGeom prst="line">
            <a:avLst/>
          </a:prstGeom>
          <a:ln w="9525" cap="flat" cmpd="sng">
            <a:solidFill>
              <a:schemeClr val="tx1"/>
            </a:solidFill>
            <a:prstDash val="solid"/>
            <a:headEnd type="triangle" w="sm" len="lg"/>
            <a:tailEnd type="none" w="med" len="med"/>
          </a:ln>
        </p:spPr>
      </p:sp>
      <p:sp>
        <p:nvSpPr>
          <p:cNvPr id="37921" name="Text Box 30"/>
          <p:cNvSpPr txBox="1"/>
          <p:nvPr/>
        </p:nvSpPr>
        <p:spPr>
          <a:xfrm>
            <a:off x="252413" y="1411288"/>
            <a:ext cx="431800" cy="915987"/>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一般孔</a:t>
            </a:r>
          </a:p>
        </p:txBody>
      </p:sp>
      <p:sp>
        <p:nvSpPr>
          <p:cNvPr id="37922" name="Rectangle 31"/>
          <p:cNvSpPr/>
          <p:nvPr/>
        </p:nvSpPr>
        <p:spPr>
          <a:xfrm>
            <a:off x="107950" y="1123950"/>
            <a:ext cx="8816975" cy="2376488"/>
          </a:xfrm>
          <a:prstGeom prst="rect">
            <a:avLst/>
          </a:prstGeom>
          <a:noFill/>
          <a:ln w="9525" cap="flat" cmpd="sng">
            <a:solidFill>
              <a:srgbClr val="000099"/>
            </a:solidFill>
            <a:prstDash val="solid"/>
            <a:miter/>
            <a:headEnd type="none" w="sm" len="med"/>
            <a:tailEnd type="none" w="sm" len="med"/>
          </a:ln>
        </p:spPr>
        <p:txBody>
          <a:bodyPr wrap="none" anchor="ctr" anchorCtr="0"/>
          <a:lstStyle/>
          <a:p>
            <a:endParaRPr lang="en-US" altLang="x-none" sz="1800" b="0" i="0" dirty="0">
              <a:solidFill>
                <a:srgbClr val="000099"/>
              </a:solidFill>
              <a:latin typeface="Arial" panose="020B0604020202020204" pitchFamily="34" charset="0"/>
              <a:ea typeface="宋体" panose="02010600030101010101" pitchFamily="2" charset="-122"/>
            </a:endParaRPr>
          </a:p>
        </p:txBody>
      </p:sp>
      <p:sp>
        <p:nvSpPr>
          <p:cNvPr id="37923" name="Line 32"/>
          <p:cNvSpPr/>
          <p:nvPr/>
        </p:nvSpPr>
        <p:spPr>
          <a:xfrm>
            <a:off x="6156325" y="2165350"/>
            <a:ext cx="503238" cy="0"/>
          </a:xfrm>
          <a:prstGeom prst="line">
            <a:avLst/>
          </a:prstGeom>
          <a:ln w="9525" cap="flat" cmpd="sng">
            <a:solidFill>
              <a:schemeClr val="tx1"/>
            </a:solidFill>
            <a:prstDash val="solid"/>
            <a:headEnd type="none" w="sm" len="med"/>
            <a:tailEnd type="none" w="sm" len="med"/>
          </a:ln>
        </p:spPr>
      </p:sp>
      <p:sp>
        <p:nvSpPr>
          <p:cNvPr id="37924" name="Line 33"/>
          <p:cNvSpPr/>
          <p:nvPr/>
        </p:nvSpPr>
        <p:spPr>
          <a:xfrm>
            <a:off x="5529263" y="3244850"/>
            <a:ext cx="1079500" cy="0"/>
          </a:xfrm>
          <a:prstGeom prst="line">
            <a:avLst/>
          </a:prstGeom>
          <a:ln w="9525" cap="flat" cmpd="sng">
            <a:solidFill>
              <a:schemeClr val="tx1"/>
            </a:solidFill>
            <a:prstDash val="solid"/>
            <a:headEnd type="none" w="sm" len="med"/>
            <a:tailEnd type="none" w="sm" len="med"/>
          </a:ln>
        </p:spPr>
      </p:sp>
      <p:sp>
        <p:nvSpPr>
          <p:cNvPr id="37925" name="Line 34"/>
          <p:cNvSpPr/>
          <p:nvPr/>
        </p:nvSpPr>
        <p:spPr>
          <a:xfrm>
            <a:off x="6516688" y="2152650"/>
            <a:ext cx="0" cy="1079500"/>
          </a:xfrm>
          <a:prstGeom prst="line">
            <a:avLst/>
          </a:prstGeom>
          <a:ln w="9525" cap="flat" cmpd="sng">
            <a:solidFill>
              <a:schemeClr val="tx1"/>
            </a:solidFill>
            <a:prstDash val="solid"/>
            <a:headEnd type="triangle" w="med" len="med"/>
            <a:tailEnd type="triangle" w="med" len="med"/>
          </a:ln>
        </p:spPr>
      </p:sp>
      <p:sp>
        <p:nvSpPr>
          <p:cNvPr id="37926" name="Text Box 35"/>
          <p:cNvSpPr txBox="1"/>
          <p:nvPr/>
        </p:nvSpPr>
        <p:spPr>
          <a:xfrm rot="-5400000">
            <a:off x="6097588" y="2651125"/>
            <a:ext cx="576262" cy="368300"/>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12</a:t>
            </a:r>
          </a:p>
        </p:txBody>
      </p:sp>
      <p:sp>
        <p:nvSpPr>
          <p:cNvPr id="432164" name="Text Box 36"/>
          <p:cNvSpPr txBox="1"/>
          <p:nvPr/>
        </p:nvSpPr>
        <p:spPr>
          <a:xfrm>
            <a:off x="7019925" y="1335088"/>
            <a:ext cx="1873250" cy="1878012"/>
          </a:xfrm>
          <a:prstGeom prst="rect">
            <a:avLst/>
          </a:prstGeom>
          <a:noFill/>
          <a:ln w="9525">
            <a:noFill/>
          </a:ln>
        </p:spPr>
        <p:txBody>
          <a:bodyPr>
            <a:spAutoFit/>
          </a:bodyPr>
          <a:lstStyle/>
          <a:p>
            <a:pPr algn="l">
              <a:spcBef>
                <a:spcPct val="50000"/>
              </a:spcBef>
            </a:pPr>
            <a:r>
              <a:rPr lang="en-US" altLang="zh-CN" sz="1800" dirty="0">
                <a:solidFill>
                  <a:srgbClr val="000099"/>
                </a:solidFill>
                <a:latin typeface="Times New Roman" panose="02020603050405020304" pitchFamily="18" charset="0"/>
                <a:ea typeface="仿宋_GB2312" pitchFamily="49" charset="-122"/>
              </a:rPr>
              <a:t>4</a:t>
            </a:r>
            <a:r>
              <a:rPr lang="en-US" altLang="zh-CN" sz="1800" i="0" dirty="0">
                <a:solidFill>
                  <a:srgbClr val="000099"/>
                </a:solidFill>
                <a:latin typeface="Times New Roman" panose="02020603050405020304" pitchFamily="18" charset="0"/>
                <a:ea typeface="仿宋_GB2312" pitchFamily="49" charset="-122"/>
              </a:rPr>
              <a:t>×</a:t>
            </a:r>
            <a:r>
              <a:rPr lang="en-US" altLang="zh-CN" sz="1800" dirty="0">
                <a:solidFill>
                  <a:srgbClr val="000099"/>
                </a:solidFill>
                <a:latin typeface="Times New Roman" panose="02020603050405020304" pitchFamily="18" charset="0"/>
                <a:ea typeface="仿宋_GB2312" pitchFamily="49" charset="-122"/>
              </a:rPr>
              <a:t>φ5</a:t>
            </a:r>
            <a:r>
              <a:rPr lang="zh-CN" altLang="en-US" sz="1800" i="0" dirty="0">
                <a:solidFill>
                  <a:srgbClr val="000099"/>
                </a:solidFill>
                <a:latin typeface="Times New Roman" panose="02020603050405020304" pitchFamily="18" charset="0"/>
                <a:ea typeface="仿宋_GB2312" pitchFamily="49" charset="-122"/>
              </a:rPr>
              <a:t>表示直径为</a:t>
            </a:r>
            <a:r>
              <a:rPr lang="en-US" altLang="zh-CN" sz="1800" i="0" dirty="0">
                <a:solidFill>
                  <a:srgbClr val="000099"/>
                </a:solidFill>
                <a:latin typeface="Times New Roman" panose="02020603050405020304" pitchFamily="18" charset="0"/>
                <a:ea typeface="仿宋_GB2312" pitchFamily="49" charset="-122"/>
              </a:rPr>
              <a:t>5</a:t>
            </a:r>
            <a:r>
              <a:rPr lang="zh-CN" altLang="en-US" sz="1800" i="0" dirty="0">
                <a:solidFill>
                  <a:srgbClr val="000099"/>
                </a:solidFill>
                <a:latin typeface="Times New Roman" panose="02020603050405020304" pitchFamily="18" charset="0"/>
                <a:ea typeface="仿宋_GB2312" pitchFamily="49" charset="-122"/>
              </a:rPr>
              <a:t>有规律分布的四个光孔。</a:t>
            </a:r>
          </a:p>
          <a:p>
            <a:pPr algn="l">
              <a:spcBef>
                <a:spcPct val="50000"/>
              </a:spcBef>
            </a:pPr>
            <a:r>
              <a:rPr lang="zh-CN" altLang="en-US" sz="1800" i="0" dirty="0">
                <a:solidFill>
                  <a:srgbClr val="000099"/>
                </a:solidFill>
                <a:latin typeface="Times New Roman" panose="02020603050405020304" pitchFamily="18" charset="0"/>
                <a:ea typeface="仿宋_GB2312" pitchFamily="49" charset="-122"/>
              </a:rPr>
              <a:t>孔深可与孔径连注，也可分开注。</a:t>
            </a:r>
          </a:p>
        </p:txBody>
      </p:sp>
      <p:grpSp>
        <p:nvGrpSpPr>
          <p:cNvPr id="2" name="Group 37"/>
          <p:cNvGrpSpPr/>
          <p:nvPr/>
        </p:nvGrpSpPr>
        <p:grpSpPr>
          <a:xfrm>
            <a:off x="107950" y="3500438"/>
            <a:ext cx="8816975" cy="2376487"/>
            <a:chOff x="68" y="2205"/>
            <a:chExt cx="5554" cy="1497"/>
          </a:xfrm>
        </p:grpSpPr>
        <p:sp>
          <p:nvSpPr>
            <p:cNvPr id="37933" name="Rectangle 38" descr="浅色上对角线"/>
            <p:cNvSpPr/>
            <p:nvPr/>
          </p:nvSpPr>
          <p:spPr>
            <a:xfrm>
              <a:off x="626" y="2858"/>
              <a:ext cx="816" cy="771"/>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34" name="Rectangle 39"/>
            <p:cNvSpPr/>
            <p:nvPr/>
          </p:nvSpPr>
          <p:spPr>
            <a:xfrm>
              <a:off x="898" y="2858"/>
              <a:ext cx="272" cy="58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35" name="AutoShape 40"/>
            <p:cNvSpPr/>
            <p:nvPr/>
          </p:nvSpPr>
          <p:spPr>
            <a:xfrm flipV="1">
              <a:off x="911" y="3447"/>
              <a:ext cx="249" cy="91"/>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36" name="Line 41"/>
            <p:cNvSpPr/>
            <p:nvPr/>
          </p:nvSpPr>
          <p:spPr>
            <a:xfrm>
              <a:off x="1034" y="2812"/>
              <a:ext cx="0" cy="771"/>
            </a:xfrm>
            <a:prstGeom prst="line">
              <a:avLst/>
            </a:prstGeom>
            <a:ln w="9525" cap="flat" cmpd="sng">
              <a:solidFill>
                <a:schemeClr val="tx1"/>
              </a:solidFill>
              <a:prstDash val="lgDashDot"/>
              <a:headEnd type="none" w="sm" len="med"/>
              <a:tailEnd type="none" w="sm" len="med"/>
            </a:ln>
          </p:spPr>
        </p:sp>
        <p:sp>
          <p:nvSpPr>
            <p:cNvPr id="37937" name="Oval 42"/>
            <p:cNvSpPr/>
            <p:nvPr/>
          </p:nvSpPr>
          <p:spPr>
            <a:xfrm>
              <a:off x="2006" y="3057"/>
              <a:ext cx="272" cy="272"/>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38" name="Line 43"/>
            <p:cNvSpPr/>
            <p:nvPr/>
          </p:nvSpPr>
          <p:spPr>
            <a:xfrm>
              <a:off x="1784" y="3203"/>
              <a:ext cx="680" cy="0"/>
            </a:xfrm>
            <a:prstGeom prst="line">
              <a:avLst/>
            </a:prstGeom>
            <a:ln w="9525" cap="flat" cmpd="sng">
              <a:solidFill>
                <a:schemeClr val="tx1"/>
              </a:solidFill>
              <a:prstDash val="lgDashDot"/>
              <a:headEnd type="none" w="sm" len="med"/>
              <a:tailEnd type="none" w="sm" len="med"/>
            </a:ln>
          </p:spPr>
        </p:sp>
        <p:sp>
          <p:nvSpPr>
            <p:cNvPr id="37939" name="Line 44"/>
            <p:cNvSpPr/>
            <p:nvPr/>
          </p:nvSpPr>
          <p:spPr>
            <a:xfrm>
              <a:off x="2147" y="2886"/>
              <a:ext cx="0" cy="680"/>
            </a:xfrm>
            <a:prstGeom prst="line">
              <a:avLst/>
            </a:prstGeom>
            <a:ln w="9525" cap="flat" cmpd="sng">
              <a:solidFill>
                <a:schemeClr val="tx1"/>
              </a:solidFill>
              <a:prstDash val="lgDashDot"/>
              <a:headEnd type="none" w="sm" len="med"/>
              <a:tailEnd type="none" w="sm" len="med"/>
            </a:ln>
          </p:spPr>
        </p:sp>
        <p:grpSp>
          <p:nvGrpSpPr>
            <p:cNvPr id="37940" name="Group 45"/>
            <p:cNvGrpSpPr/>
            <p:nvPr/>
          </p:nvGrpSpPr>
          <p:grpSpPr>
            <a:xfrm rot="-3972458">
              <a:off x="1770" y="2781"/>
              <a:ext cx="680" cy="629"/>
              <a:chOff x="1831" y="2746"/>
              <a:chExt cx="853" cy="725"/>
            </a:xfrm>
          </p:grpSpPr>
          <p:sp>
            <p:nvSpPr>
              <p:cNvPr id="37986" name="Line 46"/>
              <p:cNvSpPr>
                <a:spLocks noChangeAspect="1"/>
              </p:cNvSpPr>
              <p:nvPr/>
            </p:nvSpPr>
            <p:spPr>
              <a:xfrm flipV="1">
                <a:off x="2283" y="2746"/>
                <a:ext cx="401" cy="340"/>
              </a:xfrm>
              <a:prstGeom prst="line">
                <a:avLst/>
              </a:prstGeom>
              <a:ln w="9525" cap="flat" cmpd="sng">
                <a:solidFill>
                  <a:schemeClr val="tx1"/>
                </a:solidFill>
                <a:prstDash val="solid"/>
                <a:headEnd type="triangle" w="sm" len="lg"/>
                <a:tailEnd type="none" w="sm" len="med"/>
              </a:ln>
            </p:spPr>
          </p:sp>
          <p:sp>
            <p:nvSpPr>
              <p:cNvPr id="37987" name="Line 47"/>
              <p:cNvSpPr>
                <a:spLocks noChangeAspect="1"/>
              </p:cNvSpPr>
              <p:nvPr/>
            </p:nvSpPr>
            <p:spPr>
              <a:xfrm flipV="1">
                <a:off x="2018" y="3085"/>
                <a:ext cx="268" cy="227"/>
              </a:xfrm>
              <a:prstGeom prst="line">
                <a:avLst/>
              </a:prstGeom>
              <a:ln w="9525" cap="flat" cmpd="sng">
                <a:solidFill>
                  <a:schemeClr val="tx1"/>
                </a:solidFill>
                <a:prstDash val="solid"/>
                <a:headEnd type="none" w="sm" len="med"/>
                <a:tailEnd type="none" w="sm" len="med"/>
              </a:ln>
            </p:spPr>
          </p:sp>
          <p:sp>
            <p:nvSpPr>
              <p:cNvPr id="37988" name="Line 48"/>
              <p:cNvSpPr>
                <a:spLocks noChangeAspect="1"/>
              </p:cNvSpPr>
              <p:nvPr/>
            </p:nvSpPr>
            <p:spPr>
              <a:xfrm flipV="1">
                <a:off x="1831" y="3289"/>
                <a:ext cx="215" cy="182"/>
              </a:xfrm>
              <a:prstGeom prst="line">
                <a:avLst/>
              </a:prstGeom>
              <a:ln w="9525" cap="flat" cmpd="sng">
                <a:solidFill>
                  <a:schemeClr val="tx1"/>
                </a:solidFill>
                <a:prstDash val="solid"/>
                <a:headEnd type="none" w="sm" len="med"/>
                <a:tailEnd type="triangle" w="sm" len="lg"/>
              </a:ln>
            </p:spPr>
          </p:sp>
        </p:grpSp>
        <p:sp>
          <p:nvSpPr>
            <p:cNvPr id="37941" name="Line 49"/>
            <p:cNvSpPr/>
            <p:nvPr/>
          </p:nvSpPr>
          <p:spPr>
            <a:xfrm flipH="1" flipV="1">
              <a:off x="793" y="2478"/>
              <a:ext cx="241" cy="380"/>
            </a:xfrm>
            <a:prstGeom prst="line">
              <a:avLst/>
            </a:prstGeom>
            <a:ln w="9525" cap="flat" cmpd="sng">
              <a:solidFill>
                <a:schemeClr val="tx1"/>
              </a:solidFill>
              <a:prstDash val="solid"/>
              <a:headEnd type="none" w="sm" len="med"/>
              <a:tailEnd type="none" w="sm" len="med"/>
            </a:ln>
          </p:spPr>
        </p:sp>
        <p:sp>
          <p:nvSpPr>
            <p:cNvPr id="37942" name="Rectangle 50" descr="浅色上对角线"/>
            <p:cNvSpPr/>
            <p:nvPr/>
          </p:nvSpPr>
          <p:spPr>
            <a:xfrm>
              <a:off x="3016" y="2822"/>
              <a:ext cx="816" cy="771"/>
            </a:xfrm>
            <a:prstGeom prst="rect">
              <a:avLst/>
            </a:prstGeom>
            <a:pattFill prst="ltUpDiag">
              <a:fgClr>
                <a:schemeClr val="hlink"/>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43" name="Rectangle 51"/>
            <p:cNvSpPr/>
            <p:nvPr/>
          </p:nvSpPr>
          <p:spPr>
            <a:xfrm>
              <a:off x="3288" y="2822"/>
              <a:ext cx="272" cy="58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44" name="AutoShape 52"/>
            <p:cNvSpPr/>
            <p:nvPr/>
          </p:nvSpPr>
          <p:spPr>
            <a:xfrm flipV="1">
              <a:off x="3301" y="3411"/>
              <a:ext cx="249" cy="91"/>
            </a:xfrm>
            <a:prstGeom prst="triangle">
              <a:avLst>
                <a:gd name="adj" fmla="val 50000"/>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7945" name="Line 53"/>
            <p:cNvSpPr/>
            <p:nvPr/>
          </p:nvSpPr>
          <p:spPr>
            <a:xfrm>
              <a:off x="3424" y="2776"/>
              <a:ext cx="0" cy="771"/>
            </a:xfrm>
            <a:prstGeom prst="line">
              <a:avLst/>
            </a:prstGeom>
            <a:ln w="9525" cap="flat" cmpd="sng">
              <a:solidFill>
                <a:schemeClr val="tx1"/>
              </a:solidFill>
              <a:prstDash val="lgDashDot"/>
              <a:headEnd type="none" w="sm" len="med"/>
              <a:tailEnd type="none" w="sm" len="med"/>
            </a:ln>
          </p:spPr>
        </p:sp>
        <p:sp>
          <p:nvSpPr>
            <p:cNvPr id="37946" name="Line 54"/>
            <p:cNvSpPr/>
            <p:nvPr/>
          </p:nvSpPr>
          <p:spPr>
            <a:xfrm flipV="1">
              <a:off x="3287" y="2595"/>
              <a:ext cx="0" cy="227"/>
            </a:xfrm>
            <a:prstGeom prst="line">
              <a:avLst/>
            </a:prstGeom>
            <a:ln w="9525" cap="flat" cmpd="sng">
              <a:solidFill>
                <a:schemeClr val="tx1"/>
              </a:solidFill>
              <a:prstDash val="solid"/>
              <a:headEnd type="none" w="sm" len="med"/>
              <a:tailEnd type="none" w="sm" len="med"/>
            </a:ln>
          </p:spPr>
        </p:sp>
        <p:sp>
          <p:nvSpPr>
            <p:cNvPr id="37947" name="Line 55"/>
            <p:cNvSpPr/>
            <p:nvPr/>
          </p:nvSpPr>
          <p:spPr>
            <a:xfrm flipV="1">
              <a:off x="3559" y="2595"/>
              <a:ext cx="0" cy="227"/>
            </a:xfrm>
            <a:prstGeom prst="line">
              <a:avLst/>
            </a:prstGeom>
            <a:ln w="9525" cap="flat" cmpd="sng">
              <a:solidFill>
                <a:schemeClr val="tx1"/>
              </a:solidFill>
              <a:prstDash val="solid"/>
              <a:headEnd type="none" w="sm" len="med"/>
              <a:tailEnd type="none" w="sm" len="med"/>
            </a:ln>
          </p:spPr>
        </p:sp>
        <p:sp>
          <p:nvSpPr>
            <p:cNvPr id="37948" name="Line 56"/>
            <p:cNvSpPr/>
            <p:nvPr/>
          </p:nvSpPr>
          <p:spPr>
            <a:xfrm>
              <a:off x="3243" y="2641"/>
              <a:ext cx="363" cy="0"/>
            </a:xfrm>
            <a:prstGeom prst="line">
              <a:avLst/>
            </a:prstGeom>
            <a:ln w="9525" cap="flat" cmpd="sng">
              <a:solidFill>
                <a:schemeClr val="tx1"/>
              </a:solidFill>
              <a:prstDash val="solid"/>
              <a:headEnd type="none" w="sm" len="med"/>
              <a:tailEnd type="none" w="sm" len="med"/>
            </a:ln>
          </p:spPr>
        </p:sp>
        <p:sp>
          <p:nvSpPr>
            <p:cNvPr id="37949" name="Line 57"/>
            <p:cNvSpPr/>
            <p:nvPr/>
          </p:nvSpPr>
          <p:spPr>
            <a:xfrm flipH="1">
              <a:off x="3060" y="2641"/>
              <a:ext cx="227" cy="0"/>
            </a:xfrm>
            <a:prstGeom prst="line">
              <a:avLst/>
            </a:prstGeom>
            <a:ln w="9525" cap="flat" cmpd="sng">
              <a:solidFill>
                <a:schemeClr val="tx1"/>
              </a:solidFill>
              <a:prstDash val="solid"/>
              <a:headEnd type="triangle" w="sm" len="lg"/>
              <a:tailEnd type="none" w="med" len="med"/>
            </a:ln>
          </p:spPr>
        </p:sp>
        <p:sp>
          <p:nvSpPr>
            <p:cNvPr id="37950" name="Text Box 58"/>
            <p:cNvSpPr txBox="1"/>
            <p:nvPr/>
          </p:nvSpPr>
          <p:spPr>
            <a:xfrm>
              <a:off x="3472" y="2422"/>
              <a:ext cx="658"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φ5</a:t>
              </a:r>
              <a:r>
                <a:rPr lang="en-US" altLang="zh-CN" sz="1800" b="0" i="0" dirty="0">
                  <a:latin typeface="Arial" panose="020B0604020202020204" pitchFamily="34" charset="0"/>
                  <a:ea typeface="宋体" panose="02010600030101010101" pitchFamily="2" charset="-122"/>
                </a:rPr>
                <a:t> </a:t>
              </a:r>
            </a:p>
          </p:txBody>
        </p:sp>
        <p:sp>
          <p:nvSpPr>
            <p:cNvPr id="37951" name="Line 59"/>
            <p:cNvSpPr/>
            <p:nvPr/>
          </p:nvSpPr>
          <p:spPr>
            <a:xfrm>
              <a:off x="3557" y="2641"/>
              <a:ext cx="544" cy="0"/>
            </a:xfrm>
            <a:prstGeom prst="line">
              <a:avLst/>
            </a:prstGeom>
            <a:ln w="9525" cap="flat" cmpd="sng">
              <a:solidFill>
                <a:schemeClr val="tx1"/>
              </a:solidFill>
              <a:prstDash val="solid"/>
              <a:headEnd type="triangle" w="sm" len="lg"/>
              <a:tailEnd type="none" w="med" len="med"/>
            </a:ln>
          </p:spPr>
        </p:sp>
        <p:sp>
          <p:nvSpPr>
            <p:cNvPr id="37952" name="Text Box 60"/>
            <p:cNvSpPr txBox="1"/>
            <p:nvPr/>
          </p:nvSpPr>
          <p:spPr>
            <a:xfrm>
              <a:off x="159" y="2386"/>
              <a:ext cx="272" cy="750"/>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精加工孔</a:t>
              </a:r>
            </a:p>
          </p:txBody>
        </p:sp>
        <p:sp>
          <p:nvSpPr>
            <p:cNvPr id="37953" name="Rectangle 61"/>
            <p:cNvSpPr/>
            <p:nvPr/>
          </p:nvSpPr>
          <p:spPr>
            <a:xfrm>
              <a:off x="68" y="2205"/>
              <a:ext cx="5554" cy="1497"/>
            </a:xfrm>
            <a:prstGeom prst="rect">
              <a:avLst/>
            </a:prstGeom>
            <a:noFill/>
            <a:ln w="9525" cap="flat" cmpd="sng">
              <a:solidFill>
                <a:srgbClr val="000099"/>
              </a:solidFill>
              <a:prstDash val="solid"/>
              <a:miter/>
              <a:headEnd type="none" w="sm" len="med"/>
              <a:tailEnd type="none" w="sm" len="med"/>
            </a:ln>
          </p:spPr>
          <p:txBody>
            <a:bodyPr wrap="none" anchor="ctr" anchorCtr="0"/>
            <a:lstStyle/>
            <a:p>
              <a:endParaRPr lang="en-US" altLang="x-none" sz="1800" b="0" i="0" dirty="0">
                <a:solidFill>
                  <a:srgbClr val="000099"/>
                </a:solidFill>
                <a:latin typeface="Arial" panose="020B0604020202020204" pitchFamily="34" charset="0"/>
                <a:ea typeface="宋体" panose="02010600030101010101" pitchFamily="2" charset="-122"/>
              </a:endParaRPr>
            </a:p>
          </p:txBody>
        </p:sp>
        <p:sp>
          <p:nvSpPr>
            <p:cNvPr id="37954" name="Line 62"/>
            <p:cNvSpPr/>
            <p:nvPr/>
          </p:nvSpPr>
          <p:spPr>
            <a:xfrm>
              <a:off x="3819" y="2825"/>
              <a:ext cx="521" cy="0"/>
            </a:xfrm>
            <a:prstGeom prst="line">
              <a:avLst/>
            </a:prstGeom>
            <a:ln w="9525" cap="flat" cmpd="sng">
              <a:solidFill>
                <a:schemeClr val="tx1"/>
              </a:solidFill>
              <a:prstDash val="solid"/>
              <a:headEnd type="none" w="sm" len="med"/>
              <a:tailEnd type="none" w="sm" len="med"/>
            </a:ln>
          </p:spPr>
        </p:sp>
        <p:sp>
          <p:nvSpPr>
            <p:cNvPr id="37955" name="Line 63"/>
            <p:cNvSpPr/>
            <p:nvPr/>
          </p:nvSpPr>
          <p:spPr>
            <a:xfrm>
              <a:off x="3427" y="3501"/>
              <a:ext cx="907" cy="0"/>
            </a:xfrm>
            <a:prstGeom prst="line">
              <a:avLst/>
            </a:prstGeom>
            <a:ln w="9525" cap="flat" cmpd="sng">
              <a:solidFill>
                <a:schemeClr val="tx1"/>
              </a:solidFill>
              <a:prstDash val="solid"/>
              <a:headEnd type="none" w="sm" len="med"/>
              <a:tailEnd type="none" w="sm" len="med"/>
            </a:ln>
          </p:spPr>
        </p:sp>
        <p:sp>
          <p:nvSpPr>
            <p:cNvPr id="37956" name="Line 64"/>
            <p:cNvSpPr/>
            <p:nvPr/>
          </p:nvSpPr>
          <p:spPr>
            <a:xfrm>
              <a:off x="4318" y="2817"/>
              <a:ext cx="0" cy="680"/>
            </a:xfrm>
            <a:prstGeom prst="line">
              <a:avLst/>
            </a:prstGeom>
            <a:ln w="9525" cap="flat" cmpd="sng">
              <a:solidFill>
                <a:schemeClr val="tx1"/>
              </a:solidFill>
              <a:prstDash val="solid"/>
              <a:headEnd type="triangle" w="sm" len="lg"/>
              <a:tailEnd type="triangle" w="sm" len="lg"/>
            </a:ln>
          </p:spPr>
        </p:sp>
        <p:sp>
          <p:nvSpPr>
            <p:cNvPr id="37957" name="Text Box 65"/>
            <p:cNvSpPr txBox="1"/>
            <p:nvPr/>
          </p:nvSpPr>
          <p:spPr>
            <a:xfrm rot="-5400000">
              <a:off x="4036" y="3086"/>
              <a:ext cx="363"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12</a:t>
              </a:r>
            </a:p>
          </p:txBody>
        </p:sp>
        <p:grpSp>
          <p:nvGrpSpPr>
            <p:cNvPr id="37958" name="Group 66"/>
            <p:cNvGrpSpPr/>
            <p:nvPr/>
          </p:nvGrpSpPr>
          <p:grpSpPr>
            <a:xfrm>
              <a:off x="707" y="2207"/>
              <a:ext cx="1120" cy="459"/>
              <a:chOff x="717" y="2205"/>
              <a:chExt cx="1120" cy="459"/>
            </a:xfrm>
          </p:grpSpPr>
          <p:sp>
            <p:nvSpPr>
              <p:cNvPr id="37975" name="Text Box 67"/>
              <p:cNvSpPr txBox="1"/>
              <p:nvPr/>
            </p:nvSpPr>
            <p:spPr>
              <a:xfrm>
                <a:off x="974" y="2432"/>
                <a:ext cx="817" cy="232"/>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12</a:t>
                </a:r>
                <a:r>
                  <a:rPr lang="zh-CN" altLang="en-US" sz="1800" b="0" i="0" dirty="0">
                    <a:latin typeface="Arial" panose="020B0604020202020204" pitchFamily="34" charset="0"/>
                    <a:ea typeface="宋体" panose="02010600030101010101" pitchFamily="2" charset="-122"/>
                  </a:rPr>
                  <a:t>钻    </a:t>
                </a:r>
                <a:r>
                  <a:rPr lang="en-US" altLang="zh-CN" sz="1800" b="0" i="0" dirty="0">
                    <a:latin typeface="Arial" panose="020B0604020202020204" pitchFamily="34" charset="0"/>
                    <a:ea typeface="宋体" panose="02010600030101010101" pitchFamily="2" charset="-122"/>
                  </a:rPr>
                  <a:t>12</a:t>
                </a:r>
              </a:p>
            </p:txBody>
          </p:sp>
          <p:sp>
            <p:nvSpPr>
              <p:cNvPr id="37976" name="Line 68"/>
              <p:cNvSpPr/>
              <p:nvPr/>
            </p:nvSpPr>
            <p:spPr>
              <a:xfrm>
                <a:off x="802" y="2470"/>
                <a:ext cx="907" cy="0"/>
              </a:xfrm>
              <a:prstGeom prst="line">
                <a:avLst/>
              </a:prstGeom>
              <a:ln w="9525" cap="flat" cmpd="sng">
                <a:solidFill>
                  <a:schemeClr val="tx1"/>
                </a:solidFill>
                <a:prstDash val="solid"/>
                <a:headEnd type="none" w="sm" len="med"/>
                <a:tailEnd type="none" w="sm" len="med"/>
              </a:ln>
            </p:spPr>
          </p:sp>
          <p:grpSp>
            <p:nvGrpSpPr>
              <p:cNvPr id="37977" name="Group 69"/>
              <p:cNvGrpSpPr/>
              <p:nvPr/>
            </p:nvGrpSpPr>
            <p:grpSpPr>
              <a:xfrm>
                <a:off x="930" y="2503"/>
                <a:ext cx="90" cy="136"/>
                <a:chOff x="1247" y="2503"/>
                <a:chExt cx="90" cy="136"/>
              </a:xfrm>
            </p:grpSpPr>
            <p:sp>
              <p:nvSpPr>
                <p:cNvPr id="37984" name="Line 70"/>
                <p:cNvSpPr/>
                <p:nvPr/>
              </p:nvSpPr>
              <p:spPr>
                <a:xfrm>
                  <a:off x="1247" y="2503"/>
                  <a:ext cx="90" cy="0"/>
                </a:xfrm>
                <a:prstGeom prst="line">
                  <a:avLst/>
                </a:prstGeom>
                <a:ln w="19050" cap="flat" cmpd="sng">
                  <a:solidFill>
                    <a:schemeClr val="tx1"/>
                  </a:solidFill>
                  <a:prstDash val="solid"/>
                  <a:headEnd type="none" w="sm" len="med"/>
                  <a:tailEnd type="none" w="sm" len="med"/>
                </a:ln>
              </p:spPr>
            </p:sp>
            <p:sp>
              <p:nvSpPr>
                <p:cNvPr id="37985" name="Line 71"/>
                <p:cNvSpPr/>
                <p:nvPr/>
              </p:nvSpPr>
              <p:spPr>
                <a:xfrm>
                  <a:off x="1292" y="2503"/>
                  <a:ext cx="0" cy="136"/>
                </a:xfrm>
                <a:prstGeom prst="line">
                  <a:avLst/>
                </a:prstGeom>
                <a:ln w="12700" cap="flat" cmpd="sng">
                  <a:solidFill>
                    <a:schemeClr val="tx1"/>
                  </a:solidFill>
                  <a:prstDash val="solid"/>
                  <a:headEnd type="none" w="sm" len="med"/>
                  <a:tailEnd type="triangle" w="sm" len="med"/>
                </a:ln>
              </p:spPr>
            </p:sp>
          </p:grpSp>
          <p:grpSp>
            <p:nvGrpSpPr>
              <p:cNvPr id="37978" name="Group 72"/>
              <p:cNvGrpSpPr/>
              <p:nvPr/>
            </p:nvGrpSpPr>
            <p:grpSpPr>
              <a:xfrm>
                <a:off x="717" y="2205"/>
                <a:ext cx="1120" cy="300"/>
                <a:chOff x="717" y="2205"/>
                <a:chExt cx="1120" cy="300"/>
              </a:xfrm>
            </p:grpSpPr>
            <p:sp>
              <p:nvSpPr>
                <p:cNvPr id="37982" name="Text Box 73"/>
                <p:cNvSpPr txBox="1"/>
                <p:nvPr/>
              </p:nvSpPr>
              <p:spPr>
                <a:xfrm>
                  <a:off x="717" y="2251"/>
                  <a:ext cx="938"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楷体_GB2312" pitchFamily="49" charset="-122"/>
                    </a:rPr>
                    <a:t>φ5</a:t>
                  </a:r>
                  <a:endParaRPr lang="en-US" altLang="zh-CN" sz="1800" b="0" i="0" dirty="0">
                    <a:latin typeface="Arial" panose="020B0604020202020204" pitchFamily="34" charset="0"/>
                    <a:ea typeface="宋体" panose="02010600030101010101" pitchFamily="2" charset="-122"/>
                  </a:endParaRPr>
                </a:p>
              </p:txBody>
            </p:sp>
            <p:sp>
              <p:nvSpPr>
                <p:cNvPr id="37983" name="Text Box 74"/>
                <p:cNvSpPr txBox="1"/>
                <p:nvPr/>
              </p:nvSpPr>
              <p:spPr>
                <a:xfrm>
                  <a:off x="1202" y="2205"/>
                  <a:ext cx="635" cy="300"/>
                </a:xfrm>
                <a:prstGeom prst="rect">
                  <a:avLst/>
                </a:prstGeom>
                <a:noFill/>
                <a:ln w="9525">
                  <a:noFill/>
                </a:ln>
              </p:spPr>
              <p:txBody>
                <a:bodyPr>
                  <a:spAutoFit/>
                </a:bodyPr>
                <a:lstStyle/>
                <a:p>
                  <a:pPr algn="l">
                    <a:lnSpc>
                      <a:spcPct val="90000"/>
                    </a:lnSpc>
                  </a:pPr>
                  <a:r>
                    <a:rPr lang="en-US" altLang="zh-CN" sz="1400" b="0" dirty="0">
                      <a:latin typeface="Arial" panose="020B0604020202020204" pitchFamily="34" charset="0"/>
                      <a:ea typeface="宋体" panose="02010600030101010101" pitchFamily="2" charset="-122"/>
                    </a:rPr>
                    <a:t>+0.012</a:t>
                  </a:r>
                </a:p>
                <a:p>
                  <a:pPr algn="l">
                    <a:lnSpc>
                      <a:spcPct val="90000"/>
                    </a:lnSpc>
                  </a:pPr>
                  <a:r>
                    <a:rPr lang="en-US" altLang="zh-CN" sz="1400" b="0" dirty="0">
                      <a:latin typeface="Arial" panose="020B0604020202020204" pitchFamily="34" charset="0"/>
                      <a:ea typeface="宋体" panose="02010600030101010101" pitchFamily="2" charset="-122"/>
                    </a:rPr>
                    <a:t> 0</a:t>
                  </a:r>
                </a:p>
              </p:txBody>
            </p:sp>
          </p:grpSp>
          <p:grpSp>
            <p:nvGrpSpPr>
              <p:cNvPr id="37979" name="Group 75"/>
              <p:cNvGrpSpPr/>
              <p:nvPr/>
            </p:nvGrpSpPr>
            <p:grpSpPr>
              <a:xfrm>
                <a:off x="1379" y="2498"/>
                <a:ext cx="90" cy="136"/>
                <a:chOff x="1247" y="2503"/>
                <a:chExt cx="90" cy="136"/>
              </a:xfrm>
            </p:grpSpPr>
            <p:sp>
              <p:nvSpPr>
                <p:cNvPr id="37980" name="Line 76"/>
                <p:cNvSpPr/>
                <p:nvPr/>
              </p:nvSpPr>
              <p:spPr>
                <a:xfrm>
                  <a:off x="1247" y="2503"/>
                  <a:ext cx="90" cy="0"/>
                </a:xfrm>
                <a:prstGeom prst="line">
                  <a:avLst/>
                </a:prstGeom>
                <a:ln w="19050" cap="flat" cmpd="sng">
                  <a:solidFill>
                    <a:schemeClr val="tx1"/>
                  </a:solidFill>
                  <a:prstDash val="solid"/>
                  <a:headEnd type="none" w="sm" len="med"/>
                  <a:tailEnd type="none" w="sm" len="med"/>
                </a:ln>
              </p:spPr>
            </p:sp>
            <p:sp>
              <p:nvSpPr>
                <p:cNvPr id="37981" name="Line 77"/>
                <p:cNvSpPr/>
                <p:nvPr/>
              </p:nvSpPr>
              <p:spPr>
                <a:xfrm>
                  <a:off x="1292" y="2503"/>
                  <a:ext cx="0" cy="136"/>
                </a:xfrm>
                <a:prstGeom prst="line">
                  <a:avLst/>
                </a:prstGeom>
                <a:ln w="12700" cap="flat" cmpd="sng">
                  <a:solidFill>
                    <a:schemeClr val="tx1"/>
                  </a:solidFill>
                  <a:prstDash val="solid"/>
                  <a:headEnd type="none" w="sm" len="med"/>
                  <a:tailEnd type="triangle" w="sm" len="med"/>
                </a:ln>
              </p:spPr>
            </p:sp>
          </p:grpSp>
        </p:grpSp>
        <p:grpSp>
          <p:nvGrpSpPr>
            <p:cNvPr id="37959" name="Group 78"/>
            <p:cNvGrpSpPr/>
            <p:nvPr/>
          </p:nvGrpSpPr>
          <p:grpSpPr>
            <a:xfrm>
              <a:off x="1871" y="2387"/>
              <a:ext cx="1120" cy="459"/>
              <a:chOff x="717" y="2205"/>
              <a:chExt cx="1120" cy="459"/>
            </a:xfrm>
          </p:grpSpPr>
          <p:sp>
            <p:nvSpPr>
              <p:cNvPr id="37964" name="Text Box 79"/>
              <p:cNvSpPr txBox="1"/>
              <p:nvPr/>
            </p:nvSpPr>
            <p:spPr>
              <a:xfrm>
                <a:off x="974" y="2432"/>
                <a:ext cx="817" cy="232"/>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12</a:t>
                </a:r>
                <a:r>
                  <a:rPr lang="zh-CN" altLang="en-US" sz="1800" b="0" i="0" dirty="0">
                    <a:latin typeface="Arial" panose="020B0604020202020204" pitchFamily="34" charset="0"/>
                    <a:ea typeface="宋体" panose="02010600030101010101" pitchFamily="2" charset="-122"/>
                  </a:rPr>
                  <a:t>钻    </a:t>
                </a:r>
                <a:r>
                  <a:rPr lang="en-US" altLang="zh-CN" sz="1800" b="0" i="0" dirty="0">
                    <a:latin typeface="Arial" panose="020B0604020202020204" pitchFamily="34" charset="0"/>
                    <a:ea typeface="宋体" panose="02010600030101010101" pitchFamily="2" charset="-122"/>
                  </a:rPr>
                  <a:t>12</a:t>
                </a:r>
              </a:p>
            </p:txBody>
          </p:sp>
          <p:sp>
            <p:nvSpPr>
              <p:cNvPr id="37965" name="Line 80"/>
              <p:cNvSpPr/>
              <p:nvPr/>
            </p:nvSpPr>
            <p:spPr>
              <a:xfrm>
                <a:off x="802" y="2470"/>
                <a:ext cx="907" cy="0"/>
              </a:xfrm>
              <a:prstGeom prst="line">
                <a:avLst/>
              </a:prstGeom>
              <a:ln w="9525" cap="flat" cmpd="sng">
                <a:solidFill>
                  <a:schemeClr val="tx1"/>
                </a:solidFill>
                <a:prstDash val="solid"/>
                <a:headEnd type="none" w="sm" len="med"/>
                <a:tailEnd type="none" w="sm" len="med"/>
              </a:ln>
            </p:spPr>
          </p:sp>
          <p:grpSp>
            <p:nvGrpSpPr>
              <p:cNvPr id="37966" name="Group 81"/>
              <p:cNvGrpSpPr/>
              <p:nvPr/>
            </p:nvGrpSpPr>
            <p:grpSpPr>
              <a:xfrm>
                <a:off x="930" y="2503"/>
                <a:ext cx="90" cy="136"/>
                <a:chOff x="1247" y="2503"/>
                <a:chExt cx="90" cy="136"/>
              </a:xfrm>
            </p:grpSpPr>
            <p:sp>
              <p:nvSpPr>
                <p:cNvPr id="37973" name="Line 82"/>
                <p:cNvSpPr/>
                <p:nvPr/>
              </p:nvSpPr>
              <p:spPr>
                <a:xfrm>
                  <a:off x="1247" y="2503"/>
                  <a:ext cx="90" cy="0"/>
                </a:xfrm>
                <a:prstGeom prst="line">
                  <a:avLst/>
                </a:prstGeom>
                <a:ln w="19050" cap="flat" cmpd="sng">
                  <a:solidFill>
                    <a:schemeClr val="tx1"/>
                  </a:solidFill>
                  <a:prstDash val="solid"/>
                  <a:headEnd type="none" w="sm" len="med"/>
                  <a:tailEnd type="none" w="sm" len="med"/>
                </a:ln>
              </p:spPr>
            </p:sp>
            <p:sp>
              <p:nvSpPr>
                <p:cNvPr id="37974" name="Line 83"/>
                <p:cNvSpPr/>
                <p:nvPr/>
              </p:nvSpPr>
              <p:spPr>
                <a:xfrm>
                  <a:off x="1292" y="2503"/>
                  <a:ext cx="0" cy="136"/>
                </a:xfrm>
                <a:prstGeom prst="line">
                  <a:avLst/>
                </a:prstGeom>
                <a:ln w="12700" cap="flat" cmpd="sng">
                  <a:solidFill>
                    <a:schemeClr val="tx1"/>
                  </a:solidFill>
                  <a:prstDash val="solid"/>
                  <a:headEnd type="none" w="sm" len="med"/>
                  <a:tailEnd type="triangle" w="sm" len="med"/>
                </a:ln>
              </p:spPr>
            </p:sp>
          </p:grpSp>
          <p:grpSp>
            <p:nvGrpSpPr>
              <p:cNvPr id="37967" name="Group 84"/>
              <p:cNvGrpSpPr/>
              <p:nvPr/>
            </p:nvGrpSpPr>
            <p:grpSpPr>
              <a:xfrm>
                <a:off x="717" y="2205"/>
                <a:ext cx="1120" cy="300"/>
                <a:chOff x="717" y="2205"/>
                <a:chExt cx="1120" cy="300"/>
              </a:xfrm>
            </p:grpSpPr>
            <p:sp>
              <p:nvSpPr>
                <p:cNvPr id="37971" name="Text Box 85"/>
                <p:cNvSpPr txBox="1"/>
                <p:nvPr/>
              </p:nvSpPr>
              <p:spPr>
                <a:xfrm>
                  <a:off x="717" y="2251"/>
                  <a:ext cx="938"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楷体_GB2312" pitchFamily="49" charset="-122"/>
                    </a:rPr>
                    <a:t>φ5</a:t>
                  </a:r>
                  <a:endParaRPr lang="en-US" altLang="zh-CN" sz="1800" b="0" i="0" dirty="0">
                    <a:latin typeface="Arial" panose="020B0604020202020204" pitchFamily="34" charset="0"/>
                    <a:ea typeface="宋体" panose="02010600030101010101" pitchFamily="2" charset="-122"/>
                  </a:endParaRPr>
                </a:p>
              </p:txBody>
            </p:sp>
            <p:sp>
              <p:nvSpPr>
                <p:cNvPr id="37972" name="Text Box 86"/>
                <p:cNvSpPr txBox="1"/>
                <p:nvPr/>
              </p:nvSpPr>
              <p:spPr>
                <a:xfrm>
                  <a:off x="1202" y="2205"/>
                  <a:ext cx="635" cy="300"/>
                </a:xfrm>
                <a:prstGeom prst="rect">
                  <a:avLst/>
                </a:prstGeom>
                <a:noFill/>
                <a:ln w="9525">
                  <a:noFill/>
                </a:ln>
              </p:spPr>
              <p:txBody>
                <a:bodyPr>
                  <a:spAutoFit/>
                </a:bodyPr>
                <a:lstStyle/>
                <a:p>
                  <a:pPr algn="l">
                    <a:lnSpc>
                      <a:spcPct val="90000"/>
                    </a:lnSpc>
                  </a:pPr>
                  <a:r>
                    <a:rPr lang="en-US" altLang="zh-CN" sz="1400" b="0" dirty="0">
                      <a:latin typeface="Arial" panose="020B0604020202020204" pitchFamily="34" charset="0"/>
                      <a:ea typeface="宋体" panose="02010600030101010101" pitchFamily="2" charset="-122"/>
                    </a:rPr>
                    <a:t>+0.012</a:t>
                  </a:r>
                </a:p>
                <a:p>
                  <a:pPr algn="l">
                    <a:lnSpc>
                      <a:spcPct val="90000"/>
                    </a:lnSpc>
                  </a:pPr>
                  <a:r>
                    <a:rPr lang="en-US" altLang="zh-CN" sz="1400" b="0" dirty="0">
                      <a:latin typeface="Arial" panose="020B0604020202020204" pitchFamily="34" charset="0"/>
                      <a:ea typeface="宋体" panose="02010600030101010101" pitchFamily="2" charset="-122"/>
                    </a:rPr>
                    <a:t> 0</a:t>
                  </a:r>
                </a:p>
              </p:txBody>
            </p:sp>
          </p:grpSp>
          <p:grpSp>
            <p:nvGrpSpPr>
              <p:cNvPr id="37968" name="Group 87"/>
              <p:cNvGrpSpPr/>
              <p:nvPr/>
            </p:nvGrpSpPr>
            <p:grpSpPr>
              <a:xfrm>
                <a:off x="1379" y="2498"/>
                <a:ext cx="90" cy="136"/>
                <a:chOff x="1247" y="2503"/>
                <a:chExt cx="90" cy="136"/>
              </a:xfrm>
            </p:grpSpPr>
            <p:sp>
              <p:nvSpPr>
                <p:cNvPr id="37969" name="Line 88"/>
                <p:cNvSpPr/>
                <p:nvPr/>
              </p:nvSpPr>
              <p:spPr>
                <a:xfrm>
                  <a:off x="1247" y="2503"/>
                  <a:ext cx="90" cy="0"/>
                </a:xfrm>
                <a:prstGeom prst="line">
                  <a:avLst/>
                </a:prstGeom>
                <a:ln w="19050" cap="flat" cmpd="sng">
                  <a:solidFill>
                    <a:schemeClr val="tx1"/>
                  </a:solidFill>
                  <a:prstDash val="solid"/>
                  <a:headEnd type="none" w="sm" len="med"/>
                  <a:tailEnd type="none" w="sm" len="med"/>
                </a:ln>
              </p:spPr>
            </p:sp>
            <p:sp>
              <p:nvSpPr>
                <p:cNvPr id="37970" name="Line 89"/>
                <p:cNvSpPr/>
                <p:nvPr/>
              </p:nvSpPr>
              <p:spPr>
                <a:xfrm>
                  <a:off x="1292" y="2503"/>
                  <a:ext cx="0" cy="136"/>
                </a:xfrm>
                <a:prstGeom prst="line">
                  <a:avLst/>
                </a:prstGeom>
                <a:ln w="12700" cap="flat" cmpd="sng">
                  <a:solidFill>
                    <a:schemeClr val="tx1"/>
                  </a:solidFill>
                  <a:prstDash val="solid"/>
                  <a:headEnd type="none" w="sm" len="med"/>
                  <a:tailEnd type="triangle" w="sm" len="med"/>
                </a:ln>
              </p:spPr>
            </p:sp>
          </p:grpSp>
        </p:grpSp>
        <p:sp>
          <p:nvSpPr>
            <p:cNvPr id="37960" name="Text Box 90"/>
            <p:cNvSpPr txBox="1"/>
            <p:nvPr/>
          </p:nvSpPr>
          <p:spPr>
            <a:xfrm>
              <a:off x="3950" y="2387"/>
              <a:ext cx="635" cy="286"/>
            </a:xfrm>
            <a:prstGeom prst="rect">
              <a:avLst/>
            </a:prstGeom>
            <a:noFill/>
            <a:ln w="9525">
              <a:noFill/>
            </a:ln>
          </p:spPr>
          <p:txBody>
            <a:bodyPr>
              <a:spAutoFit/>
            </a:bodyPr>
            <a:lstStyle/>
            <a:p>
              <a:pPr algn="l">
                <a:lnSpc>
                  <a:spcPct val="85000"/>
                </a:lnSpc>
              </a:pPr>
              <a:r>
                <a:rPr lang="en-US" altLang="zh-CN" sz="1400" b="0" dirty="0">
                  <a:latin typeface="Arial" panose="020B0604020202020204" pitchFamily="34" charset="0"/>
                  <a:ea typeface="宋体" panose="02010600030101010101" pitchFamily="2" charset="-122"/>
                </a:rPr>
                <a:t>+0.012</a:t>
              </a:r>
            </a:p>
            <a:p>
              <a:pPr algn="l">
                <a:lnSpc>
                  <a:spcPct val="85000"/>
                </a:lnSpc>
              </a:pPr>
              <a:r>
                <a:rPr lang="en-US" altLang="zh-CN" sz="1400" b="0" dirty="0">
                  <a:latin typeface="Arial" panose="020B0604020202020204" pitchFamily="34" charset="0"/>
                  <a:ea typeface="宋体" panose="02010600030101010101" pitchFamily="2" charset="-122"/>
                </a:rPr>
                <a:t> 0</a:t>
              </a:r>
            </a:p>
          </p:txBody>
        </p:sp>
        <p:sp>
          <p:nvSpPr>
            <p:cNvPr id="37961" name="Line 91"/>
            <p:cNvSpPr/>
            <p:nvPr/>
          </p:nvSpPr>
          <p:spPr>
            <a:xfrm>
              <a:off x="3275" y="3348"/>
              <a:ext cx="861" cy="0"/>
            </a:xfrm>
            <a:prstGeom prst="line">
              <a:avLst/>
            </a:prstGeom>
            <a:ln w="9525" cap="flat" cmpd="sng">
              <a:solidFill>
                <a:schemeClr val="tx1"/>
              </a:solidFill>
              <a:prstDash val="solid"/>
              <a:headEnd type="none" w="sm" len="med"/>
              <a:tailEnd type="none" w="sm" len="med"/>
            </a:ln>
          </p:spPr>
        </p:sp>
        <p:sp>
          <p:nvSpPr>
            <p:cNvPr id="37962" name="Line 92"/>
            <p:cNvSpPr/>
            <p:nvPr/>
          </p:nvSpPr>
          <p:spPr>
            <a:xfrm>
              <a:off x="4091" y="2824"/>
              <a:ext cx="0" cy="521"/>
            </a:xfrm>
            <a:prstGeom prst="line">
              <a:avLst/>
            </a:prstGeom>
            <a:ln w="9525" cap="flat" cmpd="sng">
              <a:solidFill>
                <a:schemeClr val="tx1"/>
              </a:solidFill>
              <a:prstDash val="solid"/>
              <a:headEnd type="triangle" w="sm" len="lg"/>
              <a:tailEnd type="triangle" w="sm" len="lg"/>
            </a:ln>
          </p:spPr>
        </p:sp>
        <p:sp>
          <p:nvSpPr>
            <p:cNvPr id="37963" name="Text Box 93"/>
            <p:cNvSpPr txBox="1"/>
            <p:nvPr/>
          </p:nvSpPr>
          <p:spPr>
            <a:xfrm rot="-5400000">
              <a:off x="3767" y="2981"/>
              <a:ext cx="454" cy="232"/>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12</a:t>
              </a:r>
            </a:p>
          </p:txBody>
        </p:sp>
      </p:grpSp>
      <p:grpSp>
        <p:nvGrpSpPr>
          <p:cNvPr id="12" name="Group 94"/>
          <p:cNvGrpSpPr/>
          <p:nvPr/>
        </p:nvGrpSpPr>
        <p:grpSpPr>
          <a:xfrm>
            <a:off x="7308850" y="3644900"/>
            <a:ext cx="1584325" cy="1238250"/>
            <a:chOff x="4604" y="2296"/>
            <a:chExt cx="998" cy="780"/>
          </a:xfrm>
        </p:grpSpPr>
        <p:sp>
          <p:nvSpPr>
            <p:cNvPr id="37931" name="Text Box 95"/>
            <p:cNvSpPr txBox="1"/>
            <p:nvPr/>
          </p:nvSpPr>
          <p:spPr>
            <a:xfrm>
              <a:off x="4604" y="2296"/>
              <a:ext cx="998" cy="755"/>
            </a:xfrm>
            <a:prstGeom prst="rect">
              <a:avLst/>
            </a:prstGeom>
            <a:noFill/>
            <a:ln w="9525">
              <a:noFill/>
            </a:ln>
          </p:spPr>
          <p:txBody>
            <a:bodyPr>
              <a:spAutoFit/>
            </a:bodyPr>
            <a:lstStyle/>
            <a:p>
              <a:pPr algn="l">
                <a:spcBef>
                  <a:spcPct val="50000"/>
                </a:spcBef>
              </a:pPr>
              <a:r>
                <a:rPr lang="zh-CN" altLang="en-US" sz="1800" i="0" dirty="0">
                  <a:solidFill>
                    <a:srgbClr val="000066"/>
                  </a:solidFill>
                  <a:latin typeface="仿宋_GB2312" pitchFamily="49" charset="-122"/>
                  <a:ea typeface="仿宋_GB2312" pitchFamily="49" charset="-122"/>
                </a:rPr>
                <a:t>光孔深为</a:t>
              </a:r>
              <a:r>
                <a:rPr lang="en-US" altLang="zh-CN" sz="1800" i="0" dirty="0">
                  <a:solidFill>
                    <a:srgbClr val="000066"/>
                  </a:solidFill>
                  <a:latin typeface="仿宋_GB2312" pitchFamily="49" charset="-122"/>
                  <a:ea typeface="仿宋_GB2312" pitchFamily="49" charset="-122"/>
                </a:rPr>
                <a:t>12</a:t>
              </a:r>
              <a:r>
                <a:rPr lang="zh-CN" altLang="en-US" sz="1800" i="0" dirty="0">
                  <a:solidFill>
                    <a:srgbClr val="000066"/>
                  </a:solidFill>
                  <a:latin typeface="仿宋_GB2312" pitchFamily="49" charset="-122"/>
                  <a:ea typeface="仿宋_GB2312" pitchFamily="49" charset="-122"/>
                </a:rPr>
                <a:t>，钻孔后需精加工至</a:t>
              </a:r>
              <a:r>
                <a:rPr lang="en-US" altLang="zh-CN" sz="1800" dirty="0">
                  <a:solidFill>
                    <a:srgbClr val="000066"/>
                  </a:solidFill>
                  <a:latin typeface="仿宋_GB2312" pitchFamily="49" charset="-122"/>
                  <a:ea typeface="仿宋_GB2312" pitchFamily="49" charset="-122"/>
                </a:rPr>
                <a:t>φ5     </a:t>
              </a:r>
              <a:r>
                <a:rPr lang="zh-CN" altLang="en-US" sz="1800" i="0" dirty="0">
                  <a:solidFill>
                    <a:srgbClr val="000066"/>
                  </a:solidFill>
                  <a:latin typeface="仿宋_GB2312" pitchFamily="49" charset="-122"/>
                  <a:ea typeface="仿宋_GB2312" pitchFamily="49" charset="-122"/>
                </a:rPr>
                <a:t>，深度为</a:t>
              </a:r>
              <a:r>
                <a:rPr lang="en-US" altLang="zh-CN" sz="1800" i="0" dirty="0">
                  <a:solidFill>
                    <a:srgbClr val="000066"/>
                  </a:solidFill>
                  <a:latin typeface="仿宋_GB2312" pitchFamily="49" charset="-122"/>
                  <a:ea typeface="仿宋_GB2312" pitchFamily="49" charset="-122"/>
                </a:rPr>
                <a:t>12</a:t>
              </a:r>
            </a:p>
          </p:txBody>
        </p:sp>
        <p:sp>
          <p:nvSpPr>
            <p:cNvPr id="37932" name="Text Box 96"/>
            <p:cNvSpPr txBox="1"/>
            <p:nvPr/>
          </p:nvSpPr>
          <p:spPr>
            <a:xfrm>
              <a:off x="4876" y="2804"/>
              <a:ext cx="523" cy="272"/>
            </a:xfrm>
            <a:prstGeom prst="rect">
              <a:avLst/>
            </a:prstGeom>
            <a:noFill/>
            <a:ln w="9525">
              <a:noFill/>
            </a:ln>
          </p:spPr>
          <p:txBody>
            <a:bodyPr>
              <a:spAutoFit/>
            </a:bodyPr>
            <a:lstStyle/>
            <a:p>
              <a:pPr algn="l">
                <a:lnSpc>
                  <a:spcPct val="80000"/>
                </a:lnSpc>
              </a:pPr>
              <a:r>
                <a:rPr lang="en-US" altLang="zh-CN" sz="1400" i="0" dirty="0">
                  <a:solidFill>
                    <a:srgbClr val="000066"/>
                  </a:solidFill>
                  <a:latin typeface="仿宋_GB2312" pitchFamily="49" charset="-122"/>
                  <a:ea typeface="仿宋_GB2312" pitchFamily="49" charset="-122"/>
                </a:rPr>
                <a:t>+</a:t>
              </a:r>
              <a:r>
                <a:rPr lang="en-US" altLang="zh-CN" sz="1400" dirty="0">
                  <a:solidFill>
                    <a:srgbClr val="000066"/>
                  </a:solidFill>
                  <a:latin typeface="仿宋_GB2312" pitchFamily="49" charset="-122"/>
                  <a:ea typeface="仿宋_GB2312" pitchFamily="49" charset="-122"/>
                </a:rPr>
                <a:t>0.012</a:t>
              </a:r>
            </a:p>
            <a:p>
              <a:pPr algn="l">
                <a:lnSpc>
                  <a:spcPct val="80000"/>
                </a:lnSpc>
              </a:pPr>
              <a:r>
                <a:rPr lang="en-US" altLang="zh-CN" sz="1400" dirty="0">
                  <a:solidFill>
                    <a:srgbClr val="000066"/>
                  </a:solidFill>
                  <a:latin typeface="仿宋_GB2312" pitchFamily="49" charset="-122"/>
                  <a:ea typeface="仿宋_GB2312" pitchFamily="49" charset="-122"/>
                </a:rPr>
                <a:t>0</a:t>
              </a:r>
            </a:p>
          </p:txBody>
        </p:sp>
      </p:grpSp>
      <p:sp>
        <p:nvSpPr>
          <p:cNvPr id="37930" name="Rectangle 98"/>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21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slide(fromBottom)">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16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789B27B-34A4-4E66-A0B9-326D58607D0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33</a:t>
            </a:fld>
            <a:endParaRPr lang="en-US" altLang="zh-CN" sz="1400" b="0" i="0" dirty="0">
              <a:ea typeface="宋体" panose="02010600030101010101" pitchFamily="2" charset="-122"/>
            </a:endParaRPr>
          </a:p>
        </p:txBody>
      </p:sp>
      <p:grpSp>
        <p:nvGrpSpPr>
          <p:cNvPr id="38917" name="Group 2"/>
          <p:cNvGrpSpPr/>
          <p:nvPr/>
        </p:nvGrpSpPr>
        <p:grpSpPr>
          <a:xfrm>
            <a:off x="179388" y="1196975"/>
            <a:ext cx="8816975" cy="2232025"/>
            <a:chOff x="113" y="1206"/>
            <a:chExt cx="5554" cy="1406"/>
          </a:xfrm>
        </p:grpSpPr>
        <p:sp>
          <p:nvSpPr>
            <p:cNvPr id="38983" name="Oval 3"/>
            <p:cNvSpPr>
              <a:spLocks noChangeAspect="1"/>
            </p:cNvSpPr>
            <p:nvPr/>
          </p:nvSpPr>
          <p:spPr>
            <a:xfrm>
              <a:off x="2447" y="1900"/>
              <a:ext cx="295" cy="295"/>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84" name="Line 4"/>
            <p:cNvSpPr/>
            <p:nvPr/>
          </p:nvSpPr>
          <p:spPr>
            <a:xfrm>
              <a:off x="2235" y="2047"/>
              <a:ext cx="680" cy="0"/>
            </a:xfrm>
            <a:prstGeom prst="line">
              <a:avLst/>
            </a:prstGeom>
            <a:ln w="9525" cap="flat" cmpd="sng">
              <a:solidFill>
                <a:schemeClr val="tx1"/>
              </a:solidFill>
              <a:prstDash val="lgDashDot"/>
              <a:headEnd type="none" w="sm" len="med"/>
              <a:tailEnd type="none" w="sm" len="med"/>
            </a:ln>
          </p:spPr>
        </p:sp>
        <p:sp>
          <p:nvSpPr>
            <p:cNvPr id="38985" name="Line 5"/>
            <p:cNvSpPr/>
            <p:nvPr/>
          </p:nvSpPr>
          <p:spPr>
            <a:xfrm>
              <a:off x="2598" y="1730"/>
              <a:ext cx="0" cy="680"/>
            </a:xfrm>
            <a:prstGeom prst="line">
              <a:avLst/>
            </a:prstGeom>
            <a:ln w="9525" cap="flat" cmpd="sng">
              <a:solidFill>
                <a:schemeClr val="tx1"/>
              </a:solidFill>
              <a:prstDash val="lgDashDot"/>
              <a:headEnd type="none" w="sm" len="med"/>
              <a:tailEnd type="none" w="sm" len="med"/>
            </a:ln>
          </p:spPr>
        </p:sp>
        <p:sp>
          <p:nvSpPr>
            <p:cNvPr id="38986" name="Rectangle 6" descr="浅色上对角线"/>
            <p:cNvSpPr/>
            <p:nvPr/>
          </p:nvSpPr>
          <p:spPr>
            <a:xfrm>
              <a:off x="712" y="1730"/>
              <a:ext cx="817" cy="725"/>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8987" name="Text Box 7"/>
            <p:cNvSpPr txBox="1"/>
            <p:nvPr/>
          </p:nvSpPr>
          <p:spPr>
            <a:xfrm>
              <a:off x="159" y="1308"/>
              <a:ext cx="363" cy="577"/>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锥销孔</a:t>
              </a:r>
            </a:p>
          </p:txBody>
        </p:sp>
        <p:sp>
          <p:nvSpPr>
            <p:cNvPr id="38988" name="Line 8"/>
            <p:cNvSpPr/>
            <p:nvPr/>
          </p:nvSpPr>
          <p:spPr>
            <a:xfrm flipV="1">
              <a:off x="1111" y="1503"/>
              <a:ext cx="182" cy="227"/>
            </a:xfrm>
            <a:prstGeom prst="line">
              <a:avLst/>
            </a:prstGeom>
            <a:ln w="9525" cap="flat" cmpd="sng">
              <a:solidFill>
                <a:schemeClr val="tx1"/>
              </a:solidFill>
              <a:prstDash val="solid"/>
              <a:headEnd type="none" w="sm" len="med"/>
              <a:tailEnd type="none" w="sm" len="med"/>
            </a:ln>
          </p:spPr>
        </p:sp>
        <p:sp>
          <p:nvSpPr>
            <p:cNvPr id="38989" name="Line 9"/>
            <p:cNvSpPr/>
            <p:nvPr/>
          </p:nvSpPr>
          <p:spPr>
            <a:xfrm>
              <a:off x="1293" y="1503"/>
              <a:ext cx="635" cy="0"/>
            </a:xfrm>
            <a:prstGeom prst="line">
              <a:avLst/>
            </a:prstGeom>
            <a:ln w="9525" cap="flat" cmpd="sng">
              <a:solidFill>
                <a:schemeClr val="tx1"/>
              </a:solidFill>
              <a:prstDash val="solid"/>
              <a:headEnd type="none" w="sm" len="med"/>
              <a:tailEnd type="none" w="sm" len="med"/>
            </a:ln>
          </p:spPr>
        </p:sp>
        <p:sp>
          <p:nvSpPr>
            <p:cNvPr id="38990" name="Line 10"/>
            <p:cNvSpPr/>
            <p:nvPr/>
          </p:nvSpPr>
          <p:spPr>
            <a:xfrm>
              <a:off x="2821" y="1570"/>
              <a:ext cx="635" cy="0"/>
            </a:xfrm>
            <a:prstGeom prst="line">
              <a:avLst/>
            </a:prstGeom>
            <a:ln w="9525" cap="flat" cmpd="sng">
              <a:solidFill>
                <a:schemeClr val="tx1"/>
              </a:solidFill>
              <a:prstDash val="solid"/>
              <a:headEnd type="none" w="sm" len="med"/>
              <a:tailEnd type="none" w="sm" len="med"/>
            </a:ln>
          </p:spPr>
        </p:sp>
        <p:sp>
          <p:nvSpPr>
            <p:cNvPr id="38991" name="Rectangle 11"/>
            <p:cNvSpPr/>
            <p:nvPr/>
          </p:nvSpPr>
          <p:spPr>
            <a:xfrm>
              <a:off x="113" y="1206"/>
              <a:ext cx="5554" cy="1406"/>
            </a:xfrm>
            <a:prstGeom prst="rect">
              <a:avLst/>
            </a:prstGeom>
            <a:noFill/>
            <a:ln w="9525" cap="flat" cmpd="sng">
              <a:solidFill>
                <a:srgbClr val="000099"/>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92" name="AutoShape 12"/>
            <p:cNvSpPr/>
            <p:nvPr/>
          </p:nvSpPr>
          <p:spPr>
            <a:xfrm>
              <a:off x="965" y="1731"/>
              <a:ext cx="318" cy="725"/>
            </a:xfrm>
            <a:custGeom>
              <a:avLst/>
              <a:gdLst>
                <a:gd name="txL" fmla="*/ 4483 w 21600"/>
                <a:gd name="txT" fmla="*/ 4499 h 21600"/>
                <a:gd name="txR" fmla="*/ 17117 w 21600"/>
                <a:gd name="txB" fmla="*/ 17101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38993" name="Line 13"/>
            <p:cNvSpPr/>
            <p:nvPr/>
          </p:nvSpPr>
          <p:spPr>
            <a:xfrm>
              <a:off x="1125" y="1572"/>
              <a:ext cx="0" cy="1020"/>
            </a:xfrm>
            <a:prstGeom prst="line">
              <a:avLst/>
            </a:prstGeom>
            <a:ln w="9525" cap="flat" cmpd="sng">
              <a:solidFill>
                <a:schemeClr val="tx1"/>
              </a:solidFill>
              <a:prstDash val="lgDashDot"/>
              <a:headEnd type="none" w="sm" len="med"/>
              <a:tailEnd type="none" w="sm" len="med"/>
            </a:ln>
          </p:spPr>
        </p:sp>
        <p:grpSp>
          <p:nvGrpSpPr>
            <p:cNvPr id="38994" name="Group 14"/>
            <p:cNvGrpSpPr/>
            <p:nvPr/>
          </p:nvGrpSpPr>
          <p:grpSpPr>
            <a:xfrm>
              <a:off x="1156" y="1272"/>
              <a:ext cx="998" cy="425"/>
              <a:chOff x="1156" y="1272"/>
              <a:chExt cx="998" cy="425"/>
            </a:xfrm>
          </p:grpSpPr>
          <p:sp>
            <p:nvSpPr>
              <p:cNvPr id="38999" name="Text Box 15"/>
              <p:cNvSpPr txBox="1"/>
              <p:nvPr/>
            </p:nvSpPr>
            <p:spPr>
              <a:xfrm>
                <a:off x="1156" y="1272"/>
                <a:ext cx="998"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2</a:t>
                </a:r>
                <a:r>
                  <a:rPr lang="en-US" altLang="zh-CN" sz="1800" b="0" i="0" dirty="0">
                    <a:latin typeface="Arial" panose="020B0604020202020204" pitchFamily="34" charset="0"/>
                    <a:ea typeface="宋体" panose="02010600030101010101" pitchFamily="2" charset="-122"/>
                  </a:rPr>
                  <a:t>×</a:t>
                </a:r>
                <a:r>
                  <a:rPr lang="zh-CN" altLang="en-US" sz="1800" b="0" i="0" dirty="0">
                    <a:latin typeface="Arial" panose="020B0604020202020204" pitchFamily="34" charset="0"/>
                    <a:ea typeface="宋体" panose="02010600030101010101" pitchFamily="2" charset="-122"/>
                  </a:rPr>
                  <a:t>锥销孔</a:t>
                </a:r>
                <a:r>
                  <a:rPr lang="en-US" altLang="zh-CN" sz="1800" b="0" dirty="0">
                    <a:latin typeface="Arial" panose="020B0604020202020204" pitchFamily="34" charset="0"/>
                    <a:ea typeface="宋体" panose="02010600030101010101" pitchFamily="2" charset="-122"/>
                  </a:rPr>
                  <a:t>φ5</a:t>
                </a:r>
              </a:p>
            </p:txBody>
          </p:sp>
          <p:sp>
            <p:nvSpPr>
              <p:cNvPr id="39000" name="Text Box 16"/>
              <p:cNvSpPr txBox="1"/>
              <p:nvPr/>
            </p:nvSpPr>
            <p:spPr>
              <a:xfrm>
                <a:off x="1236" y="1466"/>
                <a:ext cx="681" cy="231"/>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配作</a:t>
                </a:r>
              </a:p>
            </p:txBody>
          </p:sp>
        </p:grpSp>
        <p:grpSp>
          <p:nvGrpSpPr>
            <p:cNvPr id="38995" name="Group 17"/>
            <p:cNvGrpSpPr/>
            <p:nvPr/>
          </p:nvGrpSpPr>
          <p:grpSpPr>
            <a:xfrm>
              <a:off x="2653" y="1344"/>
              <a:ext cx="998" cy="425"/>
              <a:chOff x="1156" y="1272"/>
              <a:chExt cx="998" cy="425"/>
            </a:xfrm>
          </p:grpSpPr>
          <p:sp>
            <p:nvSpPr>
              <p:cNvPr id="38997" name="Text Box 18"/>
              <p:cNvSpPr txBox="1"/>
              <p:nvPr/>
            </p:nvSpPr>
            <p:spPr>
              <a:xfrm>
                <a:off x="1156" y="1272"/>
                <a:ext cx="998"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2</a:t>
                </a:r>
                <a:r>
                  <a:rPr lang="en-US" altLang="zh-CN" sz="1800" b="0" i="0" dirty="0">
                    <a:latin typeface="Arial" panose="020B0604020202020204" pitchFamily="34" charset="0"/>
                    <a:ea typeface="宋体" panose="02010600030101010101" pitchFamily="2" charset="-122"/>
                  </a:rPr>
                  <a:t>×</a:t>
                </a:r>
                <a:r>
                  <a:rPr lang="zh-CN" altLang="en-US" sz="1800" b="0" i="0" dirty="0">
                    <a:latin typeface="Arial" panose="020B0604020202020204" pitchFamily="34" charset="0"/>
                    <a:ea typeface="宋体" panose="02010600030101010101" pitchFamily="2" charset="-122"/>
                  </a:rPr>
                  <a:t>锥销孔</a:t>
                </a:r>
                <a:r>
                  <a:rPr lang="en-US" altLang="zh-CN" sz="1800" b="0" dirty="0">
                    <a:latin typeface="Arial" panose="020B0604020202020204" pitchFamily="34" charset="0"/>
                    <a:ea typeface="宋体" panose="02010600030101010101" pitchFamily="2" charset="-122"/>
                  </a:rPr>
                  <a:t>φ5</a:t>
                </a:r>
              </a:p>
            </p:txBody>
          </p:sp>
          <p:sp>
            <p:nvSpPr>
              <p:cNvPr id="38998" name="Text Box 19"/>
              <p:cNvSpPr txBox="1"/>
              <p:nvPr/>
            </p:nvSpPr>
            <p:spPr>
              <a:xfrm>
                <a:off x="1236" y="1466"/>
                <a:ext cx="681" cy="231"/>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配作</a:t>
                </a:r>
              </a:p>
            </p:txBody>
          </p:sp>
        </p:grpSp>
        <p:sp>
          <p:nvSpPr>
            <p:cNvPr id="38996" name="Line 20"/>
            <p:cNvSpPr/>
            <p:nvPr/>
          </p:nvSpPr>
          <p:spPr>
            <a:xfrm flipV="1">
              <a:off x="2598" y="1570"/>
              <a:ext cx="227" cy="454"/>
            </a:xfrm>
            <a:prstGeom prst="line">
              <a:avLst/>
            </a:prstGeom>
            <a:ln w="9525" cap="flat" cmpd="sng">
              <a:solidFill>
                <a:schemeClr val="tx1"/>
              </a:solidFill>
              <a:prstDash val="solid"/>
              <a:headEnd type="none" w="sm" len="med"/>
              <a:tailEnd type="none" w="sm" len="med"/>
            </a:ln>
          </p:spPr>
        </p:sp>
      </p:grpSp>
      <p:sp>
        <p:nvSpPr>
          <p:cNvPr id="38918" name="Text Box 21"/>
          <p:cNvSpPr txBox="1"/>
          <p:nvPr/>
        </p:nvSpPr>
        <p:spPr>
          <a:xfrm>
            <a:off x="6372225" y="2060575"/>
            <a:ext cx="2447925" cy="366713"/>
          </a:xfrm>
          <a:prstGeom prst="rect">
            <a:avLst/>
          </a:prstGeom>
          <a:noFill/>
          <a:ln w="9525">
            <a:noFill/>
          </a:ln>
        </p:spPr>
        <p:txBody>
          <a:bodyPr>
            <a:spAutoFit/>
          </a:bodyPr>
          <a:lstStyle/>
          <a:p>
            <a:pPr>
              <a:spcBef>
                <a:spcPct val="50000"/>
              </a:spcBef>
            </a:pPr>
            <a:endParaRPr lang="en-US" altLang="x-none" sz="1800" b="0" i="0" dirty="0">
              <a:latin typeface="Arial" panose="020B0604020202020204" pitchFamily="34" charset="0"/>
              <a:ea typeface="宋体" panose="02010600030101010101" pitchFamily="2" charset="-122"/>
            </a:endParaRPr>
          </a:p>
        </p:txBody>
      </p:sp>
      <p:sp>
        <p:nvSpPr>
          <p:cNvPr id="433174" name="Text Box 22"/>
          <p:cNvSpPr txBox="1"/>
          <p:nvPr/>
        </p:nvSpPr>
        <p:spPr>
          <a:xfrm>
            <a:off x="6516688" y="1412875"/>
            <a:ext cx="2159000" cy="1920875"/>
          </a:xfrm>
          <a:prstGeom prst="rect">
            <a:avLst/>
          </a:prstGeom>
          <a:noFill/>
          <a:ln w="9525">
            <a:noFill/>
          </a:ln>
        </p:spPr>
        <p:txBody>
          <a:bodyPr>
            <a:spAutoFit/>
          </a:bodyPr>
          <a:lstStyle/>
          <a:p>
            <a:pPr algn="l">
              <a:spcBef>
                <a:spcPct val="50000"/>
              </a:spcBef>
            </a:pPr>
            <a:r>
              <a:rPr lang="en-US" altLang="zh-CN" sz="2000" dirty="0">
                <a:solidFill>
                  <a:srgbClr val="000066"/>
                </a:solidFill>
                <a:latin typeface="仿宋_GB2312" pitchFamily="49" charset="-122"/>
                <a:ea typeface="仿宋_GB2312" pitchFamily="49" charset="-122"/>
              </a:rPr>
              <a:t>Φ5</a:t>
            </a:r>
            <a:r>
              <a:rPr lang="zh-CN" altLang="en-US" sz="2000" i="0" dirty="0">
                <a:solidFill>
                  <a:srgbClr val="000066"/>
                </a:solidFill>
                <a:latin typeface="仿宋_GB2312" pitchFamily="49" charset="-122"/>
                <a:ea typeface="仿宋_GB2312" pitchFamily="49" charset="-122"/>
              </a:rPr>
              <a:t>为与锥销孔相配的圆锥销小头直径。锥销孔通常是相邻两零件装配后一起加工的。</a:t>
            </a:r>
            <a:endParaRPr lang="zh-CN" altLang="en-US" sz="2000" dirty="0">
              <a:solidFill>
                <a:srgbClr val="000066"/>
              </a:solidFill>
              <a:latin typeface="仿宋_GB2312" pitchFamily="49" charset="-122"/>
              <a:ea typeface="仿宋_GB2312" pitchFamily="49" charset="-122"/>
            </a:endParaRPr>
          </a:p>
        </p:txBody>
      </p:sp>
      <p:grpSp>
        <p:nvGrpSpPr>
          <p:cNvPr id="5" name="Group 23"/>
          <p:cNvGrpSpPr/>
          <p:nvPr/>
        </p:nvGrpSpPr>
        <p:grpSpPr>
          <a:xfrm>
            <a:off x="179388" y="3644900"/>
            <a:ext cx="8816975" cy="2736850"/>
            <a:chOff x="113" y="2296"/>
            <a:chExt cx="5554" cy="1724"/>
          </a:xfrm>
        </p:grpSpPr>
        <p:sp>
          <p:nvSpPr>
            <p:cNvPr id="38928" name="Text Box 24"/>
            <p:cNvSpPr txBox="1"/>
            <p:nvPr/>
          </p:nvSpPr>
          <p:spPr>
            <a:xfrm>
              <a:off x="113" y="2296"/>
              <a:ext cx="771" cy="231"/>
            </a:xfrm>
            <a:prstGeom prst="rect">
              <a:avLst/>
            </a:prstGeom>
            <a:noFill/>
            <a:ln w="9525">
              <a:noFill/>
            </a:ln>
          </p:spPr>
          <p:txBody>
            <a:bodyPr>
              <a:spAutoFit/>
            </a:bodyPr>
            <a:lstStyle/>
            <a:p>
              <a:pPr algn="l">
                <a:spcBef>
                  <a:spcPct val="50000"/>
                </a:spcBef>
              </a:pPr>
              <a:r>
                <a:rPr lang="zh-CN" altLang="en-US" sz="1800" b="0" i="0" dirty="0">
                  <a:latin typeface="Arial" panose="020B0604020202020204" pitchFamily="34" charset="0"/>
                  <a:ea typeface="宋体" panose="02010600030101010101" pitchFamily="2" charset="-122"/>
                </a:rPr>
                <a:t>沉孔</a:t>
              </a:r>
            </a:p>
          </p:txBody>
        </p:sp>
        <p:grpSp>
          <p:nvGrpSpPr>
            <p:cNvPr id="38929" name="Group 25"/>
            <p:cNvGrpSpPr/>
            <p:nvPr/>
          </p:nvGrpSpPr>
          <p:grpSpPr>
            <a:xfrm>
              <a:off x="113" y="2563"/>
              <a:ext cx="5554" cy="1457"/>
              <a:chOff x="113" y="2563"/>
              <a:chExt cx="5554" cy="1457"/>
            </a:xfrm>
          </p:grpSpPr>
          <p:sp>
            <p:nvSpPr>
              <p:cNvPr id="38930" name="Text Box 26"/>
              <p:cNvSpPr txBox="1"/>
              <p:nvPr/>
            </p:nvSpPr>
            <p:spPr>
              <a:xfrm>
                <a:off x="159" y="2716"/>
                <a:ext cx="363" cy="750"/>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锥形沉孔</a:t>
                </a:r>
              </a:p>
            </p:txBody>
          </p:sp>
          <p:sp>
            <p:nvSpPr>
              <p:cNvPr id="38931" name="Rectangle 27"/>
              <p:cNvSpPr/>
              <p:nvPr/>
            </p:nvSpPr>
            <p:spPr>
              <a:xfrm>
                <a:off x="113" y="2614"/>
                <a:ext cx="5554" cy="1406"/>
              </a:xfrm>
              <a:prstGeom prst="rect">
                <a:avLst/>
              </a:prstGeom>
              <a:noFill/>
              <a:ln w="9525" cap="flat" cmpd="sng">
                <a:solidFill>
                  <a:schemeClr val="tx2"/>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38932" name="Group 28"/>
              <p:cNvGrpSpPr/>
              <p:nvPr/>
            </p:nvGrpSpPr>
            <p:grpSpPr>
              <a:xfrm>
                <a:off x="712" y="2604"/>
                <a:ext cx="1170" cy="1283"/>
                <a:chOff x="712" y="2604"/>
                <a:chExt cx="1170" cy="1283"/>
              </a:xfrm>
            </p:grpSpPr>
            <p:grpSp>
              <p:nvGrpSpPr>
                <p:cNvPr id="38970" name="Group 29"/>
                <p:cNvGrpSpPr/>
                <p:nvPr/>
              </p:nvGrpSpPr>
              <p:grpSpPr>
                <a:xfrm>
                  <a:off x="838" y="2604"/>
                  <a:ext cx="1044" cy="425"/>
                  <a:chOff x="1156" y="2680"/>
                  <a:chExt cx="1044" cy="425"/>
                </a:xfrm>
              </p:grpSpPr>
              <p:sp>
                <p:nvSpPr>
                  <p:cNvPr id="38977" name="Text Box 30"/>
                  <p:cNvSpPr txBox="1"/>
                  <p:nvPr/>
                </p:nvSpPr>
                <p:spPr>
                  <a:xfrm>
                    <a:off x="1156" y="2680"/>
                    <a:ext cx="998"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6</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φ7</a:t>
                    </a:r>
                  </a:p>
                </p:txBody>
              </p:sp>
              <p:grpSp>
                <p:nvGrpSpPr>
                  <p:cNvPr id="38978" name="Group 31"/>
                  <p:cNvGrpSpPr/>
                  <p:nvPr/>
                </p:nvGrpSpPr>
                <p:grpSpPr>
                  <a:xfrm>
                    <a:off x="1309" y="2874"/>
                    <a:ext cx="891" cy="231"/>
                    <a:chOff x="1309" y="2874"/>
                    <a:chExt cx="891" cy="231"/>
                  </a:xfrm>
                </p:grpSpPr>
                <p:sp>
                  <p:nvSpPr>
                    <p:cNvPr id="38979" name="Text Box 32"/>
                    <p:cNvSpPr txBox="1"/>
                    <p:nvPr/>
                  </p:nvSpPr>
                  <p:spPr>
                    <a:xfrm>
                      <a:off x="1309" y="2874"/>
                      <a:ext cx="891"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φ13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90</a:t>
                      </a:r>
                      <a:r>
                        <a:rPr lang="en-US" altLang="zh-CN" sz="1800" dirty="0">
                          <a:latin typeface="Arial" panose="020B0604020202020204" pitchFamily="34" charset="0"/>
                          <a:ea typeface="宋体" panose="02010600030101010101" pitchFamily="2" charset="-122"/>
                        </a:rPr>
                        <a:t>°</a:t>
                      </a:r>
                    </a:p>
                  </p:txBody>
                </p:sp>
                <p:grpSp>
                  <p:nvGrpSpPr>
                    <p:cNvPr id="38980" name="Group 33"/>
                    <p:cNvGrpSpPr/>
                    <p:nvPr/>
                  </p:nvGrpSpPr>
                  <p:grpSpPr>
                    <a:xfrm>
                      <a:off x="1310" y="2976"/>
                      <a:ext cx="116" cy="46"/>
                      <a:chOff x="1519" y="3702"/>
                      <a:chExt cx="182" cy="46"/>
                    </a:xfrm>
                  </p:grpSpPr>
                  <p:sp>
                    <p:nvSpPr>
                      <p:cNvPr id="38981" name="Line 34"/>
                      <p:cNvSpPr/>
                      <p:nvPr/>
                    </p:nvSpPr>
                    <p:spPr>
                      <a:xfrm>
                        <a:off x="1519" y="3702"/>
                        <a:ext cx="91" cy="46"/>
                      </a:xfrm>
                      <a:prstGeom prst="line">
                        <a:avLst/>
                      </a:prstGeom>
                      <a:ln w="12700" cap="flat" cmpd="sng">
                        <a:solidFill>
                          <a:schemeClr val="tx1"/>
                        </a:solidFill>
                        <a:prstDash val="solid"/>
                        <a:headEnd type="none" w="sm" len="med"/>
                        <a:tailEnd type="none" w="sm" len="med"/>
                      </a:ln>
                    </p:spPr>
                  </p:sp>
                  <p:sp>
                    <p:nvSpPr>
                      <p:cNvPr id="38982" name="Line 35"/>
                      <p:cNvSpPr/>
                      <p:nvPr/>
                    </p:nvSpPr>
                    <p:spPr>
                      <a:xfrm flipV="1">
                        <a:off x="1610" y="3702"/>
                        <a:ext cx="91" cy="46"/>
                      </a:xfrm>
                      <a:prstGeom prst="line">
                        <a:avLst/>
                      </a:prstGeom>
                      <a:ln w="12700" cap="flat" cmpd="sng">
                        <a:solidFill>
                          <a:schemeClr val="tx1"/>
                        </a:solidFill>
                        <a:prstDash val="solid"/>
                        <a:headEnd type="none" w="sm" len="med"/>
                        <a:tailEnd type="none" w="sm" len="med"/>
                      </a:ln>
                    </p:spPr>
                  </p:sp>
                </p:grpSp>
              </p:grpSp>
            </p:grpSp>
            <p:sp>
              <p:nvSpPr>
                <p:cNvPr id="38971" name="Rectangle 36" descr="浅色上对角线"/>
                <p:cNvSpPr/>
                <p:nvPr/>
              </p:nvSpPr>
              <p:spPr>
                <a:xfrm>
                  <a:off x="712" y="3138"/>
                  <a:ext cx="817" cy="428"/>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8972" name="Line 37"/>
                <p:cNvSpPr/>
                <p:nvPr/>
              </p:nvSpPr>
              <p:spPr>
                <a:xfrm>
                  <a:off x="884" y="2840"/>
                  <a:ext cx="748" cy="0"/>
                </a:xfrm>
                <a:prstGeom prst="line">
                  <a:avLst/>
                </a:prstGeom>
                <a:ln w="9525" cap="flat" cmpd="sng">
                  <a:solidFill>
                    <a:schemeClr val="tx1"/>
                  </a:solidFill>
                  <a:prstDash val="solid"/>
                  <a:headEnd type="none" w="sm" len="med"/>
                  <a:tailEnd type="none" w="sm" len="med"/>
                </a:ln>
              </p:spPr>
            </p:sp>
            <p:sp>
              <p:nvSpPr>
                <p:cNvPr id="38973" name="AutoShape 38"/>
                <p:cNvSpPr/>
                <p:nvPr/>
              </p:nvSpPr>
              <p:spPr>
                <a:xfrm>
                  <a:off x="873" y="3138"/>
                  <a:ext cx="499" cy="159"/>
                </a:xfrm>
                <a:custGeom>
                  <a:avLst/>
                  <a:gdLst>
                    <a:gd name="txL" fmla="*/ 4502 w 21600"/>
                    <a:gd name="txT" fmla="*/ 4483 h 21600"/>
                    <a:gd name="txR" fmla="*/ 17098 w 21600"/>
                    <a:gd name="txB" fmla="*/ 17117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38974" name="Rectangle 39"/>
                <p:cNvSpPr/>
                <p:nvPr/>
              </p:nvSpPr>
              <p:spPr>
                <a:xfrm>
                  <a:off x="999" y="3294"/>
                  <a:ext cx="249"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75" name="Line 40"/>
                <p:cNvSpPr/>
                <p:nvPr/>
              </p:nvSpPr>
              <p:spPr>
                <a:xfrm>
                  <a:off x="1125" y="2980"/>
                  <a:ext cx="0" cy="907"/>
                </a:xfrm>
                <a:prstGeom prst="line">
                  <a:avLst/>
                </a:prstGeom>
                <a:ln w="9525" cap="flat" cmpd="sng">
                  <a:solidFill>
                    <a:schemeClr val="tx1"/>
                  </a:solidFill>
                  <a:prstDash val="lgDashDot"/>
                  <a:headEnd type="none" w="sm" len="med"/>
                  <a:tailEnd type="none" w="sm" len="med"/>
                </a:ln>
              </p:spPr>
            </p:sp>
            <p:sp>
              <p:nvSpPr>
                <p:cNvPr id="38976" name="Line 41"/>
                <p:cNvSpPr/>
                <p:nvPr/>
              </p:nvSpPr>
              <p:spPr>
                <a:xfrm flipH="1" flipV="1">
                  <a:off x="884" y="2840"/>
                  <a:ext cx="239" cy="300"/>
                </a:xfrm>
                <a:prstGeom prst="line">
                  <a:avLst/>
                </a:prstGeom>
                <a:ln w="9525" cap="flat" cmpd="sng">
                  <a:solidFill>
                    <a:schemeClr val="tx1"/>
                  </a:solidFill>
                  <a:prstDash val="solid"/>
                  <a:headEnd type="none" w="sm" len="med"/>
                  <a:tailEnd type="none" w="sm" len="med"/>
                </a:ln>
              </p:spPr>
            </p:sp>
          </p:grpSp>
          <p:grpSp>
            <p:nvGrpSpPr>
              <p:cNvPr id="38933" name="Group 42"/>
              <p:cNvGrpSpPr/>
              <p:nvPr/>
            </p:nvGrpSpPr>
            <p:grpSpPr>
              <a:xfrm>
                <a:off x="1791" y="2704"/>
                <a:ext cx="1044" cy="1114"/>
                <a:chOff x="1882" y="2704"/>
                <a:chExt cx="1044" cy="1114"/>
              </a:xfrm>
            </p:grpSpPr>
            <p:grpSp>
              <p:nvGrpSpPr>
                <p:cNvPr id="38955" name="Group 43"/>
                <p:cNvGrpSpPr/>
                <p:nvPr/>
              </p:nvGrpSpPr>
              <p:grpSpPr>
                <a:xfrm>
                  <a:off x="1882" y="2704"/>
                  <a:ext cx="1044" cy="1114"/>
                  <a:chOff x="1882" y="2704"/>
                  <a:chExt cx="1044" cy="1114"/>
                </a:xfrm>
              </p:grpSpPr>
              <p:grpSp>
                <p:nvGrpSpPr>
                  <p:cNvPr id="38958" name="Group 44"/>
                  <p:cNvGrpSpPr/>
                  <p:nvPr/>
                </p:nvGrpSpPr>
                <p:grpSpPr>
                  <a:xfrm>
                    <a:off x="2035" y="2878"/>
                    <a:ext cx="891" cy="231"/>
                    <a:chOff x="1309" y="2874"/>
                    <a:chExt cx="891" cy="231"/>
                  </a:xfrm>
                </p:grpSpPr>
                <p:sp>
                  <p:nvSpPr>
                    <p:cNvPr id="38966" name="Text Box 45"/>
                    <p:cNvSpPr txBox="1"/>
                    <p:nvPr/>
                  </p:nvSpPr>
                  <p:spPr>
                    <a:xfrm>
                      <a:off x="1309" y="2874"/>
                      <a:ext cx="891"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φ13</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90</a:t>
                      </a:r>
                      <a:r>
                        <a:rPr lang="en-US" altLang="zh-CN" sz="1800" dirty="0">
                          <a:latin typeface="Arial" panose="020B0604020202020204" pitchFamily="34" charset="0"/>
                          <a:ea typeface="宋体" panose="02010600030101010101" pitchFamily="2" charset="-122"/>
                        </a:rPr>
                        <a:t>°</a:t>
                      </a:r>
                    </a:p>
                  </p:txBody>
                </p:sp>
                <p:grpSp>
                  <p:nvGrpSpPr>
                    <p:cNvPr id="38967" name="Group 46"/>
                    <p:cNvGrpSpPr/>
                    <p:nvPr/>
                  </p:nvGrpSpPr>
                  <p:grpSpPr>
                    <a:xfrm>
                      <a:off x="1310" y="2976"/>
                      <a:ext cx="116" cy="46"/>
                      <a:chOff x="1519" y="3702"/>
                      <a:chExt cx="182" cy="46"/>
                    </a:xfrm>
                  </p:grpSpPr>
                  <p:sp>
                    <p:nvSpPr>
                      <p:cNvPr id="38968" name="Line 47"/>
                      <p:cNvSpPr/>
                      <p:nvPr/>
                    </p:nvSpPr>
                    <p:spPr>
                      <a:xfrm>
                        <a:off x="1519" y="3702"/>
                        <a:ext cx="91" cy="46"/>
                      </a:xfrm>
                      <a:prstGeom prst="line">
                        <a:avLst/>
                      </a:prstGeom>
                      <a:ln w="12700" cap="flat" cmpd="sng">
                        <a:solidFill>
                          <a:schemeClr val="tx1"/>
                        </a:solidFill>
                        <a:prstDash val="solid"/>
                        <a:headEnd type="none" w="sm" len="med"/>
                        <a:tailEnd type="none" w="sm" len="med"/>
                      </a:ln>
                    </p:spPr>
                  </p:sp>
                  <p:sp>
                    <p:nvSpPr>
                      <p:cNvPr id="38969" name="Line 48"/>
                      <p:cNvSpPr/>
                      <p:nvPr/>
                    </p:nvSpPr>
                    <p:spPr>
                      <a:xfrm flipV="1">
                        <a:off x="1610" y="3702"/>
                        <a:ext cx="91" cy="46"/>
                      </a:xfrm>
                      <a:prstGeom prst="line">
                        <a:avLst/>
                      </a:prstGeom>
                      <a:ln w="12700" cap="flat" cmpd="sng">
                        <a:solidFill>
                          <a:schemeClr val="tx1"/>
                        </a:solidFill>
                        <a:prstDash val="solid"/>
                        <a:headEnd type="none" w="sm" len="med"/>
                        <a:tailEnd type="none" w="sm" len="med"/>
                      </a:ln>
                    </p:spPr>
                  </p:sp>
                </p:grpSp>
              </p:grpSp>
              <p:sp>
                <p:nvSpPr>
                  <p:cNvPr id="38959" name="Oval 49"/>
                  <p:cNvSpPr>
                    <a:spLocks noChangeAspect="1"/>
                  </p:cNvSpPr>
                  <p:nvPr/>
                </p:nvSpPr>
                <p:spPr>
                  <a:xfrm>
                    <a:off x="2482" y="3339"/>
                    <a:ext cx="227" cy="227"/>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60" name="Line 50"/>
                  <p:cNvSpPr/>
                  <p:nvPr/>
                </p:nvSpPr>
                <p:spPr>
                  <a:xfrm>
                    <a:off x="2235" y="3455"/>
                    <a:ext cx="680" cy="0"/>
                  </a:xfrm>
                  <a:prstGeom prst="line">
                    <a:avLst/>
                  </a:prstGeom>
                  <a:ln w="9525" cap="flat" cmpd="sng">
                    <a:solidFill>
                      <a:schemeClr val="tx1"/>
                    </a:solidFill>
                    <a:prstDash val="lgDashDot"/>
                    <a:headEnd type="none" w="sm" len="med"/>
                    <a:tailEnd type="none" w="sm" len="med"/>
                  </a:ln>
                </p:spPr>
              </p:sp>
              <p:sp>
                <p:nvSpPr>
                  <p:cNvPr id="38961" name="Line 51"/>
                  <p:cNvSpPr/>
                  <p:nvPr/>
                </p:nvSpPr>
                <p:spPr>
                  <a:xfrm>
                    <a:off x="2598" y="3138"/>
                    <a:ext cx="0" cy="680"/>
                  </a:xfrm>
                  <a:prstGeom prst="line">
                    <a:avLst/>
                  </a:prstGeom>
                  <a:ln w="9525" cap="flat" cmpd="sng">
                    <a:solidFill>
                      <a:schemeClr val="tx1"/>
                    </a:solidFill>
                    <a:prstDash val="lgDashDot"/>
                    <a:headEnd type="none" w="sm" len="med"/>
                    <a:tailEnd type="none" w="sm" len="med"/>
                  </a:ln>
                </p:spPr>
              </p:sp>
              <p:sp>
                <p:nvSpPr>
                  <p:cNvPr id="38962" name="Line 52"/>
                  <p:cNvSpPr/>
                  <p:nvPr/>
                </p:nvSpPr>
                <p:spPr>
                  <a:xfrm flipV="1">
                    <a:off x="2466" y="2900"/>
                    <a:ext cx="408" cy="816"/>
                  </a:xfrm>
                  <a:prstGeom prst="line">
                    <a:avLst/>
                  </a:prstGeom>
                  <a:ln w="9525" cap="flat" cmpd="sng">
                    <a:solidFill>
                      <a:schemeClr val="tx1"/>
                    </a:solidFill>
                    <a:prstDash val="solid"/>
                    <a:headEnd type="none" w="sm" len="med"/>
                    <a:tailEnd type="none" w="sm" len="med"/>
                  </a:ln>
                </p:spPr>
              </p:sp>
              <p:sp>
                <p:nvSpPr>
                  <p:cNvPr id="38963" name="Oval 53"/>
                  <p:cNvSpPr/>
                  <p:nvPr/>
                </p:nvSpPr>
                <p:spPr>
                  <a:xfrm>
                    <a:off x="2414" y="3273"/>
                    <a:ext cx="363" cy="363"/>
                  </a:xfrm>
                  <a:prstGeom prst="ellipse">
                    <a:avLst/>
                  </a:prstGeom>
                  <a:no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64" name="Line 54"/>
                  <p:cNvSpPr/>
                  <p:nvPr/>
                </p:nvSpPr>
                <p:spPr>
                  <a:xfrm>
                    <a:off x="2010" y="2900"/>
                    <a:ext cx="861" cy="0"/>
                  </a:xfrm>
                  <a:prstGeom prst="line">
                    <a:avLst/>
                  </a:prstGeom>
                  <a:ln w="9525" cap="flat" cmpd="sng">
                    <a:solidFill>
                      <a:schemeClr val="tx1"/>
                    </a:solidFill>
                    <a:prstDash val="solid"/>
                    <a:headEnd type="none" w="sm" len="med"/>
                    <a:tailEnd type="none" w="sm" len="med"/>
                  </a:ln>
                </p:spPr>
              </p:sp>
              <p:sp>
                <p:nvSpPr>
                  <p:cNvPr id="38965" name="Text Box 55"/>
                  <p:cNvSpPr txBox="1"/>
                  <p:nvPr/>
                </p:nvSpPr>
                <p:spPr>
                  <a:xfrm>
                    <a:off x="1882" y="2704"/>
                    <a:ext cx="998"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6</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φ7</a:t>
                    </a:r>
                  </a:p>
                </p:txBody>
              </p:sp>
            </p:grpSp>
            <p:sp>
              <p:nvSpPr>
                <p:cNvPr id="38956" name="Line 56"/>
                <p:cNvSpPr/>
                <p:nvPr/>
              </p:nvSpPr>
              <p:spPr>
                <a:xfrm flipV="1">
                  <a:off x="2653" y="3158"/>
                  <a:ext cx="91" cy="181"/>
                </a:xfrm>
                <a:prstGeom prst="line">
                  <a:avLst/>
                </a:prstGeom>
                <a:ln w="9525" cap="flat" cmpd="sng">
                  <a:solidFill>
                    <a:schemeClr val="tx1"/>
                  </a:solidFill>
                  <a:prstDash val="solid"/>
                  <a:headEnd type="triangle" w="sm" len="lg"/>
                  <a:tailEnd type="none" w="sm" len="med"/>
                </a:ln>
              </p:spPr>
            </p:sp>
            <p:sp>
              <p:nvSpPr>
                <p:cNvPr id="38957" name="Line 57"/>
                <p:cNvSpPr/>
                <p:nvPr/>
              </p:nvSpPr>
              <p:spPr>
                <a:xfrm flipH="1">
                  <a:off x="2454" y="3558"/>
                  <a:ext cx="90" cy="182"/>
                </a:xfrm>
                <a:prstGeom prst="line">
                  <a:avLst/>
                </a:prstGeom>
                <a:ln w="9525" cap="flat" cmpd="sng">
                  <a:solidFill>
                    <a:schemeClr val="tx1"/>
                  </a:solidFill>
                  <a:prstDash val="solid"/>
                  <a:headEnd type="triangle" w="sm" len="lg"/>
                  <a:tailEnd type="none" w="med" len="med"/>
                </a:ln>
              </p:spPr>
            </p:sp>
          </p:grpSp>
          <p:grpSp>
            <p:nvGrpSpPr>
              <p:cNvPr id="38934" name="Group 58"/>
              <p:cNvGrpSpPr/>
              <p:nvPr/>
            </p:nvGrpSpPr>
            <p:grpSpPr>
              <a:xfrm>
                <a:off x="2971" y="2563"/>
                <a:ext cx="1278" cy="1389"/>
                <a:chOff x="3016" y="2563"/>
                <a:chExt cx="1278" cy="1389"/>
              </a:xfrm>
            </p:grpSpPr>
            <p:sp>
              <p:nvSpPr>
                <p:cNvPr id="38935" name="Text Box 59"/>
                <p:cNvSpPr txBox="1"/>
                <p:nvPr/>
              </p:nvSpPr>
              <p:spPr>
                <a:xfrm>
                  <a:off x="3659" y="3652"/>
                  <a:ext cx="635"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6</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φ7</a:t>
                  </a:r>
                </a:p>
              </p:txBody>
            </p:sp>
            <p:grpSp>
              <p:nvGrpSpPr>
                <p:cNvPr id="38936" name="Group 60"/>
                <p:cNvGrpSpPr/>
                <p:nvPr/>
              </p:nvGrpSpPr>
              <p:grpSpPr>
                <a:xfrm>
                  <a:off x="3016" y="2563"/>
                  <a:ext cx="1104" cy="1389"/>
                  <a:chOff x="3077" y="2563"/>
                  <a:chExt cx="1104" cy="1389"/>
                </a:xfrm>
              </p:grpSpPr>
              <p:sp>
                <p:nvSpPr>
                  <p:cNvPr id="38937" name="Rectangle 61" descr="浅色上对角线"/>
                  <p:cNvSpPr/>
                  <p:nvPr/>
                </p:nvSpPr>
                <p:spPr>
                  <a:xfrm>
                    <a:off x="3198" y="3193"/>
                    <a:ext cx="817" cy="428"/>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8938" name="AutoShape 62"/>
                  <p:cNvSpPr/>
                  <p:nvPr/>
                </p:nvSpPr>
                <p:spPr>
                  <a:xfrm>
                    <a:off x="3359" y="3193"/>
                    <a:ext cx="499" cy="159"/>
                  </a:xfrm>
                  <a:custGeom>
                    <a:avLst/>
                    <a:gdLst>
                      <a:gd name="txL" fmla="*/ 4502 w 21600"/>
                      <a:gd name="txT" fmla="*/ 4483 h 21600"/>
                      <a:gd name="txR" fmla="*/ 17098 w 21600"/>
                      <a:gd name="txB" fmla="*/ 17117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38939" name="Rectangle 63"/>
                  <p:cNvSpPr/>
                  <p:nvPr/>
                </p:nvSpPr>
                <p:spPr>
                  <a:xfrm>
                    <a:off x="3485" y="3349"/>
                    <a:ext cx="249"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40" name="Line 64"/>
                  <p:cNvSpPr/>
                  <p:nvPr/>
                </p:nvSpPr>
                <p:spPr>
                  <a:xfrm>
                    <a:off x="3611" y="3035"/>
                    <a:ext cx="0" cy="907"/>
                  </a:xfrm>
                  <a:prstGeom prst="line">
                    <a:avLst/>
                  </a:prstGeom>
                  <a:ln w="9525" cap="flat" cmpd="sng">
                    <a:solidFill>
                      <a:schemeClr val="tx1"/>
                    </a:solidFill>
                    <a:prstDash val="lgDashDot"/>
                    <a:headEnd type="none" w="sm" len="med"/>
                    <a:tailEnd type="none" w="sm" len="med"/>
                  </a:ln>
                </p:spPr>
              </p:sp>
              <p:sp>
                <p:nvSpPr>
                  <p:cNvPr id="38941" name="Line 65"/>
                  <p:cNvSpPr/>
                  <p:nvPr/>
                </p:nvSpPr>
                <p:spPr>
                  <a:xfrm>
                    <a:off x="3482" y="3612"/>
                    <a:ext cx="0" cy="340"/>
                  </a:xfrm>
                  <a:prstGeom prst="line">
                    <a:avLst/>
                  </a:prstGeom>
                  <a:ln w="9525" cap="flat" cmpd="sng">
                    <a:solidFill>
                      <a:schemeClr val="tx1"/>
                    </a:solidFill>
                    <a:prstDash val="solid"/>
                    <a:headEnd type="none" w="sm" len="med"/>
                    <a:tailEnd type="none" w="sm" len="med"/>
                  </a:ln>
                </p:spPr>
              </p:sp>
              <p:sp>
                <p:nvSpPr>
                  <p:cNvPr id="38942" name="Line 66"/>
                  <p:cNvSpPr/>
                  <p:nvPr/>
                </p:nvSpPr>
                <p:spPr>
                  <a:xfrm>
                    <a:off x="3736" y="3612"/>
                    <a:ext cx="0" cy="340"/>
                  </a:xfrm>
                  <a:prstGeom prst="line">
                    <a:avLst/>
                  </a:prstGeom>
                  <a:ln w="9525" cap="flat" cmpd="sng">
                    <a:solidFill>
                      <a:schemeClr val="tx1"/>
                    </a:solidFill>
                    <a:prstDash val="solid"/>
                    <a:headEnd type="none" w="sm" len="med"/>
                    <a:tailEnd type="none" w="sm" len="med"/>
                  </a:ln>
                </p:spPr>
              </p:sp>
              <p:sp>
                <p:nvSpPr>
                  <p:cNvPr id="38943" name="Line 67"/>
                  <p:cNvSpPr/>
                  <p:nvPr/>
                </p:nvSpPr>
                <p:spPr>
                  <a:xfrm>
                    <a:off x="3379" y="3884"/>
                    <a:ext cx="680" cy="0"/>
                  </a:xfrm>
                  <a:prstGeom prst="line">
                    <a:avLst/>
                  </a:prstGeom>
                  <a:ln w="9525" cap="flat" cmpd="sng">
                    <a:solidFill>
                      <a:schemeClr val="tx1"/>
                    </a:solidFill>
                    <a:prstDash val="solid"/>
                    <a:headEnd type="none" w="sm" len="med"/>
                    <a:tailEnd type="none" w="sm" len="med"/>
                  </a:ln>
                </p:spPr>
              </p:sp>
              <p:sp>
                <p:nvSpPr>
                  <p:cNvPr id="38944" name="Line 68"/>
                  <p:cNvSpPr/>
                  <p:nvPr/>
                </p:nvSpPr>
                <p:spPr>
                  <a:xfrm>
                    <a:off x="3742" y="3884"/>
                    <a:ext cx="136" cy="0"/>
                  </a:xfrm>
                  <a:prstGeom prst="line">
                    <a:avLst/>
                  </a:prstGeom>
                  <a:ln w="9525" cap="flat" cmpd="sng">
                    <a:solidFill>
                      <a:schemeClr val="tx1"/>
                    </a:solidFill>
                    <a:prstDash val="solid"/>
                    <a:headEnd type="triangle" w="sm" len="lg"/>
                    <a:tailEnd type="none" w="sm" len="med"/>
                  </a:ln>
                </p:spPr>
              </p:sp>
              <p:sp>
                <p:nvSpPr>
                  <p:cNvPr id="38945" name="Line 69"/>
                  <p:cNvSpPr/>
                  <p:nvPr/>
                </p:nvSpPr>
                <p:spPr>
                  <a:xfrm>
                    <a:off x="3349" y="3884"/>
                    <a:ext cx="136" cy="0"/>
                  </a:xfrm>
                  <a:prstGeom prst="line">
                    <a:avLst/>
                  </a:prstGeom>
                  <a:ln w="9525" cap="flat" cmpd="sng">
                    <a:solidFill>
                      <a:schemeClr val="tx1"/>
                    </a:solidFill>
                    <a:prstDash val="solid"/>
                    <a:headEnd type="none" w="sm" len="med"/>
                    <a:tailEnd type="triangle" w="sm" len="lg"/>
                  </a:ln>
                </p:spPr>
              </p:sp>
              <p:sp>
                <p:nvSpPr>
                  <p:cNvPr id="38946" name="Line 70"/>
                  <p:cNvSpPr/>
                  <p:nvPr/>
                </p:nvSpPr>
                <p:spPr>
                  <a:xfrm flipV="1">
                    <a:off x="3365" y="2886"/>
                    <a:ext cx="0" cy="317"/>
                  </a:xfrm>
                  <a:prstGeom prst="line">
                    <a:avLst/>
                  </a:prstGeom>
                  <a:ln w="9525" cap="flat" cmpd="sng">
                    <a:solidFill>
                      <a:schemeClr val="tx1"/>
                    </a:solidFill>
                    <a:prstDash val="solid"/>
                    <a:headEnd type="none" w="sm" len="med"/>
                    <a:tailEnd type="none" w="sm" len="med"/>
                  </a:ln>
                </p:spPr>
              </p:sp>
              <p:sp>
                <p:nvSpPr>
                  <p:cNvPr id="38947" name="Line 71"/>
                  <p:cNvSpPr/>
                  <p:nvPr/>
                </p:nvSpPr>
                <p:spPr>
                  <a:xfrm flipV="1">
                    <a:off x="3851" y="2886"/>
                    <a:ext cx="0" cy="317"/>
                  </a:xfrm>
                  <a:prstGeom prst="line">
                    <a:avLst/>
                  </a:prstGeom>
                  <a:ln w="9525" cap="flat" cmpd="sng">
                    <a:solidFill>
                      <a:schemeClr val="tx1"/>
                    </a:solidFill>
                    <a:prstDash val="solid"/>
                    <a:headEnd type="none" w="sm" len="med"/>
                    <a:tailEnd type="none" w="sm" len="med"/>
                  </a:ln>
                </p:spPr>
              </p:sp>
              <p:sp>
                <p:nvSpPr>
                  <p:cNvPr id="38948" name="Line 72"/>
                  <p:cNvSpPr/>
                  <p:nvPr/>
                </p:nvSpPr>
                <p:spPr>
                  <a:xfrm>
                    <a:off x="3361" y="2976"/>
                    <a:ext cx="487" cy="0"/>
                  </a:xfrm>
                  <a:prstGeom prst="line">
                    <a:avLst/>
                  </a:prstGeom>
                  <a:ln w="9525" cap="flat" cmpd="sng">
                    <a:solidFill>
                      <a:schemeClr val="tx1"/>
                    </a:solidFill>
                    <a:prstDash val="solid"/>
                    <a:headEnd type="triangle" w="sm" len="lg"/>
                    <a:tailEnd type="triangle" w="sm" len="lg"/>
                  </a:ln>
                </p:spPr>
              </p:sp>
              <p:sp>
                <p:nvSpPr>
                  <p:cNvPr id="38949" name="Text Box 73"/>
                  <p:cNvSpPr txBox="1"/>
                  <p:nvPr/>
                </p:nvSpPr>
                <p:spPr>
                  <a:xfrm>
                    <a:off x="3282" y="2787"/>
                    <a:ext cx="590"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φ13</a:t>
                    </a:r>
                  </a:p>
                </p:txBody>
              </p:sp>
              <p:sp>
                <p:nvSpPr>
                  <p:cNvPr id="38950" name="Line 74"/>
                  <p:cNvSpPr>
                    <a:spLocks noChangeAspect="1"/>
                  </p:cNvSpPr>
                  <p:nvPr/>
                </p:nvSpPr>
                <p:spPr>
                  <a:xfrm>
                    <a:off x="3077" y="2839"/>
                    <a:ext cx="290" cy="364"/>
                  </a:xfrm>
                  <a:prstGeom prst="line">
                    <a:avLst/>
                  </a:prstGeom>
                  <a:ln w="6350" cap="flat" cmpd="sng">
                    <a:solidFill>
                      <a:schemeClr val="tx1"/>
                    </a:solidFill>
                    <a:prstDash val="solid"/>
                    <a:headEnd type="none" w="sm" len="med"/>
                    <a:tailEnd type="none" w="sm" len="med"/>
                  </a:ln>
                </p:spPr>
              </p:sp>
              <p:sp>
                <p:nvSpPr>
                  <p:cNvPr id="38951" name="Line 75"/>
                  <p:cNvSpPr/>
                  <p:nvPr/>
                </p:nvSpPr>
                <p:spPr>
                  <a:xfrm flipV="1">
                    <a:off x="3818" y="2795"/>
                    <a:ext cx="363" cy="453"/>
                  </a:xfrm>
                  <a:prstGeom prst="line">
                    <a:avLst/>
                  </a:prstGeom>
                  <a:ln w="9525" cap="flat" cmpd="sng">
                    <a:solidFill>
                      <a:schemeClr val="tx1"/>
                    </a:solidFill>
                    <a:prstDash val="solid"/>
                    <a:headEnd type="none" w="sm" len="med"/>
                    <a:tailEnd type="none" w="sm" len="med"/>
                  </a:ln>
                </p:spPr>
              </p:sp>
              <p:sp>
                <p:nvSpPr>
                  <p:cNvPr id="38952" name="Arc 76"/>
                  <p:cNvSpPr/>
                  <p:nvPr/>
                </p:nvSpPr>
                <p:spPr>
                  <a:xfrm rot="-2655450">
                    <a:off x="3269" y="2563"/>
                    <a:ext cx="680" cy="68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triangle" w="sm" len="lg"/>
                    <a:tailEnd type="triangle" w="sm" len="lg"/>
                  </a:ln>
                </p:spPr>
                <p:txBody>
                  <a:bodyPr/>
                  <a:lstStyle/>
                  <a:p>
                    <a:endParaRPr lang="zh-CN" altLang="en-US"/>
                  </a:p>
                </p:txBody>
              </p:sp>
              <p:sp>
                <p:nvSpPr>
                  <p:cNvPr id="38953" name="Rectangle 77"/>
                  <p:cNvSpPr/>
                  <p:nvPr/>
                </p:nvSpPr>
                <p:spPr>
                  <a:xfrm>
                    <a:off x="3470" y="2659"/>
                    <a:ext cx="226" cy="18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8954" name="Text Box 78"/>
                  <p:cNvSpPr txBox="1"/>
                  <p:nvPr/>
                </p:nvSpPr>
                <p:spPr>
                  <a:xfrm>
                    <a:off x="3440" y="2620"/>
                    <a:ext cx="438" cy="196"/>
                  </a:xfrm>
                  <a:prstGeom prst="rect">
                    <a:avLst/>
                  </a:prstGeom>
                  <a:noFill/>
                  <a:ln w="9525">
                    <a:noFill/>
                  </a:ln>
                </p:spPr>
                <p:txBody>
                  <a:bodyPr>
                    <a:spAutoFit/>
                  </a:bodyPr>
                  <a:lstStyle/>
                  <a:p>
                    <a:pPr>
                      <a:lnSpc>
                        <a:spcPct val="80000"/>
                      </a:lnSpc>
                    </a:pPr>
                    <a:r>
                      <a:rPr lang="en-US" altLang="zh-CN" sz="1800" b="0" dirty="0">
                        <a:latin typeface="Arial" panose="020B0604020202020204" pitchFamily="34" charset="0"/>
                        <a:ea typeface="宋体" panose="02010600030101010101" pitchFamily="2" charset="-122"/>
                      </a:rPr>
                      <a:t>90</a:t>
                    </a:r>
                    <a:r>
                      <a:rPr lang="en-US" altLang="zh-CN" sz="1800" dirty="0">
                        <a:latin typeface="Arial" panose="020B0604020202020204" pitchFamily="34" charset="0"/>
                        <a:ea typeface="宋体" panose="02010600030101010101" pitchFamily="2" charset="-122"/>
                      </a:rPr>
                      <a:t>°</a:t>
                    </a:r>
                  </a:p>
                </p:txBody>
              </p:sp>
            </p:grpSp>
          </p:grpSp>
        </p:grpSp>
      </p:grpSp>
      <p:grpSp>
        <p:nvGrpSpPr>
          <p:cNvPr id="17" name="Group 79"/>
          <p:cNvGrpSpPr/>
          <p:nvPr/>
        </p:nvGrpSpPr>
        <p:grpSpPr>
          <a:xfrm>
            <a:off x="6877050" y="4287838"/>
            <a:ext cx="2193925" cy="2152650"/>
            <a:chOff x="4332" y="2701"/>
            <a:chExt cx="1382" cy="1356"/>
          </a:xfrm>
        </p:grpSpPr>
        <p:sp>
          <p:nvSpPr>
            <p:cNvPr id="38924" name="Text Box 80"/>
            <p:cNvSpPr txBox="1"/>
            <p:nvPr/>
          </p:nvSpPr>
          <p:spPr>
            <a:xfrm>
              <a:off x="4332" y="2701"/>
              <a:ext cx="1382" cy="1356"/>
            </a:xfrm>
            <a:prstGeom prst="rect">
              <a:avLst/>
            </a:prstGeom>
            <a:noFill/>
            <a:ln w="9525">
              <a:noFill/>
            </a:ln>
          </p:spPr>
          <p:txBody>
            <a:bodyPr>
              <a:spAutoFit/>
            </a:bodyPr>
            <a:lstStyle/>
            <a:p>
              <a:pPr algn="l">
                <a:spcBef>
                  <a:spcPct val="50000"/>
                </a:spcBef>
              </a:pPr>
              <a:r>
                <a:rPr lang="en-US" altLang="zh-CN" sz="1800" b="0" dirty="0">
                  <a:solidFill>
                    <a:srgbClr val="000066"/>
                  </a:solidFill>
                  <a:latin typeface="仿宋_GB2312" pitchFamily="49" charset="-122"/>
                  <a:ea typeface="仿宋_GB2312" pitchFamily="49" charset="-122"/>
                </a:rPr>
                <a:t>6</a:t>
              </a:r>
              <a:r>
                <a:rPr lang="en-US" altLang="zh-CN" sz="1800" b="0" i="0" dirty="0">
                  <a:solidFill>
                    <a:srgbClr val="000066"/>
                  </a:solidFill>
                  <a:latin typeface="仿宋_GB2312" pitchFamily="49" charset="-122"/>
                  <a:ea typeface="仿宋_GB2312" pitchFamily="49" charset="-122"/>
                </a:rPr>
                <a:t>×</a:t>
              </a:r>
              <a:r>
                <a:rPr lang="en-US" altLang="zh-CN" sz="1800" b="0" dirty="0">
                  <a:solidFill>
                    <a:srgbClr val="000066"/>
                  </a:solidFill>
                  <a:latin typeface="仿宋_GB2312" pitchFamily="49" charset="-122"/>
                  <a:ea typeface="仿宋_GB2312" pitchFamily="49" charset="-122"/>
                </a:rPr>
                <a:t>φ7</a:t>
              </a:r>
              <a:r>
                <a:rPr lang="zh-CN" altLang="en-US" sz="1800" i="0" dirty="0">
                  <a:solidFill>
                    <a:srgbClr val="000066"/>
                  </a:solidFill>
                  <a:latin typeface="仿宋_GB2312" pitchFamily="49" charset="-122"/>
                  <a:ea typeface="仿宋_GB2312" pitchFamily="49" charset="-122"/>
                </a:rPr>
                <a:t>表示直径为</a:t>
              </a:r>
              <a:r>
                <a:rPr lang="en-US" altLang="zh-CN" sz="1800" i="0" dirty="0">
                  <a:solidFill>
                    <a:srgbClr val="000066"/>
                  </a:solidFill>
                  <a:latin typeface="仿宋_GB2312" pitchFamily="49" charset="-122"/>
                  <a:ea typeface="仿宋_GB2312" pitchFamily="49" charset="-122"/>
                </a:rPr>
                <a:t>7 </a:t>
              </a:r>
              <a:r>
                <a:rPr lang="zh-CN" altLang="en-US" sz="1800" i="0" dirty="0">
                  <a:solidFill>
                    <a:srgbClr val="000066"/>
                  </a:solidFill>
                  <a:latin typeface="仿宋_GB2312" pitchFamily="49" charset="-122"/>
                  <a:ea typeface="仿宋_GB2312" pitchFamily="49" charset="-122"/>
                </a:rPr>
                <a:t>有规律分布的六个孔。锥形沉孔的尺寸可以旁注，也可以直接注出。</a:t>
              </a:r>
            </a:p>
            <a:p>
              <a:pPr algn="l">
                <a:spcBef>
                  <a:spcPct val="50000"/>
                </a:spcBef>
              </a:pPr>
              <a:r>
                <a:rPr lang="zh-CN" altLang="en-US" sz="1800" i="0" dirty="0">
                  <a:solidFill>
                    <a:srgbClr val="000066"/>
                  </a:solidFill>
                  <a:latin typeface="仿宋_GB2312" pitchFamily="49" charset="-122"/>
                  <a:ea typeface="仿宋_GB2312" pitchFamily="49" charset="-122"/>
                </a:rPr>
                <a:t>符号   表示锥形沉孔。</a:t>
              </a:r>
            </a:p>
          </p:txBody>
        </p:sp>
        <p:grpSp>
          <p:nvGrpSpPr>
            <p:cNvPr id="38925" name="Group 81"/>
            <p:cNvGrpSpPr/>
            <p:nvPr/>
          </p:nvGrpSpPr>
          <p:grpSpPr>
            <a:xfrm>
              <a:off x="4676" y="3722"/>
              <a:ext cx="136" cy="91"/>
              <a:chOff x="4422" y="4156"/>
              <a:chExt cx="91" cy="45"/>
            </a:xfrm>
          </p:grpSpPr>
          <p:sp>
            <p:nvSpPr>
              <p:cNvPr id="38926" name="Line 82"/>
              <p:cNvSpPr/>
              <p:nvPr/>
            </p:nvSpPr>
            <p:spPr>
              <a:xfrm>
                <a:off x="4422" y="4156"/>
                <a:ext cx="46" cy="45"/>
              </a:xfrm>
              <a:prstGeom prst="line">
                <a:avLst/>
              </a:prstGeom>
              <a:ln w="28575" cap="flat" cmpd="sng">
                <a:solidFill>
                  <a:srgbClr val="CC3300"/>
                </a:solidFill>
                <a:prstDash val="solid"/>
                <a:headEnd type="none" w="sm" len="med"/>
                <a:tailEnd type="none" w="sm" len="med"/>
              </a:ln>
            </p:spPr>
          </p:sp>
          <p:sp>
            <p:nvSpPr>
              <p:cNvPr id="38927" name="Line 83"/>
              <p:cNvSpPr/>
              <p:nvPr/>
            </p:nvSpPr>
            <p:spPr>
              <a:xfrm flipV="1">
                <a:off x="4468" y="4156"/>
                <a:ext cx="45" cy="45"/>
              </a:xfrm>
              <a:prstGeom prst="line">
                <a:avLst/>
              </a:prstGeom>
              <a:ln w="28575" cap="flat" cmpd="sng">
                <a:solidFill>
                  <a:srgbClr val="CC3300"/>
                </a:solidFill>
                <a:prstDash val="solid"/>
                <a:headEnd type="none" w="sm" len="med"/>
                <a:tailEnd type="none" w="sm" len="med"/>
              </a:ln>
            </p:spPr>
          </p:sp>
        </p:grpSp>
      </p:grpSp>
      <p:sp>
        <p:nvSpPr>
          <p:cNvPr id="38922" name="Text Box 84"/>
          <p:cNvSpPr txBox="1"/>
          <p:nvPr/>
        </p:nvSpPr>
        <p:spPr>
          <a:xfrm>
            <a:off x="107950" y="663575"/>
            <a:ext cx="1008063" cy="366713"/>
          </a:xfrm>
          <a:prstGeom prst="rect">
            <a:avLst/>
          </a:prstGeom>
          <a:solidFill>
            <a:srgbClr val="3333CC"/>
          </a:solidFill>
          <a:ln w="9525">
            <a:noFill/>
          </a:ln>
        </p:spPr>
        <p:txBody>
          <a:bodyPr>
            <a:spAutoFit/>
          </a:bodyPr>
          <a:lstStyle/>
          <a:p>
            <a:pPr algn="l">
              <a:spcBef>
                <a:spcPct val="50000"/>
              </a:spcBef>
            </a:pPr>
            <a:r>
              <a:rPr lang="zh-CN" altLang="en-US" sz="1800" b="0" i="0" dirty="0">
                <a:solidFill>
                  <a:schemeClr val="bg1"/>
                </a:solidFill>
                <a:latin typeface="Arial" panose="020B0604020202020204" pitchFamily="34" charset="0"/>
                <a:ea typeface="宋体" panose="02010600030101010101" pitchFamily="2" charset="-122"/>
              </a:rPr>
              <a:t>光孔</a:t>
            </a:r>
          </a:p>
        </p:txBody>
      </p:sp>
      <p:sp>
        <p:nvSpPr>
          <p:cNvPr id="38923" name="Rectangle 86"/>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433174"/>
                                        </p:tgtEl>
                                        <p:attrNameLst>
                                          <p:attrName>style.visibility</p:attrName>
                                        </p:attrNameLst>
                                      </p:cBhvr>
                                      <p:to>
                                        <p:strVal val="visible"/>
                                      </p:to>
                                    </p:set>
                                    <p:anim calcmode="lin" valueType="num">
                                      <p:cBhvr additive="base">
                                        <p:cTn id="7" dur="500" fill="hold"/>
                                        <p:tgtEl>
                                          <p:spTgt spid="433174"/>
                                        </p:tgtEl>
                                        <p:attrNameLst>
                                          <p:attrName>ppt_x</p:attrName>
                                        </p:attrNameLst>
                                      </p:cBhvr>
                                      <p:tavLst>
                                        <p:tav tm="0">
                                          <p:val>
                                            <p:strVal val="#ppt_x"/>
                                          </p:val>
                                        </p:tav>
                                        <p:tav tm="100000">
                                          <p:val>
                                            <p:strVal val="#ppt_x"/>
                                          </p:val>
                                        </p:tav>
                                      </p:tavLst>
                                    </p:anim>
                                    <p:anim calcmode="lin" valueType="num">
                                      <p:cBhvr additive="base">
                                        <p:cTn id="8" dur="500" fill="hold"/>
                                        <p:tgtEl>
                                          <p:spTgt spid="43317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317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61A675F-117B-4EB0-B204-448CDB5C8A9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1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34</a:t>
            </a:fld>
            <a:endParaRPr lang="en-US" altLang="zh-CN" sz="1400" b="0" i="0" dirty="0">
              <a:ea typeface="宋体" panose="02010600030101010101" pitchFamily="2" charset="-122"/>
            </a:endParaRPr>
          </a:p>
        </p:txBody>
      </p:sp>
      <p:sp>
        <p:nvSpPr>
          <p:cNvPr id="39941" name="Text Box 2"/>
          <p:cNvSpPr txBox="1"/>
          <p:nvPr/>
        </p:nvSpPr>
        <p:spPr>
          <a:xfrm>
            <a:off x="179388" y="614363"/>
            <a:ext cx="792162" cy="366712"/>
          </a:xfrm>
          <a:prstGeom prst="rect">
            <a:avLst/>
          </a:prstGeom>
          <a:solidFill>
            <a:srgbClr val="3333CC"/>
          </a:solidFill>
          <a:ln w="9525">
            <a:noFill/>
          </a:ln>
        </p:spPr>
        <p:txBody>
          <a:bodyPr>
            <a:spAutoFit/>
          </a:bodyPr>
          <a:lstStyle/>
          <a:p>
            <a:pPr algn="l">
              <a:spcBef>
                <a:spcPct val="50000"/>
              </a:spcBef>
            </a:pPr>
            <a:r>
              <a:rPr lang="zh-CN" altLang="en-US" sz="1800" b="0" i="0" dirty="0">
                <a:solidFill>
                  <a:schemeClr val="bg1"/>
                </a:solidFill>
                <a:latin typeface="Arial" panose="020B0604020202020204" pitchFamily="34" charset="0"/>
                <a:ea typeface="宋体" panose="02010600030101010101" pitchFamily="2" charset="-122"/>
              </a:rPr>
              <a:t>沉孔</a:t>
            </a:r>
          </a:p>
        </p:txBody>
      </p:sp>
      <p:sp>
        <p:nvSpPr>
          <p:cNvPr id="39942" name="Text Box 3"/>
          <p:cNvSpPr txBox="1"/>
          <p:nvPr/>
        </p:nvSpPr>
        <p:spPr>
          <a:xfrm>
            <a:off x="252413" y="1216025"/>
            <a:ext cx="576262" cy="1190625"/>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柱形沉孔</a:t>
            </a:r>
          </a:p>
        </p:txBody>
      </p:sp>
      <p:grpSp>
        <p:nvGrpSpPr>
          <p:cNvPr id="2" name="Group 4"/>
          <p:cNvGrpSpPr/>
          <p:nvPr/>
        </p:nvGrpSpPr>
        <p:grpSpPr>
          <a:xfrm>
            <a:off x="1039813" y="981075"/>
            <a:ext cx="5729287" cy="2052638"/>
            <a:chOff x="655" y="618"/>
            <a:chExt cx="3609" cy="1293"/>
          </a:xfrm>
        </p:grpSpPr>
        <p:grpSp>
          <p:nvGrpSpPr>
            <p:cNvPr id="40001" name="Group 5"/>
            <p:cNvGrpSpPr/>
            <p:nvPr/>
          </p:nvGrpSpPr>
          <p:grpSpPr>
            <a:xfrm>
              <a:off x="1791" y="709"/>
              <a:ext cx="1070" cy="1159"/>
              <a:chOff x="1791" y="709"/>
              <a:chExt cx="1070" cy="1159"/>
            </a:xfrm>
          </p:grpSpPr>
          <p:sp>
            <p:nvSpPr>
              <p:cNvPr id="40036" name="Oval 6"/>
              <p:cNvSpPr>
                <a:spLocks noChangeAspect="1"/>
              </p:cNvSpPr>
              <p:nvPr/>
            </p:nvSpPr>
            <p:spPr>
              <a:xfrm>
                <a:off x="2391" y="1389"/>
                <a:ext cx="227" cy="227"/>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037" name="Line 7"/>
              <p:cNvSpPr/>
              <p:nvPr/>
            </p:nvSpPr>
            <p:spPr>
              <a:xfrm>
                <a:off x="2144" y="1505"/>
                <a:ext cx="680" cy="0"/>
              </a:xfrm>
              <a:prstGeom prst="line">
                <a:avLst/>
              </a:prstGeom>
              <a:ln w="9525" cap="flat" cmpd="sng">
                <a:solidFill>
                  <a:schemeClr val="tx1"/>
                </a:solidFill>
                <a:prstDash val="lgDashDot"/>
                <a:headEnd type="none" w="sm" len="med"/>
                <a:tailEnd type="none" w="sm" len="med"/>
              </a:ln>
            </p:spPr>
          </p:sp>
          <p:sp>
            <p:nvSpPr>
              <p:cNvPr id="40038" name="Line 8"/>
              <p:cNvSpPr/>
              <p:nvPr/>
            </p:nvSpPr>
            <p:spPr>
              <a:xfrm>
                <a:off x="2507" y="1188"/>
                <a:ext cx="0" cy="680"/>
              </a:xfrm>
              <a:prstGeom prst="line">
                <a:avLst/>
              </a:prstGeom>
              <a:ln w="9525" cap="flat" cmpd="sng">
                <a:solidFill>
                  <a:schemeClr val="tx1"/>
                </a:solidFill>
                <a:prstDash val="lgDashDot"/>
                <a:headEnd type="none" w="sm" len="med"/>
                <a:tailEnd type="none" w="sm" len="med"/>
              </a:ln>
            </p:spPr>
          </p:sp>
          <p:sp>
            <p:nvSpPr>
              <p:cNvPr id="40039" name="Line 9"/>
              <p:cNvSpPr/>
              <p:nvPr/>
            </p:nvSpPr>
            <p:spPr>
              <a:xfrm flipV="1">
                <a:off x="2420" y="859"/>
                <a:ext cx="408" cy="816"/>
              </a:xfrm>
              <a:prstGeom prst="line">
                <a:avLst/>
              </a:prstGeom>
              <a:ln w="9525" cap="flat" cmpd="sng">
                <a:solidFill>
                  <a:schemeClr val="tx1"/>
                </a:solidFill>
                <a:prstDash val="solid"/>
                <a:headEnd type="none" w="sm" len="med"/>
                <a:tailEnd type="none" w="sm" len="med"/>
              </a:ln>
            </p:spPr>
          </p:sp>
          <p:sp>
            <p:nvSpPr>
              <p:cNvPr id="40040" name="Oval 10"/>
              <p:cNvSpPr/>
              <p:nvPr/>
            </p:nvSpPr>
            <p:spPr>
              <a:xfrm>
                <a:off x="2323" y="1323"/>
                <a:ext cx="363" cy="363"/>
              </a:xfrm>
              <a:prstGeom prst="ellipse">
                <a:avLst/>
              </a:prstGeom>
              <a:no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041" name="Line 11"/>
              <p:cNvSpPr/>
              <p:nvPr/>
            </p:nvSpPr>
            <p:spPr>
              <a:xfrm flipV="1">
                <a:off x="2561" y="1208"/>
                <a:ext cx="91" cy="181"/>
              </a:xfrm>
              <a:prstGeom prst="line">
                <a:avLst/>
              </a:prstGeom>
              <a:ln w="9525" cap="flat" cmpd="sng">
                <a:solidFill>
                  <a:schemeClr val="tx1"/>
                </a:solidFill>
                <a:prstDash val="solid"/>
                <a:headEnd type="triangle" w="sm" len="lg"/>
                <a:tailEnd type="none" w="sm" len="med"/>
              </a:ln>
            </p:spPr>
          </p:sp>
          <p:sp>
            <p:nvSpPr>
              <p:cNvPr id="40042" name="Line 12"/>
              <p:cNvSpPr/>
              <p:nvPr/>
            </p:nvSpPr>
            <p:spPr>
              <a:xfrm flipH="1">
                <a:off x="2363" y="1608"/>
                <a:ext cx="90" cy="182"/>
              </a:xfrm>
              <a:prstGeom prst="line">
                <a:avLst/>
              </a:prstGeom>
              <a:ln w="9525" cap="flat" cmpd="sng">
                <a:solidFill>
                  <a:schemeClr val="tx1"/>
                </a:solidFill>
                <a:prstDash val="solid"/>
                <a:headEnd type="triangle" w="sm" len="lg"/>
                <a:tailEnd type="none" w="med" len="med"/>
              </a:ln>
            </p:spPr>
          </p:sp>
          <p:sp>
            <p:nvSpPr>
              <p:cNvPr id="40043" name="Text Box 13"/>
              <p:cNvSpPr txBox="1"/>
              <p:nvPr/>
            </p:nvSpPr>
            <p:spPr>
              <a:xfrm>
                <a:off x="1791" y="709"/>
                <a:ext cx="998" cy="170"/>
              </a:xfrm>
              <a:prstGeom prst="rect">
                <a:avLst/>
              </a:prstGeom>
              <a:noFill/>
              <a:ln w="9525">
                <a:noFill/>
              </a:ln>
            </p:spPr>
            <p:txBody>
              <a:bodyPr>
                <a:spAutoFit/>
              </a:bodyPr>
              <a:lstStyle/>
              <a:p>
                <a:pPr>
                  <a:lnSpc>
                    <a:spcPct val="65000"/>
                  </a:lnSpc>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φ6</a:t>
                </a:r>
              </a:p>
            </p:txBody>
          </p:sp>
          <p:sp>
            <p:nvSpPr>
              <p:cNvPr id="40044" name="Line 14"/>
              <p:cNvSpPr/>
              <p:nvPr/>
            </p:nvSpPr>
            <p:spPr>
              <a:xfrm>
                <a:off x="1919" y="859"/>
                <a:ext cx="907" cy="0"/>
              </a:xfrm>
              <a:prstGeom prst="line">
                <a:avLst/>
              </a:prstGeom>
              <a:ln w="9525" cap="flat" cmpd="sng">
                <a:solidFill>
                  <a:schemeClr val="tx1"/>
                </a:solidFill>
                <a:prstDash val="solid"/>
                <a:headEnd type="none" w="sm" len="med"/>
                <a:tailEnd type="none" w="sm" len="med"/>
              </a:ln>
            </p:spPr>
          </p:sp>
          <p:grpSp>
            <p:nvGrpSpPr>
              <p:cNvPr id="40045" name="Group 15"/>
              <p:cNvGrpSpPr/>
              <p:nvPr/>
            </p:nvGrpSpPr>
            <p:grpSpPr>
              <a:xfrm>
                <a:off x="1893" y="832"/>
                <a:ext cx="968" cy="232"/>
                <a:chOff x="2004" y="832"/>
                <a:chExt cx="968" cy="232"/>
              </a:xfrm>
            </p:grpSpPr>
            <p:sp>
              <p:nvSpPr>
                <p:cNvPr id="40046" name="Text Box 16"/>
                <p:cNvSpPr txBox="1"/>
                <p:nvPr/>
              </p:nvSpPr>
              <p:spPr>
                <a:xfrm>
                  <a:off x="2081" y="832"/>
                  <a:ext cx="891" cy="232"/>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Φ12    3.5</a:t>
                  </a:r>
                  <a:endParaRPr lang="en-US" altLang="zh-CN" sz="1800" dirty="0">
                    <a:latin typeface="Arial" panose="020B0604020202020204" pitchFamily="34" charset="0"/>
                    <a:ea typeface="宋体" panose="02010600030101010101" pitchFamily="2" charset="-122"/>
                  </a:endParaRPr>
                </a:p>
              </p:txBody>
            </p:sp>
            <p:grpSp>
              <p:nvGrpSpPr>
                <p:cNvPr id="40047" name="Group 17"/>
                <p:cNvGrpSpPr/>
                <p:nvPr/>
              </p:nvGrpSpPr>
              <p:grpSpPr>
                <a:xfrm>
                  <a:off x="2004" y="900"/>
                  <a:ext cx="159" cy="92"/>
                  <a:chOff x="832" y="2340"/>
                  <a:chExt cx="159" cy="92"/>
                </a:xfrm>
              </p:grpSpPr>
              <p:sp>
                <p:nvSpPr>
                  <p:cNvPr id="40051" name="Line 18"/>
                  <p:cNvSpPr/>
                  <p:nvPr/>
                </p:nvSpPr>
                <p:spPr>
                  <a:xfrm>
                    <a:off x="832" y="2432"/>
                    <a:ext cx="159" cy="0"/>
                  </a:xfrm>
                  <a:prstGeom prst="line">
                    <a:avLst/>
                  </a:prstGeom>
                  <a:ln w="19050" cap="flat" cmpd="sng">
                    <a:solidFill>
                      <a:schemeClr val="tx1"/>
                    </a:solidFill>
                    <a:prstDash val="solid"/>
                    <a:headEnd type="none" w="sm" len="med"/>
                    <a:tailEnd type="none" w="sm" len="med"/>
                  </a:ln>
                </p:spPr>
              </p:sp>
              <p:sp>
                <p:nvSpPr>
                  <p:cNvPr id="40052" name="Line 19"/>
                  <p:cNvSpPr/>
                  <p:nvPr/>
                </p:nvSpPr>
                <p:spPr>
                  <a:xfrm flipV="1">
                    <a:off x="838" y="2340"/>
                    <a:ext cx="0" cy="91"/>
                  </a:xfrm>
                  <a:prstGeom prst="line">
                    <a:avLst/>
                  </a:prstGeom>
                  <a:ln w="19050" cap="flat" cmpd="sng">
                    <a:solidFill>
                      <a:schemeClr val="tx1"/>
                    </a:solidFill>
                    <a:prstDash val="solid"/>
                    <a:headEnd type="none" w="sm" len="med"/>
                    <a:tailEnd type="none" w="sm" len="med"/>
                  </a:ln>
                </p:spPr>
              </p:sp>
              <p:sp>
                <p:nvSpPr>
                  <p:cNvPr id="40053" name="Line 20"/>
                  <p:cNvSpPr/>
                  <p:nvPr/>
                </p:nvSpPr>
                <p:spPr>
                  <a:xfrm flipV="1">
                    <a:off x="986" y="2341"/>
                    <a:ext cx="0" cy="91"/>
                  </a:xfrm>
                  <a:prstGeom prst="line">
                    <a:avLst/>
                  </a:prstGeom>
                  <a:ln w="19050" cap="flat" cmpd="sng">
                    <a:solidFill>
                      <a:schemeClr val="tx1"/>
                    </a:solidFill>
                    <a:prstDash val="solid"/>
                    <a:headEnd type="none" w="sm" len="med"/>
                    <a:tailEnd type="none" w="sm" len="med"/>
                  </a:ln>
                </p:spPr>
              </p:sp>
            </p:grpSp>
            <p:grpSp>
              <p:nvGrpSpPr>
                <p:cNvPr id="40048" name="Group 21"/>
                <p:cNvGrpSpPr/>
                <p:nvPr/>
              </p:nvGrpSpPr>
              <p:grpSpPr>
                <a:xfrm>
                  <a:off x="2518" y="896"/>
                  <a:ext cx="136" cy="136"/>
                  <a:chOff x="476" y="2296"/>
                  <a:chExt cx="136" cy="136"/>
                </a:xfrm>
              </p:grpSpPr>
              <p:sp>
                <p:nvSpPr>
                  <p:cNvPr id="40049" name="Line 22"/>
                  <p:cNvSpPr/>
                  <p:nvPr/>
                </p:nvSpPr>
                <p:spPr>
                  <a:xfrm>
                    <a:off x="476" y="2296"/>
                    <a:ext cx="136" cy="0"/>
                  </a:xfrm>
                  <a:prstGeom prst="line">
                    <a:avLst/>
                  </a:prstGeom>
                  <a:ln w="19050" cap="flat" cmpd="sng">
                    <a:solidFill>
                      <a:schemeClr val="tx1"/>
                    </a:solidFill>
                    <a:prstDash val="solid"/>
                    <a:headEnd type="none" w="sm" len="med"/>
                    <a:tailEnd type="none" w="sm" len="med"/>
                  </a:ln>
                </p:spPr>
              </p:sp>
              <p:sp>
                <p:nvSpPr>
                  <p:cNvPr id="40050" name="Line 23"/>
                  <p:cNvSpPr/>
                  <p:nvPr/>
                </p:nvSpPr>
                <p:spPr>
                  <a:xfrm>
                    <a:off x="543" y="2296"/>
                    <a:ext cx="0" cy="136"/>
                  </a:xfrm>
                  <a:prstGeom prst="line">
                    <a:avLst/>
                  </a:prstGeom>
                  <a:ln w="19050" cap="flat" cmpd="sng">
                    <a:solidFill>
                      <a:schemeClr val="tx1"/>
                    </a:solidFill>
                    <a:prstDash val="solid"/>
                    <a:headEnd type="none" w="sm" len="med"/>
                    <a:tailEnd type="triangle" w="sm" len="med"/>
                  </a:ln>
                </p:spPr>
              </p:sp>
            </p:grpSp>
          </p:grpSp>
        </p:grpSp>
        <p:grpSp>
          <p:nvGrpSpPr>
            <p:cNvPr id="40002" name="Group 24"/>
            <p:cNvGrpSpPr/>
            <p:nvPr/>
          </p:nvGrpSpPr>
          <p:grpSpPr>
            <a:xfrm>
              <a:off x="3107" y="618"/>
              <a:ext cx="1157" cy="1293"/>
              <a:chOff x="3107" y="618"/>
              <a:chExt cx="1157" cy="1293"/>
            </a:xfrm>
          </p:grpSpPr>
          <p:sp>
            <p:nvSpPr>
              <p:cNvPr id="40021" name="Text Box 25"/>
              <p:cNvSpPr txBox="1"/>
              <p:nvPr/>
            </p:nvSpPr>
            <p:spPr>
              <a:xfrm>
                <a:off x="3629" y="1611"/>
                <a:ext cx="635"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φ6</a:t>
                </a:r>
              </a:p>
            </p:txBody>
          </p:sp>
          <p:sp>
            <p:nvSpPr>
              <p:cNvPr id="40022" name="Rectangle 26" descr="浅色上对角线"/>
              <p:cNvSpPr/>
              <p:nvPr/>
            </p:nvSpPr>
            <p:spPr>
              <a:xfrm>
                <a:off x="3107" y="1152"/>
                <a:ext cx="817" cy="428"/>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40023" name="Rectangle 27"/>
              <p:cNvSpPr/>
              <p:nvPr/>
            </p:nvSpPr>
            <p:spPr>
              <a:xfrm>
                <a:off x="3394" y="1308"/>
                <a:ext cx="249"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024" name="Line 28"/>
              <p:cNvSpPr/>
              <p:nvPr/>
            </p:nvSpPr>
            <p:spPr>
              <a:xfrm>
                <a:off x="3520" y="994"/>
                <a:ext cx="0" cy="907"/>
              </a:xfrm>
              <a:prstGeom prst="line">
                <a:avLst/>
              </a:prstGeom>
              <a:ln w="9525" cap="flat" cmpd="sng">
                <a:solidFill>
                  <a:schemeClr val="tx1"/>
                </a:solidFill>
                <a:prstDash val="lgDashDot"/>
                <a:headEnd type="none" w="sm" len="med"/>
                <a:tailEnd type="none" w="sm" len="med"/>
              </a:ln>
            </p:spPr>
          </p:sp>
          <p:sp>
            <p:nvSpPr>
              <p:cNvPr id="40025" name="Line 29"/>
              <p:cNvSpPr/>
              <p:nvPr/>
            </p:nvSpPr>
            <p:spPr>
              <a:xfrm>
                <a:off x="3391" y="1571"/>
                <a:ext cx="0" cy="340"/>
              </a:xfrm>
              <a:prstGeom prst="line">
                <a:avLst/>
              </a:prstGeom>
              <a:ln w="9525" cap="flat" cmpd="sng">
                <a:solidFill>
                  <a:schemeClr val="tx1"/>
                </a:solidFill>
                <a:prstDash val="solid"/>
                <a:headEnd type="none" w="sm" len="med"/>
                <a:tailEnd type="none" w="sm" len="med"/>
              </a:ln>
            </p:spPr>
          </p:sp>
          <p:sp>
            <p:nvSpPr>
              <p:cNvPr id="40026" name="Line 30"/>
              <p:cNvSpPr/>
              <p:nvPr/>
            </p:nvSpPr>
            <p:spPr>
              <a:xfrm>
                <a:off x="3645" y="1571"/>
                <a:ext cx="0" cy="340"/>
              </a:xfrm>
              <a:prstGeom prst="line">
                <a:avLst/>
              </a:prstGeom>
              <a:ln w="9525" cap="flat" cmpd="sng">
                <a:solidFill>
                  <a:schemeClr val="tx1"/>
                </a:solidFill>
                <a:prstDash val="solid"/>
                <a:headEnd type="none" w="sm" len="med"/>
                <a:tailEnd type="none" w="sm" len="med"/>
              </a:ln>
            </p:spPr>
          </p:sp>
          <p:sp>
            <p:nvSpPr>
              <p:cNvPr id="40027" name="Line 31"/>
              <p:cNvSpPr/>
              <p:nvPr/>
            </p:nvSpPr>
            <p:spPr>
              <a:xfrm>
                <a:off x="3288" y="1843"/>
                <a:ext cx="680" cy="0"/>
              </a:xfrm>
              <a:prstGeom prst="line">
                <a:avLst/>
              </a:prstGeom>
              <a:ln w="9525" cap="flat" cmpd="sng">
                <a:solidFill>
                  <a:schemeClr val="tx1"/>
                </a:solidFill>
                <a:prstDash val="solid"/>
                <a:headEnd type="none" w="sm" len="med"/>
                <a:tailEnd type="none" w="sm" len="med"/>
              </a:ln>
            </p:spPr>
          </p:sp>
          <p:sp>
            <p:nvSpPr>
              <p:cNvPr id="40028" name="Line 32"/>
              <p:cNvSpPr/>
              <p:nvPr/>
            </p:nvSpPr>
            <p:spPr>
              <a:xfrm>
                <a:off x="3651" y="1843"/>
                <a:ext cx="136" cy="0"/>
              </a:xfrm>
              <a:prstGeom prst="line">
                <a:avLst/>
              </a:prstGeom>
              <a:ln w="9525" cap="flat" cmpd="sng">
                <a:solidFill>
                  <a:schemeClr val="tx1"/>
                </a:solidFill>
                <a:prstDash val="solid"/>
                <a:headEnd type="triangle" w="sm" len="lg"/>
                <a:tailEnd type="none" w="sm" len="med"/>
              </a:ln>
            </p:spPr>
          </p:sp>
          <p:sp>
            <p:nvSpPr>
              <p:cNvPr id="40029" name="Line 33"/>
              <p:cNvSpPr/>
              <p:nvPr/>
            </p:nvSpPr>
            <p:spPr>
              <a:xfrm>
                <a:off x="3258" y="1843"/>
                <a:ext cx="136" cy="0"/>
              </a:xfrm>
              <a:prstGeom prst="line">
                <a:avLst/>
              </a:prstGeom>
              <a:ln w="9525" cap="flat" cmpd="sng">
                <a:solidFill>
                  <a:schemeClr val="tx1"/>
                </a:solidFill>
                <a:prstDash val="solid"/>
                <a:headEnd type="none" w="sm" len="med"/>
                <a:tailEnd type="triangle" w="sm" len="lg"/>
              </a:ln>
            </p:spPr>
          </p:sp>
          <p:sp>
            <p:nvSpPr>
              <p:cNvPr id="40030" name="Line 34"/>
              <p:cNvSpPr/>
              <p:nvPr/>
            </p:nvSpPr>
            <p:spPr>
              <a:xfrm flipV="1">
                <a:off x="3292" y="845"/>
                <a:ext cx="0" cy="317"/>
              </a:xfrm>
              <a:prstGeom prst="line">
                <a:avLst/>
              </a:prstGeom>
              <a:ln w="9525" cap="flat" cmpd="sng">
                <a:solidFill>
                  <a:schemeClr val="tx1"/>
                </a:solidFill>
                <a:prstDash val="solid"/>
                <a:headEnd type="none" w="sm" len="med"/>
                <a:tailEnd type="none" w="sm" len="med"/>
              </a:ln>
            </p:spPr>
          </p:sp>
          <p:sp>
            <p:nvSpPr>
              <p:cNvPr id="40031" name="Line 35"/>
              <p:cNvSpPr/>
              <p:nvPr/>
            </p:nvSpPr>
            <p:spPr>
              <a:xfrm flipV="1">
                <a:off x="3748" y="845"/>
                <a:ext cx="0" cy="317"/>
              </a:xfrm>
              <a:prstGeom prst="line">
                <a:avLst/>
              </a:prstGeom>
              <a:ln w="9525" cap="flat" cmpd="sng">
                <a:solidFill>
                  <a:schemeClr val="tx1"/>
                </a:solidFill>
                <a:prstDash val="solid"/>
                <a:headEnd type="none" w="sm" len="med"/>
                <a:tailEnd type="none" w="sm" len="med"/>
              </a:ln>
            </p:spPr>
          </p:sp>
          <p:sp>
            <p:nvSpPr>
              <p:cNvPr id="40032" name="Line 36"/>
              <p:cNvSpPr/>
              <p:nvPr/>
            </p:nvSpPr>
            <p:spPr>
              <a:xfrm>
                <a:off x="3294" y="935"/>
                <a:ext cx="453" cy="0"/>
              </a:xfrm>
              <a:prstGeom prst="line">
                <a:avLst/>
              </a:prstGeom>
              <a:ln w="9525" cap="flat" cmpd="sng">
                <a:solidFill>
                  <a:schemeClr val="tx1"/>
                </a:solidFill>
                <a:prstDash val="solid"/>
                <a:headEnd type="triangle" w="sm" len="lg"/>
                <a:tailEnd type="triangle" w="sm" len="lg"/>
              </a:ln>
            </p:spPr>
          </p:sp>
          <p:sp>
            <p:nvSpPr>
              <p:cNvPr id="40033" name="Text Box 37"/>
              <p:cNvSpPr txBox="1"/>
              <p:nvPr/>
            </p:nvSpPr>
            <p:spPr>
              <a:xfrm>
                <a:off x="3191" y="746"/>
                <a:ext cx="590" cy="232"/>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φ12</a:t>
                </a:r>
              </a:p>
            </p:txBody>
          </p:sp>
          <p:sp>
            <p:nvSpPr>
              <p:cNvPr id="40034" name="Rectangle 38"/>
              <p:cNvSpPr/>
              <p:nvPr/>
            </p:nvSpPr>
            <p:spPr>
              <a:xfrm>
                <a:off x="3379" y="618"/>
                <a:ext cx="226" cy="18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035" name="Rectangle 39"/>
              <p:cNvSpPr/>
              <p:nvPr/>
            </p:nvSpPr>
            <p:spPr>
              <a:xfrm>
                <a:off x="3293" y="1154"/>
                <a:ext cx="454" cy="15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grpSp>
          <p:nvGrpSpPr>
            <p:cNvPr id="40003" name="Group 40"/>
            <p:cNvGrpSpPr/>
            <p:nvPr/>
          </p:nvGrpSpPr>
          <p:grpSpPr>
            <a:xfrm>
              <a:off x="655" y="725"/>
              <a:ext cx="1135" cy="1163"/>
              <a:chOff x="655" y="725"/>
              <a:chExt cx="1135" cy="1163"/>
            </a:xfrm>
          </p:grpSpPr>
          <p:sp>
            <p:nvSpPr>
              <p:cNvPr id="40004" name="Rectangle 41" descr="浅色上对角线"/>
              <p:cNvSpPr/>
              <p:nvPr/>
            </p:nvSpPr>
            <p:spPr>
              <a:xfrm>
                <a:off x="712" y="1188"/>
                <a:ext cx="817" cy="428"/>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40005" name="Rectangle 42"/>
              <p:cNvSpPr/>
              <p:nvPr/>
            </p:nvSpPr>
            <p:spPr>
              <a:xfrm>
                <a:off x="999" y="1344"/>
                <a:ext cx="249"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006" name="Line 43"/>
              <p:cNvSpPr/>
              <p:nvPr/>
            </p:nvSpPr>
            <p:spPr>
              <a:xfrm flipH="1" flipV="1">
                <a:off x="703" y="890"/>
                <a:ext cx="420" cy="300"/>
              </a:xfrm>
              <a:prstGeom prst="line">
                <a:avLst/>
              </a:prstGeom>
              <a:ln w="9525" cap="flat" cmpd="sng">
                <a:solidFill>
                  <a:schemeClr val="tx1"/>
                </a:solidFill>
                <a:prstDash val="solid"/>
                <a:headEnd type="none" w="sm" len="med"/>
                <a:tailEnd type="none" w="sm" len="med"/>
              </a:ln>
            </p:spPr>
          </p:sp>
          <p:sp>
            <p:nvSpPr>
              <p:cNvPr id="40007" name="Rectangle 44"/>
              <p:cNvSpPr/>
              <p:nvPr/>
            </p:nvSpPr>
            <p:spPr>
              <a:xfrm>
                <a:off x="896" y="1188"/>
                <a:ext cx="454" cy="15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008" name="Line 45"/>
              <p:cNvSpPr/>
              <p:nvPr/>
            </p:nvSpPr>
            <p:spPr>
              <a:xfrm>
                <a:off x="1125" y="981"/>
                <a:ext cx="0" cy="907"/>
              </a:xfrm>
              <a:prstGeom prst="line">
                <a:avLst/>
              </a:prstGeom>
              <a:ln w="9525" cap="flat" cmpd="sng">
                <a:solidFill>
                  <a:schemeClr val="tx1"/>
                </a:solidFill>
                <a:prstDash val="lgDashDot"/>
                <a:headEnd type="none" w="sm" len="med"/>
                <a:tailEnd type="none" w="sm" len="med"/>
              </a:ln>
            </p:spPr>
          </p:sp>
          <p:grpSp>
            <p:nvGrpSpPr>
              <p:cNvPr id="40009" name="Group 46"/>
              <p:cNvGrpSpPr/>
              <p:nvPr/>
            </p:nvGrpSpPr>
            <p:grpSpPr>
              <a:xfrm>
                <a:off x="655" y="725"/>
                <a:ext cx="1135" cy="355"/>
                <a:chOff x="655" y="725"/>
                <a:chExt cx="1135" cy="355"/>
              </a:xfrm>
            </p:grpSpPr>
            <p:sp>
              <p:nvSpPr>
                <p:cNvPr id="40010" name="Text Box 47"/>
                <p:cNvSpPr txBox="1"/>
                <p:nvPr/>
              </p:nvSpPr>
              <p:spPr>
                <a:xfrm>
                  <a:off x="899" y="848"/>
                  <a:ext cx="891" cy="232"/>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Φ12    3.5</a:t>
                  </a:r>
                  <a:endParaRPr lang="en-US" altLang="zh-CN" sz="1800" dirty="0">
                    <a:latin typeface="Arial" panose="020B0604020202020204" pitchFamily="34" charset="0"/>
                    <a:ea typeface="宋体" panose="02010600030101010101" pitchFamily="2" charset="-122"/>
                  </a:endParaRPr>
                </a:p>
              </p:txBody>
            </p:sp>
            <p:grpSp>
              <p:nvGrpSpPr>
                <p:cNvPr id="40011" name="Group 48"/>
                <p:cNvGrpSpPr/>
                <p:nvPr/>
              </p:nvGrpSpPr>
              <p:grpSpPr>
                <a:xfrm>
                  <a:off x="655" y="725"/>
                  <a:ext cx="998" cy="323"/>
                  <a:chOff x="655" y="725"/>
                  <a:chExt cx="998" cy="323"/>
                </a:xfrm>
              </p:grpSpPr>
              <p:sp>
                <p:nvSpPr>
                  <p:cNvPr id="40012" name="Text Box 49"/>
                  <p:cNvSpPr txBox="1"/>
                  <p:nvPr/>
                </p:nvSpPr>
                <p:spPr>
                  <a:xfrm>
                    <a:off x="655" y="725"/>
                    <a:ext cx="998" cy="170"/>
                  </a:xfrm>
                  <a:prstGeom prst="rect">
                    <a:avLst/>
                  </a:prstGeom>
                  <a:noFill/>
                  <a:ln w="9525">
                    <a:noFill/>
                  </a:ln>
                </p:spPr>
                <p:txBody>
                  <a:bodyPr>
                    <a:spAutoFit/>
                  </a:bodyPr>
                  <a:lstStyle/>
                  <a:p>
                    <a:pPr>
                      <a:lnSpc>
                        <a:spcPct val="65000"/>
                      </a:lnSpc>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φ6</a:t>
                    </a:r>
                  </a:p>
                </p:txBody>
              </p:sp>
              <p:sp>
                <p:nvSpPr>
                  <p:cNvPr id="40013" name="Line 50"/>
                  <p:cNvSpPr/>
                  <p:nvPr/>
                </p:nvSpPr>
                <p:spPr>
                  <a:xfrm>
                    <a:off x="701" y="887"/>
                    <a:ext cx="748" cy="0"/>
                  </a:xfrm>
                  <a:prstGeom prst="line">
                    <a:avLst/>
                  </a:prstGeom>
                  <a:ln w="9525" cap="flat" cmpd="sng">
                    <a:solidFill>
                      <a:schemeClr val="tx1"/>
                    </a:solidFill>
                    <a:prstDash val="solid"/>
                    <a:headEnd type="none" w="sm" len="med"/>
                    <a:tailEnd type="none" w="sm" len="med"/>
                  </a:ln>
                </p:spPr>
              </p:sp>
              <p:grpSp>
                <p:nvGrpSpPr>
                  <p:cNvPr id="40014" name="Group 51"/>
                  <p:cNvGrpSpPr/>
                  <p:nvPr/>
                </p:nvGrpSpPr>
                <p:grpSpPr>
                  <a:xfrm>
                    <a:off x="822" y="916"/>
                    <a:ext cx="159" cy="92"/>
                    <a:chOff x="832" y="2340"/>
                    <a:chExt cx="159" cy="92"/>
                  </a:xfrm>
                </p:grpSpPr>
                <p:sp>
                  <p:nvSpPr>
                    <p:cNvPr id="40018" name="Line 52"/>
                    <p:cNvSpPr/>
                    <p:nvPr/>
                  </p:nvSpPr>
                  <p:spPr>
                    <a:xfrm>
                      <a:off x="832" y="2432"/>
                      <a:ext cx="159" cy="0"/>
                    </a:xfrm>
                    <a:prstGeom prst="line">
                      <a:avLst/>
                    </a:prstGeom>
                    <a:ln w="19050" cap="flat" cmpd="sng">
                      <a:solidFill>
                        <a:schemeClr val="tx1"/>
                      </a:solidFill>
                      <a:prstDash val="solid"/>
                      <a:headEnd type="none" w="sm" len="med"/>
                      <a:tailEnd type="none" w="sm" len="med"/>
                    </a:ln>
                  </p:spPr>
                </p:sp>
                <p:sp>
                  <p:nvSpPr>
                    <p:cNvPr id="40019" name="Line 53"/>
                    <p:cNvSpPr/>
                    <p:nvPr/>
                  </p:nvSpPr>
                  <p:spPr>
                    <a:xfrm flipV="1">
                      <a:off x="838" y="2340"/>
                      <a:ext cx="0" cy="91"/>
                    </a:xfrm>
                    <a:prstGeom prst="line">
                      <a:avLst/>
                    </a:prstGeom>
                    <a:ln w="19050" cap="flat" cmpd="sng">
                      <a:solidFill>
                        <a:schemeClr val="tx1"/>
                      </a:solidFill>
                      <a:prstDash val="solid"/>
                      <a:headEnd type="none" w="sm" len="med"/>
                      <a:tailEnd type="none" w="sm" len="med"/>
                    </a:ln>
                  </p:spPr>
                </p:sp>
                <p:sp>
                  <p:nvSpPr>
                    <p:cNvPr id="40020" name="Line 54"/>
                    <p:cNvSpPr/>
                    <p:nvPr/>
                  </p:nvSpPr>
                  <p:spPr>
                    <a:xfrm flipV="1">
                      <a:off x="986" y="2341"/>
                      <a:ext cx="0" cy="91"/>
                    </a:xfrm>
                    <a:prstGeom prst="line">
                      <a:avLst/>
                    </a:prstGeom>
                    <a:ln w="19050" cap="flat" cmpd="sng">
                      <a:solidFill>
                        <a:schemeClr val="tx1"/>
                      </a:solidFill>
                      <a:prstDash val="solid"/>
                      <a:headEnd type="none" w="sm" len="med"/>
                      <a:tailEnd type="none" w="sm" len="med"/>
                    </a:ln>
                  </p:spPr>
                </p:sp>
              </p:grpSp>
              <p:grpSp>
                <p:nvGrpSpPr>
                  <p:cNvPr id="40015" name="Group 55"/>
                  <p:cNvGrpSpPr/>
                  <p:nvPr/>
                </p:nvGrpSpPr>
                <p:grpSpPr>
                  <a:xfrm>
                    <a:off x="1336" y="912"/>
                    <a:ext cx="136" cy="136"/>
                    <a:chOff x="476" y="2296"/>
                    <a:chExt cx="136" cy="136"/>
                  </a:xfrm>
                </p:grpSpPr>
                <p:sp>
                  <p:nvSpPr>
                    <p:cNvPr id="40016" name="Line 56"/>
                    <p:cNvSpPr/>
                    <p:nvPr/>
                  </p:nvSpPr>
                  <p:spPr>
                    <a:xfrm>
                      <a:off x="476" y="2296"/>
                      <a:ext cx="136" cy="0"/>
                    </a:xfrm>
                    <a:prstGeom prst="line">
                      <a:avLst/>
                    </a:prstGeom>
                    <a:ln w="19050" cap="flat" cmpd="sng">
                      <a:solidFill>
                        <a:schemeClr val="tx1"/>
                      </a:solidFill>
                      <a:prstDash val="solid"/>
                      <a:headEnd type="none" w="sm" len="med"/>
                      <a:tailEnd type="none" w="sm" len="med"/>
                    </a:ln>
                  </p:spPr>
                </p:sp>
                <p:sp>
                  <p:nvSpPr>
                    <p:cNvPr id="40017" name="Line 57"/>
                    <p:cNvSpPr/>
                    <p:nvPr/>
                  </p:nvSpPr>
                  <p:spPr>
                    <a:xfrm>
                      <a:off x="543" y="2296"/>
                      <a:ext cx="0" cy="136"/>
                    </a:xfrm>
                    <a:prstGeom prst="line">
                      <a:avLst/>
                    </a:prstGeom>
                    <a:ln w="19050" cap="flat" cmpd="sng">
                      <a:solidFill>
                        <a:schemeClr val="tx1"/>
                      </a:solidFill>
                      <a:prstDash val="solid"/>
                      <a:headEnd type="none" w="sm" len="med"/>
                      <a:tailEnd type="triangle" w="sm" len="med"/>
                    </a:ln>
                  </p:spPr>
                </p:sp>
              </p:grpSp>
            </p:grpSp>
          </p:grpSp>
        </p:grpSp>
      </p:grpSp>
      <p:sp>
        <p:nvSpPr>
          <p:cNvPr id="39944" name="Rectangle 58"/>
          <p:cNvSpPr/>
          <p:nvPr/>
        </p:nvSpPr>
        <p:spPr>
          <a:xfrm>
            <a:off x="179388" y="1125538"/>
            <a:ext cx="8816975" cy="2519362"/>
          </a:xfrm>
          <a:prstGeom prst="rect">
            <a:avLst/>
          </a:prstGeom>
          <a:noFill/>
          <a:ln w="9525" cap="flat" cmpd="sng">
            <a:solidFill>
              <a:schemeClr val="tx2"/>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13" name="Group 59"/>
          <p:cNvGrpSpPr/>
          <p:nvPr/>
        </p:nvGrpSpPr>
        <p:grpSpPr>
          <a:xfrm>
            <a:off x="6804025" y="1263650"/>
            <a:ext cx="2193925" cy="1892301"/>
            <a:chOff x="4332" y="663"/>
            <a:chExt cx="1382" cy="1192"/>
          </a:xfrm>
        </p:grpSpPr>
        <p:sp>
          <p:nvSpPr>
            <p:cNvPr id="39996" name="Text Box 60"/>
            <p:cNvSpPr txBox="1"/>
            <p:nvPr/>
          </p:nvSpPr>
          <p:spPr>
            <a:xfrm>
              <a:off x="4332" y="663"/>
              <a:ext cx="1382" cy="1192"/>
            </a:xfrm>
            <a:prstGeom prst="rect">
              <a:avLst/>
            </a:prstGeom>
            <a:noFill/>
            <a:ln w="9525">
              <a:noFill/>
            </a:ln>
          </p:spPr>
          <p:txBody>
            <a:bodyPr>
              <a:spAutoFit/>
            </a:bodyPr>
            <a:lstStyle/>
            <a:p>
              <a:pPr algn="l">
                <a:spcBef>
                  <a:spcPct val="50000"/>
                </a:spcBef>
              </a:pPr>
              <a:r>
                <a:rPr lang="en-US" altLang="zh-CN" sz="1800" dirty="0">
                  <a:solidFill>
                    <a:srgbClr val="000066"/>
                  </a:solidFill>
                  <a:latin typeface="仿宋_GB2312" pitchFamily="49" charset="-122"/>
                  <a:ea typeface="仿宋_GB2312" pitchFamily="49" charset="-122"/>
                </a:rPr>
                <a:t>4</a:t>
              </a:r>
              <a:r>
                <a:rPr lang="en-US" altLang="zh-CN" sz="1800" i="0" dirty="0">
                  <a:solidFill>
                    <a:srgbClr val="000066"/>
                  </a:solidFill>
                  <a:latin typeface="仿宋_GB2312" pitchFamily="49" charset="-122"/>
                  <a:ea typeface="仿宋_GB2312" pitchFamily="49" charset="-122"/>
                </a:rPr>
                <a:t>×</a:t>
              </a:r>
              <a:r>
                <a:rPr lang="en-US" altLang="zh-CN" sz="1800" dirty="0">
                  <a:solidFill>
                    <a:srgbClr val="000066"/>
                  </a:solidFill>
                  <a:latin typeface="仿宋_GB2312" pitchFamily="49" charset="-122"/>
                  <a:ea typeface="仿宋_GB2312" pitchFamily="49" charset="-122"/>
                </a:rPr>
                <a:t>φ6</a:t>
              </a:r>
              <a:r>
                <a:rPr lang="zh-CN" altLang="en-US" sz="1800" i="0" dirty="0">
                  <a:solidFill>
                    <a:srgbClr val="000066"/>
                  </a:solidFill>
                  <a:latin typeface="仿宋_GB2312" pitchFamily="49" charset="-122"/>
                  <a:ea typeface="仿宋_GB2312" pitchFamily="49" charset="-122"/>
                </a:rPr>
                <a:t>意义同上。柱形沉孔的直径为</a:t>
              </a:r>
              <a:r>
                <a:rPr lang="en-US" altLang="zh-CN" sz="1800" dirty="0">
                  <a:solidFill>
                    <a:srgbClr val="000066"/>
                  </a:solidFill>
                  <a:latin typeface="仿宋_GB2312" pitchFamily="49" charset="-122"/>
                  <a:ea typeface="仿宋_GB2312" pitchFamily="49" charset="-122"/>
                </a:rPr>
                <a:t>φ12,</a:t>
              </a:r>
              <a:r>
                <a:rPr lang="zh-CN" altLang="en-US" sz="1800" i="0" dirty="0">
                  <a:solidFill>
                    <a:srgbClr val="000066"/>
                  </a:solidFill>
                  <a:latin typeface="仿宋_GB2312" pitchFamily="49" charset="-122"/>
                  <a:ea typeface="仿宋_GB2312" pitchFamily="49" charset="-122"/>
                </a:rPr>
                <a:t>沉度为</a:t>
              </a:r>
              <a:r>
                <a:rPr lang="en-US" altLang="zh-CN" sz="1800" i="0" dirty="0">
                  <a:solidFill>
                    <a:srgbClr val="000066"/>
                  </a:solidFill>
                  <a:latin typeface="仿宋_GB2312" pitchFamily="49" charset="-122"/>
                  <a:ea typeface="仿宋_GB2312" pitchFamily="49" charset="-122"/>
                </a:rPr>
                <a:t>3.5</a:t>
              </a:r>
              <a:r>
                <a:rPr lang="zh-CN" altLang="en-US" sz="1800" i="0" dirty="0">
                  <a:solidFill>
                    <a:srgbClr val="000066"/>
                  </a:solidFill>
                  <a:latin typeface="仿宋_GB2312" pitchFamily="49" charset="-122"/>
                  <a:ea typeface="仿宋_GB2312" pitchFamily="49" charset="-122"/>
                </a:rPr>
                <a:t>，均需注出。</a:t>
              </a:r>
            </a:p>
            <a:p>
              <a:pPr algn="l">
                <a:spcBef>
                  <a:spcPct val="50000"/>
                </a:spcBef>
              </a:pPr>
              <a:r>
                <a:rPr lang="zh-CN" altLang="en-US" sz="1800" i="0" dirty="0">
                  <a:solidFill>
                    <a:srgbClr val="000066"/>
                  </a:solidFill>
                  <a:latin typeface="仿宋_GB2312" pitchFamily="49" charset="-122"/>
                  <a:ea typeface="仿宋_GB2312" pitchFamily="49" charset="-122"/>
                </a:rPr>
                <a:t>符号     表示沉孔或铳平。</a:t>
              </a:r>
            </a:p>
          </p:txBody>
        </p:sp>
        <p:grpSp>
          <p:nvGrpSpPr>
            <p:cNvPr id="39997" name="Group 61"/>
            <p:cNvGrpSpPr/>
            <p:nvPr/>
          </p:nvGrpSpPr>
          <p:grpSpPr>
            <a:xfrm>
              <a:off x="4695" y="1516"/>
              <a:ext cx="159" cy="92"/>
              <a:chOff x="832" y="2340"/>
              <a:chExt cx="159" cy="92"/>
            </a:xfrm>
          </p:grpSpPr>
          <p:sp>
            <p:nvSpPr>
              <p:cNvPr id="39998" name="Line 62"/>
              <p:cNvSpPr/>
              <p:nvPr/>
            </p:nvSpPr>
            <p:spPr>
              <a:xfrm>
                <a:off x="832" y="2432"/>
                <a:ext cx="159" cy="0"/>
              </a:xfrm>
              <a:prstGeom prst="line">
                <a:avLst/>
              </a:prstGeom>
              <a:ln w="28575" cap="flat" cmpd="sng">
                <a:solidFill>
                  <a:srgbClr val="CC3300"/>
                </a:solidFill>
                <a:prstDash val="solid"/>
                <a:headEnd type="none" w="sm" len="med"/>
                <a:tailEnd type="none" w="sm" len="med"/>
              </a:ln>
            </p:spPr>
          </p:sp>
          <p:sp>
            <p:nvSpPr>
              <p:cNvPr id="39999" name="Line 63"/>
              <p:cNvSpPr/>
              <p:nvPr/>
            </p:nvSpPr>
            <p:spPr>
              <a:xfrm flipV="1">
                <a:off x="838" y="2340"/>
                <a:ext cx="0" cy="91"/>
              </a:xfrm>
              <a:prstGeom prst="line">
                <a:avLst/>
              </a:prstGeom>
              <a:ln w="28575" cap="flat" cmpd="sng">
                <a:solidFill>
                  <a:srgbClr val="CC3300"/>
                </a:solidFill>
                <a:prstDash val="solid"/>
                <a:headEnd type="none" w="sm" len="med"/>
                <a:tailEnd type="none" w="sm" len="med"/>
              </a:ln>
            </p:spPr>
          </p:sp>
          <p:sp>
            <p:nvSpPr>
              <p:cNvPr id="40000" name="Line 64"/>
              <p:cNvSpPr/>
              <p:nvPr/>
            </p:nvSpPr>
            <p:spPr>
              <a:xfrm flipV="1">
                <a:off x="986" y="2341"/>
                <a:ext cx="0" cy="91"/>
              </a:xfrm>
              <a:prstGeom prst="line">
                <a:avLst/>
              </a:prstGeom>
              <a:ln w="28575" cap="flat" cmpd="sng">
                <a:solidFill>
                  <a:srgbClr val="CC3300"/>
                </a:solidFill>
                <a:prstDash val="solid"/>
                <a:headEnd type="none" w="sm" len="med"/>
                <a:tailEnd type="none" w="sm" len="med"/>
              </a:ln>
            </p:spPr>
          </p:sp>
        </p:grpSp>
      </p:grpSp>
      <p:grpSp>
        <p:nvGrpSpPr>
          <p:cNvPr id="15" name="Group 65"/>
          <p:cNvGrpSpPr/>
          <p:nvPr/>
        </p:nvGrpSpPr>
        <p:grpSpPr>
          <a:xfrm>
            <a:off x="179388" y="3644900"/>
            <a:ext cx="8816975" cy="2592388"/>
            <a:chOff x="113" y="2296"/>
            <a:chExt cx="5554" cy="1633"/>
          </a:xfrm>
        </p:grpSpPr>
        <p:sp>
          <p:nvSpPr>
            <p:cNvPr id="39949" name="Text Box 66"/>
            <p:cNvSpPr txBox="1"/>
            <p:nvPr/>
          </p:nvSpPr>
          <p:spPr>
            <a:xfrm>
              <a:off x="295" y="2758"/>
              <a:ext cx="363" cy="577"/>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铳平面</a:t>
              </a:r>
            </a:p>
          </p:txBody>
        </p:sp>
        <p:sp>
          <p:nvSpPr>
            <p:cNvPr id="39950" name="Line 67"/>
            <p:cNvSpPr/>
            <p:nvPr/>
          </p:nvSpPr>
          <p:spPr>
            <a:xfrm flipH="1" flipV="1">
              <a:off x="839" y="2882"/>
              <a:ext cx="420" cy="300"/>
            </a:xfrm>
            <a:prstGeom prst="line">
              <a:avLst/>
            </a:prstGeom>
            <a:ln w="9525" cap="flat" cmpd="sng">
              <a:solidFill>
                <a:schemeClr val="tx1"/>
              </a:solidFill>
              <a:prstDash val="solid"/>
              <a:headEnd type="none" w="sm" len="med"/>
              <a:tailEnd type="none" w="sm" len="med"/>
            </a:ln>
          </p:spPr>
        </p:sp>
        <p:grpSp>
          <p:nvGrpSpPr>
            <p:cNvPr id="39951" name="Group 68"/>
            <p:cNvGrpSpPr/>
            <p:nvPr/>
          </p:nvGrpSpPr>
          <p:grpSpPr>
            <a:xfrm>
              <a:off x="848" y="3022"/>
              <a:ext cx="817" cy="907"/>
              <a:chOff x="848" y="2977"/>
              <a:chExt cx="817" cy="907"/>
            </a:xfrm>
          </p:grpSpPr>
          <p:sp>
            <p:nvSpPr>
              <p:cNvPr id="39992" name="Rectangle 69" descr="浅色上对角线"/>
              <p:cNvSpPr/>
              <p:nvPr/>
            </p:nvSpPr>
            <p:spPr>
              <a:xfrm>
                <a:off x="848" y="3135"/>
                <a:ext cx="817" cy="428"/>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9993" name="Rectangle 70"/>
              <p:cNvSpPr/>
              <p:nvPr/>
            </p:nvSpPr>
            <p:spPr>
              <a:xfrm>
                <a:off x="1135" y="3201"/>
                <a:ext cx="249" cy="363"/>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94" name="Rectangle 71"/>
              <p:cNvSpPr/>
              <p:nvPr/>
            </p:nvSpPr>
            <p:spPr>
              <a:xfrm>
                <a:off x="977" y="3135"/>
                <a:ext cx="567" cy="68"/>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95" name="Line 72"/>
              <p:cNvSpPr/>
              <p:nvPr/>
            </p:nvSpPr>
            <p:spPr>
              <a:xfrm>
                <a:off x="1261" y="2977"/>
                <a:ext cx="0" cy="907"/>
              </a:xfrm>
              <a:prstGeom prst="line">
                <a:avLst/>
              </a:prstGeom>
              <a:ln w="9525" cap="flat" cmpd="sng">
                <a:solidFill>
                  <a:schemeClr val="tx1"/>
                </a:solidFill>
                <a:prstDash val="lgDashDot"/>
                <a:headEnd type="none" w="sm" len="med"/>
                <a:tailEnd type="none" w="sm" len="med"/>
              </a:ln>
            </p:spPr>
          </p:sp>
        </p:grpSp>
        <p:sp>
          <p:nvSpPr>
            <p:cNvPr id="39952" name="Rectangle 73"/>
            <p:cNvSpPr/>
            <p:nvPr/>
          </p:nvSpPr>
          <p:spPr>
            <a:xfrm>
              <a:off x="113" y="2296"/>
              <a:ext cx="5554" cy="1633"/>
            </a:xfrm>
            <a:prstGeom prst="rect">
              <a:avLst/>
            </a:prstGeom>
            <a:noFill/>
            <a:ln w="9525" cap="flat" cmpd="sng">
              <a:solidFill>
                <a:schemeClr val="tx2"/>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39953" name="Group 74"/>
            <p:cNvGrpSpPr/>
            <p:nvPr/>
          </p:nvGrpSpPr>
          <p:grpSpPr>
            <a:xfrm>
              <a:off x="791" y="2710"/>
              <a:ext cx="998" cy="177"/>
              <a:chOff x="791" y="2665"/>
              <a:chExt cx="998" cy="177"/>
            </a:xfrm>
          </p:grpSpPr>
          <p:sp>
            <p:nvSpPr>
              <p:cNvPr id="39987" name="Text Box 75"/>
              <p:cNvSpPr txBox="1"/>
              <p:nvPr/>
            </p:nvSpPr>
            <p:spPr>
              <a:xfrm>
                <a:off x="791" y="2672"/>
                <a:ext cx="998" cy="170"/>
              </a:xfrm>
              <a:prstGeom prst="rect">
                <a:avLst/>
              </a:prstGeom>
              <a:noFill/>
              <a:ln w="9525">
                <a:noFill/>
              </a:ln>
            </p:spPr>
            <p:txBody>
              <a:bodyPr>
                <a:spAutoFit/>
              </a:bodyPr>
              <a:lstStyle/>
              <a:p>
                <a:pPr algn="l">
                  <a:lnSpc>
                    <a:spcPct val="65000"/>
                  </a:lnSpc>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φ7   Φ16</a:t>
                </a:r>
                <a:r>
                  <a:rPr lang="en-US" altLang="zh-CN" sz="1800" b="0" i="0" dirty="0">
                    <a:latin typeface="Arial" panose="020B0604020202020204" pitchFamily="34" charset="0"/>
                    <a:ea typeface="宋体" panose="02010600030101010101" pitchFamily="2" charset="-122"/>
                  </a:rPr>
                  <a:t> </a:t>
                </a:r>
              </a:p>
            </p:txBody>
          </p:sp>
          <p:sp>
            <p:nvSpPr>
              <p:cNvPr id="39988" name="Line 76"/>
              <p:cNvSpPr/>
              <p:nvPr/>
            </p:nvSpPr>
            <p:spPr>
              <a:xfrm>
                <a:off x="837" y="2834"/>
                <a:ext cx="748" cy="0"/>
              </a:xfrm>
              <a:prstGeom prst="line">
                <a:avLst/>
              </a:prstGeom>
              <a:ln w="9525" cap="flat" cmpd="sng">
                <a:solidFill>
                  <a:schemeClr val="tx1"/>
                </a:solidFill>
                <a:prstDash val="solid"/>
                <a:headEnd type="none" w="sm" len="med"/>
                <a:tailEnd type="none" w="sm" len="med"/>
              </a:ln>
            </p:spPr>
          </p:sp>
          <p:grpSp>
            <p:nvGrpSpPr>
              <p:cNvPr id="39989" name="Group 77"/>
              <p:cNvGrpSpPr/>
              <p:nvPr/>
            </p:nvGrpSpPr>
            <p:grpSpPr>
              <a:xfrm>
                <a:off x="1320" y="2665"/>
                <a:ext cx="113" cy="85"/>
                <a:chOff x="555" y="3572"/>
                <a:chExt cx="113" cy="85"/>
              </a:xfrm>
            </p:grpSpPr>
            <p:sp>
              <p:nvSpPr>
                <p:cNvPr id="39990" name="Rectangle 78"/>
                <p:cNvSpPr/>
                <p:nvPr/>
              </p:nvSpPr>
              <p:spPr>
                <a:xfrm>
                  <a:off x="567" y="3612"/>
                  <a:ext cx="90" cy="45"/>
                </a:xfrm>
                <a:prstGeom prst="rect">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91" name="Rectangle 79"/>
                <p:cNvSpPr/>
                <p:nvPr/>
              </p:nvSpPr>
              <p:spPr>
                <a:xfrm>
                  <a:off x="555" y="3572"/>
                  <a:ext cx="113" cy="46"/>
                </a:xfrm>
                <a:prstGeom prst="rect">
                  <a:avLst/>
                </a:prstGeom>
                <a:solidFill>
                  <a:schemeClr val="bg1"/>
                </a:solidFill>
                <a:ln w="12700"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grpSp>
        <p:grpSp>
          <p:nvGrpSpPr>
            <p:cNvPr id="39954" name="Group 80"/>
            <p:cNvGrpSpPr/>
            <p:nvPr/>
          </p:nvGrpSpPr>
          <p:grpSpPr>
            <a:xfrm>
              <a:off x="1973" y="2523"/>
              <a:ext cx="998" cy="1183"/>
              <a:chOff x="2173" y="2632"/>
              <a:chExt cx="998" cy="1183"/>
            </a:xfrm>
          </p:grpSpPr>
          <p:sp>
            <p:nvSpPr>
              <p:cNvPr id="39975" name="Oval 81"/>
              <p:cNvSpPr>
                <a:spLocks noChangeAspect="1"/>
              </p:cNvSpPr>
              <p:nvPr/>
            </p:nvSpPr>
            <p:spPr>
              <a:xfrm>
                <a:off x="2527" y="3336"/>
                <a:ext cx="227" cy="227"/>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76" name="Line 82"/>
              <p:cNvSpPr/>
              <p:nvPr/>
            </p:nvSpPr>
            <p:spPr>
              <a:xfrm>
                <a:off x="2280" y="3452"/>
                <a:ext cx="680" cy="0"/>
              </a:xfrm>
              <a:prstGeom prst="line">
                <a:avLst/>
              </a:prstGeom>
              <a:ln w="9525" cap="flat" cmpd="sng">
                <a:solidFill>
                  <a:schemeClr val="tx1"/>
                </a:solidFill>
                <a:prstDash val="lgDashDot"/>
                <a:headEnd type="none" w="sm" len="med"/>
                <a:tailEnd type="none" w="sm" len="med"/>
              </a:ln>
            </p:spPr>
          </p:sp>
          <p:sp>
            <p:nvSpPr>
              <p:cNvPr id="39977" name="Line 83"/>
              <p:cNvSpPr/>
              <p:nvPr/>
            </p:nvSpPr>
            <p:spPr>
              <a:xfrm>
                <a:off x="2643" y="3135"/>
                <a:ext cx="0" cy="680"/>
              </a:xfrm>
              <a:prstGeom prst="line">
                <a:avLst/>
              </a:prstGeom>
              <a:ln w="9525" cap="flat" cmpd="sng">
                <a:solidFill>
                  <a:schemeClr val="tx1"/>
                </a:solidFill>
                <a:prstDash val="lgDashDot"/>
                <a:headEnd type="none" w="sm" len="med"/>
                <a:tailEnd type="none" w="sm" len="med"/>
              </a:ln>
            </p:spPr>
          </p:sp>
          <p:sp>
            <p:nvSpPr>
              <p:cNvPr id="39978" name="Line 84"/>
              <p:cNvSpPr/>
              <p:nvPr/>
            </p:nvSpPr>
            <p:spPr>
              <a:xfrm flipV="1">
                <a:off x="2556" y="2806"/>
                <a:ext cx="408" cy="816"/>
              </a:xfrm>
              <a:prstGeom prst="line">
                <a:avLst/>
              </a:prstGeom>
              <a:ln w="9525" cap="flat" cmpd="sng">
                <a:solidFill>
                  <a:schemeClr val="tx1"/>
                </a:solidFill>
                <a:prstDash val="solid"/>
                <a:headEnd type="none" w="sm" len="med"/>
                <a:tailEnd type="none" w="sm" len="med"/>
              </a:ln>
            </p:spPr>
          </p:sp>
          <p:sp>
            <p:nvSpPr>
              <p:cNvPr id="39979" name="Oval 85"/>
              <p:cNvSpPr/>
              <p:nvPr/>
            </p:nvSpPr>
            <p:spPr>
              <a:xfrm>
                <a:off x="2358" y="3166"/>
                <a:ext cx="567" cy="567"/>
              </a:xfrm>
              <a:prstGeom prst="ellipse">
                <a:avLst/>
              </a:prstGeom>
              <a:no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80" name="Line 86"/>
              <p:cNvSpPr/>
              <p:nvPr/>
            </p:nvSpPr>
            <p:spPr>
              <a:xfrm flipV="1">
                <a:off x="2698" y="3155"/>
                <a:ext cx="91" cy="181"/>
              </a:xfrm>
              <a:prstGeom prst="line">
                <a:avLst/>
              </a:prstGeom>
              <a:ln w="9525" cap="flat" cmpd="sng">
                <a:solidFill>
                  <a:schemeClr val="tx1"/>
                </a:solidFill>
                <a:prstDash val="solid"/>
                <a:headEnd type="triangle" w="sm" len="lg"/>
                <a:tailEnd type="none" w="sm" len="med"/>
              </a:ln>
            </p:spPr>
          </p:sp>
          <p:sp>
            <p:nvSpPr>
              <p:cNvPr id="39981" name="Line 87"/>
              <p:cNvSpPr/>
              <p:nvPr/>
            </p:nvSpPr>
            <p:spPr>
              <a:xfrm flipH="1">
                <a:off x="2499" y="3555"/>
                <a:ext cx="90" cy="182"/>
              </a:xfrm>
              <a:prstGeom prst="line">
                <a:avLst/>
              </a:prstGeom>
              <a:ln w="9525" cap="flat" cmpd="sng">
                <a:solidFill>
                  <a:schemeClr val="tx1"/>
                </a:solidFill>
                <a:prstDash val="solid"/>
                <a:headEnd type="triangle" w="sm" len="lg"/>
                <a:tailEnd type="none" w="med" len="med"/>
              </a:ln>
            </p:spPr>
          </p:sp>
          <p:sp>
            <p:nvSpPr>
              <p:cNvPr id="39982" name="Text Box 88"/>
              <p:cNvSpPr txBox="1"/>
              <p:nvPr/>
            </p:nvSpPr>
            <p:spPr>
              <a:xfrm>
                <a:off x="2173" y="2639"/>
                <a:ext cx="998" cy="170"/>
              </a:xfrm>
              <a:prstGeom prst="rect">
                <a:avLst/>
              </a:prstGeom>
              <a:noFill/>
              <a:ln w="9525">
                <a:noFill/>
              </a:ln>
            </p:spPr>
            <p:txBody>
              <a:bodyPr>
                <a:spAutoFit/>
              </a:bodyPr>
              <a:lstStyle/>
              <a:p>
                <a:pPr algn="l">
                  <a:lnSpc>
                    <a:spcPct val="65000"/>
                  </a:lnSpc>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φ7   Φ16</a:t>
                </a:r>
                <a:r>
                  <a:rPr lang="en-US" altLang="zh-CN" sz="1800" b="0" i="0" dirty="0">
                    <a:latin typeface="Arial" panose="020B0604020202020204" pitchFamily="34" charset="0"/>
                    <a:ea typeface="宋体" panose="02010600030101010101" pitchFamily="2" charset="-122"/>
                  </a:rPr>
                  <a:t> </a:t>
                </a:r>
              </a:p>
            </p:txBody>
          </p:sp>
          <p:sp>
            <p:nvSpPr>
              <p:cNvPr id="39983" name="Line 89"/>
              <p:cNvSpPr/>
              <p:nvPr/>
            </p:nvSpPr>
            <p:spPr>
              <a:xfrm>
                <a:off x="2219" y="2801"/>
                <a:ext cx="748" cy="0"/>
              </a:xfrm>
              <a:prstGeom prst="line">
                <a:avLst/>
              </a:prstGeom>
              <a:ln w="9525" cap="flat" cmpd="sng">
                <a:solidFill>
                  <a:schemeClr val="tx1"/>
                </a:solidFill>
                <a:prstDash val="solid"/>
                <a:headEnd type="none" w="sm" len="med"/>
                <a:tailEnd type="none" w="sm" len="med"/>
              </a:ln>
            </p:spPr>
          </p:sp>
          <p:grpSp>
            <p:nvGrpSpPr>
              <p:cNvPr id="39984" name="Group 90"/>
              <p:cNvGrpSpPr/>
              <p:nvPr/>
            </p:nvGrpSpPr>
            <p:grpSpPr>
              <a:xfrm>
                <a:off x="2702" y="2632"/>
                <a:ext cx="113" cy="85"/>
                <a:chOff x="555" y="3572"/>
                <a:chExt cx="113" cy="85"/>
              </a:xfrm>
            </p:grpSpPr>
            <p:sp>
              <p:nvSpPr>
                <p:cNvPr id="39985" name="Rectangle 91"/>
                <p:cNvSpPr/>
                <p:nvPr/>
              </p:nvSpPr>
              <p:spPr>
                <a:xfrm>
                  <a:off x="567" y="3612"/>
                  <a:ext cx="90" cy="45"/>
                </a:xfrm>
                <a:prstGeom prst="rect">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86" name="Rectangle 92"/>
                <p:cNvSpPr/>
                <p:nvPr/>
              </p:nvSpPr>
              <p:spPr>
                <a:xfrm>
                  <a:off x="555" y="3572"/>
                  <a:ext cx="113" cy="46"/>
                </a:xfrm>
                <a:prstGeom prst="rect">
                  <a:avLst/>
                </a:prstGeom>
                <a:solidFill>
                  <a:schemeClr val="bg1"/>
                </a:solidFill>
                <a:ln w="12700"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grpSp>
        <p:grpSp>
          <p:nvGrpSpPr>
            <p:cNvPr id="39955" name="Group 93"/>
            <p:cNvGrpSpPr/>
            <p:nvPr/>
          </p:nvGrpSpPr>
          <p:grpSpPr>
            <a:xfrm>
              <a:off x="3107" y="2406"/>
              <a:ext cx="1159" cy="1296"/>
              <a:chOff x="3107" y="2406"/>
              <a:chExt cx="1159" cy="1296"/>
            </a:xfrm>
          </p:grpSpPr>
          <p:sp>
            <p:nvSpPr>
              <p:cNvPr id="39956" name="Text Box 94"/>
              <p:cNvSpPr txBox="1"/>
              <p:nvPr/>
            </p:nvSpPr>
            <p:spPr>
              <a:xfrm>
                <a:off x="3631" y="3399"/>
                <a:ext cx="635"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4</a:t>
                </a:r>
                <a:r>
                  <a:rPr lang="en-US" altLang="zh-CN" sz="1800" b="0" i="0" dirty="0">
                    <a:latin typeface="Arial" panose="020B0604020202020204" pitchFamily="34" charset="0"/>
                    <a:ea typeface="宋体" panose="02010600030101010101" pitchFamily="2" charset="-122"/>
                  </a:rPr>
                  <a:t>×</a:t>
                </a:r>
                <a:r>
                  <a:rPr lang="en-US" altLang="zh-CN" sz="1800" b="0" dirty="0">
                    <a:latin typeface="Arial" panose="020B0604020202020204" pitchFamily="34" charset="0"/>
                    <a:ea typeface="宋体" panose="02010600030101010101" pitchFamily="2" charset="-122"/>
                  </a:rPr>
                  <a:t>φ7</a:t>
                </a:r>
              </a:p>
            </p:txBody>
          </p:sp>
          <p:sp>
            <p:nvSpPr>
              <p:cNvPr id="39957" name="Line 95"/>
              <p:cNvSpPr/>
              <p:nvPr/>
            </p:nvSpPr>
            <p:spPr>
              <a:xfrm>
                <a:off x="3393" y="3359"/>
                <a:ext cx="0" cy="340"/>
              </a:xfrm>
              <a:prstGeom prst="line">
                <a:avLst/>
              </a:prstGeom>
              <a:ln w="9525" cap="flat" cmpd="sng">
                <a:solidFill>
                  <a:schemeClr val="tx1"/>
                </a:solidFill>
                <a:prstDash val="solid"/>
                <a:headEnd type="none" w="sm" len="med"/>
                <a:tailEnd type="none" w="sm" len="med"/>
              </a:ln>
            </p:spPr>
          </p:sp>
          <p:sp>
            <p:nvSpPr>
              <p:cNvPr id="39958" name="Line 96"/>
              <p:cNvSpPr/>
              <p:nvPr/>
            </p:nvSpPr>
            <p:spPr>
              <a:xfrm>
                <a:off x="3647" y="3359"/>
                <a:ext cx="0" cy="340"/>
              </a:xfrm>
              <a:prstGeom prst="line">
                <a:avLst/>
              </a:prstGeom>
              <a:ln w="9525" cap="flat" cmpd="sng">
                <a:solidFill>
                  <a:schemeClr val="tx1"/>
                </a:solidFill>
                <a:prstDash val="solid"/>
                <a:headEnd type="none" w="sm" len="med"/>
                <a:tailEnd type="none" w="sm" len="med"/>
              </a:ln>
            </p:spPr>
          </p:sp>
          <p:sp>
            <p:nvSpPr>
              <p:cNvPr id="39959" name="Line 97"/>
              <p:cNvSpPr/>
              <p:nvPr/>
            </p:nvSpPr>
            <p:spPr>
              <a:xfrm>
                <a:off x="3290" y="3631"/>
                <a:ext cx="680" cy="0"/>
              </a:xfrm>
              <a:prstGeom prst="line">
                <a:avLst/>
              </a:prstGeom>
              <a:ln w="9525" cap="flat" cmpd="sng">
                <a:solidFill>
                  <a:schemeClr val="tx1"/>
                </a:solidFill>
                <a:prstDash val="solid"/>
                <a:headEnd type="none" w="sm" len="med"/>
                <a:tailEnd type="none" w="sm" len="med"/>
              </a:ln>
            </p:spPr>
          </p:sp>
          <p:sp>
            <p:nvSpPr>
              <p:cNvPr id="39960" name="Line 98"/>
              <p:cNvSpPr/>
              <p:nvPr/>
            </p:nvSpPr>
            <p:spPr>
              <a:xfrm>
                <a:off x="3653" y="3631"/>
                <a:ext cx="136" cy="0"/>
              </a:xfrm>
              <a:prstGeom prst="line">
                <a:avLst/>
              </a:prstGeom>
              <a:ln w="9525" cap="flat" cmpd="sng">
                <a:solidFill>
                  <a:schemeClr val="tx1"/>
                </a:solidFill>
                <a:prstDash val="solid"/>
                <a:headEnd type="triangle" w="sm" len="lg"/>
                <a:tailEnd type="none" w="sm" len="med"/>
              </a:ln>
            </p:spPr>
          </p:sp>
          <p:sp>
            <p:nvSpPr>
              <p:cNvPr id="39961" name="Line 99"/>
              <p:cNvSpPr/>
              <p:nvPr/>
            </p:nvSpPr>
            <p:spPr>
              <a:xfrm>
                <a:off x="3260" y="3631"/>
                <a:ext cx="136" cy="0"/>
              </a:xfrm>
              <a:prstGeom prst="line">
                <a:avLst/>
              </a:prstGeom>
              <a:ln w="9525" cap="flat" cmpd="sng">
                <a:solidFill>
                  <a:schemeClr val="tx1"/>
                </a:solidFill>
                <a:prstDash val="solid"/>
                <a:headEnd type="none" w="sm" len="med"/>
                <a:tailEnd type="triangle" w="sm" len="lg"/>
              </a:ln>
            </p:spPr>
          </p:sp>
          <p:sp>
            <p:nvSpPr>
              <p:cNvPr id="39962" name="Line 100"/>
              <p:cNvSpPr/>
              <p:nvPr/>
            </p:nvSpPr>
            <p:spPr>
              <a:xfrm flipV="1">
                <a:off x="3236" y="2633"/>
                <a:ext cx="0" cy="317"/>
              </a:xfrm>
              <a:prstGeom prst="line">
                <a:avLst/>
              </a:prstGeom>
              <a:ln w="9525" cap="flat" cmpd="sng">
                <a:solidFill>
                  <a:schemeClr val="tx1"/>
                </a:solidFill>
                <a:prstDash val="solid"/>
                <a:headEnd type="none" w="sm" len="med"/>
                <a:tailEnd type="none" w="sm" len="med"/>
              </a:ln>
            </p:spPr>
          </p:sp>
          <p:sp>
            <p:nvSpPr>
              <p:cNvPr id="39963" name="Line 101"/>
              <p:cNvSpPr/>
              <p:nvPr/>
            </p:nvSpPr>
            <p:spPr>
              <a:xfrm flipV="1">
                <a:off x="3804" y="2633"/>
                <a:ext cx="0" cy="317"/>
              </a:xfrm>
              <a:prstGeom prst="line">
                <a:avLst/>
              </a:prstGeom>
              <a:ln w="9525" cap="flat" cmpd="sng">
                <a:solidFill>
                  <a:schemeClr val="tx1"/>
                </a:solidFill>
                <a:prstDash val="solid"/>
                <a:headEnd type="none" w="sm" len="med"/>
                <a:tailEnd type="none" w="sm" len="med"/>
              </a:ln>
            </p:spPr>
          </p:sp>
          <p:sp>
            <p:nvSpPr>
              <p:cNvPr id="39964" name="Line 102"/>
              <p:cNvSpPr/>
              <p:nvPr/>
            </p:nvSpPr>
            <p:spPr>
              <a:xfrm>
                <a:off x="3239" y="2723"/>
                <a:ext cx="567" cy="0"/>
              </a:xfrm>
              <a:prstGeom prst="line">
                <a:avLst/>
              </a:prstGeom>
              <a:ln w="9525" cap="flat" cmpd="sng">
                <a:solidFill>
                  <a:schemeClr val="tx1"/>
                </a:solidFill>
                <a:prstDash val="solid"/>
                <a:headEnd type="triangle" w="sm" len="lg"/>
                <a:tailEnd type="triangle" w="sm" len="lg"/>
              </a:ln>
            </p:spPr>
          </p:sp>
          <p:sp>
            <p:nvSpPr>
              <p:cNvPr id="39965" name="Text Box 103"/>
              <p:cNvSpPr txBox="1"/>
              <p:nvPr/>
            </p:nvSpPr>
            <p:spPr>
              <a:xfrm>
                <a:off x="3193" y="2534"/>
                <a:ext cx="590" cy="231"/>
              </a:xfrm>
              <a:prstGeom prst="rect">
                <a:avLst/>
              </a:prstGeom>
              <a:noFill/>
              <a:ln w="9525">
                <a:noFill/>
              </a:ln>
            </p:spPr>
            <p:txBody>
              <a:bodyPr>
                <a:spAutoFit/>
              </a:bodyPr>
              <a:lstStyle/>
              <a:p>
                <a:pPr algn="l">
                  <a:spcBef>
                    <a:spcPct val="50000"/>
                  </a:spcBef>
                </a:pPr>
                <a:r>
                  <a:rPr lang="en-US" altLang="zh-CN" sz="1800" b="0" dirty="0">
                    <a:latin typeface="Arial" panose="020B0604020202020204" pitchFamily="34" charset="0"/>
                    <a:ea typeface="宋体" panose="02010600030101010101" pitchFamily="2" charset="-122"/>
                  </a:rPr>
                  <a:t>φ16</a:t>
                </a:r>
              </a:p>
            </p:txBody>
          </p:sp>
          <p:sp>
            <p:nvSpPr>
              <p:cNvPr id="39966" name="Rectangle 104"/>
              <p:cNvSpPr/>
              <p:nvPr/>
            </p:nvSpPr>
            <p:spPr>
              <a:xfrm>
                <a:off x="3381" y="2406"/>
                <a:ext cx="226" cy="18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39967" name="Group 105"/>
              <p:cNvGrpSpPr/>
              <p:nvPr/>
            </p:nvGrpSpPr>
            <p:grpSpPr>
              <a:xfrm>
                <a:off x="3107" y="2795"/>
                <a:ext cx="817" cy="907"/>
                <a:chOff x="848" y="2977"/>
                <a:chExt cx="817" cy="907"/>
              </a:xfrm>
            </p:grpSpPr>
            <p:sp>
              <p:nvSpPr>
                <p:cNvPr id="39971" name="Rectangle 106" descr="浅色上对角线"/>
                <p:cNvSpPr/>
                <p:nvPr/>
              </p:nvSpPr>
              <p:spPr>
                <a:xfrm>
                  <a:off x="848" y="3135"/>
                  <a:ext cx="817" cy="428"/>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sz="1800" b="0" i="0" dirty="0">
                    <a:solidFill>
                      <a:srgbClr val="006600"/>
                    </a:solidFill>
                    <a:latin typeface="Arial" panose="020B0604020202020204" pitchFamily="34" charset="0"/>
                    <a:ea typeface="宋体" panose="02010600030101010101" pitchFamily="2" charset="-122"/>
                  </a:endParaRPr>
                </a:p>
              </p:txBody>
            </p:sp>
            <p:sp>
              <p:nvSpPr>
                <p:cNvPr id="39972" name="Rectangle 107"/>
                <p:cNvSpPr/>
                <p:nvPr/>
              </p:nvSpPr>
              <p:spPr>
                <a:xfrm>
                  <a:off x="1135" y="3201"/>
                  <a:ext cx="249" cy="363"/>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73" name="Rectangle 108"/>
                <p:cNvSpPr/>
                <p:nvPr/>
              </p:nvSpPr>
              <p:spPr>
                <a:xfrm>
                  <a:off x="977" y="3135"/>
                  <a:ext cx="567" cy="68"/>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74" name="Line 109"/>
                <p:cNvSpPr/>
                <p:nvPr/>
              </p:nvSpPr>
              <p:spPr>
                <a:xfrm>
                  <a:off x="1261" y="2977"/>
                  <a:ext cx="0" cy="907"/>
                </a:xfrm>
                <a:prstGeom prst="line">
                  <a:avLst/>
                </a:prstGeom>
                <a:ln w="9525" cap="flat" cmpd="sng">
                  <a:solidFill>
                    <a:schemeClr val="tx1"/>
                  </a:solidFill>
                  <a:prstDash val="lgDashDot"/>
                  <a:headEnd type="none" w="sm" len="med"/>
                  <a:tailEnd type="none" w="sm" len="med"/>
                </a:ln>
              </p:spPr>
            </p:sp>
          </p:grpSp>
          <p:grpSp>
            <p:nvGrpSpPr>
              <p:cNvPr id="39968" name="Group 110"/>
              <p:cNvGrpSpPr/>
              <p:nvPr/>
            </p:nvGrpSpPr>
            <p:grpSpPr>
              <a:xfrm>
                <a:off x="3599" y="2593"/>
                <a:ext cx="113" cy="85"/>
                <a:chOff x="555" y="3572"/>
                <a:chExt cx="113" cy="85"/>
              </a:xfrm>
            </p:grpSpPr>
            <p:sp>
              <p:nvSpPr>
                <p:cNvPr id="39969" name="Rectangle 111"/>
                <p:cNvSpPr/>
                <p:nvPr/>
              </p:nvSpPr>
              <p:spPr>
                <a:xfrm>
                  <a:off x="567" y="3612"/>
                  <a:ext cx="90" cy="45"/>
                </a:xfrm>
                <a:prstGeom prst="rect">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39970" name="Rectangle 112"/>
                <p:cNvSpPr/>
                <p:nvPr/>
              </p:nvSpPr>
              <p:spPr>
                <a:xfrm>
                  <a:off x="555" y="3572"/>
                  <a:ext cx="113" cy="46"/>
                </a:xfrm>
                <a:prstGeom prst="rect">
                  <a:avLst/>
                </a:prstGeom>
                <a:solidFill>
                  <a:schemeClr val="bg1"/>
                </a:solidFill>
                <a:ln w="12700"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grpSp>
      </p:grpSp>
      <p:sp>
        <p:nvSpPr>
          <p:cNvPr id="434289" name="Text Box 113"/>
          <p:cNvSpPr txBox="1"/>
          <p:nvPr/>
        </p:nvSpPr>
        <p:spPr>
          <a:xfrm>
            <a:off x="7021513" y="4051300"/>
            <a:ext cx="1727200" cy="1465263"/>
          </a:xfrm>
          <a:prstGeom prst="rect">
            <a:avLst/>
          </a:prstGeom>
          <a:noFill/>
          <a:ln w="9525">
            <a:noFill/>
          </a:ln>
        </p:spPr>
        <p:txBody>
          <a:bodyPr>
            <a:spAutoFit/>
          </a:bodyPr>
          <a:lstStyle/>
          <a:p>
            <a:pPr algn="l">
              <a:spcBef>
                <a:spcPct val="50000"/>
              </a:spcBef>
            </a:pPr>
            <a:r>
              <a:rPr lang="zh-CN" altLang="en-US" sz="1800" i="0" dirty="0">
                <a:solidFill>
                  <a:srgbClr val="000066"/>
                </a:solidFill>
                <a:latin typeface="仿宋_GB2312" pitchFamily="49" charset="-122"/>
                <a:ea typeface="仿宋_GB2312" pitchFamily="49" charset="-122"/>
              </a:rPr>
              <a:t>铳平面</a:t>
            </a:r>
            <a:r>
              <a:rPr lang="en-US" altLang="zh-CN" sz="1800" dirty="0">
                <a:solidFill>
                  <a:srgbClr val="000066"/>
                </a:solidFill>
                <a:latin typeface="仿宋_GB2312" pitchFamily="49" charset="-122"/>
                <a:ea typeface="仿宋_GB2312" pitchFamily="49" charset="-122"/>
              </a:rPr>
              <a:t>φ</a:t>
            </a:r>
            <a:r>
              <a:rPr lang="en-US" altLang="zh-CN" sz="1800" i="0" dirty="0">
                <a:solidFill>
                  <a:srgbClr val="000066"/>
                </a:solidFill>
                <a:latin typeface="仿宋_GB2312" pitchFamily="49" charset="-122"/>
                <a:ea typeface="仿宋_GB2312" pitchFamily="49" charset="-122"/>
              </a:rPr>
              <a:t>16</a:t>
            </a:r>
            <a:r>
              <a:rPr lang="zh-CN" altLang="en-US" sz="1800" i="0" dirty="0">
                <a:solidFill>
                  <a:srgbClr val="000066"/>
                </a:solidFill>
                <a:latin typeface="仿宋_GB2312" pitchFamily="49" charset="-122"/>
                <a:ea typeface="仿宋_GB2312" pitchFamily="49" charset="-122"/>
              </a:rPr>
              <a:t>的深度不需标注，一般铳平到不出现毛面为止。</a:t>
            </a:r>
          </a:p>
        </p:txBody>
      </p:sp>
      <p:sp>
        <p:nvSpPr>
          <p:cNvPr id="39948" name="Rectangle 115"/>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slide(fromLef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434289"/>
                                        </p:tgtEl>
                                        <p:attrNameLst>
                                          <p:attrName>style.visibility</p:attrName>
                                        </p:attrNameLst>
                                      </p:cBhvr>
                                      <p:to>
                                        <p:strVal val="visible"/>
                                      </p:to>
                                    </p:set>
                                    <p:animEffect transition="in" filter="slide(fromBottom)">
                                      <p:cBhvr>
                                        <p:cTn id="22" dur="500"/>
                                        <p:tgtEl>
                                          <p:spTgt spid="434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428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3E9C261-1932-4C18-A0A4-3F32372C5B8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35</a:t>
            </a:fld>
            <a:endParaRPr lang="en-US" altLang="zh-CN" sz="1400" b="0" i="0" dirty="0">
              <a:ea typeface="宋体" panose="02010600030101010101" pitchFamily="2" charset="-122"/>
            </a:endParaRPr>
          </a:p>
        </p:txBody>
      </p:sp>
      <p:sp>
        <p:nvSpPr>
          <p:cNvPr id="40965" name="Text Box 2"/>
          <p:cNvSpPr txBox="1"/>
          <p:nvPr/>
        </p:nvSpPr>
        <p:spPr>
          <a:xfrm>
            <a:off x="252413" y="1216025"/>
            <a:ext cx="576262" cy="1190625"/>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平键键槽</a:t>
            </a:r>
          </a:p>
        </p:txBody>
      </p:sp>
      <p:sp>
        <p:nvSpPr>
          <p:cNvPr id="40966" name="Rectangle 3"/>
          <p:cNvSpPr/>
          <p:nvPr/>
        </p:nvSpPr>
        <p:spPr>
          <a:xfrm>
            <a:off x="179388" y="1054100"/>
            <a:ext cx="8816975" cy="2519363"/>
          </a:xfrm>
          <a:prstGeom prst="rect">
            <a:avLst/>
          </a:prstGeom>
          <a:noFill/>
          <a:ln w="9525" cap="flat" cmpd="sng">
            <a:solidFill>
              <a:schemeClr val="tx2"/>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5204" name="Text Box 4"/>
          <p:cNvSpPr txBox="1"/>
          <p:nvPr/>
        </p:nvSpPr>
        <p:spPr>
          <a:xfrm>
            <a:off x="6588125" y="1733550"/>
            <a:ext cx="2087563" cy="915988"/>
          </a:xfrm>
          <a:prstGeom prst="rect">
            <a:avLst/>
          </a:prstGeom>
          <a:noFill/>
          <a:ln w="9525">
            <a:noFill/>
          </a:ln>
        </p:spPr>
        <p:txBody>
          <a:bodyPr>
            <a:spAutoFit/>
          </a:bodyPr>
          <a:lstStyle/>
          <a:p>
            <a:pPr algn="l">
              <a:spcBef>
                <a:spcPct val="50000"/>
              </a:spcBef>
            </a:pPr>
            <a:r>
              <a:rPr lang="zh-CN" altLang="en-US" sz="1800" i="0" dirty="0">
                <a:solidFill>
                  <a:srgbClr val="000066"/>
                </a:solidFill>
                <a:latin typeface="仿宋_GB2312" pitchFamily="49" charset="-122"/>
                <a:ea typeface="仿宋_GB2312" pitchFamily="49" charset="-122"/>
              </a:rPr>
              <a:t>标注</a:t>
            </a:r>
            <a:r>
              <a:rPr lang="en-US" altLang="zh-CN" sz="1800" i="0" dirty="0">
                <a:solidFill>
                  <a:srgbClr val="000066"/>
                </a:solidFill>
                <a:latin typeface="仿宋_GB2312" pitchFamily="49" charset="-122"/>
                <a:ea typeface="仿宋_GB2312" pitchFamily="49" charset="-122"/>
              </a:rPr>
              <a:t>D-t </a:t>
            </a:r>
            <a:r>
              <a:rPr lang="zh-CN" altLang="en-US" sz="1800" i="0" dirty="0">
                <a:solidFill>
                  <a:srgbClr val="000066"/>
                </a:solidFill>
                <a:latin typeface="仿宋_GB2312" pitchFamily="49" charset="-122"/>
                <a:ea typeface="仿宋_GB2312" pitchFamily="49" charset="-122"/>
              </a:rPr>
              <a:t>便于测量（</a:t>
            </a:r>
            <a:r>
              <a:rPr lang="en-US" altLang="zh-CN" sz="1800" i="0" dirty="0">
                <a:solidFill>
                  <a:srgbClr val="000066"/>
                </a:solidFill>
                <a:latin typeface="仿宋_GB2312" pitchFamily="49" charset="-122"/>
                <a:ea typeface="仿宋_GB2312" pitchFamily="49" charset="-122"/>
              </a:rPr>
              <a:t>D</a:t>
            </a:r>
            <a:r>
              <a:rPr lang="zh-CN" altLang="en-US" sz="1800" i="0" dirty="0">
                <a:solidFill>
                  <a:srgbClr val="000066"/>
                </a:solidFill>
                <a:latin typeface="仿宋_GB2312" pitchFamily="49" charset="-122"/>
                <a:ea typeface="仿宋_GB2312" pitchFamily="49" charset="-122"/>
              </a:rPr>
              <a:t>为轴的直径，</a:t>
            </a:r>
            <a:r>
              <a:rPr lang="en-US" altLang="zh-CN" sz="1800" i="0" dirty="0">
                <a:solidFill>
                  <a:srgbClr val="000066"/>
                </a:solidFill>
                <a:latin typeface="仿宋_GB2312" pitchFamily="49" charset="-122"/>
                <a:ea typeface="仿宋_GB2312" pitchFamily="49" charset="-122"/>
              </a:rPr>
              <a:t>t</a:t>
            </a:r>
            <a:r>
              <a:rPr lang="zh-CN" altLang="en-US" sz="1800" i="0" dirty="0">
                <a:solidFill>
                  <a:srgbClr val="000066"/>
                </a:solidFill>
                <a:latin typeface="仿宋_GB2312" pitchFamily="49" charset="-122"/>
                <a:ea typeface="仿宋_GB2312" pitchFamily="49" charset="-122"/>
              </a:rPr>
              <a:t>为键槽深度）</a:t>
            </a:r>
          </a:p>
        </p:txBody>
      </p:sp>
      <p:grpSp>
        <p:nvGrpSpPr>
          <p:cNvPr id="40968" name="Group 5"/>
          <p:cNvGrpSpPr/>
          <p:nvPr/>
        </p:nvGrpSpPr>
        <p:grpSpPr>
          <a:xfrm>
            <a:off x="1187450" y="1562100"/>
            <a:ext cx="2305050" cy="1625600"/>
            <a:chOff x="748" y="757"/>
            <a:chExt cx="1452" cy="1024"/>
          </a:xfrm>
        </p:grpSpPr>
        <p:grpSp>
          <p:nvGrpSpPr>
            <p:cNvPr id="40989" name="Group 6"/>
            <p:cNvGrpSpPr/>
            <p:nvPr/>
          </p:nvGrpSpPr>
          <p:grpSpPr>
            <a:xfrm>
              <a:off x="748" y="1117"/>
              <a:ext cx="1452" cy="457"/>
              <a:chOff x="1927" y="1342"/>
              <a:chExt cx="1452" cy="457"/>
            </a:xfrm>
          </p:grpSpPr>
          <p:sp>
            <p:nvSpPr>
              <p:cNvPr id="41002" name="Rectangle 7"/>
              <p:cNvSpPr/>
              <p:nvPr/>
            </p:nvSpPr>
            <p:spPr>
              <a:xfrm>
                <a:off x="2154" y="1344"/>
                <a:ext cx="907" cy="453"/>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41003" name="Group 8"/>
              <p:cNvGrpSpPr/>
              <p:nvPr/>
            </p:nvGrpSpPr>
            <p:grpSpPr>
              <a:xfrm>
                <a:off x="2131" y="1342"/>
                <a:ext cx="69" cy="457"/>
                <a:chOff x="2131" y="1342"/>
                <a:chExt cx="69" cy="457"/>
              </a:xfrm>
            </p:grpSpPr>
            <p:sp>
              <p:nvSpPr>
                <p:cNvPr id="41016" name="Oval 9" descr="宽上对角线"/>
                <p:cNvSpPr/>
                <p:nvPr/>
              </p:nvSpPr>
              <p:spPr>
                <a:xfrm>
                  <a:off x="2131" y="1342"/>
                  <a:ext cx="45" cy="227"/>
                </a:xfrm>
                <a:prstGeom prst="ellipse">
                  <a:avLst/>
                </a:prstGeom>
                <a:pattFill prst="wdUpDiag">
                  <a:fgClr>
                    <a:schemeClr val="hlink"/>
                  </a:fgClr>
                  <a:bgClr>
                    <a:schemeClr val="bg1"/>
                  </a:bgClr>
                </a:patt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1017" name="Oval 10"/>
                <p:cNvSpPr/>
                <p:nvPr/>
              </p:nvSpPr>
              <p:spPr>
                <a:xfrm>
                  <a:off x="2131" y="1572"/>
                  <a:ext cx="45" cy="227"/>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1018" name="Rectangle 11"/>
                <p:cNvSpPr/>
                <p:nvPr/>
              </p:nvSpPr>
              <p:spPr>
                <a:xfrm>
                  <a:off x="2154" y="1576"/>
                  <a:ext cx="46" cy="21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grpSp>
            <p:nvGrpSpPr>
              <p:cNvPr id="41004" name="Group 12"/>
              <p:cNvGrpSpPr/>
              <p:nvPr/>
            </p:nvGrpSpPr>
            <p:grpSpPr>
              <a:xfrm>
                <a:off x="3016" y="1342"/>
                <a:ext cx="69" cy="457"/>
                <a:chOff x="3016" y="1342"/>
                <a:chExt cx="69" cy="457"/>
              </a:xfrm>
            </p:grpSpPr>
            <p:sp>
              <p:nvSpPr>
                <p:cNvPr id="41013" name="Oval 13"/>
                <p:cNvSpPr/>
                <p:nvPr/>
              </p:nvSpPr>
              <p:spPr>
                <a:xfrm>
                  <a:off x="3040" y="1342"/>
                  <a:ext cx="45" cy="227"/>
                </a:xfrm>
                <a:prstGeom prst="ellipse">
                  <a:avLst/>
                </a:prstGeom>
                <a:solidFill>
                  <a:schemeClr val="bg1"/>
                </a:solid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1014" name="Oval 14" descr="宽上对角线"/>
                <p:cNvSpPr/>
                <p:nvPr/>
              </p:nvSpPr>
              <p:spPr>
                <a:xfrm>
                  <a:off x="3040" y="1572"/>
                  <a:ext cx="45" cy="227"/>
                </a:xfrm>
                <a:prstGeom prst="ellipse">
                  <a:avLst/>
                </a:prstGeom>
                <a:pattFill prst="wdUpDiag">
                  <a:fgClr>
                    <a:schemeClr val="hlink"/>
                  </a:fgClr>
                  <a:bgClr>
                    <a:schemeClr val="bg1"/>
                  </a:bgClr>
                </a:patt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1015" name="Rectangle 15"/>
                <p:cNvSpPr/>
                <p:nvPr/>
              </p:nvSpPr>
              <p:spPr>
                <a:xfrm>
                  <a:off x="3016" y="1352"/>
                  <a:ext cx="46" cy="211"/>
                </a:xfrm>
                <a:prstGeom prst="rect">
                  <a:avLst/>
                </a:prstGeom>
                <a:solidFill>
                  <a:schemeClr val="bg1"/>
                </a:solidFill>
                <a:ln w="2857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grpSp>
            <p:nvGrpSpPr>
              <p:cNvPr id="41005" name="Group 16"/>
              <p:cNvGrpSpPr/>
              <p:nvPr/>
            </p:nvGrpSpPr>
            <p:grpSpPr>
              <a:xfrm>
                <a:off x="2260" y="1477"/>
                <a:ext cx="630" cy="182"/>
                <a:chOff x="2260" y="1477"/>
                <a:chExt cx="630" cy="182"/>
              </a:xfrm>
            </p:grpSpPr>
            <p:grpSp>
              <p:nvGrpSpPr>
                <p:cNvPr id="41007" name="Group 17"/>
                <p:cNvGrpSpPr/>
                <p:nvPr/>
              </p:nvGrpSpPr>
              <p:grpSpPr>
                <a:xfrm>
                  <a:off x="2260" y="1477"/>
                  <a:ext cx="630" cy="182"/>
                  <a:chOff x="2260" y="1475"/>
                  <a:chExt cx="630" cy="182"/>
                </a:xfrm>
              </p:grpSpPr>
              <p:sp>
                <p:nvSpPr>
                  <p:cNvPr id="41010" name="Rectangle 18"/>
                  <p:cNvSpPr/>
                  <p:nvPr/>
                </p:nvSpPr>
                <p:spPr>
                  <a:xfrm>
                    <a:off x="2348" y="1475"/>
                    <a:ext cx="453" cy="181"/>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1011" name="Arc 19"/>
                  <p:cNvSpPr/>
                  <p:nvPr/>
                </p:nvSpPr>
                <p:spPr>
                  <a:xfrm>
                    <a:off x="2799" y="1476"/>
                    <a:ext cx="91" cy="181"/>
                  </a:xfrm>
                  <a:custGeom>
                    <a:avLst/>
                    <a:gdLst>
                      <a:gd name="txL" fmla="*/ 0 w 22799"/>
                      <a:gd name="txT" fmla="*/ 0 h 43200"/>
                      <a:gd name="txR" fmla="*/ 22799 w 22799"/>
                      <a:gd name="txB" fmla="*/ 43200 h 43200"/>
                    </a:gdLst>
                    <a:ahLst/>
                    <a:cxnLst>
                      <a:cxn ang="0">
                        <a:pos x="0" y="0"/>
                      </a:cxn>
                      <a:cxn ang="0">
                        <a:pos x="0" y="0"/>
                      </a:cxn>
                      <a:cxn ang="0">
                        <a:pos x="0" y="0"/>
                      </a:cxn>
                    </a:cxnLst>
                    <a:rect l="txL" t="txT" r="txR" b="txB"/>
                    <a:pathLst>
                      <a:path w="22799" h="43200" fill="none">
                        <a:moveTo>
                          <a:pt x="1198" y="0"/>
                        </a:moveTo>
                        <a:cubicBezTo>
                          <a:pt x="13128" y="0"/>
                          <a:pt x="22799" y="9670"/>
                          <a:pt x="22799" y="21600"/>
                        </a:cubicBezTo>
                        <a:cubicBezTo>
                          <a:pt x="22799" y="33529"/>
                          <a:pt x="13128" y="43200"/>
                          <a:pt x="1199" y="43200"/>
                        </a:cubicBezTo>
                        <a:cubicBezTo>
                          <a:pt x="799" y="43200"/>
                          <a:pt x="399" y="43188"/>
                          <a:pt x="0" y="43166"/>
                        </a:cubicBezTo>
                      </a:path>
                      <a:path w="22799" h="43200" stroke="0">
                        <a:moveTo>
                          <a:pt x="1198" y="0"/>
                        </a:moveTo>
                        <a:cubicBezTo>
                          <a:pt x="13128" y="0"/>
                          <a:pt x="22799" y="9670"/>
                          <a:pt x="22799" y="21600"/>
                        </a:cubicBezTo>
                        <a:cubicBezTo>
                          <a:pt x="22799" y="33529"/>
                          <a:pt x="13128" y="43200"/>
                          <a:pt x="1199" y="43200"/>
                        </a:cubicBezTo>
                        <a:cubicBezTo>
                          <a:pt x="799" y="43200"/>
                          <a:pt x="399" y="43188"/>
                          <a:pt x="0" y="43166"/>
                        </a:cubicBezTo>
                        <a:lnTo>
                          <a:pt x="1199" y="21600"/>
                        </a:lnTo>
                        <a:close/>
                      </a:path>
                    </a:pathLst>
                  </a:custGeom>
                  <a:solidFill>
                    <a:schemeClr val="bg1">
                      <a:alpha val="100000"/>
                    </a:schemeClr>
                  </a:solidFill>
                  <a:ln w="28575" cap="flat" cmpd="sng">
                    <a:solidFill>
                      <a:schemeClr val="tx1">
                        <a:alpha val="100000"/>
                      </a:schemeClr>
                    </a:solidFill>
                    <a:prstDash val="solid"/>
                    <a:round/>
                    <a:headEnd type="none" w="sm" len="med"/>
                    <a:tailEnd type="none" w="sm" len="med"/>
                  </a:ln>
                </p:spPr>
                <p:txBody>
                  <a:bodyPr/>
                  <a:lstStyle/>
                  <a:p>
                    <a:endParaRPr lang="zh-CN" altLang="en-US"/>
                  </a:p>
                </p:txBody>
              </p:sp>
              <p:sp>
                <p:nvSpPr>
                  <p:cNvPr id="41012" name="Arc 20"/>
                  <p:cNvSpPr/>
                  <p:nvPr/>
                </p:nvSpPr>
                <p:spPr>
                  <a:xfrm flipH="1">
                    <a:off x="2260" y="1476"/>
                    <a:ext cx="91" cy="181"/>
                  </a:xfrm>
                  <a:custGeom>
                    <a:avLst/>
                    <a:gdLst>
                      <a:gd name="txL" fmla="*/ 0 w 22799"/>
                      <a:gd name="txT" fmla="*/ 0 h 43200"/>
                      <a:gd name="txR" fmla="*/ 22799 w 22799"/>
                      <a:gd name="txB" fmla="*/ 43200 h 43200"/>
                    </a:gdLst>
                    <a:ahLst/>
                    <a:cxnLst>
                      <a:cxn ang="0">
                        <a:pos x="0" y="0"/>
                      </a:cxn>
                      <a:cxn ang="0">
                        <a:pos x="0" y="0"/>
                      </a:cxn>
                      <a:cxn ang="0">
                        <a:pos x="0" y="0"/>
                      </a:cxn>
                    </a:cxnLst>
                    <a:rect l="txL" t="txT" r="txR" b="txB"/>
                    <a:pathLst>
                      <a:path w="22799" h="43200" fill="none">
                        <a:moveTo>
                          <a:pt x="1198" y="0"/>
                        </a:moveTo>
                        <a:cubicBezTo>
                          <a:pt x="13128" y="0"/>
                          <a:pt x="22799" y="9670"/>
                          <a:pt x="22799" y="21600"/>
                        </a:cubicBezTo>
                        <a:cubicBezTo>
                          <a:pt x="22799" y="33529"/>
                          <a:pt x="13128" y="43200"/>
                          <a:pt x="1199" y="43200"/>
                        </a:cubicBezTo>
                        <a:cubicBezTo>
                          <a:pt x="799" y="43200"/>
                          <a:pt x="399" y="43188"/>
                          <a:pt x="0" y="43166"/>
                        </a:cubicBezTo>
                      </a:path>
                      <a:path w="22799" h="43200" stroke="0">
                        <a:moveTo>
                          <a:pt x="1198" y="0"/>
                        </a:moveTo>
                        <a:cubicBezTo>
                          <a:pt x="13128" y="0"/>
                          <a:pt x="22799" y="9670"/>
                          <a:pt x="22799" y="21600"/>
                        </a:cubicBezTo>
                        <a:cubicBezTo>
                          <a:pt x="22799" y="33529"/>
                          <a:pt x="13128" y="43200"/>
                          <a:pt x="1199" y="43200"/>
                        </a:cubicBezTo>
                        <a:cubicBezTo>
                          <a:pt x="799" y="43200"/>
                          <a:pt x="399" y="43188"/>
                          <a:pt x="0" y="43166"/>
                        </a:cubicBezTo>
                        <a:lnTo>
                          <a:pt x="1199" y="21600"/>
                        </a:lnTo>
                        <a:close/>
                      </a:path>
                    </a:pathLst>
                  </a:custGeom>
                  <a:solidFill>
                    <a:schemeClr val="bg1">
                      <a:alpha val="100000"/>
                    </a:schemeClr>
                  </a:solidFill>
                  <a:ln w="28575" cap="flat" cmpd="sng">
                    <a:solidFill>
                      <a:schemeClr val="tx1">
                        <a:alpha val="100000"/>
                      </a:schemeClr>
                    </a:solidFill>
                    <a:prstDash val="solid"/>
                    <a:round/>
                    <a:headEnd type="none" w="sm" len="med"/>
                    <a:tailEnd type="none" w="sm" len="med"/>
                  </a:ln>
                </p:spPr>
                <p:txBody>
                  <a:bodyPr/>
                  <a:lstStyle/>
                  <a:p>
                    <a:endParaRPr lang="zh-CN" altLang="en-US"/>
                  </a:p>
                </p:txBody>
              </p:sp>
            </p:grpSp>
            <p:sp>
              <p:nvSpPr>
                <p:cNvPr id="41008" name="Line 21"/>
                <p:cNvSpPr/>
                <p:nvPr/>
              </p:nvSpPr>
              <p:spPr>
                <a:xfrm>
                  <a:off x="2350" y="1482"/>
                  <a:ext cx="0" cy="170"/>
                </a:xfrm>
                <a:prstGeom prst="line">
                  <a:avLst/>
                </a:prstGeom>
                <a:ln w="38100" cap="flat" cmpd="sng">
                  <a:solidFill>
                    <a:schemeClr val="bg1"/>
                  </a:solidFill>
                  <a:prstDash val="solid"/>
                  <a:headEnd type="none" w="sm" len="med"/>
                  <a:tailEnd type="none" w="sm" len="med"/>
                </a:ln>
              </p:spPr>
            </p:sp>
            <p:sp>
              <p:nvSpPr>
                <p:cNvPr id="41009" name="Line 22"/>
                <p:cNvSpPr/>
                <p:nvPr/>
              </p:nvSpPr>
              <p:spPr>
                <a:xfrm>
                  <a:off x="2795" y="1482"/>
                  <a:ext cx="0" cy="170"/>
                </a:xfrm>
                <a:prstGeom prst="line">
                  <a:avLst/>
                </a:prstGeom>
                <a:ln w="38100" cap="flat" cmpd="sng">
                  <a:solidFill>
                    <a:schemeClr val="bg1"/>
                  </a:solidFill>
                  <a:prstDash val="solid"/>
                  <a:headEnd type="none" w="sm" len="med"/>
                  <a:tailEnd type="none" w="sm" len="med"/>
                </a:ln>
              </p:spPr>
            </p:sp>
          </p:grpSp>
          <p:sp>
            <p:nvSpPr>
              <p:cNvPr id="41006" name="Line 23"/>
              <p:cNvSpPr/>
              <p:nvPr/>
            </p:nvSpPr>
            <p:spPr>
              <a:xfrm>
                <a:off x="1927" y="1570"/>
                <a:ext cx="1452" cy="0"/>
              </a:xfrm>
              <a:prstGeom prst="line">
                <a:avLst/>
              </a:prstGeom>
              <a:ln w="9525" cap="flat" cmpd="sng">
                <a:solidFill>
                  <a:schemeClr val="tx1"/>
                </a:solidFill>
                <a:prstDash val="lgDashDot"/>
                <a:headEnd type="none" w="sm" len="med"/>
                <a:tailEnd type="none" w="sm" len="med"/>
              </a:ln>
            </p:spPr>
          </p:sp>
        </p:grpSp>
        <p:sp>
          <p:nvSpPr>
            <p:cNvPr id="40990" name="Line 24"/>
            <p:cNvSpPr/>
            <p:nvPr/>
          </p:nvSpPr>
          <p:spPr>
            <a:xfrm flipV="1">
              <a:off x="1082" y="935"/>
              <a:ext cx="0" cy="409"/>
            </a:xfrm>
            <a:prstGeom prst="line">
              <a:avLst/>
            </a:prstGeom>
            <a:ln w="6350" cap="flat" cmpd="sng">
              <a:solidFill>
                <a:schemeClr val="tx1"/>
              </a:solidFill>
              <a:prstDash val="solid"/>
              <a:headEnd type="none" w="sm" len="med"/>
              <a:tailEnd type="none" w="sm" len="med"/>
            </a:ln>
          </p:spPr>
        </p:sp>
        <p:sp>
          <p:nvSpPr>
            <p:cNvPr id="40991" name="Line 25"/>
            <p:cNvSpPr/>
            <p:nvPr/>
          </p:nvSpPr>
          <p:spPr>
            <a:xfrm flipV="1">
              <a:off x="1713" y="937"/>
              <a:ext cx="0" cy="409"/>
            </a:xfrm>
            <a:prstGeom prst="line">
              <a:avLst/>
            </a:prstGeom>
            <a:ln w="6350" cap="flat" cmpd="sng">
              <a:solidFill>
                <a:schemeClr val="tx1"/>
              </a:solidFill>
              <a:prstDash val="solid"/>
              <a:headEnd type="none" w="sm" len="med"/>
              <a:tailEnd type="none" w="sm" len="med"/>
            </a:ln>
          </p:spPr>
        </p:sp>
        <p:sp>
          <p:nvSpPr>
            <p:cNvPr id="40992" name="Line 26"/>
            <p:cNvSpPr/>
            <p:nvPr/>
          </p:nvSpPr>
          <p:spPr>
            <a:xfrm>
              <a:off x="1078" y="953"/>
              <a:ext cx="635" cy="0"/>
            </a:xfrm>
            <a:prstGeom prst="line">
              <a:avLst/>
            </a:prstGeom>
            <a:ln w="9525" cap="flat" cmpd="sng">
              <a:solidFill>
                <a:schemeClr val="tx1"/>
              </a:solidFill>
              <a:prstDash val="solid"/>
              <a:headEnd type="triangle" w="sm" len="lg"/>
              <a:tailEnd type="triangle" w="sm" len="lg"/>
            </a:ln>
          </p:spPr>
        </p:sp>
        <p:sp>
          <p:nvSpPr>
            <p:cNvPr id="40993" name="Text Box 27"/>
            <p:cNvSpPr txBox="1"/>
            <p:nvPr/>
          </p:nvSpPr>
          <p:spPr>
            <a:xfrm>
              <a:off x="1318" y="757"/>
              <a:ext cx="181"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L</a:t>
              </a:r>
            </a:p>
          </p:txBody>
        </p:sp>
        <p:grpSp>
          <p:nvGrpSpPr>
            <p:cNvPr id="40994" name="Group 28"/>
            <p:cNvGrpSpPr/>
            <p:nvPr/>
          </p:nvGrpSpPr>
          <p:grpSpPr>
            <a:xfrm>
              <a:off x="1383" y="1616"/>
              <a:ext cx="136" cy="90"/>
              <a:chOff x="1383" y="1616"/>
              <a:chExt cx="136" cy="90"/>
            </a:xfrm>
          </p:grpSpPr>
          <p:sp>
            <p:nvSpPr>
              <p:cNvPr id="41000" name="Line 29"/>
              <p:cNvSpPr/>
              <p:nvPr/>
            </p:nvSpPr>
            <p:spPr>
              <a:xfrm>
                <a:off x="1383" y="1616"/>
                <a:ext cx="0" cy="90"/>
              </a:xfrm>
              <a:prstGeom prst="line">
                <a:avLst/>
              </a:prstGeom>
              <a:ln w="12700" cap="flat" cmpd="sng">
                <a:solidFill>
                  <a:schemeClr val="tx1"/>
                </a:solidFill>
                <a:prstDash val="solid"/>
                <a:headEnd type="none" w="sm" len="med"/>
                <a:tailEnd type="none" w="sm" len="med"/>
              </a:ln>
            </p:spPr>
          </p:sp>
          <p:sp>
            <p:nvSpPr>
              <p:cNvPr id="41001" name="Line 30"/>
              <p:cNvSpPr/>
              <p:nvPr/>
            </p:nvSpPr>
            <p:spPr>
              <a:xfrm>
                <a:off x="1383" y="1706"/>
                <a:ext cx="136" cy="0"/>
              </a:xfrm>
              <a:prstGeom prst="line">
                <a:avLst/>
              </a:prstGeom>
              <a:ln w="9525" cap="flat" cmpd="sng">
                <a:solidFill>
                  <a:schemeClr val="tx1"/>
                </a:solidFill>
                <a:prstDash val="solid"/>
                <a:headEnd type="none" w="sm" len="med"/>
                <a:tailEnd type="triangle" w="sm" len="lg"/>
              </a:ln>
            </p:spPr>
          </p:sp>
        </p:grpSp>
        <p:grpSp>
          <p:nvGrpSpPr>
            <p:cNvPr id="40995" name="Group 31"/>
            <p:cNvGrpSpPr/>
            <p:nvPr/>
          </p:nvGrpSpPr>
          <p:grpSpPr>
            <a:xfrm flipV="1">
              <a:off x="1383" y="1006"/>
              <a:ext cx="136" cy="90"/>
              <a:chOff x="1383" y="1616"/>
              <a:chExt cx="136" cy="90"/>
            </a:xfrm>
          </p:grpSpPr>
          <p:sp>
            <p:nvSpPr>
              <p:cNvPr id="40998" name="Line 32"/>
              <p:cNvSpPr/>
              <p:nvPr/>
            </p:nvSpPr>
            <p:spPr>
              <a:xfrm>
                <a:off x="1383" y="1616"/>
                <a:ext cx="0" cy="90"/>
              </a:xfrm>
              <a:prstGeom prst="line">
                <a:avLst/>
              </a:prstGeom>
              <a:ln w="12700" cap="flat" cmpd="sng">
                <a:solidFill>
                  <a:schemeClr val="tx1"/>
                </a:solidFill>
                <a:prstDash val="solid"/>
                <a:headEnd type="none" w="sm" len="med"/>
                <a:tailEnd type="none" w="sm" len="med"/>
              </a:ln>
            </p:spPr>
          </p:sp>
          <p:sp>
            <p:nvSpPr>
              <p:cNvPr id="40999" name="Line 33"/>
              <p:cNvSpPr/>
              <p:nvPr/>
            </p:nvSpPr>
            <p:spPr>
              <a:xfrm>
                <a:off x="1383" y="1706"/>
                <a:ext cx="136" cy="0"/>
              </a:xfrm>
              <a:prstGeom prst="line">
                <a:avLst/>
              </a:prstGeom>
              <a:ln w="9525" cap="flat" cmpd="sng">
                <a:solidFill>
                  <a:schemeClr val="tx1"/>
                </a:solidFill>
                <a:prstDash val="solid"/>
                <a:headEnd type="none" w="sm" len="med"/>
                <a:tailEnd type="triangle" w="sm" len="lg"/>
              </a:ln>
            </p:spPr>
          </p:sp>
        </p:grpSp>
        <p:sp>
          <p:nvSpPr>
            <p:cNvPr id="40996" name="Text Box 34"/>
            <p:cNvSpPr txBox="1"/>
            <p:nvPr/>
          </p:nvSpPr>
          <p:spPr>
            <a:xfrm>
              <a:off x="1202" y="1550"/>
              <a:ext cx="149"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A</a:t>
              </a:r>
            </a:p>
          </p:txBody>
        </p:sp>
        <p:sp>
          <p:nvSpPr>
            <p:cNvPr id="40997" name="Text Box 35"/>
            <p:cNvSpPr txBox="1"/>
            <p:nvPr/>
          </p:nvSpPr>
          <p:spPr>
            <a:xfrm>
              <a:off x="1198" y="915"/>
              <a:ext cx="149"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A</a:t>
              </a:r>
            </a:p>
          </p:txBody>
        </p:sp>
      </p:grpSp>
      <p:grpSp>
        <p:nvGrpSpPr>
          <p:cNvPr id="40969" name="Group 36"/>
          <p:cNvGrpSpPr/>
          <p:nvPr/>
        </p:nvGrpSpPr>
        <p:grpSpPr>
          <a:xfrm>
            <a:off x="3708400" y="1346200"/>
            <a:ext cx="1209675" cy="1719263"/>
            <a:chOff x="2336" y="896"/>
            <a:chExt cx="762" cy="1083"/>
          </a:xfrm>
        </p:grpSpPr>
        <p:sp>
          <p:nvSpPr>
            <p:cNvPr id="40972" name="Oval 37" descr="宽上对角线"/>
            <p:cNvSpPr>
              <a:spLocks noChangeAspect="1"/>
            </p:cNvSpPr>
            <p:nvPr/>
          </p:nvSpPr>
          <p:spPr>
            <a:xfrm>
              <a:off x="2452" y="1389"/>
              <a:ext cx="453" cy="453"/>
            </a:xfrm>
            <a:prstGeom prst="ellipse">
              <a:avLst/>
            </a:prstGeom>
            <a:pattFill prst="wdUpDiag">
              <a:fgClr>
                <a:schemeClr val="hlink"/>
              </a:fgClr>
              <a:bgClr>
                <a:schemeClr val="bg1"/>
              </a:bgClr>
            </a:pattFill>
            <a:ln w="2857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973" name="Line 38"/>
            <p:cNvSpPr/>
            <p:nvPr/>
          </p:nvSpPr>
          <p:spPr>
            <a:xfrm>
              <a:off x="2679" y="1254"/>
              <a:ext cx="0" cy="725"/>
            </a:xfrm>
            <a:prstGeom prst="line">
              <a:avLst/>
            </a:prstGeom>
            <a:ln w="9525" cap="flat" cmpd="sng">
              <a:solidFill>
                <a:schemeClr val="tx1"/>
              </a:solidFill>
              <a:prstDash val="lgDashDot"/>
              <a:headEnd type="none" w="sm" len="med"/>
              <a:tailEnd type="none" w="sm" len="med"/>
            </a:ln>
          </p:spPr>
        </p:sp>
        <p:sp>
          <p:nvSpPr>
            <p:cNvPr id="40974" name="Rectangle 39"/>
            <p:cNvSpPr/>
            <p:nvPr/>
          </p:nvSpPr>
          <p:spPr>
            <a:xfrm>
              <a:off x="2845" y="1551"/>
              <a:ext cx="91" cy="136"/>
            </a:xfrm>
            <a:prstGeom prst="rect">
              <a:avLst/>
            </a:prstGeom>
            <a:solidFill>
              <a:schemeClr val="bg1"/>
            </a:solidFill>
            <a:ln w="1905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975" name="Rectangle 40"/>
            <p:cNvSpPr/>
            <p:nvPr/>
          </p:nvSpPr>
          <p:spPr>
            <a:xfrm>
              <a:off x="2905" y="1526"/>
              <a:ext cx="46" cy="45"/>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976" name="Rectangle 41"/>
            <p:cNvSpPr/>
            <p:nvPr/>
          </p:nvSpPr>
          <p:spPr>
            <a:xfrm>
              <a:off x="2903" y="1662"/>
              <a:ext cx="46" cy="45"/>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0977" name="Line 42"/>
            <p:cNvSpPr/>
            <p:nvPr/>
          </p:nvSpPr>
          <p:spPr>
            <a:xfrm flipV="1">
              <a:off x="2933" y="1571"/>
              <a:ext cx="0" cy="91"/>
            </a:xfrm>
            <a:prstGeom prst="line">
              <a:avLst/>
            </a:prstGeom>
            <a:ln w="76200" cap="flat" cmpd="sng">
              <a:solidFill>
                <a:schemeClr val="bg1"/>
              </a:solidFill>
              <a:prstDash val="solid"/>
              <a:headEnd type="none" w="sm" len="med"/>
              <a:tailEnd type="none" w="sm" len="med"/>
            </a:ln>
          </p:spPr>
        </p:sp>
        <p:sp>
          <p:nvSpPr>
            <p:cNvPr id="40978" name="Line 43"/>
            <p:cNvSpPr/>
            <p:nvPr/>
          </p:nvSpPr>
          <p:spPr>
            <a:xfrm>
              <a:off x="2336" y="1617"/>
              <a:ext cx="589" cy="0"/>
            </a:xfrm>
            <a:prstGeom prst="line">
              <a:avLst/>
            </a:prstGeom>
            <a:ln w="3175" cap="flat" cmpd="sng">
              <a:solidFill>
                <a:schemeClr val="tx1"/>
              </a:solidFill>
              <a:prstDash val="lgDashDot"/>
              <a:headEnd type="none" w="sm" len="med"/>
              <a:tailEnd type="none" w="sm" len="med"/>
            </a:ln>
          </p:spPr>
        </p:sp>
        <p:sp>
          <p:nvSpPr>
            <p:cNvPr id="40979" name="Line 44"/>
            <p:cNvSpPr/>
            <p:nvPr/>
          </p:nvSpPr>
          <p:spPr>
            <a:xfrm>
              <a:off x="2897" y="1550"/>
              <a:ext cx="182" cy="0"/>
            </a:xfrm>
            <a:prstGeom prst="line">
              <a:avLst/>
            </a:prstGeom>
            <a:ln w="9525" cap="flat" cmpd="sng">
              <a:solidFill>
                <a:schemeClr val="tx1"/>
              </a:solidFill>
              <a:prstDash val="solid"/>
              <a:headEnd type="none" w="sm" len="med"/>
              <a:tailEnd type="none" w="sm" len="med"/>
            </a:ln>
          </p:spPr>
        </p:sp>
        <p:sp>
          <p:nvSpPr>
            <p:cNvPr id="40980" name="Line 45"/>
            <p:cNvSpPr/>
            <p:nvPr/>
          </p:nvSpPr>
          <p:spPr>
            <a:xfrm>
              <a:off x="2893" y="1686"/>
              <a:ext cx="182" cy="0"/>
            </a:xfrm>
            <a:prstGeom prst="line">
              <a:avLst/>
            </a:prstGeom>
            <a:ln w="9525" cap="flat" cmpd="sng">
              <a:solidFill>
                <a:schemeClr val="tx1"/>
              </a:solidFill>
              <a:prstDash val="solid"/>
              <a:headEnd type="none" w="sm" len="med"/>
              <a:tailEnd type="none" w="sm" len="med"/>
            </a:ln>
          </p:spPr>
        </p:sp>
        <p:sp>
          <p:nvSpPr>
            <p:cNvPr id="40981" name="Line 46"/>
            <p:cNvSpPr/>
            <p:nvPr/>
          </p:nvSpPr>
          <p:spPr>
            <a:xfrm flipV="1">
              <a:off x="2452" y="1163"/>
              <a:ext cx="0" cy="454"/>
            </a:xfrm>
            <a:prstGeom prst="line">
              <a:avLst/>
            </a:prstGeom>
            <a:ln w="9525" cap="flat" cmpd="sng">
              <a:solidFill>
                <a:schemeClr val="tx1"/>
              </a:solidFill>
              <a:prstDash val="solid"/>
              <a:headEnd type="none" w="sm" len="med"/>
              <a:tailEnd type="none" w="sm" len="med"/>
            </a:ln>
          </p:spPr>
        </p:sp>
        <p:sp>
          <p:nvSpPr>
            <p:cNvPr id="40982" name="Line 47"/>
            <p:cNvSpPr/>
            <p:nvPr/>
          </p:nvSpPr>
          <p:spPr>
            <a:xfrm flipV="1">
              <a:off x="2846" y="1153"/>
              <a:ext cx="0" cy="454"/>
            </a:xfrm>
            <a:prstGeom prst="line">
              <a:avLst/>
            </a:prstGeom>
            <a:ln w="9525" cap="flat" cmpd="sng">
              <a:solidFill>
                <a:schemeClr val="tx1"/>
              </a:solidFill>
              <a:prstDash val="solid"/>
              <a:headEnd type="none" w="sm" len="med"/>
              <a:tailEnd type="none" w="sm" len="med"/>
            </a:ln>
          </p:spPr>
        </p:sp>
        <p:sp>
          <p:nvSpPr>
            <p:cNvPr id="40983" name="Line 48"/>
            <p:cNvSpPr/>
            <p:nvPr/>
          </p:nvSpPr>
          <p:spPr>
            <a:xfrm>
              <a:off x="2458" y="1240"/>
              <a:ext cx="385" cy="0"/>
            </a:xfrm>
            <a:prstGeom prst="line">
              <a:avLst/>
            </a:prstGeom>
            <a:ln w="9525" cap="flat" cmpd="sng">
              <a:solidFill>
                <a:schemeClr val="tx1"/>
              </a:solidFill>
              <a:prstDash val="solid"/>
              <a:headEnd type="triangle" w="sm" len="lg"/>
              <a:tailEnd type="triangle" w="sm" len="lg"/>
            </a:ln>
          </p:spPr>
        </p:sp>
        <p:sp>
          <p:nvSpPr>
            <p:cNvPr id="40984" name="Text Box 49"/>
            <p:cNvSpPr txBox="1"/>
            <p:nvPr/>
          </p:nvSpPr>
          <p:spPr>
            <a:xfrm>
              <a:off x="2406" y="896"/>
              <a:ext cx="454" cy="370"/>
            </a:xfrm>
            <a:prstGeom prst="rect">
              <a:avLst/>
            </a:prstGeom>
            <a:noFill/>
            <a:ln w="9525">
              <a:noFill/>
            </a:ln>
          </p:spPr>
          <p:txBody>
            <a:bodyPr>
              <a:spAutoFit/>
            </a:bodyPr>
            <a:lstStyle/>
            <a:p>
              <a:pPr>
                <a:lnSpc>
                  <a:spcPct val="90000"/>
                </a:lnSpc>
              </a:pPr>
              <a:r>
                <a:rPr lang="en-US" altLang="zh-CN" sz="1800" b="0" i="0" dirty="0">
                  <a:latin typeface="Arial" panose="020B0604020202020204" pitchFamily="34" charset="0"/>
                  <a:ea typeface="宋体" panose="02010600030101010101" pitchFamily="2" charset="-122"/>
                </a:rPr>
                <a:t>A-A</a:t>
              </a:r>
            </a:p>
            <a:p>
              <a:pPr>
                <a:lnSpc>
                  <a:spcPct val="90000"/>
                </a:lnSpc>
              </a:pPr>
              <a:r>
                <a:rPr lang="en-US" altLang="zh-CN" sz="1800" b="0" i="0" dirty="0">
                  <a:latin typeface="Arial" panose="020B0604020202020204" pitchFamily="34" charset="0"/>
                  <a:ea typeface="宋体" panose="02010600030101010101" pitchFamily="2" charset="-122"/>
                </a:rPr>
                <a:t>D-t</a:t>
              </a:r>
            </a:p>
          </p:txBody>
        </p:sp>
        <p:sp>
          <p:nvSpPr>
            <p:cNvPr id="40985" name="Line 50"/>
            <p:cNvSpPr/>
            <p:nvPr/>
          </p:nvSpPr>
          <p:spPr>
            <a:xfrm>
              <a:off x="3060" y="1481"/>
              <a:ext cx="0" cy="272"/>
            </a:xfrm>
            <a:prstGeom prst="line">
              <a:avLst/>
            </a:prstGeom>
            <a:ln w="9525" cap="flat" cmpd="sng">
              <a:solidFill>
                <a:schemeClr val="tx1"/>
              </a:solidFill>
              <a:prstDash val="solid"/>
              <a:headEnd type="none" w="sm" len="med"/>
              <a:tailEnd type="none" w="sm" len="med"/>
            </a:ln>
          </p:spPr>
        </p:sp>
        <p:sp>
          <p:nvSpPr>
            <p:cNvPr id="40986" name="Line 51"/>
            <p:cNvSpPr/>
            <p:nvPr/>
          </p:nvSpPr>
          <p:spPr>
            <a:xfrm flipV="1">
              <a:off x="3060" y="1460"/>
              <a:ext cx="0" cy="91"/>
            </a:xfrm>
            <a:prstGeom prst="line">
              <a:avLst/>
            </a:prstGeom>
            <a:ln w="9525" cap="flat" cmpd="sng">
              <a:solidFill>
                <a:schemeClr val="tx1"/>
              </a:solidFill>
              <a:prstDash val="solid"/>
              <a:headEnd type="triangle" w="sm" len="lg"/>
              <a:tailEnd type="none" w="sm" len="med"/>
            </a:ln>
          </p:spPr>
        </p:sp>
        <p:sp>
          <p:nvSpPr>
            <p:cNvPr id="40987" name="Line 52"/>
            <p:cNvSpPr/>
            <p:nvPr/>
          </p:nvSpPr>
          <p:spPr>
            <a:xfrm>
              <a:off x="3060" y="1685"/>
              <a:ext cx="0" cy="91"/>
            </a:xfrm>
            <a:prstGeom prst="line">
              <a:avLst/>
            </a:prstGeom>
            <a:ln w="9525" cap="flat" cmpd="sng">
              <a:solidFill>
                <a:schemeClr val="tx1"/>
              </a:solidFill>
              <a:prstDash val="solid"/>
              <a:headEnd type="triangle" w="sm" len="lg"/>
              <a:tailEnd type="none" w="med" len="med"/>
            </a:ln>
          </p:spPr>
        </p:sp>
        <p:sp>
          <p:nvSpPr>
            <p:cNvPr id="40988" name="Text Box 53"/>
            <p:cNvSpPr txBox="1"/>
            <p:nvPr/>
          </p:nvSpPr>
          <p:spPr>
            <a:xfrm rot="-5400000">
              <a:off x="2895" y="1501"/>
              <a:ext cx="174"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b</a:t>
              </a:r>
            </a:p>
          </p:txBody>
        </p:sp>
      </p:grpSp>
      <p:sp>
        <p:nvSpPr>
          <p:cNvPr id="40970" name="Rectangle 55"/>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sp>
        <p:nvSpPr>
          <p:cNvPr id="40971" name="Text Box 56"/>
          <p:cNvSpPr txBox="1"/>
          <p:nvPr/>
        </p:nvSpPr>
        <p:spPr>
          <a:xfrm>
            <a:off x="179388" y="614363"/>
            <a:ext cx="1111250" cy="457200"/>
          </a:xfrm>
          <a:prstGeom prst="rect">
            <a:avLst/>
          </a:prstGeom>
          <a:solidFill>
            <a:srgbClr val="3333CC"/>
          </a:solidFill>
          <a:ln w="9525">
            <a:noFill/>
          </a:ln>
        </p:spPr>
        <p:txBody>
          <a:bodyPr>
            <a:spAutoFit/>
          </a:bodyPr>
          <a:lstStyle/>
          <a:p>
            <a:pPr algn="l">
              <a:spcBef>
                <a:spcPct val="50000"/>
              </a:spcBef>
            </a:pPr>
            <a:r>
              <a:rPr lang="zh-CN" altLang="en-US" b="0" i="0" dirty="0">
                <a:solidFill>
                  <a:schemeClr val="bg1"/>
                </a:solidFill>
                <a:latin typeface="Times New Roman" panose="02020603050405020304" pitchFamily="18" charset="0"/>
                <a:ea typeface="宋体" panose="02010600030101010101" pitchFamily="2" charset="-122"/>
              </a:rPr>
              <a:t>键槽</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5204"/>
                                        </p:tgtEl>
                                        <p:attrNameLst>
                                          <p:attrName>style.visibility</p:attrName>
                                        </p:attrNameLst>
                                      </p:cBhvr>
                                      <p:to>
                                        <p:strVal val="visible"/>
                                      </p:to>
                                    </p:set>
                                    <p:anim calcmode="lin" valueType="num">
                                      <p:cBhvr additive="base">
                                        <p:cTn id="7" dur="500" fill="hold"/>
                                        <p:tgtEl>
                                          <p:spTgt spid="435204"/>
                                        </p:tgtEl>
                                        <p:attrNameLst>
                                          <p:attrName>ppt_x</p:attrName>
                                        </p:attrNameLst>
                                      </p:cBhvr>
                                      <p:tavLst>
                                        <p:tav tm="0">
                                          <p:val>
                                            <p:strVal val="#ppt_x"/>
                                          </p:val>
                                        </p:tav>
                                        <p:tav tm="100000">
                                          <p:val>
                                            <p:strVal val="#ppt_x"/>
                                          </p:val>
                                        </p:tav>
                                      </p:tavLst>
                                    </p:anim>
                                    <p:anim calcmode="lin" valueType="num">
                                      <p:cBhvr additive="base">
                                        <p:cTn id="8" dur="500" fill="hold"/>
                                        <p:tgtEl>
                                          <p:spTgt spid="4352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20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DA7F17B-2C51-4851-B66F-1435921BB38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36</a:t>
            </a:fld>
            <a:endParaRPr lang="en-US" altLang="zh-CN" sz="1400" b="0" i="0" dirty="0">
              <a:ea typeface="宋体" panose="02010600030101010101" pitchFamily="2" charset="-122"/>
            </a:endParaRPr>
          </a:p>
        </p:txBody>
      </p:sp>
      <p:sp>
        <p:nvSpPr>
          <p:cNvPr id="436226" name="Text Box 2"/>
          <p:cNvSpPr txBox="1"/>
          <p:nvPr/>
        </p:nvSpPr>
        <p:spPr>
          <a:xfrm>
            <a:off x="6877050" y="4506913"/>
            <a:ext cx="1871663" cy="1190625"/>
          </a:xfrm>
          <a:prstGeom prst="rect">
            <a:avLst/>
          </a:prstGeom>
          <a:noFill/>
          <a:ln w="9525">
            <a:noFill/>
          </a:ln>
        </p:spPr>
        <p:txBody>
          <a:bodyPr>
            <a:spAutoFit/>
          </a:bodyPr>
          <a:lstStyle/>
          <a:p>
            <a:pPr algn="l">
              <a:spcBef>
                <a:spcPct val="50000"/>
              </a:spcBef>
            </a:pPr>
            <a:r>
              <a:rPr lang="zh-CN" altLang="en-US" sz="1800" i="0" dirty="0">
                <a:solidFill>
                  <a:srgbClr val="000099"/>
                </a:solidFill>
                <a:latin typeface="Arial" panose="020B0604020202020204" pitchFamily="34" charset="0"/>
                <a:ea typeface="仿宋_GB2312" pitchFamily="49" charset="-122"/>
              </a:rPr>
              <a:t>当锥度要求准确并为保证一端直径尺寸时的标注形式。</a:t>
            </a:r>
          </a:p>
        </p:txBody>
      </p:sp>
      <p:grpSp>
        <p:nvGrpSpPr>
          <p:cNvPr id="2" name="Group 3"/>
          <p:cNvGrpSpPr/>
          <p:nvPr/>
        </p:nvGrpSpPr>
        <p:grpSpPr>
          <a:xfrm>
            <a:off x="179388" y="3716338"/>
            <a:ext cx="8816975" cy="2592387"/>
            <a:chOff x="113" y="2341"/>
            <a:chExt cx="5554" cy="1633"/>
          </a:xfrm>
        </p:grpSpPr>
        <p:sp>
          <p:nvSpPr>
            <p:cNvPr id="42036" name="Text Box 4"/>
            <p:cNvSpPr txBox="1"/>
            <p:nvPr/>
          </p:nvSpPr>
          <p:spPr>
            <a:xfrm>
              <a:off x="158" y="2568"/>
              <a:ext cx="363" cy="750"/>
            </a:xfrm>
            <a:prstGeom prst="rect">
              <a:avLst/>
            </a:prstGeom>
            <a:noFill/>
            <a:ln w="9525">
              <a:noFill/>
            </a:ln>
          </p:spPr>
          <p:txBody>
            <a:bodyPr>
              <a:spAutoFit/>
            </a:bodyPr>
            <a:lstStyle/>
            <a:p>
              <a:pPr>
                <a:spcBef>
                  <a:spcPct val="50000"/>
                </a:spcBef>
              </a:pPr>
              <a:r>
                <a:rPr lang="zh-CN" altLang="en-US" sz="1800" i="0" dirty="0">
                  <a:latin typeface="Arial" panose="020B0604020202020204" pitchFamily="34" charset="0"/>
                  <a:ea typeface="宋体" panose="02010600030101010101" pitchFamily="2" charset="-122"/>
                </a:rPr>
                <a:t>锥轴、锥孔</a:t>
              </a:r>
            </a:p>
          </p:txBody>
        </p:sp>
        <p:sp>
          <p:nvSpPr>
            <p:cNvPr id="42037" name="Rectangle 5"/>
            <p:cNvSpPr/>
            <p:nvPr/>
          </p:nvSpPr>
          <p:spPr>
            <a:xfrm>
              <a:off x="113" y="2341"/>
              <a:ext cx="5554" cy="1633"/>
            </a:xfrm>
            <a:prstGeom prst="rect">
              <a:avLst/>
            </a:prstGeom>
            <a:noFill/>
            <a:ln w="9525" cap="flat" cmpd="sng">
              <a:solidFill>
                <a:schemeClr val="tx2"/>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38" name="Rectangle 6" descr="浅色上对角线"/>
            <p:cNvSpPr/>
            <p:nvPr/>
          </p:nvSpPr>
          <p:spPr>
            <a:xfrm>
              <a:off x="2814" y="2799"/>
              <a:ext cx="861" cy="796"/>
            </a:xfrm>
            <a:prstGeom prst="rect">
              <a:avLst/>
            </a:prstGeom>
            <a:pattFill prst="ltUpDiag">
              <a:fgClr>
                <a:srgbClr val="000099"/>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39" name="AutoShape 7"/>
            <p:cNvSpPr/>
            <p:nvPr/>
          </p:nvSpPr>
          <p:spPr>
            <a:xfrm rot="5400000">
              <a:off x="3033" y="2967"/>
              <a:ext cx="560" cy="454"/>
            </a:xfrm>
            <a:custGeom>
              <a:avLst/>
              <a:gdLst>
                <a:gd name="txL" fmla="*/ 4513 w 21600"/>
                <a:gd name="txT" fmla="*/ 4520 h 21600"/>
                <a:gd name="txR" fmla="*/ 17087 w 21600"/>
                <a:gd name="txB" fmla="*/ 17080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42040" name="Rectangle 8"/>
            <p:cNvSpPr/>
            <p:nvPr/>
          </p:nvSpPr>
          <p:spPr>
            <a:xfrm>
              <a:off x="2814" y="3029"/>
              <a:ext cx="272" cy="328"/>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41" name="Line 9"/>
            <p:cNvSpPr/>
            <p:nvPr/>
          </p:nvSpPr>
          <p:spPr>
            <a:xfrm>
              <a:off x="2789" y="3585"/>
              <a:ext cx="907" cy="0"/>
            </a:xfrm>
            <a:prstGeom prst="line">
              <a:avLst/>
            </a:prstGeom>
            <a:ln w="76200" cap="flat" cmpd="sng">
              <a:solidFill>
                <a:schemeClr val="bg1"/>
              </a:solidFill>
              <a:prstDash val="solid"/>
              <a:headEnd type="none" w="sm" len="med"/>
              <a:tailEnd type="none" w="sm" len="med"/>
            </a:ln>
          </p:spPr>
        </p:sp>
        <p:sp>
          <p:nvSpPr>
            <p:cNvPr id="42042" name="Line 10"/>
            <p:cNvSpPr/>
            <p:nvPr/>
          </p:nvSpPr>
          <p:spPr>
            <a:xfrm>
              <a:off x="2789" y="2794"/>
              <a:ext cx="907" cy="0"/>
            </a:xfrm>
            <a:prstGeom prst="line">
              <a:avLst/>
            </a:prstGeom>
            <a:ln w="76200" cap="flat" cmpd="sng">
              <a:solidFill>
                <a:schemeClr val="bg1"/>
              </a:solidFill>
              <a:prstDash val="solid"/>
              <a:headEnd type="none" w="sm" len="med"/>
              <a:tailEnd type="none" w="sm" len="med"/>
            </a:ln>
          </p:spPr>
        </p:sp>
        <p:sp>
          <p:nvSpPr>
            <p:cNvPr id="42043" name="Line 11"/>
            <p:cNvSpPr/>
            <p:nvPr/>
          </p:nvSpPr>
          <p:spPr>
            <a:xfrm>
              <a:off x="2744" y="3198"/>
              <a:ext cx="907" cy="0"/>
            </a:xfrm>
            <a:prstGeom prst="line">
              <a:avLst/>
            </a:prstGeom>
            <a:ln w="9525" cap="flat" cmpd="sng">
              <a:solidFill>
                <a:schemeClr val="tx1"/>
              </a:solidFill>
              <a:prstDash val="lgDashDot"/>
              <a:headEnd type="none" w="sm" len="med"/>
              <a:tailEnd type="none" w="sm" len="med"/>
            </a:ln>
          </p:spPr>
        </p:sp>
        <p:sp>
          <p:nvSpPr>
            <p:cNvPr id="42044" name="Line 12"/>
            <p:cNvSpPr/>
            <p:nvPr/>
          </p:nvSpPr>
          <p:spPr>
            <a:xfrm flipH="1">
              <a:off x="2587" y="3062"/>
              <a:ext cx="227" cy="0"/>
            </a:xfrm>
            <a:prstGeom prst="line">
              <a:avLst/>
            </a:prstGeom>
            <a:ln w="9525" cap="flat" cmpd="sng">
              <a:solidFill>
                <a:schemeClr val="tx1"/>
              </a:solidFill>
              <a:prstDash val="solid"/>
              <a:headEnd type="none" w="sm" len="med"/>
              <a:tailEnd type="none" w="sm" len="med"/>
            </a:ln>
          </p:spPr>
        </p:sp>
        <p:sp>
          <p:nvSpPr>
            <p:cNvPr id="42045" name="Line 13"/>
            <p:cNvSpPr/>
            <p:nvPr/>
          </p:nvSpPr>
          <p:spPr>
            <a:xfrm flipH="1">
              <a:off x="2587" y="3334"/>
              <a:ext cx="273" cy="0"/>
            </a:xfrm>
            <a:prstGeom prst="line">
              <a:avLst/>
            </a:prstGeom>
            <a:ln w="9525" cap="flat" cmpd="sng">
              <a:solidFill>
                <a:schemeClr val="tx1"/>
              </a:solidFill>
              <a:prstDash val="solid"/>
              <a:headEnd type="none" w="sm" len="med"/>
              <a:tailEnd type="none" w="sm" len="med"/>
            </a:ln>
          </p:spPr>
        </p:sp>
        <p:sp>
          <p:nvSpPr>
            <p:cNvPr id="42046" name="Line 14"/>
            <p:cNvSpPr/>
            <p:nvPr/>
          </p:nvSpPr>
          <p:spPr>
            <a:xfrm>
              <a:off x="3086" y="3334"/>
              <a:ext cx="0" cy="408"/>
            </a:xfrm>
            <a:prstGeom prst="line">
              <a:avLst/>
            </a:prstGeom>
            <a:ln w="9525" cap="flat" cmpd="sng">
              <a:solidFill>
                <a:schemeClr val="tx1"/>
              </a:solidFill>
              <a:prstDash val="solid"/>
              <a:headEnd type="none" w="sm" len="med"/>
              <a:tailEnd type="none" w="sm" len="med"/>
            </a:ln>
          </p:spPr>
        </p:sp>
        <p:sp>
          <p:nvSpPr>
            <p:cNvPr id="42047" name="Line 15"/>
            <p:cNvSpPr/>
            <p:nvPr/>
          </p:nvSpPr>
          <p:spPr>
            <a:xfrm>
              <a:off x="3540" y="3470"/>
              <a:ext cx="0" cy="272"/>
            </a:xfrm>
            <a:prstGeom prst="line">
              <a:avLst/>
            </a:prstGeom>
            <a:ln w="9525" cap="flat" cmpd="sng">
              <a:solidFill>
                <a:schemeClr val="tx1"/>
              </a:solidFill>
              <a:prstDash val="solid"/>
              <a:headEnd type="none" w="sm" len="med"/>
              <a:tailEnd type="none" w="sm" len="med"/>
            </a:ln>
          </p:spPr>
        </p:sp>
        <p:sp>
          <p:nvSpPr>
            <p:cNvPr id="42048" name="Line 16"/>
            <p:cNvSpPr/>
            <p:nvPr/>
          </p:nvSpPr>
          <p:spPr>
            <a:xfrm>
              <a:off x="3086" y="3697"/>
              <a:ext cx="454" cy="0"/>
            </a:xfrm>
            <a:prstGeom prst="line">
              <a:avLst/>
            </a:prstGeom>
            <a:ln w="9525" cap="flat" cmpd="sng">
              <a:solidFill>
                <a:schemeClr val="tx1"/>
              </a:solidFill>
              <a:prstDash val="solid"/>
              <a:headEnd type="triangle" w="sm" len="lg"/>
              <a:tailEnd type="triangle" w="sm" len="lg"/>
            </a:ln>
          </p:spPr>
        </p:sp>
        <p:sp>
          <p:nvSpPr>
            <p:cNvPr id="42049" name="Text Box 17"/>
            <p:cNvSpPr txBox="1"/>
            <p:nvPr/>
          </p:nvSpPr>
          <p:spPr>
            <a:xfrm>
              <a:off x="3222" y="3511"/>
              <a:ext cx="285"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L</a:t>
              </a:r>
            </a:p>
          </p:txBody>
        </p:sp>
        <p:sp>
          <p:nvSpPr>
            <p:cNvPr id="42050" name="Text Box 18"/>
            <p:cNvSpPr txBox="1"/>
            <p:nvPr/>
          </p:nvSpPr>
          <p:spPr>
            <a:xfrm rot="-5400000">
              <a:off x="2510" y="3099"/>
              <a:ext cx="149"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d</a:t>
              </a:r>
            </a:p>
          </p:txBody>
        </p:sp>
        <p:sp>
          <p:nvSpPr>
            <p:cNvPr id="42051" name="Line 19"/>
            <p:cNvSpPr/>
            <p:nvPr/>
          </p:nvSpPr>
          <p:spPr>
            <a:xfrm>
              <a:off x="2678" y="3062"/>
              <a:ext cx="0" cy="272"/>
            </a:xfrm>
            <a:prstGeom prst="line">
              <a:avLst/>
            </a:prstGeom>
            <a:ln w="9525" cap="flat" cmpd="sng">
              <a:solidFill>
                <a:schemeClr val="tx1"/>
              </a:solidFill>
              <a:prstDash val="solid"/>
              <a:headEnd type="triangle" w="sm" len="lg"/>
              <a:tailEnd type="triangle" w="sm" len="lg"/>
            </a:ln>
          </p:spPr>
        </p:sp>
        <p:sp>
          <p:nvSpPr>
            <p:cNvPr id="42052" name="Line 20"/>
            <p:cNvSpPr/>
            <p:nvPr/>
          </p:nvSpPr>
          <p:spPr>
            <a:xfrm>
              <a:off x="3858" y="2920"/>
              <a:ext cx="0" cy="555"/>
            </a:xfrm>
            <a:prstGeom prst="line">
              <a:avLst/>
            </a:prstGeom>
            <a:ln w="9525" cap="flat" cmpd="sng">
              <a:solidFill>
                <a:schemeClr val="tx1"/>
              </a:solidFill>
              <a:prstDash val="solid"/>
              <a:headEnd type="triangle" w="sm" len="lg"/>
              <a:tailEnd type="triangle" w="sm" len="lg"/>
            </a:ln>
          </p:spPr>
        </p:sp>
        <p:sp>
          <p:nvSpPr>
            <p:cNvPr id="42053" name="Text Box 21"/>
            <p:cNvSpPr txBox="1"/>
            <p:nvPr/>
          </p:nvSpPr>
          <p:spPr>
            <a:xfrm rot="-5400000">
              <a:off x="3645" y="3091"/>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D</a:t>
              </a:r>
            </a:p>
          </p:txBody>
        </p:sp>
        <p:grpSp>
          <p:nvGrpSpPr>
            <p:cNvPr id="42054" name="Group 22"/>
            <p:cNvGrpSpPr/>
            <p:nvPr/>
          </p:nvGrpSpPr>
          <p:grpSpPr>
            <a:xfrm>
              <a:off x="571" y="2906"/>
              <a:ext cx="1674" cy="799"/>
              <a:chOff x="571" y="2906"/>
              <a:chExt cx="1674" cy="799"/>
            </a:xfrm>
          </p:grpSpPr>
          <p:sp>
            <p:nvSpPr>
              <p:cNvPr id="42063" name="AutoShape 23"/>
              <p:cNvSpPr/>
              <p:nvPr/>
            </p:nvSpPr>
            <p:spPr>
              <a:xfrm rot="5400000">
                <a:off x="940" y="2963"/>
                <a:ext cx="589" cy="476"/>
              </a:xfrm>
              <a:custGeom>
                <a:avLst/>
                <a:gdLst>
                  <a:gd name="txL" fmla="*/ 4511 w 21600"/>
                  <a:gd name="txT" fmla="*/ 4492 h 21600"/>
                  <a:gd name="txR" fmla="*/ 17089 w 21600"/>
                  <a:gd name="txB" fmla="*/ 17108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42064" name="Rectangle 24"/>
              <p:cNvSpPr/>
              <p:nvPr/>
            </p:nvSpPr>
            <p:spPr>
              <a:xfrm>
                <a:off x="1473" y="2906"/>
                <a:ext cx="136" cy="58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65" name="Rectangle 25"/>
              <p:cNvSpPr/>
              <p:nvPr/>
            </p:nvSpPr>
            <p:spPr>
              <a:xfrm>
                <a:off x="1609" y="2952"/>
                <a:ext cx="272" cy="49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42066" name="Group 26"/>
              <p:cNvGrpSpPr/>
              <p:nvPr/>
            </p:nvGrpSpPr>
            <p:grpSpPr>
              <a:xfrm>
                <a:off x="1858" y="2952"/>
                <a:ext cx="46" cy="498"/>
                <a:chOff x="2131" y="2862"/>
                <a:chExt cx="46" cy="498"/>
              </a:xfrm>
            </p:grpSpPr>
            <p:sp>
              <p:nvSpPr>
                <p:cNvPr id="42083" name="Oval 27" descr="浅色上对角线"/>
                <p:cNvSpPr/>
                <p:nvPr/>
              </p:nvSpPr>
              <p:spPr>
                <a:xfrm>
                  <a:off x="2131" y="2862"/>
                  <a:ext cx="45" cy="249"/>
                </a:xfrm>
                <a:prstGeom prst="ellipse">
                  <a:avLst/>
                </a:prstGeom>
                <a:pattFill prst="ltUpDiag">
                  <a:fgClr>
                    <a:srgbClr val="000099"/>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84" name="Oval 28" descr="浅色上对角线"/>
                <p:cNvSpPr/>
                <p:nvPr/>
              </p:nvSpPr>
              <p:spPr>
                <a:xfrm>
                  <a:off x="2132" y="3111"/>
                  <a:ext cx="45" cy="249"/>
                </a:xfrm>
                <a:prstGeom prst="ellipse">
                  <a:avLst/>
                </a:prstGeom>
                <a:pattFill prst="ltUpDiag">
                  <a:fgClr>
                    <a:srgbClr val="000099"/>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42067" name="Rectangle 29"/>
              <p:cNvSpPr/>
              <p:nvPr/>
            </p:nvSpPr>
            <p:spPr>
              <a:xfrm>
                <a:off x="1838" y="3209"/>
                <a:ext cx="46" cy="234"/>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68" name="Line 30"/>
              <p:cNvSpPr/>
              <p:nvPr/>
            </p:nvSpPr>
            <p:spPr>
              <a:xfrm flipH="1">
                <a:off x="1882" y="2948"/>
                <a:ext cx="363" cy="0"/>
              </a:xfrm>
              <a:prstGeom prst="line">
                <a:avLst/>
              </a:prstGeom>
              <a:ln w="9525" cap="flat" cmpd="sng">
                <a:solidFill>
                  <a:schemeClr val="tx1"/>
                </a:solidFill>
                <a:prstDash val="solid"/>
                <a:headEnd type="none" w="sm" len="med"/>
                <a:tailEnd type="none" w="sm" len="med"/>
              </a:ln>
            </p:spPr>
          </p:sp>
          <p:sp>
            <p:nvSpPr>
              <p:cNvPr id="42069" name="Line 31"/>
              <p:cNvSpPr/>
              <p:nvPr/>
            </p:nvSpPr>
            <p:spPr>
              <a:xfrm flipH="1">
                <a:off x="1882" y="3455"/>
                <a:ext cx="363" cy="0"/>
              </a:xfrm>
              <a:prstGeom prst="line">
                <a:avLst/>
              </a:prstGeom>
              <a:ln w="9525" cap="flat" cmpd="sng">
                <a:solidFill>
                  <a:schemeClr val="tx1"/>
                </a:solidFill>
                <a:prstDash val="solid"/>
                <a:headEnd type="none" w="sm" len="med"/>
                <a:tailEnd type="none" w="sm" len="med"/>
              </a:ln>
            </p:spPr>
          </p:sp>
          <p:grpSp>
            <p:nvGrpSpPr>
              <p:cNvPr id="42070" name="Group 32"/>
              <p:cNvGrpSpPr/>
              <p:nvPr/>
            </p:nvGrpSpPr>
            <p:grpSpPr>
              <a:xfrm>
                <a:off x="1927" y="2950"/>
                <a:ext cx="231" cy="506"/>
                <a:chOff x="574" y="1318"/>
                <a:chExt cx="231" cy="506"/>
              </a:xfrm>
            </p:grpSpPr>
            <p:sp>
              <p:nvSpPr>
                <p:cNvPr id="42081" name="Line 33"/>
                <p:cNvSpPr/>
                <p:nvPr/>
              </p:nvSpPr>
              <p:spPr>
                <a:xfrm flipV="1">
                  <a:off x="783" y="1318"/>
                  <a:ext cx="0" cy="506"/>
                </a:xfrm>
                <a:prstGeom prst="line">
                  <a:avLst/>
                </a:prstGeom>
                <a:ln w="9525" cap="flat" cmpd="sng">
                  <a:solidFill>
                    <a:schemeClr val="tx1"/>
                  </a:solidFill>
                  <a:prstDash val="solid"/>
                  <a:headEnd type="triangle" w="sm" len="lg"/>
                  <a:tailEnd type="triangle" w="sm" len="lg"/>
                </a:ln>
              </p:spPr>
            </p:sp>
            <p:sp>
              <p:nvSpPr>
                <p:cNvPr id="42082" name="Text Box 34"/>
                <p:cNvSpPr txBox="1"/>
                <p:nvPr/>
              </p:nvSpPr>
              <p:spPr>
                <a:xfrm rot="-5400000">
                  <a:off x="576" y="1448"/>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D</a:t>
                  </a:r>
                </a:p>
              </p:txBody>
            </p:sp>
          </p:grpSp>
          <p:sp>
            <p:nvSpPr>
              <p:cNvPr id="42071" name="Line 35"/>
              <p:cNvSpPr/>
              <p:nvPr/>
            </p:nvSpPr>
            <p:spPr>
              <a:xfrm>
                <a:off x="995" y="3296"/>
                <a:ext cx="0" cy="409"/>
              </a:xfrm>
              <a:prstGeom prst="line">
                <a:avLst/>
              </a:prstGeom>
              <a:ln w="9525" cap="flat" cmpd="sng">
                <a:solidFill>
                  <a:schemeClr val="tx1"/>
                </a:solidFill>
                <a:prstDash val="solid"/>
                <a:headEnd type="none" w="sm" len="med"/>
                <a:tailEnd type="none" w="sm" len="med"/>
              </a:ln>
            </p:spPr>
          </p:sp>
          <p:sp>
            <p:nvSpPr>
              <p:cNvPr id="42072" name="Line 36"/>
              <p:cNvSpPr/>
              <p:nvPr/>
            </p:nvSpPr>
            <p:spPr>
              <a:xfrm>
                <a:off x="1473" y="3429"/>
                <a:ext cx="0" cy="273"/>
              </a:xfrm>
              <a:prstGeom prst="line">
                <a:avLst/>
              </a:prstGeom>
              <a:ln w="9525" cap="flat" cmpd="sng">
                <a:solidFill>
                  <a:schemeClr val="tx1"/>
                </a:solidFill>
                <a:prstDash val="solid"/>
                <a:headEnd type="none" w="sm" len="med"/>
                <a:tailEnd type="none" w="sm" len="med"/>
              </a:ln>
            </p:spPr>
          </p:sp>
          <p:sp>
            <p:nvSpPr>
              <p:cNvPr id="42073" name="Line 37"/>
              <p:cNvSpPr/>
              <p:nvPr/>
            </p:nvSpPr>
            <p:spPr>
              <a:xfrm>
                <a:off x="998" y="3656"/>
                <a:ext cx="476" cy="0"/>
              </a:xfrm>
              <a:prstGeom prst="line">
                <a:avLst/>
              </a:prstGeom>
              <a:ln w="9525" cap="flat" cmpd="sng">
                <a:solidFill>
                  <a:schemeClr val="tx1"/>
                </a:solidFill>
                <a:prstDash val="solid"/>
                <a:headEnd type="triangle" w="sm" len="lg"/>
                <a:tailEnd type="triangle" w="sm" len="lg"/>
              </a:ln>
            </p:spPr>
          </p:sp>
          <p:sp>
            <p:nvSpPr>
              <p:cNvPr id="42074" name="Rectangle 38"/>
              <p:cNvSpPr/>
              <p:nvPr/>
            </p:nvSpPr>
            <p:spPr>
              <a:xfrm>
                <a:off x="747" y="3112"/>
                <a:ext cx="248" cy="181"/>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75" name="Line 39"/>
              <p:cNvSpPr/>
              <p:nvPr/>
            </p:nvSpPr>
            <p:spPr>
              <a:xfrm>
                <a:off x="571" y="3203"/>
                <a:ext cx="1360" cy="0"/>
              </a:xfrm>
              <a:prstGeom prst="line">
                <a:avLst/>
              </a:prstGeom>
              <a:ln w="9525" cap="flat" cmpd="sng">
                <a:solidFill>
                  <a:schemeClr val="tx1"/>
                </a:solidFill>
                <a:prstDash val="lgDashDot"/>
                <a:headEnd type="none" w="sm" len="med"/>
                <a:tailEnd type="none" w="sm" len="med"/>
              </a:ln>
            </p:spPr>
          </p:sp>
          <p:sp>
            <p:nvSpPr>
              <p:cNvPr id="42076" name="Rectangle 40"/>
              <p:cNvSpPr/>
              <p:nvPr/>
            </p:nvSpPr>
            <p:spPr>
              <a:xfrm>
                <a:off x="768" y="3075"/>
                <a:ext cx="188" cy="249"/>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77" name="Line 41"/>
              <p:cNvSpPr/>
              <p:nvPr/>
            </p:nvSpPr>
            <p:spPr>
              <a:xfrm>
                <a:off x="745" y="3098"/>
                <a:ext cx="0" cy="204"/>
              </a:xfrm>
              <a:prstGeom prst="line">
                <a:avLst/>
              </a:prstGeom>
              <a:ln w="28575" cap="flat" cmpd="sng">
                <a:solidFill>
                  <a:schemeClr val="tx1"/>
                </a:solidFill>
                <a:prstDash val="solid"/>
                <a:headEnd type="none" w="sm" len="med"/>
                <a:tailEnd type="none" w="sm" len="med"/>
              </a:ln>
            </p:spPr>
          </p:sp>
          <p:sp>
            <p:nvSpPr>
              <p:cNvPr id="42078" name="Line 42"/>
              <p:cNvSpPr>
                <a:spLocks noChangeAspect="1"/>
              </p:cNvSpPr>
              <p:nvPr/>
            </p:nvSpPr>
            <p:spPr>
              <a:xfrm flipH="1" flipV="1">
                <a:off x="744" y="3301"/>
                <a:ext cx="23" cy="23"/>
              </a:xfrm>
              <a:prstGeom prst="line">
                <a:avLst/>
              </a:prstGeom>
              <a:ln w="28575" cap="flat" cmpd="sng">
                <a:solidFill>
                  <a:schemeClr val="tx1"/>
                </a:solidFill>
                <a:prstDash val="solid"/>
                <a:headEnd type="none" w="sm" len="med"/>
                <a:tailEnd type="none" w="sm" len="med"/>
              </a:ln>
            </p:spPr>
          </p:sp>
          <p:sp>
            <p:nvSpPr>
              <p:cNvPr id="42079" name="Line 43"/>
              <p:cNvSpPr/>
              <p:nvPr/>
            </p:nvSpPr>
            <p:spPr>
              <a:xfrm flipH="1">
                <a:off x="744" y="3074"/>
                <a:ext cx="23" cy="23"/>
              </a:xfrm>
              <a:prstGeom prst="line">
                <a:avLst/>
              </a:prstGeom>
              <a:ln w="28575" cap="flat" cmpd="sng">
                <a:solidFill>
                  <a:schemeClr val="tx1"/>
                </a:solidFill>
                <a:prstDash val="solid"/>
                <a:headEnd type="none" w="sm" len="med"/>
                <a:tailEnd type="none" w="sm" len="med"/>
              </a:ln>
            </p:spPr>
          </p:sp>
          <p:sp>
            <p:nvSpPr>
              <p:cNvPr id="42080" name="Text Box 44"/>
              <p:cNvSpPr txBox="1"/>
              <p:nvPr/>
            </p:nvSpPr>
            <p:spPr>
              <a:xfrm>
                <a:off x="1111" y="3442"/>
                <a:ext cx="181"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L</a:t>
                </a:r>
              </a:p>
            </p:txBody>
          </p:sp>
        </p:grpSp>
        <p:sp>
          <p:nvSpPr>
            <p:cNvPr id="42055" name="Rectangle 45"/>
            <p:cNvSpPr/>
            <p:nvPr/>
          </p:nvSpPr>
          <p:spPr>
            <a:xfrm>
              <a:off x="3540" y="2855"/>
              <a:ext cx="136" cy="681"/>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56" name="Line 46"/>
            <p:cNvSpPr/>
            <p:nvPr/>
          </p:nvSpPr>
          <p:spPr>
            <a:xfrm>
              <a:off x="3540" y="2916"/>
              <a:ext cx="363" cy="0"/>
            </a:xfrm>
            <a:prstGeom prst="line">
              <a:avLst/>
            </a:prstGeom>
            <a:ln w="9525" cap="flat" cmpd="sng">
              <a:solidFill>
                <a:schemeClr val="tx1"/>
              </a:solidFill>
              <a:prstDash val="solid"/>
              <a:headEnd type="none" w="sm" len="med"/>
              <a:tailEnd type="none" w="sm" len="med"/>
            </a:ln>
          </p:spPr>
        </p:sp>
        <p:sp>
          <p:nvSpPr>
            <p:cNvPr id="42057" name="Line 47"/>
            <p:cNvSpPr/>
            <p:nvPr/>
          </p:nvSpPr>
          <p:spPr>
            <a:xfrm>
              <a:off x="3538" y="3472"/>
              <a:ext cx="363" cy="0"/>
            </a:xfrm>
            <a:prstGeom prst="line">
              <a:avLst/>
            </a:prstGeom>
            <a:ln w="9525" cap="flat" cmpd="sng">
              <a:solidFill>
                <a:schemeClr val="tx1"/>
              </a:solidFill>
              <a:prstDash val="solid"/>
              <a:headEnd type="none" w="sm" len="med"/>
              <a:tailEnd type="none" w="sm" len="med"/>
            </a:ln>
          </p:spPr>
        </p:sp>
        <p:sp>
          <p:nvSpPr>
            <p:cNvPr id="42058" name="Line 48"/>
            <p:cNvSpPr>
              <a:spLocks noChangeAspect="1"/>
            </p:cNvSpPr>
            <p:nvPr/>
          </p:nvSpPr>
          <p:spPr>
            <a:xfrm>
              <a:off x="3107" y="2666"/>
              <a:ext cx="263" cy="296"/>
            </a:xfrm>
            <a:prstGeom prst="line">
              <a:avLst/>
            </a:prstGeom>
            <a:ln w="9525" cap="flat" cmpd="sng">
              <a:solidFill>
                <a:schemeClr val="tx1"/>
              </a:solidFill>
              <a:prstDash val="solid"/>
              <a:headEnd type="none" w="sm" len="med"/>
              <a:tailEnd type="none" w="sm" len="med"/>
            </a:ln>
          </p:spPr>
        </p:sp>
        <p:grpSp>
          <p:nvGrpSpPr>
            <p:cNvPr id="42059" name="Group 49"/>
            <p:cNvGrpSpPr/>
            <p:nvPr/>
          </p:nvGrpSpPr>
          <p:grpSpPr>
            <a:xfrm>
              <a:off x="2744" y="2475"/>
              <a:ext cx="454" cy="231"/>
              <a:chOff x="2744" y="699"/>
              <a:chExt cx="454" cy="231"/>
            </a:xfrm>
          </p:grpSpPr>
          <p:sp>
            <p:nvSpPr>
              <p:cNvPr id="42060" name="AutoShape 50"/>
              <p:cNvSpPr/>
              <p:nvPr/>
            </p:nvSpPr>
            <p:spPr>
              <a:xfrm rot="-5549374">
                <a:off x="2798" y="832"/>
                <a:ext cx="68" cy="113"/>
              </a:xfrm>
              <a:prstGeom prst="triangle">
                <a:avLst>
                  <a:gd name="adj" fmla="val 50000"/>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61" name="Line 51"/>
              <p:cNvSpPr/>
              <p:nvPr/>
            </p:nvSpPr>
            <p:spPr>
              <a:xfrm>
                <a:off x="2744" y="890"/>
                <a:ext cx="363" cy="0"/>
              </a:xfrm>
              <a:prstGeom prst="line">
                <a:avLst/>
              </a:prstGeom>
              <a:ln w="9525" cap="flat" cmpd="sng">
                <a:solidFill>
                  <a:schemeClr val="tx1"/>
                </a:solidFill>
                <a:prstDash val="solid"/>
                <a:headEnd type="none" w="sm" len="med"/>
                <a:tailEnd type="none" w="sm" len="med"/>
              </a:ln>
            </p:spPr>
          </p:sp>
          <p:sp>
            <p:nvSpPr>
              <p:cNvPr id="42062" name="Text Box 52"/>
              <p:cNvSpPr txBox="1"/>
              <p:nvPr/>
            </p:nvSpPr>
            <p:spPr>
              <a:xfrm>
                <a:off x="2822" y="699"/>
                <a:ext cx="376"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1:5</a:t>
                </a:r>
              </a:p>
            </p:txBody>
          </p:sp>
        </p:grpSp>
      </p:grpSp>
      <p:grpSp>
        <p:nvGrpSpPr>
          <p:cNvPr id="7" name="Group 53"/>
          <p:cNvGrpSpPr/>
          <p:nvPr/>
        </p:nvGrpSpPr>
        <p:grpSpPr>
          <a:xfrm>
            <a:off x="179388" y="1123950"/>
            <a:ext cx="8816975" cy="2592388"/>
            <a:chOff x="113" y="708"/>
            <a:chExt cx="5554" cy="1633"/>
          </a:xfrm>
        </p:grpSpPr>
        <p:sp>
          <p:nvSpPr>
            <p:cNvPr id="41994" name="Text Box 54"/>
            <p:cNvSpPr txBox="1"/>
            <p:nvPr/>
          </p:nvSpPr>
          <p:spPr>
            <a:xfrm>
              <a:off x="158" y="935"/>
              <a:ext cx="363" cy="750"/>
            </a:xfrm>
            <a:prstGeom prst="rect">
              <a:avLst/>
            </a:prstGeom>
            <a:noFill/>
            <a:ln w="9525">
              <a:noFill/>
            </a:ln>
          </p:spPr>
          <p:txBody>
            <a:bodyPr>
              <a:spAutoFit/>
            </a:bodyPr>
            <a:lstStyle/>
            <a:p>
              <a:pPr>
                <a:spcBef>
                  <a:spcPct val="50000"/>
                </a:spcBef>
              </a:pPr>
              <a:r>
                <a:rPr lang="zh-CN" altLang="en-US" sz="1800" i="0" dirty="0">
                  <a:latin typeface="Arial" panose="020B0604020202020204" pitchFamily="34" charset="0"/>
                  <a:ea typeface="宋体" panose="02010600030101010101" pitchFamily="2" charset="-122"/>
                </a:rPr>
                <a:t>锥轴、锥孔</a:t>
              </a:r>
            </a:p>
          </p:txBody>
        </p:sp>
        <p:sp>
          <p:nvSpPr>
            <p:cNvPr id="41995" name="Rectangle 55"/>
            <p:cNvSpPr/>
            <p:nvPr/>
          </p:nvSpPr>
          <p:spPr>
            <a:xfrm>
              <a:off x="113" y="708"/>
              <a:ext cx="5554" cy="1633"/>
            </a:xfrm>
            <a:prstGeom prst="rect">
              <a:avLst/>
            </a:prstGeom>
            <a:noFill/>
            <a:ln w="9525" cap="flat" cmpd="sng">
              <a:solidFill>
                <a:schemeClr val="tx2"/>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41996" name="Group 56"/>
            <p:cNvGrpSpPr/>
            <p:nvPr/>
          </p:nvGrpSpPr>
          <p:grpSpPr>
            <a:xfrm>
              <a:off x="1246" y="1252"/>
              <a:ext cx="908" cy="635"/>
              <a:chOff x="1246" y="2795"/>
              <a:chExt cx="908" cy="635"/>
            </a:xfrm>
          </p:grpSpPr>
          <p:sp>
            <p:nvSpPr>
              <p:cNvPr id="42033" name="AutoShape 57"/>
              <p:cNvSpPr>
                <a:spLocks noChangeAspect="1"/>
              </p:cNvSpPr>
              <p:nvPr/>
            </p:nvSpPr>
            <p:spPr>
              <a:xfrm rot="5400000">
                <a:off x="1246" y="2862"/>
                <a:ext cx="499" cy="499"/>
              </a:xfrm>
              <a:custGeom>
                <a:avLst/>
                <a:gdLst>
                  <a:gd name="txL" fmla="*/ 4502 w 21600"/>
                  <a:gd name="txT" fmla="*/ 4502 h 21600"/>
                  <a:gd name="txR" fmla="*/ 17098 w 21600"/>
                  <a:gd name="txB" fmla="*/ 17098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42034" name="Rectangle 58"/>
              <p:cNvSpPr/>
              <p:nvPr/>
            </p:nvSpPr>
            <p:spPr>
              <a:xfrm>
                <a:off x="1746" y="2795"/>
                <a:ext cx="136" cy="635"/>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35" name="Rectangle 59"/>
              <p:cNvSpPr/>
              <p:nvPr/>
            </p:nvSpPr>
            <p:spPr>
              <a:xfrm>
                <a:off x="1882" y="2862"/>
                <a:ext cx="272" cy="49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41997" name="Line 60"/>
            <p:cNvSpPr/>
            <p:nvPr/>
          </p:nvSpPr>
          <p:spPr>
            <a:xfrm>
              <a:off x="1066" y="1570"/>
              <a:ext cx="1360" cy="0"/>
            </a:xfrm>
            <a:prstGeom prst="line">
              <a:avLst/>
            </a:prstGeom>
            <a:ln w="9525" cap="flat" cmpd="sng">
              <a:solidFill>
                <a:schemeClr val="tx1"/>
              </a:solidFill>
              <a:prstDash val="lgDashDot"/>
              <a:headEnd type="none" w="sm" len="med"/>
              <a:tailEnd type="none" w="sm" len="med"/>
            </a:ln>
          </p:spPr>
        </p:sp>
        <p:grpSp>
          <p:nvGrpSpPr>
            <p:cNvPr id="41998" name="Group 61"/>
            <p:cNvGrpSpPr/>
            <p:nvPr/>
          </p:nvGrpSpPr>
          <p:grpSpPr>
            <a:xfrm>
              <a:off x="2131" y="1319"/>
              <a:ext cx="46" cy="498"/>
              <a:chOff x="2131" y="2862"/>
              <a:chExt cx="46" cy="498"/>
            </a:xfrm>
          </p:grpSpPr>
          <p:sp>
            <p:nvSpPr>
              <p:cNvPr id="42031" name="Oval 62" descr="浅色上对角线"/>
              <p:cNvSpPr/>
              <p:nvPr/>
            </p:nvSpPr>
            <p:spPr>
              <a:xfrm>
                <a:off x="2131" y="2862"/>
                <a:ext cx="45" cy="249"/>
              </a:xfrm>
              <a:prstGeom prst="ellipse">
                <a:avLst/>
              </a:prstGeom>
              <a:pattFill prst="ltUpDiag">
                <a:fgClr>
                  <a:srgbClr val="000099"/>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32" name="Oval 63" descr="浅色上对角线"/>
              <p:cNvSpPr/>
              <p:nvPr/>
            </p:nvSpPr>
            <p:spPr>
              <a:xfrm>
                <a:off x="2132" y="3111"/>
                <a:ext cx="45" cy="249"/>
              </a:xfrm>
              <a:prstGeom prst="ellipse">
                <a:avLst/>
              </a:prstGeom>
              <a:pattFill prst="ltUpDiag">
                <a:fgClr>
                  <a:srgbClr val="000099"/>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41999" name="Rectangle 64"/>
            <p:cNvSpPr/>
            <p:nvPr/>
          </p:nvSpPr>
          <p:spPr>
            <a:xfrm>
              <a:off x="2111" y="1576"/>
              <a:ext cx="46" cy="234"/>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00" name="Line 65"/>
            <p:cNvSpPr/>
            <p:nvPr/>
          </p:nvSpPr>
          <p:spPr>
            <a:xfrm flipH="1">
              <a:off x="886" y="1443"/>
              <a:ext cx="363" cy="0"/>
            </a:xfrm>
            <a:prstGeom prst="line">
              <a:avLst/>
            </a:prstGeom>
            <a:ln w="9525" cap="flat" cmpd="sng">
              <a:solidFill>
                <a:schemeClr val="tx1"/>
              </a:solidFill>
              <a:prstDash val="solid"/>
              <a:headEnd type="none" w="sm" len="med"/>
              <a:tailEnd type="none" w="sm" len="med"/>
            </a:ln>
          </p:spPr>
        </p:sp>
        <p:sp>
          <p:nvSpPr>
            <p:cNvPr id="42001" name="Line 66"/>
            <p:cNvSpPr/>
            <p:nvPr/>
          </p:nvSpPr>
          <p:spPr>
            <a:xfrm flipH="1">
              <a:off x="886" y="1694"/>
              <a:ext cx="363" cy="0"/>
            </a:xfrm>
            <a:prstGeom prst="line">
              <a:avLst/>
            </a:prstGeom>
            <a:ln w="9525" cap="flat" cmpd="sng">
              <a:solidFill>
                <a:schemeClr val="tx1"/>
              </a:solidFill>
              <a:prstDash val="solid"/>
              <a:headEnd type="none" w="sm" len="med"/>
              <a:tailEnd type="none" w="sm" len="med"/>
            </a:ln>
          </p:spPr>
        </p:sp>
        <p:sp>
          <p:nvSpPr>
            <p:cNvPr id="42002" name="Line 67"/>
            <p:cNvSpPr/>
            <p:nvPr/>
          </p:nvSpPr>
          <p:spPr>
            <a:xfrm flipH="1">
              <a:off x="703" y="1315"/>
              <a:ext cx="1043" cy="0"/>
            </a:xfrm>
            <a:prstGeom prst="line">
              <a:avLst/>
            </a:prstGeom>
            <a:ln w="9525" cap="flat" cmpd="sng">
              <a:solidFill>
                <a:schemeClr val="tx1"/>
              </a:solidFill>
              <a:prstDash val="solid"/>
              <a:headEnd type="none" w="sm" len="med"/>
              <a:tailEnd type="none" w="sm" len="med"/>
            </a:ln>
          </p:spPr>
        </p:sp>
        <p:sp>
          <p:nvSpPr>
            <p:cNvPr id="42003" name="Line 68"/>
            <p:cNvSpPr/>
            <p:nvPr/>
          </p:nvSpPr>
          <p:spPr>
            <a:xfrm flipH="1">
              <a:off x="703" y="1822"/>
              <a:ext cx="1043" cy="0"/>
            </a:xfrm>
            <a:prstGeom prst="line">
              <a:avLst/>
            </a:prstGeom>
            <a:ln w="9525" cap="flat" cmpd="sng">
              <a:solidFill>
                <a:schemeClr val="tx1"/>
              </a:solidFill>
              <a:prstDash val="solid"/>
              <a:headEnd type="none" w="sm" len="med"/>
              <a:tailEnd type="none" w="sm" len="med"/>
            </a:ln>
          </p:spPr>
        </p:sp>
        <p:sp>
          <p:nvSpPr>
            <p:cNvPr id="42004" name="Line 69"/>
            <p:cNvSpPr/>
            <p:nvPr/>
          </p:nvSpPr>
          <p:spPr>
            <a:xfrm>
              <a:off x="1014" y="1445"/>
              <a:ext cx="0" cy="249"/>
            </a:xfrm>
            <a:prstGeom prst="line">
              <a:avLst/>
            </a:prstGeom>
            <a:ln w="9525" cap="flat" cmpd="sng">
              <a:solidFill>
                <a:schemeClr val="tx1"/>
              </a:solidFill>
              <a:prstDash val="solid"/>
              <a:headEnd type="triangle" w="sm" len="lg"/>
              <a:tailEnd type="triangle" w="sm" len="lg"/>
            </a:ln>
          </p:spPr>
        </p:sp>
        <p:sp>
          <p:nvSpPr>
            <p:cNvPr id="42005" name="Line 70"/>
            <p:cNvSpPr/>
            <p:nvPr/>
          </p:nvSpPr>
          <p:spPr>
            <a:xfrm flipV="1">
              <a:off x="783" y="1317"/>
              <a:ext cx="0" cy="506"/>
            </a:xfrm>
            <a:prstGeom prst="line">
              <a:avLst/>
            </a:prstGeom>
            <a:ln w="9525" cap="flat" cmpd="sng">
              <a:solidFill>
                <a:schemeClr val="tx1"/>
              </a:solidFill>
              <a:prstDash val="solid"/>
              <a:headEnd type="triangle" w="sm" len="lg"/>
              <a:tailEnd type="triangle" w="sm" len="lg"/>
            </a:ln>
          </p:spPr>
        </p:sp>
        <p:sp>
          <p:nvSpPr>
            <p:cNvPr id="42006" name="Text Box 71"/>
            <p:cNvSpPr txBox="1"/>
            <p:nvPr/>
          </p:nvSpPr>
          <p:spPr>
            <a:xfrm rot="-5400000">
              <a:off x="829" y="1487"/>
              <a:ext cx="167" cy="231"/>
            </a:xfrm>
            <a:prstGeom prst="rect">
              <a:avLst/>
            </a:prstGeom>
            <a:noFill/>
            <a:ln w="9525">
              <a:noFill/>
            </a:ln>
          </p:spPr>
          <p:txBody>
            <a:bodyPr>
              <a:spAutoFit/>
            </a:bodyPr>
            <a:lstStyle/>
            <a:p>
              <a:pPr>
                <a:spcBef>
                  <a:spcPct val="50000"/>
                </a:spcBef>
              </a:pPr>
              <a:r>
                <a:rPr lang="en-US" altLang="zh-CN" sz="1800" b="0" dirty="0">
                  <a:latin typeface="Arial" panose="020B0604020202020204" pitchFamily="34" charset="0"/>
                  <a:ea typeface="宋体" panose="02010600030101010101" pitchFamily="2" charset="-122"/>
                </a:rPr>
                <a:t>d</a:t>
              </a:r>
            </a:p>
          </p:txBody>
        </p:sp>
        <p:sp>
          <p:nvSpPr>
            <p:cNvPr id="42007" name="Text Box 72"/>
            <p:cNvSpPr txBox="1"/>
            <p:nvPr/>
          </p:nvSpPr>
          <p:spPr>
            <a:xfrm rot="-5400000">
              <a:off x="576" y="1447"/>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D</a:t>
              </a:r>
            </a:p>
          </p:txBody>
        </p:sp>
        <p:sp>
          <p:nvSpPr>
            <p:cNvPr id="42008" name="Line 73"/>
            <p:cNvSpPr/>
            <p:nvPr/>
          </p:nvSpPr>
          <p:spPr>
            <a:xfrm>
              <a:off x="1247" y="1660"/>
              <a:ext cx="0" cy="409"/>
            </a:xfrm>
            <a:prstGeom prst="line">
              <a:avLst/>
            </a:prstGeom>
            <a:ln w="9525" cap="flat" cmpd="sng">
              <a:solidFill>
                <a:schemeClr val="tx1"/>
              </a:solidFill>
              <a:prstDash val="solid"/>
              <a:headEnd type="none" w="sm" len="med"/>
              <a:tailEnd type="none" w="sm" len="med"/>
            </a:ln>
          </p:spPr>
        </p:sp>
        <p:sp>
          <p:nvSpPr>
            <p:cNvPr id="42009" name="Line 74"/>
            <p:cNvSpPr/>
            <p:nvPr/>
          </p:nvSpPr>
          <p:spPr>
            <a:xfrm>
              <a:off x="1746" y="1796"/>
              <a:ext cx="0" cy="273"/>
            </a:xfrm>
            <a:prstGeom prst="line">
              <a:avLst/>
            </a:prstGeom>
            <a:ln w="9525" cap="flat" cmpd="sng">
              <a:solidFill>
                <a:schemeClr val="tx1"/>
              </a:solidFill>
              <a:prstDash val="solid"/>
              <a:headEnd type="none" w="sm" len="med"/>
              <a:tailEnd type="none" w="sm" len="med"/>
            </a:ln>
          </p:spPr>
        </p:sp>
        <p:sp>
          <p:nvSpPr>
            <p:cNvPr id="42010" name="Line 75"/>
            <p:cNvSpPr/>
            <p:nvPr/>
          </p:nvSpPr>
          <p:spPr>
            <a:xfrm>
              <a:off x="1247" y="2023"/>
              <a:ext cx="499" cy="0"/>
            </a:xfrm>
            <a:prstGeom prst="line">
              <a:avLst/>
            </a:prstGeom>
            <a:ln w="9525" cap="flat" cmpd="sng">
              <a:solidFill>
                <a:schemeClr val="tx1"/>
              </a:solidFill>
              <a:prstDash val="solid"/>
              <a:headEnd type="triangle" w="sm" len="lg"/>
              <a:tailEnd type="triangle" w="sm" len="lg"/>
            </a:ln>
          </p:spPr>
        </p:sp>
        <p:grpSp>
          <p:nvGrpSpPr>
            <p:cNvPr id="42011" name="Group 76"/>
            <p:cNvGrpSpPr/>
            <p:nvPr/>
          </p:nvGrpSpPr>
          <p:grpSpPr>
            <a:xfrm>
              <a:off x="2469" y="1161"/>
              <a:ext cx="1434" cy="948"/>
              <a:chOff x="2469" y="1161"/>
              <a:chExt cx="1434" cy="948"/>
            </a:xfrm>
          </p:grpSpPr>
          <p:grpSp>
            <p:nvGrpSpPr>
              <p:cNvPr id="42012" name="Group 77"/>
              <p:cNvGrpSpPr/>
              <p:nvPr/>
            </p:nvGrpSpPr>
            <p:grpSpPr>
              <a:xfrm>
                <a:off x="2769" y="1161"/>
                <a:ext cx="816" cy="801"/>
                <a:chOff x="2769" y="1161"/>
                <a:chExt cx="816" cy="801"/>
              </a:xfrm>
            </p:grpSpPr>
            <p:sp>
              <p:nvSpPr>
                <p:cNvPr id="42026" name="Rectangle 78" descr="浅色上对角线"/>
                <p:cNvSpPr/>
                <p:nvPr/>
              </p:nvSpPr>
              <p:spPr>
                <a:xfrm>
                  <a:off x="2814" y="1166"/>
                  <a:ext cx="726" cy="796"/>
                </a:xfrm>
                <a:prstGeom prst="rect">
                  <a:avLst/>
                </a:prstGeom>
                <a:pattFill prst="ltUpDiag">
                  <a:fgClr>
                    <a:srgbClr val="000099"/>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27" name="AutoShape 79"/>
                <p:cNvSpPr/>
                <p:nvPr/>
              </p:nvSpPr>
              <p:spPr>
                <a:xfrm rot="5400000">
                  <a:off x="3033" y="1334"/>
                  <a:ext cx="560" cy="454"/>
                </a:xfrm>
                <a:custGeom>
                  <a:avLst/>
                  <a:gdLst>
                    <a:gd name="txL" fmla="*/ 4513 w 21600"/>
                    <a:gd name="txT" fmla="*/ 4520 h 21600"/>
                    <a:gd name="txR" fmla="*/ 17087 w 21600"/>
                    <a:gd name="txB" fmla="*/ 17080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42028" name="Rectangle 80"/>
                <p:cNvSpPr/>
                <p:nvPr/>
              </p:nvSpPr>
              <p:spPr>
                <a:xfrm>
                  <a:off x="2814" y="1428"/>
                  <a:ext cx="272"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2029" name="Line 81"/>
                <p:cNvSpPr/>
                <p:nvPr/>
              </p:nvSpPr>
              <p:spPr>
                <a:xfrm>
                  <a:off x="2769" y="1952"/>
                  <a:ext cx="816" cy="0"/>
                </a:xfrm>
                <a:prstGeom prst="line">
                  <a:avLst/>
                </a:prstGeom>
                <a:ln w="76200" cap="flat" cmpd="sng">
                  <a:solidFill>
                    <a:schemeClr val="bg1"/>
                  </a:solidFill>
                  <a:prstDash val="solid"/>
                  <a:headEnd type="none" w="sm" len="med"/>
                  <a:tailEnd type="none" w="sm" len="med"/>
                </a:ln>
              </p:spPr>
            </p:sp>
            <p:sp>
              <p:nvSpPr>
                <p:cNvPr id="42030" name="Line 82"/>
                <p:cNvSpPr/>
                <p:nvPr/>
              </p:nvSpPr>
              <p:spPr>
                <a:xfrm>
                  <a:off x="2769" y="1161"/>
                  <a:ext cx="816" cy="0"/>
                </a:xfrm>
                <a:prstGeom prst="line">
                  <a:avLst/>
                </a:prstGeom>
                <a:ln w="76200" cap="flat" cmpd="sng">
                  <a:solidFill>
                    <a:schemeClr val="bg1"/>
                  </a:solidFill>
                  <a:prstDash val="solid"/>
                  <a:headEnd type="none" w="sm" len="med"/>
                  <a:tailEnd type="none" w="sm" len="med"/>
                </a:ln>
              </p:spPr>
            </p:sp>
          </p:grpSp>
          <p:sp>
            <p:nvSpPr>
              <p:cNvPr id="42013" name="Line 83"/>
              <p:cNvSpPr/>
              <p:nvPr/>
            </p:nvSpPr>
            <p:spPr>
              <a:xfrm>
                <a:off x="2744" y="1565"/>
                <a:ext cx="907" cy="0"/>
              </a:xfrm>
              <a:prstGeom prst="line">
                <a:avLst/>
              </a:prstGeom>
              <a:ln w="9525" cap="flat" cmpd="sng">
                <a:solidFill>
                  <a:schemeClr val="tx1"/>
                </a:solidFill>
                <a:prstDash val="lgDashDot"/>
                <a:headEnd type="none" w="sm" len="med"/>
                <a:tailEnd type="none" w="sm" len="med"/>
              </a:ln>
            </p:spPr>
          </p:sp>
          <p:sp>
            <p:nvSpPr>
              <p:cNvPr id="42014" name="Line 84"/>
              <p:cNvSpPr/>
              <p:nvPr/>
            </p:nvSpPr>
            <p:spPr>
              <a:xfrm flipH="1">
                <a:off x="2587" y="1429"/>
                <a:ext cx="227" cy="0"/>
              </a:xfrm>
              <a:prstGeom prst="line">
                <a:avLst/>
              </a:prstGeom>
              <a:ln w="9525" cap="flat" cmpd="sng">
                <a:solidFill>
                  <a:schemeClr val="tx1"/>
                </a:solidFill>
                <a:prstDash val="solid"/>
                <a:headEnd type="none" w="sm" len="med"/>
                <a:tailEnd type="none" w="sm" len="med"/>
              </a:ln>
            </p:spPr>
          </p:sp>
          <p:sp>
            <p:nvSpPr>
              <p:cNvPr id="42015" name="Line 85"/>
              <p:cNvSpPr/>
              <p:nvPr/>
            </p:nvSpPr>
            <p:spPr>
              <a:xfrm flipH="1">
                <a:off x="2587" y="1701"/>
                <a:ext cx="273" cy="0"/>
              </a:xfrm>
              <a:prstGeom prst="line">
                <a:avLst/>
              </a:prstGeom>
              <a:ln w="9525" cap="flat" cmpd="sng">
                <a:solidFill>
                  <a:schemeClr val="tx1"/>
                </a:solidFill>
                <a:prstDash val="solid"/>
                <a:headEnd type="none" w="sm" len="med"/>
                <a:tailEnd type="none" w="sm" len="med"/>
              </a:ln>
            </p:spPr>
          </p:sp>
          <p:sp>
            <p:nvSpPr>
              <p:cNvPr id="42016" name="Line 86"/>
              <p:cNvSpPr/>
              <p:nvPr/>
            </p:nvSpPr>
            <p:spPr>
              <a:xfrm>
                <a:off x="3086" y="1701"/>
                <a:ext cx="0" cy="408"/>
              </a:xfrm>
              <a:prstGeom prst="line">
                <a:avLst/>
              </a:prstGeom>
              <a:ln w="9525" cap="flat" cmpd="sng">
                <a:solidFill>
                  <a:schemeClr val="tx1"/>
                </a:solidFill>
                <a:prstDash val="solid"/>
                <a:headEnd type="none" w="sm" len="med"/>
                <a:tailEnd type="none" w="sm" len="med"/>
              </a:ln>
            </p:spPr>
          </p:sp>
          <p:sp>
            <p:nvSpPr>
              <p:cNvPr id="42017" name="Line 87"/>
              <p:cNvSpPr/>
              <p:nvPr/>
            </p:nvSpPr>
            <p:spPr>
              <a:xfrm>
                <a:off x="3540" y="1837"/>
                <a:ext cx="0" cy="272"/>
              </a:xfrm>
              <a:prstGeom prst="line">
                <a:avLst/>
              </a:prstGeom>
              <a:ln w="9525" cap="flat" cmpd="sng">
                <a:solidFill>
                  <a:schemeClr val="tx1"/>
                </a:solidFill>
                <a:prstDash val="solid"/>
                <a:headEnd type="none" w="sm" len="med"/>
                <a:tailEnd type="none" w="sm" len="med"/>
              </a:ln>
            </p:spPr>
          </p:sp>
          <p:sp>
            <p:nvSpPr>
              <p:cNvPr id="42018" name="Line 88"/>
              <p:cNvSpPr/>
              <p:nvPr/>
            </p:nvSpPr>
            <p:spPr>
              <a:xfrm>
                <a:off x="3540" y="1283"/>
                <a:ext cx="363" cy="0"/>
              </a:xfrm>
              <a:prstGeom prst="line">
                <a:avLst/>
              </a:prstGeom>
              <a:ln w="9525" cap="flat" cmpd="sng">
                <a:solidFill>
                  <a:schemeClr val="tx1"/>
                </a:solidFill>
                <a:prstDash val="solid"/>
                <a:headEnd type="none" w="sm" len="med"/>
                <a:tailEnd type="none" w="sm" len="med"/>
              </a:ln>
            </p:spPr>
          </p:sp>
          <p:sp>
            <p:nvSpPr>
              <p:cNvPr id="42019" name="Line 89"/>
              <p:cNvSpPr/>
              <p:nvPr/>
            </p:nvSpPr>
            <p:spPr>
              <a:xfrm>
                <a:off x="3538" y="1839"/>
                <a:ext cx="363" cy="0"/>
              </a:xfrm>
              <a:prstGeom prst="line">
                <a:avLst/>
              </a:prstGeom>
              <a:ln w="9525" cap="flat" cmpd="sng">
                <a:solidFill>
                  <a:schemeClr val="tx1"/>
                </a:solidFill>
                <a:prstDash val="solid"/>
                <a:headEnd type="none" w="sm" len="med"/>
                <a:tailEnd type="none" w="sm" len="med"/>
              </a:ln>
            </p:spPr>
          </p:sp>
          <p:sp>
            <p:nvSpPr>
              <p:cNvPr id="42020" name="Line 90"/>
              <p:cNvSpPr/>
              <p:nvPr/>
            </p:nvSpPr>
            <p:spPr>
              <a:xfrm>
                <a:off x="3086" y="2064"/>
                <a:ext cx="454" cy="0"/>
              </a:xfrm>
              <a:prstGeom prst="line">
                <a:avLst/>
              </a:prstGeom>
              <a:ln w="9525" cap="flat" cmpd="sng">
                <a:solidFill>
                  <a:schemeClr val="tx1"/>
                </a:solidFill>
                <a:prstDash val="solid"/>
                <a:headEnd type="triangle" w="sm" len="lg"/>
                <a:tailEnd type="triangle" w="sm" len="lg"/>
              </a:ln>
            </p:spPr>
          </p:sp>
          <p:sp>
            <p:nvSpPr>
              <p:cNvPr id="42021" name="Text Box 91"/>
              <p:cNvSpPr txBox="1"/>
              <p:nvPr/>
            </p:nvSpPr>
            <p:spPr>
              <a:xfrm>
                <a:off x="3222" y="1878"/>
                <a:ext cx="285" cy="231"/>
              </a:xfrm>
              <a:prstGeom prst="rect">
                <a:avLst/>
              </a:prstGeom>
              <a:noFill/>
              <a:ln w="9525">
                <a:noFill/>
              </a:ln>
            </p:spPr>
            <p:txBody>
              <a:bodyPr>
                <a:spAutoFit/>
              </a:bodyPr>
              <a:lstStyle/>
              <a:p>
                <a:pPr algn="l">
                  <a:spcBef>
                    <a:spcPct val="50000"/>
                  </a:spcBef>
                </a:pPr>
                <a:r>
                  <a:rPr lang="en-US" altLang="zh-CN" sz="1800" b="0" i="0" dirty="0">
                    <a:latin typeface="Arial" panose="020B0604020202020204" pitchFamily="34" charset="0"/>
                    <a:ea typeface="宋体" panose="02010600030101010101" pitchFamily="2" charset="-122"/>
                  </a:rPr>
                  <a:t>L</a:t>
                </a:r>
              </a:p>
            </p:txBody>
          </p:sp>
          <p:sp>
            <p:nvSpPr>
              <p:cNvPr id="42022" name="Text Box 92"/>
              <p:cNvSpPr txBox="1"/>
              <p:nvPr/>
            </p:nvSpPr>
            <p:spPr>
              <a:xfrm rot="-5400000">
                <a:off x="2510" y="1466"/>
                <a:ext cx="149"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d</a:t>
                </a:r>
              </a:p>
            </p:txBody>
          </p:sp>
          <p:sp>
            <p:nvSpPr>
              <p:cNvPr id="42023" name="Line 93"/>
              <p:cNvSpPr/>
              <p:nvPr/>
            </p:nvSpPr>
            <p:spPr>
              <a:xfrm>
                <a:off x="2678" y="1429"/>
                <a:ext cx="0" cy="272"/>
              </a:xfrm>
              <a:prstGeom prst="line">
                <a:avLst/>
              </a:prstGeom>
              <a:ln w="9525" cap="flat" cmpd="sng">
                <a:solidFill>
                  <a:schemeClr val="tx1"/>
                </a:solidFill>
                <a:prstDash val="solid"/>
                <a:headEnd type="triangle" w="sm" len="lg"/>
                <a:tailEnd type="triangle" w="sm" len="lg"/>
              </a:ln>
            </p:spPr>
          </p:sp>
          <p:sp>
            <p:nvSpPr>
              <p:cNvPr id="42024" name="Line 94"/>
              <p:cNvSpPr/>
              <p:nvPr/>
            </p:nvSpPr>
            <p:spPr>
              <a:xfrm>
                <a:off x="3858" y="1287"/>
                <a:ext cx="0" cy="555"/>
              </a:xfrm>
              <a:prstGeom prst="line">
                <a:avLst/>
              </a:prstGeom>
              <a:ln w="9525" cap="flat" cmpd="sng">
                <a:solidFill>
                  <a:schemeClr val="tx1"/>
                </a:solidFill>
                <a:prstDash val="solid"/>
                <a:headEnd type="triangle" w="sm" len="lg"/>
                <a:tailEnd type="triangle" w="sm" len="lg"/>
              </a:ln>
            </p:spPr>
          </p:sp>
          <p:sp>
            <p:nvSpPr>
              <p:cNvPr id="42025" name="Text Box 95"/>
              <p:cNvSpPr txBox="1"/>
              <p:nvPr/>
            </p:nvSpPr>
            <p:spPr>
              <a:xfrm rot="-5400000">
                <a:off x="3645" y="1458"/>
                <a:ext cx="227"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D</a:t>
                </a:r>
              </a:p>
            </p:txBody>
          </p:sp>
        </p:grpSp>
      </p:grpSp>
      <p:sp>
        <p:nvSpPr>
          <p:cNvPr id="436320" name="Text Box 96"/>
          <p:cNvSpPr txBox="1"/>
          <p:nvPr/>
        </p:nvSpPr>
        <p:spPr>
          <a:xfrm>
            <a:off x="6732588" y="1916113"/>
            <a:ext cx="1871662" cy="915987"/>
          </a:xfrm>
          <a:prstGeom prst="rect">
            <a:avLst/>
          </a:prstGeom>
          <a:noFill/>
          <a:ln w="9525">
            <a:noFill/>
          </a:ln>
        </p:spPr>
        <p:txBody>
          <a:bodyPr>
            <a:spAutoFit/>
          </a:bodyPr>
          <a:lstStyle/>
          <a:p>
            <a:pPr algn="l">
              <a:spcBef>
                <a:spcPct val="50000"/>
              </a:spcBef>
            </a:pPr>
            <a:r>
              <a:rPr lang="zh-CN" altLang="en-US" sz="1800" i="0" dirty="0">
                <a:solidFill>
                  <a:srgbClr val="000099"/>
                </a:solidFill>
                <a:latin typeface="Arial" panose="020B0604020202020204" pitchFamily="34" charset="0"/>
                <a:ea typeface="仿宋_GB2312" pitchFamily="49" charset="-122"/>
              </a:rPr>
              <a:t>当锥度要求不高时，这样标注便于制造木模。</a:t>
            </a:r>
          </a:p>
        </p:txBody>
      </p:sp>
      <p:sp>
        <p:nvSpPr>
          <p:cNvPr id="41993" name="Rectangle 98"/>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436320"/>
                                        </p:tgtEl>
                                        <p:attrNameLst>
                                          <p:attrName>style.visibility</p:attrName>
                                        </p:attrNameLst>
                                      </p:cBhvr>
                                      <p:to>
                                        <p:strVal val="visible"/>
                                      </p:to>
                                    </p:set>
                                    <p:animEffect transition="in" filter="checkerboard(across)">
                                      <p:cBhvr>
                                        <p:cTn id="13" dur="500"/>
                                        <p:tgtEl>
                                          <p:spTgt spid="436320"/>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slide(fromBottom)">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436226"/>
                                        </p:tgtEl>
                                        <p:attrNameLst>
                                          <p:attrName>style.visibility</p:attrName>
                                        </p:attrNameLst>
                                      </p:cBhvr>
                                      <p:to>
                                        <p:strVal val="visible"/>
                                      </p:to>
                                    </p:set>
                                    <p:animEffect transition="in" filter="checkerboard(across)">
                                      <p:cBhvr>
                                        <p:cTn id="23" dur="500"/>
                                        <p:tgtEl>
                                          <p:spTgt spid="436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26" grpId="0"/>
      <p:bldP spid="43632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6DB9821-4441-4D12-8A84-81558E75D42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2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37</a:t>
            </a:fld>
            <a:endParaRPr lang="en-US" altLang="zh-CN" sz="1400" b="0" i="0" dirty="0">
              <a:ea typeface="宋体" panose="02010600030101010101" pitchFamily="2" charset="-122"/>
            </a:endParaRPr>
          </a:p>
        </p:txBody>
      </p:sp>
      <p:sp>
        <p:nvSpPr>
          <p:cNvPr id="43013" name="Text Box 2"/>
          <p:cNvSpPr txBox="1"/>
          <p:nvPr/>
        </p:nvSpPr>
        <p:spPr>
          <a:xfrm>
            <a:off x="123825" y="603250"/>
            <a:ext cx="2376488" cy="376238"/>
          </a:xfrm>
          <a:prstGeom prst="rect">
            <a:avLst/>
          </a:prstGeom>
          <a:solidFill>
            <a:srgbClr val="B3F09E"/>
          </a:solidFill>
          <a:ln w="9525" cap="flat" cmpd="sng">
            <a:solidFill>
              <a:schemeClr val="accent2"/>
            </a:solidFill>
            <a:prstDash val="solid"/>
            <a:miter/>
            <a:headEnd type="none" w="sm" len="med"/>
            <a:tailEnd type="none" w="sm" len="med"/>
          </a:ln>
        </p:spPr>
        <p:txBody>
          <a:bodyPr>
            <a:spAutoFit/>
          </a:bodyPr>
          <a:lstStyle/>
          <a:p>
            <a:pPr>
              <a:spcBef>
                <a:spcPct val="50000"/>
              </a:spcBef>
            </a:pPr>
            <a:r>
              <a:rPr lang="zh-CN" altLang="en-US" sz="1800" i="0" dirty="0">
                <a:solidFill>
                  <a:srgbClr val="1950FF"/>
                </a:solidFill>
                <a:latin typeface="Arial" panose="020B0604020202020204" pitchFamily="34" charset="0"/>
                <a:ea typeface="宋体" panose="02010600030101010101" pitchFamily="2" charset="-122"/>
              </a:rPr>
              <a:t>退刀槽及砂轮越程槽</a:t>
            </a:r>
          </a:p>
        </p:txBody>
      </p:sp>
      <p:sp>
        <p:nvSpPr>
          <p:cNvPr id="43014" name="Rectangle 3"/>
          <p:cNvSpPr/>
          <p:nvPr/>
        </p:nvSpPr>
        <p:spPr>
          <a:xfrm>
            <a:off x="250825" y="1125538"/>
            <a:ext cx="8713788" cy="5183187"/>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43015" name="Group 4"/>
          <p:cNvGrpSpPr/>
          <p:nvPr/>
        </p:nvGrpSpPr>
        <p:grpSpPr>
          <a:xfrm>
            <a:off x="684213" y="1227138"/>
            <a:ext cx="2520950" cy="1914525"/>
            <a:chOff x="385" y="863"/>
            <a:chExt cx="1588" cy="1206"/>
          </a:xfrm>
        </p:grpSpPr>
        <p:sp>
          <p:nvSpPr>
            <p:cNvPr id="43119" name="Rectangle 5"/>
            <p:cNvSpPr/>
            <p:nvPr/>
          </p:nvSpPr>
          <p:spPr>
            <a:xfrm>
              <a:off x="699" y="864"/>
              <a:ext cx="499" cy="862"/>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20" name="Rectangle 6"/>
            <p:cNvSpPr/>
            <p:nvPr/>
          </p:nvSpPr>
          <p:spPr>
            <a:xfrm>
              <a:off x="1198" y="979"/>
              <a:ext cx="90" cy="635"/>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21" name="Rectangle 7"/>
            <p:cNvSpPr/>
            <p:nvPr/>
          </p:nvSpPr>
          <p:spPr>
            <a:xfrm>
              <a:off x="1288" y="908"/>
              <a:ext cx="544" cy="771"/>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22" name="Line 8"/>
            <p:cNvSpPr/>
            <p:nvPr/>
          </p:nvSpPr>
          <p:spPr>
            <a:xfrm>
              <a:off x="385" y="1298"/>
              <a:ext cx="1588" cy="0"/>
            </a:xfrm>
            <a:prstGeom prst="line">
              <a:avLst/>
            </a:prstGeom>
            <a:ln w="9525" cap="flat" cmpd="sng">
              <a:solidFill>
                <a:schemeClr val="tx1"/>
              </a:solidFill>
              <a:prstDash val="lgDashDot"/>
              <a:headEnd type="none" w="sm" len="med"/>
              <a:tailEnd type="none" w="sm" len="med"/>
            </a:ln>
          </p:spPr>
        </p:sp>
        <p:sp>
          <p:nvSpPr>
            <p:cNvPr id="43123" name="Line 9"/>
            <p:cNvSpPr/>
            <p:nvPr/>
          </p:nvSpPr>
          <p:spPr>
            <a:xfrm>
              <a:off x="1882" y="950"/>
              <a:ext cx="0" cy="685"/>
            </a:xfrm>
            <a:prstGeom prst="line">
              <a:avLst/>
            </a:prstGeom>
            <a:ln w="28575" cap="flat" cmpd="sng">
              <a:solidFill>
                <a:schemeClr val="tx1"/>
              </a:solidFill>
              <a:prstDash val="solid"/>
              <a:headEnd type="none" w="sm" len="med"/>
              <a:tailEnd type="none" w="sm" len="med"/>
            </a:ln>
          </p:spPr>
        </p:sp>
        <p:sp>
          <p:nvSpPr>
            <p:cNvPr id="43124" name="Line 10"/>
            <p:cNvSpPr/>
            <p:nvPr/>
          </p:nvSpPr>
          <p:spPr>
            <a:xfrm>
              <a:off x="1834" y="905"/>
              <a:ext cx="45" cy="45"/>
            </a:xfrm>
            <a:prstGeom prst="line">
              <a:avLst/>
            </a:prstGeom>
            <a:ln w="28575" cap="flat" cmpd="sng">
              <a:solidFill>
                <a:schemeClr val="tx1"/>
              </a:solidFill>
              <a:prstDash val="solid"/>
              <a:headEnd type="none" w="sm" len="med"/>
              <a:tailEnd type="none" w="sm" len="med"/>
            </a:ln>
          </p:spPr>
        </p:sp>
        <p:sp>
          <p:nvSpPr>
            <p:cNvPr id="43125" name="Line 11"/>
            <p:cNvSpPr/>
            <p:nvPr/>
          </p:nvSpPr>
          <p:spPr>
            <a:xfrm flipV="1">
              <a:off x="1837" y="1634"/>
              <a:ext cx="45" cy="45"/>
            </a:xfrm>
            <a:prstGeom prst="line">
              <a:avLst/>
            </a:prstGeom>
            <a:ln w="28575" cap="flat" cmpd="sng">
              <a:solidFill>
                <a:schemeClr val="tx1"/>
              </a:solidFill>
              <a:prstDash val="solid"/>
              <a:headEnd type="none" w="sm" len="med"/>
              <a:tailEnd type="none" w="sm" len="med"/>
            </a:ln>
          </p:spPr>
        </p:sp>
        <p:sp>
          <p:nvSpPr>
            <p:cNvPr id="43126" name="Oval 12" descr="深色下对角线"/>
            <p:cNvSpPr/>
            <p:nvPr/>
          </p:nvSpPr>
          <p:spPr>
            <a:xfrm>
              <a:off x="651" y="863"/>
              <a:ext cx="91" cy="431"/>
            </a:xfrm>
            <a:prstGeom prst="ellipse">
              <a:avLst/>
            </a:prstGeom>
            <a:pattFill prst="dkDnDiag">
              <a:fgClr>
                <a:schemeClr val="accent1"/>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27" name="Oval 13"/>
            <p:cNvSpPr/>
            <p:nvPr/>
          </p:nvSpPr>
          <p:spPr>
            <a:xfrm>
              <a:off x="648" y="1295"/>
              <a:ext cx="91" cy="431"/>
            </a:xfrm>
            <a:prstGeom prst="ellipse">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28" name="Line 14"/>
            <p:cNvSpPr/>
            <p:nvPr/>
          </p:nvSpPr>
          <p:spPr>
            <a:xfrm>
              <a:off x="721" y="1298"/>
              <a:ext cx="0" cy="408"/>
            </a:xfrm>
            <a:prstGeom prst="line">
              <a:avLst/>
            </a:prstGeom>
            <a:ln w="76200" cap="flat" cmpd="sng">
              <a:solidFill>
                <a:schemeClr val="bg1"/>
              </a:solidFill>
              <a:prstDash val="solid"/>
              <a:headEnd type="none" w="sm" len="med"/>
              <a:tailEnd type="none" w="sm" len="med"/>
            </a:ln>
          </p:spPr>
        </p:sp>
        <p:sp>
          <p:nvSpPr>
            <p:cNvPr id="43129" name="Line 15"/>
            <p:cNvSpPr/>
            <p:nvPr/>
          </p:nvSpPr>
          <p:spPr>
            <a:xfrm>
              <a:off x="695" y="1697"/>
              <a:ext cx="45" cy="0"/>
            </a:xfrm>
            <a:prstGeom prst="line">
              <a:avLst/>
            </a:prstGeom>
            <a:ln w="76200" cap="flat" cmpd="sng">
              <a:solidFill>
                <a:schemeClr val="bg1"/>
              </a:solidFill>
              <a:prstDash val="solid"/>
              <a:headEnd type="none" w="sm" len="med"/>
              <a:tailEnd type="none" w="sm" len="med"/>
            </a:ln>
          </p:spPr>
        </p:sp>
        <p:sp>
          <p:nvSpPr>
            <p:cNvPr id="43130" name="Line 16"/>
            <p:cNvSpPr/>
            <p:nvPr/>
          </p:nvSpPr>
          <p:spPr>
            <a:xfrm>
              <a:off x="1200" y="1706"/>
              <a:ext cx="0" cy="363"/>
            </a:xfrm>
            <a:prstGeom prst="line">
              <a:avLst/>
            </a:prstGeom>
            <a:ln w="9525" cap="flat" cmpd="sng">
              <a:solidFill>
                <a:schemeClr val="tx1"/>
              </a:solidFill>
              <a:prstDash val="solid"/>
              <a:headEnd type="none" w="sm" len="med"/>
              <a:tailEnd type="none" w="sm" len="med"/>
            </a:ln>
          </p:spPr>
        </p:sp>
        <p:sp>
          <p:nvSpPr>
            <p:cNvPr id="43131" name="Line 17"/>
            <p:cNvSpPr/>
            <p:nvPr/>
          </p:nvSpPr>
          <p:spPr>
            <a:xfrm>
              <a:off x="1286" y="1661"/>
              <a:ext cx="0" cy="318"/>
            </a:xfrm>
            <a:prstGeom prst="line">
              <a:avLst/>
            </a:prstGeom>
            <a:ln w="9525" cap="flat" cmpd="sng">
              <a:solidFill>
                <a:schemeClr val="tx1"/>
              </a:solidFill>
              <a:prstDash val="solid"/>
              <a:headEnd type="none" w="sm" len="med"/>
              <a:tailEnd type="none" w="sm" len="med"/>
            </a:ln>
          </p:spPr>
        </p:sp>
        <p:sp>
          <p:nvSpPr>
            <p:cNvPr id="43132" name="Line 18"/>
            <p:cNvSpPr/>
            <p:nvPr/>
          </p:nvSpPr>
          <p:spPr>
            <a:xfrm>
              <a:off x="1111" y="1888"/>
              <a:ext cx="204" cy="0"/>
            </a:xfrm>
            <a:prstGeom prst="line">
              <a:avLst/>
            </a:prstGeom>
            <a:ln w="9525" cap="flat" cmpd="sng">
              <a:solidFill>
                <a:schemeClr val="tx1"/>
              </a:solidFill>
              <a:prstDash val="solid"/>
              <a:headEnd type="none" w="sm" len="med"/>
              <a:tailEnd type="none" w="sm" len="med"/>
            </a:ln>
          </p:spPr>
        </p:sp>
        <p:sp>
          <p:nvSpPr>
            <p:cNvPr id="43133" name="Line 19"/>
            <p:cNvSpPr/>
            <p:nvPr/>
          </p:nvSpPr>
          <p:spPr>
            <a:xfrm>
              <a:off x="1882" y="1616"/>
              <a:ext cx="0" cy="453"/>
            </a:xfrm>
            <a:prstGeom prst="line">
              <a:avLst/>
            </a:prstGeom>
            <a:ln w="9525" cap="flat" cmpd="sng">
              <a:solidFill>
                <a:schemeClr val="tx1"/>
              </a:solidFill>
              <a:prstDash val="solid"/>
              <a:headEnd type="none" w="sm" len="med"/>
              <a:tailEnd type="none" w="sm" len="med"/>
            </a:ln>
          </p:spPr>
        </p:sp>
        <p:sp>
          <p:nvSpPr>
            <p:cNvPr id="43134" name="Line 20"/>
            <p:cNvSpPr/>
            <p:nvPr/>
          </p:nvSpPr>
          <p:spPr>
            <a:xfrm>
              <a:off x="1202" y="2024"/>
              <a:ext cx="680" cy="0"/>
            </a:xfrm>
            <a:prstGeom prst="line">
              <a:avLst/>
            </a:prstGeom>
            <a:ln w="9525" cap="flat" cmpd="sng">
              <a:solidFill>
                <a:schemeClr val="tx1"/>
              </a:solidFill>
              <a:prstDash val="solid"/>
              <a:headEnd type="triangle" w="sm" len="lg"/>
              <a:tailEnd type="triangle" w="sm" len="lg"/>
            </a:ln>
          </p:spPr>
        </p:sp>
        <p:sp>
          <p:nvSpPr>
            <p:cNvPr id="43135" name="Text Box 21"/>
            <p:cNvSpPr txBox="1"/>
            <p:nvPr/>
          </p:nvSpPr>
          <p:spPr>
            <a:xfrm>
              <a:off x="1247" y="1696"/>
              <a:ext cx="589"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2×</a:t>
              </a:r>
              <a:r>
                <a:rPr lang="en-US" altLang="zh-CN" sz="1800" b="0" dirty="0">
                  <a:latin typeface="Arial" panose="020B0604020202020204" pitchFamily="34" charset="0"/>
                  <a:ea typeface="宋体" panose="02010600030101010101" pitchFamily="2" charset="-122"/>
                </a:rPr>
                <a:t>φ</a:t>
              </a:r>
              <a:r>
                <a:rPr lang="en-US" altLang="zh-CN" sz="1800" b="0" i="0" dirty="0">
                  <a:latin typeface="Arial" panose="020B0604020202020204" pitchFamily="34" charset="0"/>
                  <a:ea typeface="宋体" panose="02010600030101010101" pitchFamily="2" charset="-122"/>
                </a:rPr>
                <a:t>8</a:t>
              </a:r>
            </a:p>
          </p:txBody>
        </p:sp>
        <p:sp>
          <p:nvSpPr>
            <p:cNvPr id="43136" name="Line 22"/>
            <p:cNvSpPr/>
            <p:nvPr/>
          </p:nvSpPr>
          <p:spPr>
            <a:xfrm>
              <a:off x="1288" y="1888"/>
              <a:ext cx="453" cy="0"/>
            </a:xfrm>
            <a:prstGeom prst="line">
              <a:avLst/>
            </a:prstGeom>
            <a:ln w="9525" cap="flat" cmpd="sng">
              <a:solidFill>
                <a:schemeClr val="tx1"/>
              </a:solidFill>
              <a:prstDash val="solid"/>
              <a:headEnd type="triangle" w="sm" len="lg"/>
              <a:tailEnd type="none" w="sm" len="med"/>
            </a:ln>
          </p:spPr>
        </p:sp>
        <p:sp>
          <p:nvSpPr>
            <p:cNvPr id="43137" name="Line 23"/>
            <p:cNvSpPr/>
            <p:nvPr/>
          </p:nvSpPr>
          <p:spPr>
            <a:xfrm>
              <a:off x="1066" y="1888"/>
              <a:ext cx="136" cy="0"/>
            </a:xfrm>
            <a:prstGeom prst="line">
              <a:avLst/>
            </a:prstGeom>
            <a:ln w="9525" cap="flat" cmpd="sng">
              <a:solidFill>
                <a:schemeClr val="tx1"/>
              </a:solidFill>
              <a:prstDash val="solid"/>
              <a:headEnd type="none" w="sm" len="med"/>
              <a:tailEnd type="triangle" w="sm" len="lg"/>
            </a:ln>
          </p:spPr>
        </p:sp>
      </p:grpSp>
      <p:grpSp>
        <p:nvGrpSpPr>
          <p:cNvPr id="43016" name="Group 24"/>
          <p:cNvGrpSpPr/>
          <p:nvPr/>
        </p:nvGrpSpPr>
        <p:grpSpPr>
          <a:xfrm>
            <a:off x="3706813" y="1227138"/>
            <a:ext cx="2520950" cy="1914525"/>
            <a:chOff x="2245" y="863"/>
            <a:chExt cx="1588" cy="1206"/>
          </a:xfrm>
        </p:grpSpPr>
        <p:sp>
          <p:nvSpPr>
            <p:cNvPr id="43100" name="Rectangle 25"/>
            <p:cNvSpPr/>
            <p:nvPr/>
          </p:nvSpPr>
          <p:spPr>
            <a:xfrm>
              <a:off x="2559" y="864"/>
              <a:ext cx="499" cy="862"/>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01" name="Rectangle 26"/>
            <p:cNvSpPr/>
            <p:nvPr/>
          </p:nvSpPr>
          <p:spPr>
            <a:xfrm>
              <a:off x="3058" y="979"/>
              <a:ext cx="90" cy="635"/>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02" name="Rectangle 27"/>
            <p:cNvSpPr/>
            <p:nvPr/>
          </p:nvSpPr>
          <p:spPr>
            <a:xfrm>
              <a:off x="3148" y="908"/>
              <a:ext cx="544" cy="771"/>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03" name="Line 28"/>
            <p:cNvSpPr/>
            <p:nvPr/>
          </p:nvSpPr>
          <p:spPr>
            <a:xfrm>
              <a:off x="2245" y="1298"/>
              <a:ext cx="1588" cy="0"/>
            </a:xfrm>
            <a:prstGeom prst="line">
              <a:avLst/>
            </a:prstGeom>
            <a:ln w="9525" cap="flat" cmpd="sng">
              <a:solidFill>
                <a:schemeClr val="tx1"/>
              </a:solidFill>
              <a:prstDash val="lgDashDot"/>
              <a:headEnd type="none" w="sm" len="med"/>
              <a:tailEnd type="none" w="sm" len="med"/>
            </a:ln>
          </p:spPr>
        </p:sp>
        <p:sp>
          <p:nvSpPr>
            <p:cNvPr id="43104" name="Line 29"/>
            <p:cNvSpPr/>
            <p:nvPr/>
          </p:nvSpPr>
          <p:spPr>
            <a:xfrm>
              <a:off x="3742" y="950"/>
              <a:ext cx="0" cy="685"/>
            </a:xfrm>
            <a:prstGeom prst="line">
              <a:avLst/>
            </a:prstGeom>
            <a:ln w="28575" cap="flat" cmpd="sng">
              <a:solidFill>
                <a:schemeClr val="tx1"/>
              </a:solidFill>
              <a:prstDash val="solid"/>
              <a:headEnd type="none" w="sm" len="med"/>
              <a:tailEnd type="none" w="sm" len="med"/>
            </a:ln>
          </p:spPr>
        </p:sp>
        <p:sp>
          <p:nvSpPr>
            <p:cNvPr id="43105" name="Line 30"/>
            <p:cNvSpPr/>
            <p:nvPr/>
          </p:nvSpPr>
          <p:spPr>
            <a:xfrm>
              <a:off x="3694" y="905"/>
              <a:ext cx="45" cy="45"/>
            </a:xfrm>
            <a:prstGeom prst="line">
              <a:avLst/>
            </a:prstGeom>
            <a:ln w="28575" cap="flat" cmpd="sng">
              <a:solidFill>
                <a:schemeClr val="tx1"/>
              </a:solidFill>
              <a:prstDash val="solid"/>
              <a:headEnd type="none" w="sm" len="med"/>
              <a:tailEnd type="none" w="sm" len="med"/>
            </a:ln>
          </p:spPr>
        </p:sp>
        <p:sp>
          <p:nvSpPr>
            <p:cNvPr id="43106" name="Line 31"/>
            <p:cNvSpPr/>
            <p:nvPr/>
          </p:nvSpPr>
          <p:spPr>
            <a:xfrm flipV="1">
              <a:off x="3697" y="1634"/>
              <a:ext cx="45" cy="45"/>
            </a:xfrm>
            <a:prstGeom prst="line">
              <a:avLst/>
            </a:prstGeom>
            <a:ln w="28575" cap="flat" cmpd="sng">
              <a:solidFill>
                <a:schemeClr val="tx1"/>
              </a:solidFill>
              <a:prstDash val="solid"/>
              <a:headEnd type="none" w="sm" len="med"/>
              <a:tailEnd type="none" w="sm" len="med"/>
            </a:ln>
          </p:spPr>
        </p:sp>
        <p:sp>
          <p:nvSpPr>
            <p:cNvPr id="43107" name="Oval 32" descr="深色下对角线"/>
            <p:cNvSpPr/>
            <p:nvPr/>
          </p:nvSpPr>
          <p:spPr>
            <a:xfrm>
              <a:off x="2511" y="863"/>
              <a:ext cx="91" cy="431"/>
            </a:xfrm>
            <a:prstGeom prst="ellipse">
              <a:avLst/>
            </a:prstGeom>
            <a:pattFill prst="dkDnDiag">
              <a:fgClr>
                <a:schemeClr val="accent1"/>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08" name="Oval 33"/>
            <p:cNvSpPr/>
            <p:nvPr/>
          </p:nvSpPr>
          <p:spPr>
            <a:xfrm>
              <a:off x="2508" y="1295"/>
              <a:ext cx="91" cy="431"/>
            </a:xfrm>
            <a:prstGeom prst="ellipse">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109" name="Line 34"/>
            <p:cNvSpPr/>
            <p:nvPr/>
          </p:nvSpPr>
          <p:spPr>
            <a:xfrm>
              <a:off x="2581" y="1298"/>
              <a:ext cx="0" cy="408"/>
            </a:xfrm>
            <a:prstGeom prst="line">
              <a:avLst/>
            </a:prstGeom>
            <a:ln w="76200" cap="flat" cmpd="sng">
              <a:solidFill>
                <a:schemeClr val="bg1"/>
              </a:solidFill>
              <a:prstDash val="solid"/>
              <a:headEnd type="none" w="sm" len="med"/>
              <a:tailEnd type="none" w="sm" len="med"/>
            </a:ln>
          </p:spPr>
        </p:sp>
        <p:sp>
          <p:nvSpPr>
            <p:cNvPr id="43110" name="Line 35"/>
            <p:cNvSpPr/>
            <p:nvPr/>
          </p:nvSpPr>
          <p:spPr>
            <a:xfrm>
              <a:off x="2555" y="1697"/>
              <a:ext cx="45" cy="0"/>
            </a:xfrm>
            <a:prstGeom prst="line">
              <a:avLst/>
            </a:prstGeom>
            <a:ln w="76200" cap="flat" cmpd="sng">
              <a:solidFill>
                <a:schemeClr val="bg1"/>
              </a:solidFill>
              <a:prstDash val="solid"/>
              <a:headEnd type="none" w="sm" len="med"/>
              <a:tailEnd type="none" w="sm" len="med"/>
            </a:ln>
          </p:spPr>
        </p:sp>
        <p:sp>
          <p:nvSpPr>
            <p:cNvPr id="43111" name="Line 36"/>
            <p:cNvSpPr/>
            <p:nvPr/>
          </p:nvSpPr>
          <p:spPr>
            <a:xfrm>
              <a:off x="3060" y="1706"/>
              <a:ext cx="0" cy="363"/>
            </a:xfrm>
            <a:prstGeom prst="line">
              <a:avLst/>
            </a:prstGeom>
            <a:ln w="9525" cap="flat" cmpd="sng">
              <a:solidFill>
                <a:schemeClr val="tx1"/>
              </a:solidFill>
              <a:prstDash val="solid"/>
              <a:headEnd type="none" w="sm" len="med"/>
              <a:tailEnd type="none" w="sm" len="med"/>
            </a:ln>
          </p:spPr>
        </p:sp>
        <p:sp>
          <p:nvSpPr>
            <p:cNvPr id="43112" name="Line 37"/>
            <p:cNvSpPr/>
            <p:nvPr/>
          </p:nvSpPr>
          <p:spPr>
            <a:xfrm>
              <a:off x="3146" y="1661"/>
              <a:ext cx="0" cy="318"/>
            </a:xfrm>
            <a:prstGeom prst="line">
              <a:avLst/>
            </a:prstGeom>
            <a:ln w="9525" cap="flat" cmpd="sng">
              <a:solidFill>
                <a:schemeClr val="tx1"/>
              </a:solidFill>
              <a:prstDash val="solid"/>
              <a:headEnd type="none" w="sm" len="med"/>
              <a:tailEnd type="none" w="sm" len="med"/>
            </a:ln>
          </p:spPr>
        </p:sp>
        <p:sp>
          <p:nvSpPr>
            <p:cNvPr id="43113" name="Line 38"/>
            <p:cNvSpPr/>
            <p:nvPr/>
          </p:nvSpPr>
          <p:spPr>
            <a:xfrm>
              <a:off x="2971" y="1888"/>
              <a:ext cx="204" cy="0"/>
            </a:xfrm>
            <a:prstGeom prst="line">
              <a:avLst/>
            </a:prstGeom>
            <a:ln w="9525" cap="flat" cmpd="sng">
              <a:solidFill>
                <a:schemeClr val="tx1"/>
              </a:solidFill>
              <a:prstDash val="solid"/>
              <a:headEnd type="none" w="sm" len="med"/>
              <a:tailEnd type="none" w="sm" len="med"/>
            </a:ln>
          </p:spPr>
        </p:sp>
        <p:sp>
          <p:nvSpPr>
            <p:cNvPr id="43114" name="Line 39"/>
            <p:cNvSpPr/>
            <p:nvPr/>
          </p:nvSpPr>
          <p:spPr>
            <a:xfrm>
              <a:off x="3742" y="1616"/>
              <a:ext cx="0" cy="453"/>
            </a:xfrm>
            <a:prstGeom prst="line">
              <a:avLst/>
            </a:prstGeom>
            <a:ln w="9525" cap="flat" cmpd="sng">
              <a:solidFill>
                <a:schemeClr val="tx1"/>
              </a:solidFill>
              <a:prstDash val="solid"/>
              <a:headEnd type="none" w="sm" len="med"/>
              <a:tailEnd type="none" w="sm" len="med"/>
            </a:ln>
          </p:spPr>
        </p:sp>
        <p:sp>
          <p:nvSpPr>
            <p:cNvPr id="43115" name="Line 40"/>
            <p:cNvSpPr/>
            <p:nvPr/>
          </p:nvSpPr>
          <p:spPr>
            <a:xfrm>
              <a:off x="3062" y="2024"/>
              <a:ext cx="680" cy="0"/>
            </a:xfrm>
            <a:prstGeom prst="line">
              <a:avLst/>
            </a:prstGeom>
            <a:ln w="9525" cap="flat" cmpd="sng">
              <a:solidFill>
                <a:schemeClr val="tx1"/>
              </a:solidFill>
              <a:prstDash val="solid"/>
              <a:headEnd type="triangle" w="sm" len="lg"/>
              <a:tailEnd type="triangle" w="sm" len="lg"/>
            </a:ln>
          </p:spPr>
        </p:sp>
        <p:sp>
          <p:nvSpPr>
            <p:cNvPr id="43116" name="Text Box 41"/>
            <p:cNvSpPr txBox="1"/>
            <p:nvPr/>
          </p:nvSpPr>
          <p:spPr>
            <a:xfrm>
              <a:off x="3107" y="1696"/>
              <a:ext cx="589"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2×1</a:t>
              </a:r>
            </a:p>
          </p:txBody>
        </p:sp>
        <p:sp>
          <p:nvSpPr>
            <p:cNvPr id="43117" name="Line 42"/>
            <p:cNvSpPr/>
            <p:nvPr/>
          </p:nvSpPr>
          <p:spPr>
            <a:xfrm>
              <a:off x="3148" y="1888"/>
              <a:ext cx="453" cy="0"/>
            </a:xfrm>
            <a:prstGeom prst="line">
              <a:avLst/>
            </a:prstGeom>
            <a:ln w="9525" cap="flat" cmpd="sng">
              <a:solidFill>
                <a:schemeClr val="tx1"/>
              </a:solidFill>
              <a:prstDash val="solid"/>
              <a:headEnd type="triangle" w="sm" len="lg"/>
              <a:tailEnd type="none" w="sm" len="med"/>
            </a:ln>
          </p:spPr>
        </p:sp>
        <p:sp>
          <p:nvSpPr>
            <p:cNvPr id="43118" name="Line 43"/>
            <p:cNvSpPr/>
            <p:nvPr/>
          </p:nvSpPr>
          <p:spPr>
            <a:xfrm>
              <a:off x="2926" y="1888"/>
              <a:ext cx="136" cy="0"/>
            </a:xfrm>
            <a:prstGeom prst="line">
              <a:avLst/>
            </a:prstGeom>
            <a:ln w="9525" cap="flat" cmpd="sng">
              <a:solidFill>
                <a:schemeClr val="tx1"/>
              </a:solidFill>
              <a:prstDash val="solid"/>
              <a:headEnd type="none" w="sm" len="med"/>
              <a:tailEnd type="triangle" w="sm" len="lg"/>
            </a:ln>
          </p:spPr>
        </p:sp>
      </p:grpSp>
      <p:grpSp>
        <p:nvGrpSpPr>
          <p:cNvPr id="43017" name="Group 44"/>
          <p:cNvGrpSpPr/>
          <p:nvPr/>
        </p:nvGrpSpPr>
        <p:grpSpPr>
          <a:xfrm>
            <a:off x="6948488" y="1196975"/>
            <a:ext cx="1728787" cy="1727200"/>
            <a:chOff x="3969" y="891"/>
            <a:chExt cx="1089" cy="1088"/>
          </a:xfrm>
        </p:grpSpPr>
        <p:sp>
          <p:nvSpPr>
            <p:cNvPr id="43086" name="Rectangle 45"/>
            <p:cNvSpPr/>
            <p:nvPr/>
          </p:nvSpPr>
          <p:spPr>
            <a:xfrm>
              <a:off x="3969" y="1072"/>
              <a:ext cx="318" cy="907"/>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87" name="Rectangle 46"/>
            <p:cNvSpPr/>
            <p:nvPr/>
          </p:nvSpPr>
          <p:spPr>
            <a:xfrm>
              <a:off x="4287" y="1480"/>
              <a:ext cx="771" cy="499"/>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88" name="Rectangle 47"/>
            <p:cNvSpPr/>
            <p:nvPr/>
          </p:nvSpPr>
          <p:spPr>
            <a:xfrm>
              <a:off x="4287" y="1433"/>
              <a:ext cx="91" cy="136"/>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89" name="Line 48"/>
            <p:cNvSpPr/>
            <p:nvPr/>
          </p:nvSpPr>
          <p:spPr>
            <a:xfrm>
              <a:off x="4293" y="1435"/>
              <a:ext cx="90" cy="0"/>
            </a:xfrm>
            <a:prstGeom prst="line">
              <a:avLst/>
            </a:prstGeom>
            <a:ln w="76200" cap="flat" cmpd="sng">
              <a:solidFill>
                <a:schemeClr val="bg1"/>
              </a:solidFill>
              <a:prstDash val="solid"/>
              <a:headEnd type="none" w="sm" len="med"/>
              <a:tailEnd type="none" w="sm" len="med"/>
            </a:ln>
          </p:spPr>
        </p:sp>
        <p:sp>
          <p:nvSpPr>
            <p:cNvPr id="43090" name="Line 49"/>
            <p:cNvSpPr/>
            <p:nvPr/>
          </p:nvSpPr>
          <p:spPr>
            <a:xfrm>
              <a:off x="4369" y="1383"/>
              <a:ext cx="0" cy="91"/>
            </a:xfrm>
            <a:prstGeom prst="line">
              <a:avLst/>
            </a:prstGeom>
            <a:ln w="76200" cap="flat" cmpd="sng">
              <a:solidFill>
                <a:schemeClr val="bg1"/>
              </a:solidFill>
              <a:prstDash val="solid"/>
              <a:headEnd type="none" w="sm" len="med"/>
              <a:tailEnd type="none" w="sm" len="med"/>
            </a:ln>
          </p:spPr>
        </p:sp>
        <p:sp>
          <p:nvSpPr>
            <p:cNvPr id="43091" name="Line 50"/>
            <p:cNvSpPr/>
            <p:nvPr/>
          </p:nvSpPr>
          <p:spPr>
            <a:xfrm>
              <a:off x="4285" y="1575"/>
              <a:ext cx="0" cy="397"/>
            </a:xfrm>
            <a:prstGeom prst="line">
              <a:avLst/>
            </a:prstGeom>
            <a:ln w="76200" cap="flat" cmpd="sng">
              <a:solidFill>
                <a:schemeClr val="bg1"/>
              </a:solidFill>
              <a:prstDash val="solid"/>
              <a:headEnd type="none" w="sm" len="med"/>
              <a:tailEnd type="none" w="sm" len="med"/>
            </a:ln>
          </p:spPr>
        </p:sp>
        <p:sp>
          <p:nvSpPr>
            <p:cNvPr id="43092" name="Line 51"/>
            <p:cNvSpPr/>
            <p:nvPr/>
          </p:nvSpPr>
          <p:spPr>
            <a:xfrm flipV="1">
              <a:off x="4287" y="891"/>
              <a:ext cx="0" cy="226"/>
            </a:xfrm>
            <a:prstGeom prst="line">
              <a:avLst/>
            </a:prstGeom>
            <a:ln w="9525" cap="flat" cmpd="sng">
              <a:solidFill>
                <a:schemeClr val="tx1"/>
              </a:solidFill>
              <a:prstDash val="solid"/>
              <a:headEnd type="none" w="sm" len="med"/>
              <a:tailEnd type="none" w="sm" len="med"/>
            </a:ln>
          </p:spPr>
        </p:sp>
        <p:sp>
          <p:nvSpPr>
            <p:cNvPr id="43093" name="Line 52"/>
            <p:cNvSpPr/>
            <p:nvPr/>
          </p:nvSpPr>
          <p:spPr>
            <a:xfrm flipV="1">
              <a:off x="5058" y="891"/>
              <a:ext cx="0" cy="589"/>
            </a:xfrm>
            <a:prstGeom prst="line">
              <a:avLst/>
            </a:prstGeom>
            <a:ln w="9525" cap="flat" cmpd="sng">
              <a:solidFill>
                <a:schemeClr val="tx1"/>
              </a:solidFill>
              <a:prstDash val="solid"/>
              <a:headEnd type="none" w="sm" len="med"/>
              <a:tailEnd type="none" w="sm" len="med"/>
            </a:ln>
          </p:spPr>
        </p:sp>
        <p:sp>
          <p:nvSpPr>
            <p:cNvPr id="43094" name="Line 53"/>
            <p:cNvSpPr/>
            <p:nvPr/>
          </p:nvSpPr>
          <p:spPr>
            <a:xfrm flipV="1">
              <a:off x="4377" y="1163"/>
              <a:ext cx="0" cy="317"/>
            </a:xfrm>
            <a:prstGeom prst="line">
              <a:avLst/>
            </a:prstGeom>
            <a:ln w="9525" cap="flat" cmpd="sng">
              <a:solidFill>
                <a:schemeClr val="tx1"/>
              </a:solidFill>
              <a:prstDash val="solid"/>
              <a:headEnd type="none" w="sm" len="med"/>
              <a:tailEnd type="none" w="sm" len="med"/>
            </a:ln>
          </p:spPr>
        </p:sp>
        <p:sp>
          <p:nvSpPr>
            <p:cNvPr id="43095" name="Line 54"/>
            <p:cNvSpPr/>
            <p:nvPr/>
          </p:nvSpPr>
          <p:spPr>
            <a:xfrm>
              <a:off x="4287" y="981"/>
              <a:ext cx="771" cy="0"/>
            </a:xfrm>
            <a:prstGeom prst="line">
              <a:avLst/>
            </a:prstGeom>
            <a:ln w="9525" cap="flat" cmpd="sng">
              <a:solidFill>
                <a:schemeClr val="tx1"/>
              </a:solidFill>
              <a:prstDash val="solid"/>
              <a:headEnd type="triangle" w="sm" len="lg"/>
              <a:tailEnd type="triangle" w="sm" len="lg"/>
            </a:ln>
          </p:spPr>
        </p:sp>
        <p:sp>
          <p:nvSpPr>
            <p:cNvPr id="43096" name="Line 55"/>
            <p:cNvSpPr/>
            <p:nvPr/>
          </p:nvSpPr>
          <p:spPr>
            <a:xfrm>
              <a:off x="4241" y="1298"/>
              <a:ext cx="181" cy="0"/>
            </a:xfrm>
            <a:prstGeom prst="line">
              <a:avLst/>
            </a:prstGeom>
            <a:ln w="9525" cap="flat" cmpd="sng">
              <a:solidFill>
                <a:schemeClr val="tx1"/>
              </a:solidFill>
              <a:prstDash val="solid"/>
              <a:headEnd type="none" w="sm" len="med"/>
              <a:tailEnd type="none" w="sm" len="med"/>
            </a:ln>
          </p:spPr>
        </p:sp>
        <p:sp>
          <p:nvSpPr>
            <p:cNvPr id="43097" name="Line 56"/>
            <p:cNvSpPr/>
            <p:nvPr/>
          </p:nvSpPr>
          <p:spPr>
            <a:xfrm>
              <a:off x="4150" y="1298"/>
              <a:ext cx="136" cy="0"/>
            </a:xfrm>
            <a:prstGeom prst="line">
              <a:avLst/>
            </a:prstGeom>
            <a:ln w="9525" cap="flat" cmpd="sng">
              <a:solidFill>
                <a:schemeClr val="tx1"/>
              </a:solidFill>
              <a:prstDash val="solid"/>
              <a:headEnd type="none" w="sm" len="med"/>
              <a:tailEnd type="triangle" w="sm" len="lg"/>
            </a:ln>
          </p:spPr>
        </p:sp>
        <p:sp>
          <p:nvSpPr>
            <p:cNvPr id="43098" name="Line 57"/>
            <p:cNvSpPr/>
            <p:nvPr/>
          </p:nvSpPr>
          <p:spPr>
            <a:xfrm>
              <a:off x="4377" y="1298"/>
              <a:ext cx="385" cy="0"/>
            </a:xfrm>
            <a:prstGeom prst="line">
              <a:avLst/>
            </a:prstGeom>
            <a:ln w="9525" cap="flat" cmpd="sng">
              <a:solidFill>
                <a:schemeClr val="tx1"/>
              </a:solidFill>
              <a:prstDash val="solid"/>
              <a:headEnd type="triangle" w="sm" len="lg"/>
              <a:tailEnd type="none" w="sm" len="med"/>
            </a:ln>
          </p:spPr>
        </p:sp>
        <p:sp>
          <p:nvSpPr>
            <p:cNvPr id="43099" name="Text Box 58"/>
            <p:cNvSpPr txBox="1"/>
            <p:nvPr/>
          </p:nvSpPr>
          <p:spPr>
            <a:xfrm>
              <a:off x="4338" y="1093"/>
              <a:ext cx="545" cy="231"/>
            </a:xfrm>
            <a:prstGeom prst="rect">
              <a:avLst/>
            </a:prstGeom>
            <a:noFill/>
            <a:ln w="9525">
              <a:noFill/>
            </a:ln>
          </p:spPr>
          <p:txBody>
            <a:bodyPr>
              <a:spAutoFit/>
            </a:bodyPr>
            <a:lstStyle/>
            <a:p>
              <a:pPr>
                <a:spcBef>
                  <a:spcPct val="50000"/>
                </a:spcBef>
              </a:pPr>
              <a:r>
                <a:rPr lang="en-US" altLang="zh-CN" sz="1800" b="0" i="0" dirty="0">
                  <a:latin typeface="Arial" panose="020B0604020202020204" pitchFamily="34" charset="0"/>
                  <a:ea typeface="宋体" panose="02010600030101010101" pitchFamily="2" charset="-122"/>
                </a:rPr>
                <a:t>2×</a:t>
              </a:r>
              <a:r>
                <a:rPr lang="zh-CN" altLang="en-US" sz="1800" b="0" i="0" dirty="0">
                  <a:latin typeface="Arial" panose="020B0604020202020204" pitchFamily="34" charset="0"/>
                  <a:ea typeface="宋体" panose="02010600030101010101" pitchFamily="2" charset="-122"/>
                </a:rPr>
                <a:t>１</a:t>
              </a:r>
            </a:p>
          </p:txBody>
        </p:sp>
      </p:grpSp>
      <p:grpSp>
        <p:nvGrpSpPr>
          <p:cNvPr id="5" name="Group 59"/>
          <p:cNvGrpSpPr/>
          <p:nvPr/>
        </p:nvGrpSpPr>
        <p:grpSpPr>
          <a:xfrm>
            <a:off x="395288" y="1052513"/>
            <a:ext cx="3313112" cy="2887662"/>
            <a:chOff x="249" y="663"/>
            <a:chExt cx="2087" cy="1819"/>
          </a:xfrm>
        </p:grpSpPr>
        <p:sp>
          <p:nvSpPr>
            <p:cNvPr id="43084" name="Text Box 60"/>
            <p:cNvSpPr txBox="1"/>
            <p:nvPr/>
          </p:nvSpPr>
          <p:spPr>
            <a:xfrm>
              <a:off x="249" y="2251"/>
              <a:ext cx="2087"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仿宋_GB2312" pitchFamily="49" charset="-122"/>
                  <a:ea typeface="仿宋_GB2312" pitchFamily="49" charset="-122"/>
                </a:rPr>
                <a:t>退刀槽一般可按</a:t>
              </a:r>
              <a:r>
                <a:rPr lang="zh-CN" altLang="en-US" sz="1800" i="0" dirty="0">
                  <a:solidFill>
                    <a:srgbClr val="000066"/>
                  </a:solidFill>
                  <a:latin typeface="Arial" panose="020B0604020202020204" pitchFamily="34" charset="0"/>
                  <a:ea typeface="仿宋_GB2312" pitchFamily="49" charset="-122"/>
                </a:rPr>
                <a:t>“</a:t>
              </a:r>
              <a:r>
                <a:rPr lang="zh-CN" altLang="en-US" sz="1800" i="0" dirty="0">
                  <a:solidFill>
                    <a:srgbClr val="000066"/>
                  </a:solidFill>
                  <a:latin typeface="仿宋_GB2312" pitchFamily="49" charset="-122"/>
                  <a:ea typeface="仿宋_GB2312" pitchFamily="49" charset="-122"/>
                </a:rPr>
                <a:t>槽宽</a:t>
              </a:r>
              <a:r>
                <a:rPr lang="en-US" altLang="zh-CN" sz="1800" i="0" dirty="0">
                  <a:solidFill>
                    <a:srgbClr val="000066"/>
                  </a:solidFill>
                  <a:latin typeface="仿宋_GB2312" pitchFamily="49" charset="-122"/>
                  <a:ea typeface="仿宋_GB2312" pitchFamily="49" charset="-122"/>
                </a:rPr>
                <a:t>×</a:t>
              </a:r>
              <a:r>
                <a:rPr lang="zh-CN" altLang="en-US" sz="1800" i="0" dirty="0">
                  <a:solidFill>
                    <a:srgbClr val="000066"/>
                  </a:solidFill>
                  <a:latin typeface="仿宋_GB2312" pitchFamily="49" charset="-122"/>
                  <a:ea typeface="仿宋_GB2312" pitchFamily="49" charset="-122"/>
                </a:rPr>
                <a:t>直径</a:t>
              </a:r>
              <a:r>
                <a:rPr lang="zh-CN" altLang="en-US" sz="1800" i="0" dirty="0">
                  <a:solidFill>
                    <a:srgbClr val="000066"/>
                  </a:solidFill>
                  <a:latin typeface="Arial" panose="020B0604020202020204" pitchFamily="34" charset="0"/>
                  <a:ea typeface="仿宋_GB2312" pitchFamily="49" charset="-122"/>
                </a:rPr>
                <a:t>”</a:t>
              </a:r>
              <a:r>
                <a:rPr lang="zh-CN" altLang="en-US" sz="1800" i="0" dirty="0">
                  <a:solidFill>
                    <a:srgbClr val="000066"/>
                  </a:solidFill>
                  <a:latin typeface="仿宋_GB2312" pitchFamily="49" charset="-122"/>
                  <a:ea typeface="仿宋_GB2312" pitchFamily="49" charset="-122"/>
                </a:rPr>
                <a:t> </a:t>
              </a:r>
            </a:p>
          </p:txBody>
        </p:sp>
        <p:sp>
          <p:nvSpPr>
            <p:cNvPr id="43085" name="AutoShape 61"/>
            <p:cNvSpPr/>
            <p:nvPr/>
          </p:nvSpPr>
          <p:spPr>
            <a:xfrm>
              <a:off x="476" y="663"/>
              <a:ext cx="1678" cy="1406"/>
            </a:xfrm>
            <a:prstGeom prst="wedgeRoundRectCallout">
              <a:avLst>
                <a:gd name="adj1" fmla="val -56736"/>
                <a:gd name="adj2" fmla="val 64722"/>
                <a:gd name="adj3" fmla="val 16667"/>
              </a:avLst>
            </a:prstGeom>
            <a:noFill/>
            <a:ln w="9525" cap="flat" cmpd="sng">
              <a:solidFill>
                <a:srgbClr val="CC3300"/>
              </a:solidFill>
              <a:prstDash val="solid"/>
              <a:miter/>
              <a:headEnd type="none" w="sm" len="med"/>
              <a:tailEnd type="none" w="sm" len="med"/>
            </a:ln>
          </p:spPr>
          <p:txBody>
            <a:bodyPr/>
            <a:lstStyle/>
            <a:p>
              <a:endParaRPr lang="en-US" altLang="x-none" sz="1800" b="0" i="0" dirty="0">
                <a:solidFill>
                  <a:srgbClr val="000066"/>
                </a:solidFill>
                <a:latin typeface="仿宋_GB2312" pitchFamily="49" charset="-122"/>
                <a:ea typeface="仿宋_GB2312" pitchFamily="49" charset="-122"/>
              </a:endParaRPr>
            </a:p>
          </p:txBody>
        </p:sp>
      </p:grpSp>
      <p:grpSp>
        <p:nvGrpSpPr>
          <p:cNvPr id="6" name="Group 62"/>
          <p:cNvGrpSpPr/>
          <p:nvPr/>
        </p:nvGrpSpPr>
        <p:grpSpPr>
          <a:xfrm>
            <a:off x="3708400" y="836613"/>
            <a:ext cx="5184775" cy="2959100"/>
            <a:chOff x="2336" y="527"/>
            <a:chExt cx="3266" cy="1864"/>
          </a:xfrm>
        </p:grpSpPr>
        <p:sp>
          <p:nvSpPr>
            <p:cNvPr id="43082" name="AutoShape 63"/>
            <p:cNvSpPr/>
            <p:nvPr/>
          </p:nvSpPr>
          <p:spPr>
            <a:xfrm>
              <a:off x="2336" y="527"/>
              <a:ext cx="3266" cy="1497"/>
            </a:xfrm>
            <a:prstGeom prst="wedgeRoundRectCallout">
              <a:avLst>
                <a:gd name="adj1" fmla="val -39713"/>
                <a:gd name="adj2" fmla="val 59551"/>
                <a:gd name="adj3" fmla="val 16667"/>
              </a:avLst>
            </a:prstGeom>
            <a:noFill/>
            <a:ln w="9525" cap="flat" cmpd="sng">
              <a:solidFill>
                <a:srgbClr val="006600"/>
              </a:solidFill>
              <a:prstDash val="solid"/>
              <a:miter/>
              <a:headEnd type="none" w="sm" len="med"/>
              <a:tailEnd type="none" w="sm" len="med"/>
            </a:ln>
          </p:spPr>
          <p:txBody>
            <a:bodyPr/>
            <a:lstStyle/>
            <a:p>
              <a:endParaRPr lang="en-US" altLang="x-none" sz="1800" b="0" i="0" dirty="0">
                <a:solidFill>
                  <a:srgbClr val="000066"/>
                </a:solidFill>
                <a:latin typeface="仿宋_GB2312" pitchFamily="49" charset="-122"/>
                <a:ea typeface="仿宋_GB2312" pitchFamily="49" charset="-122"/>
              </a:endParaRPr>
            </a:p>
          </p:txBody>
        </p:sp>
        <p:sp>
          <p:nvSpPr>
            <p:cNvPr id="43083" name="Text Box 64"/>
            <p:cNvSpPr txBox="1"/>
            <p:nvPr/>
          </p:nvSpPr>
          <p:spPr>
            <a:xfrm>
              <a:off x="2699" y="2160"/>
              <a:ext cx="2766" cy="231"/>
            </a:xfrm>
            <a:prstGeom prst="rect">
              <a:avLst/>
            </a:prstGeom>
            <a:noFill/>
            <a:ln w="9525">
              <a:noFill/>
            </a:ln>
          </p:spPr>
          <p:txBody>
            <a:bodyPr>
              <a:spAutoFit/>
            </a:bodyPr>
            <a:lstStyle/>
            <a:p>
              <a:pPr algn="l"/>
              <a:r>
                <a:rPr lang="zh-CN" altLang="en-US" sz="1800" i="0" dirty="0">
                  <a:solidFill>
                    <a:srgbClr val="000066"/>
                  </a:solidFill>
                  <a:latin typeface="仿宋_GB2312" pitchFamily="49" charset="-122"/>
                  <a:ea typeface="仿宋_GB2312" pitchFamily="49" charset="-122"/>
                </a:rPr>
                <a:t>或</a:t>
              </a:r>
              <a:r>
                <a:rPr lang="zh-CN" altLang="en-US" sz="1800" i="0" dirty="0">
                  <a:solidFill>
                    <a:srgbClr val="000066"/>
                  </a:solidFill>
                  <a:latin typeface="Arial" panose="020B0604020202020204" pitchFamily="34" charset="0"/>
                  <a:ea typeface="仿宋_GB2312" pitchFamily="49" charset="-122"/>
                </a:rPr>
                <a:t>“</a:t>
              </a:r>
              <a:r>
                <a:rPr lang="zh-CN" altLang="en-US" sz="1800" i="0" dirty="0">
                  <a:solidFill>
                    <a:srgbClr val="000066"/>
                  </a:solidFill>
                  <a:latin typeface="仿宋_GB2312" pitchFamily="49" charset="-122"/>
                  <a:ea typeface="仿宋_GB2312" pitchFamily="49" charset="-122"/>
                </a:rPr>
                <a:t>槽宽</a:t>
              </a:r>
              <a:r>
                <a:rPr lang="en-US" altLang="zh-CN" sz="1800" i="0" dirty="0">
                  <a:solidFill>
                    <a:srgbClr val="000066"/>
                  </a:solidFill>
                  <a:latin typeface="仿宋_GB2312" pitchFamily="49" charset="-122"/>
                  <a:ea typeface="仿宋_GB2312" pitchFamily="49" charset="-122"/>
                </a:rPr>
                <a:t>×</a:t>
              </a:r>
              <a:r>
                <a:rPr lang="zh-CN" altLang="en-US" sz="1800" i="0" dirty="0">
                  <a:solidFill>
                    <a:srgbClr val="000066"/>
                  </a:solidFill>
                  <a:latin typeface="仿宋_GB2312" pitchFamily="49" charset="-122"/>
                  <a:ea typeface="仿宋_GB2312" pitchFamily="49" charset="-122"/>
                </a:rPr>
                <a:t>槽深</a:t>
              </a:r>
              <a:r>
                <a:rPr lang="zh-CN" altLang="en-US" sz="1800" i="0" dirty="0">
                  <a:solidFill>
                    <a:srgbClr val="000066"/>
                  </a:solidFill>
                  <a:latin typeface="Arial" panose="020B0604020202020204" pitchFamily="34" charset="0"/>
                  <a:ea typeface="仿宋_GB2312" pitchFamily="49" charset="-122"/>
                </a:rPr>
                <a:t>”</a:t>
              </a:r>
              <a:r>
                <a:rPr lang="zh-CN" altLang="en-US" sz="1800" i="0" dirty="0">
                  <a:solidFill>
                    <a:srgbClr val="000066"/>
                  </a:solidFill>
                  <a:latin typeface="仿宋_GB2312" pitchFamily="49" charset="-122"/>
                  <a:ea typeface="仿宋_GB2312" pitchFamily="49" charset="-122"/>
                </a:rPr>
                <a:t>的形式标注。</a:t>
              </a:r>
            </a:p>
          </p:txBody>
        </p:sp>
      </p:grpSp>
      <p:grpSp>
        <p:nvGrpSpPr>
          <p:cNvPr id="7" name="Group 65"/>
          <p:cNvGrpSpPr/>
          <p:nvPr/>
        </p:nvGrpSpPr>
        <p:grpSpPr>
          <a:xfrm>
            <a:off x="323850" y="3802063"/>
            <a:ext cx="8459788" cy="2414587"/>
            <a:chOff x="204" y="2395"/>
            <a:chExt cx="5329" cy="1521"/>
          </a:xfrm>
        </p:grpSpPr>
        <p:grpSp>
          <p:nvGrpSpPr>
            <p:cNvPr id="43022" name="Group 66"/>
            <p:cNvGrpSpPr/>
            <p:nvPr/>
          </p:nvGrpSpPr>
          <p:grpSpPr>
            <a:xfrm>
              <a:off x="3424" y="2395"/>
              <a:ext cx="635" cy="491"/>
              <a:chOff x="4649" y="2296"/>
              <a:chExt cx="635" cy="491"/>
            </a:xfrm>
          </p:grpSpPr>
          <p:sp>
            <p:nvSpPr>
              <p:cNvPr id="43080" name="Text Box 67"/>
              <p:cNvSpPr txBox="1"/>
              <p:nvPr/>
            </p:nvSpPr>
            <p:spPr>
              <a:xfrm>
                <a:off x="4649" y="2296"/>
                <a:ext cx="635" cy="491"/>
              </a:xfrm>
              <a:prstGeom prst="rect">
                <a:avLst/>
              </a:prstGeom>
              <a:noFill/>
              <a:ln w="9525">
                <a:noFill/>
              </a:ln>
            </p:spPr>
            <p:txBody>
              <a:bodyPr>
                <a:spAutoFit/>
              </a:bodyPr>
              <a:lstStyle/>
              <a:p>
                <a:pPr>
                  <a:spcBef>
                    <a:spcPct val="50000"/>
                  </a:spcBef>
                </a:pPr>
                <a:r>
                  <a:rPr lang="en-US" altLang="zh-CN" sz="1800" b="0" dirty="0">
                    <a:solidFill>
                      <a:srgbClr val="000066"/>
                    </a:solidFill>
                    <a:latin typeface="仿宋_GB2312" pitchFamily="49" charset="-122"/>
                    <a:ea typeface="仿宋_GB2312" pitchFamily="49" charset="-122"/>
                  </a:rPr>
                  <a:t>I</a:t>
                </a:r>
              </a:p>
              <a:p>
                <a:pPr>
                  <a:spcBef>
                    <a:spcPct val="50000"/>
                  </a:spcBef>
                </a:pPr>
                <a:r>
                  <a:rPr lang="en-US" altLang="zh-CN" sz="1800" b="0" dirty="0">
                    <a:solidFill>
                      <a:srgbClr val="000066"/>
                    </a:solidFill>
                    <a:latin typeface="仿宋_GB2312" pitchFamily="49" charset="-122"/>
                    <a:ea typeface="仿宋_GB2312" pitchFamily="49" charset="-122"/>
                  </a:rPr>
                  <a:t>25:1</a:t>
                </a:r>
              </a:p>
            </p:txBody>
          </p:sp>
          <p:sp>
            <p:nvSpPr>
              <p:cNvPr id="43081" name="Line 68"/>
              <p:cNvSpPr/>
              <p:nvPr/>
            </p:nvSpPr>
            <p:spPr>
              <a:xfrm>
                <a:off x="4649" y="2523"/>
                <a:ext cx="635" cy="0"/>
              </a:xfrm>
              <a:prstGeom prst="line">
                <a:avLst/>
              </a:prstGeom>
              <a:ln w="9525" cap="flat" cmpd="sng">
                <a:solidFill>
                  <a:schemeClr val="tx1"/>
                </a:solidFill>
                <a:prstDash val="solid"/>
                <a:headEnd type="none" w="sm" len="med"/>
                <a:tailEnd type="none" w="sm" len="med"/>
              </a:ln>
            </p:spPr>
          </p:sp>
        </p:grpSp>
        <p:grpSp>
          <p:nvGrpSpPr>
            <p:cNvPr id="43023" name="Group 69"/>
            <p:cNvGrpSpPr/>
            <p:nvPr/>
          </p:nvGrpSpPr>
          <p:grpSpPr>
            <a:xfrm>
              <a:off x="204" y="2432"/>
              <a:ext cx="5329" cy="1484"/>
              <a:chOff x="204" y="2432"/>
              <a:chExt cx="5329" cy="1484"/>
            </a:xfrm>
          </p:grpSpPr>
          <p:grpSp>
            <p:nvGrpSpPr>
              <p:cNvPr id="43024" name="Group 70"/>
              <p:cNvGrpSpPr/>
              <p:nvPr/>
            </p:nvGrpSpPr>
            <p:grpSpPr>
              <a:xfrm>
                <a:off x="204" y="2432"/>
                <a:ext cx="1588" cy="1180"/>
                <a:chOff x="521" y="2069"/>
                <a:chExt cx="1588" cy="1180"/>
              </a:xfrm>
            </p:grpSpPr>
            <p:sp>
              <p:nvSpPr>
                <p:cNvPr id="43060" name="Rectangle 71"/>
                <p:cNvSpPr/>
                <p:nvPr/>
              </p:nvSpPr>
              <p:spPr>
                <a:xfrm>
                  <a:off x="745" y="2387"/>
                  <a:ext cx="499" cy="862"/>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61" name="Rectangle 72"/>
                <p:cNvSpPr/>
                <p:nvPr/>
              </p:nvSpPr>
              <p:spPr>
                <a:xfrm>
                  <a:off x="1244" y="2502"/>
                  <a:ext cx="90" cy="635"/>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62" name="Rectangle 73"/>
                <p:cNvSpPr/>
                <p:nvPr/>
              </p:nvSpPr>
              <p:spPr>
                <a:xfrm>
                  <a:off x="1378" y="2431"/>
                  <a:ext cx="567" cy="771"/>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63" name="Line 74"/>
                <p:cNvSpPr/>
                <p:nvPr/>
              </p:nvSpPr>
              <p:spPr>
                <a:xfrm>
                  <a:off x="521" y="2821"/>
                  <a:ext cx="1588" cy="0"/>
                </a:xfrm>
                <a:prstGeom prst="line">
                  <a:avLst/>
                </a:prstGeom>
                <a:ln w="9525" cap="flat" cmpd="sng">
                  <a:solidFill>
                    <a:schemeClr val="tx1"/>
                  </a:solidFill>
                  <a:prstDash val="lgDashDot"/>
                  <a:headEnd type="none" w="sm" len="med"/>
                  <a:tailEnd type="none" w="sm" len="med"/>
                </a:ln>
              </p:spPr>
            </p:sp>
            <p:sp>
              <p:nvSpPr>
                <p:cNvPr id="43064" name="Line 75"/>
                <p:cNvSpPr/>
                <p:nvPr/>
              </p:nvSpPr>
              <p:spPr>
                <a:xfrm>
                  <a:off x="1990" y="2473"/>
                  <a:ext cx="0" cy="685"/>
                </a:xfrm>
                <a:prstGeom prst="line">
                  <a:avLst/>
                </a:prstGeom>
                <a:ln w="28575" cap="flat" cmpd="sng">
                  <a:solidFill>
                    <a:schemeClr val="tx1"/>
                  </a:solidFill>
                  <a:prstDash val="solid"/>
                  <a:headEnd type="none" w="sm" len="med"/>
                  <a:tailEnd type="none" w="sm" len="med"/>
                </a:ln>
              </p:spPr>
            </p:sp>
            <p:sp>
              <p:nvSpPr>
                <p:cNvPr id="43065" name="Line 76"/>
                <p:cNvSpPr/>
                <p:nvPr/>
              </p:nvSpPr>
              <p:spPr>
                <a:xfrm>
                  <a:off x="1942" y="2428"/>
                  <a:ext cx="45" cy="45"/>
                </a:xfrm>
                <a:prstGeom prst="line">
                  <a:avLst/>
                </a:prstGeom>
                <a:ln w="28575" cap="flat" cmpd="sng">
                  <a:solidFill>
                    <a:schemeClr val="tx1"/>
                  </a:solidFill>
                  <a:prstDash val="solid"/>
                  <a:headEnd type="none" w="sm" len="med"/>
                  <a:tailEnd type="none" w="sm" len="med"/>
                </a:ln>
              </p:spPr>
            </p:sp>
            <p:sp>
              <p:nvSpPr>
                <p:cNvPr id="43066" name="Line 77"/>
                <p:cNvSpPr/>
                <p:nvPr/>
              </p:nvSpPr>
              <p:spPr>
                <a:xfrm flipV="1">
                  <a:off x="1945" y="3157"/>
                  <a:ext cx="45" cy="45"/>
                </a:xfrm>
                <a:prstGeom prst="line">
                  <a:avLst/>
                </a:prstGeom>
                <a:ln w="28575" cap="flat" cmpd="sng">
                  <a:solidFill>
                    <a:schemeClr val="tx1"/>
                  </a:solidFill>
                  <a:prstDash val="solid"/>
                  <a:headEnd type="none" w="sm" len="med"/>
                  <a:tailEnd type="none" w="sm" len="med"/>
                </a:ln>
              </p:spPr>
            </p:sp>
            <p:sp>
              <p:nvSpPr>
                <p:cNvPr id="43067" name="Oval 78" descr="深色下对角线"/>
                <p:cNvSpPr/>
                <p:nvPr/>
              </p:nvSpPr>
              <p:spPr>
                <a:xfrm>
                  <a:off x="697" y="2386"/>
                  <a:ext cx="91" cy="431"/>
                </a:xfrm>
                <a:prstGeom prst="ellipse">
                  <a:avLst/>
                </a:prstGeom>
                <a:pattFill prst="dkDnDiag">
                  <a:fgClr>
                    <a:schemeClr val="accent1"/>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68" name="Oval 79"/>
                <p:cNvSpPr/>
                <p:nvPr/>
              </p:nvSpPr>
              <p:spPr>
                <a:xfrm>
                  <a:off x="694" y="2818"/>
                  <a:ext cx="91" cy="431"/>
                </a:xfrm>
                <a:prstGeom prst="ellipse">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69" name="Line 80"/>
                <p:cNvSpPr/>
                <p:nvPr/>
              </p:nvSpPr>
              <p:spPr>
                <a:xfrm>
                  <a:off x="767" y="2821"/>
                  <a:ext cx="0" cy="408"/>
                </a:xfrm>
                <a:prstGeom prst="line">
                  <a:avLst/>
                </a:prstGeom>
                <a:ln w="76200" cap="flat" cmpd="sng">
                  <a:solidFill>
                    <a:schemeClr val="bg1"/>
                  </a:solidFill>
                  <a:prstDash val="solid"/>
                  <a:headEnd type="none" w="sm" len="med"/>
                  <a:tailEnd type="none" w="sm" len="med"/>
                </a:ln>
              </p:spPr>
            </p:sp>
            <p:sp>
              <p:nvSpPr>
                <p:cNvPr id="43070" name="Line 81"/>
                <p:cNvSpPr/>
                <p:nvPr/>
              </p:nvSpPr>
              <p:spPr>
                <a:xfrm>
                  <a:off x="741" y="3220"/>
                  <a:ext cx="45" cy="0"/>
                </a:xfrm>
                <a:prstGeom prst="line">
                  <a:avLst/>
                </a:prstGeom>
                <a:ln w="76200" cap="flat" cmpd="sng">
                  <a:solidFill>
                    <a:schemeClr val="bg1"/>
                  </a:solidFill>
                  <a:prstDash val="solid"/>
                  <a:headEnd type="none" w="sm" len="med"/>
                  <a:tailEnd type="none" w="sm" len="med"/>
                </a:ln>
              </p:spPr>
            </p:sp>
            <p:sp>
              <p:nvSpPr>
                <p:cNvPr id="43071" name="Line 82"/>
                <p:cNvSpPr/>
                <p:nvPr/>
              </p:nvSpPr>
              <p:spPr>
                <a:xfrm>
                  <a:off x="1198" y="2456"/>
                  <a:ext cx="0" cy="680"/>
                </a:xfrm>
                <a:prstGeom prst="line">
                  <a:avLst/>
                </a:prstGeom>
                <a:ln w="9525" cap="flat" cmpd="sng">
                  <a:solidFill>
                    <a:schemeClr val="tx1"/>
                  </a:solidFill>
                  <a:prstDash val="dash"/>
                  <a:headEnd type="none" w="sm" len="med"/>
                  <a:tailEnd type="none" w="sm" len="med"/>
                </a:ln>
              </p:spPr>
            </p:sp>
            <p:sp>
              <p:nvSpPr>
                <p:cNvPr id="43072" name="Line 83"/>
                <p:cNvSpPr/>
                <p:nvPr/>
              </p:nvSpPr>
              <p:spPr>
                <a:xfrm flipV="1">
                  <a:off x="1198" y="2410"/>
                  <a:ext cx="45" cy="46"/>
                </a:xfrm>
                <a:prstGeom prst="line">
                  <a:avLst/>
                </a:prstGeom>
                <a:ln w="9525" cap="flat" cmpd="sng">
                  <a:solidFill>
                    <a:schemeClr val="tx1"/>
                  </a:solidFill>
                  <a:prstDash val="dash"/>
                  <a:headEnd type="none" w="sm" len="med"/>
                  <a:tailEnd type="none" w="sm" len="med"/>
                </a:ln>
              </p:spPr>
            </p:sp>
            <p:sp>
              <p:nvSpPr>
                <p:cNvPr id="43073" name="Line 84"/>
                <p:cNvSpPr/>
                <p:nvPr/>
              </p:nvSpPr>
              <p:spPr>
                <a:xfrm flipH="1" flipV="1">
                  <a:off x="1202" y="3138"/>
                  <a:ext cx="40" cy="44"/>
                </a:xfrm>
                <a:prstGeom prst="line">
                  <a:avLst/>
                </a:prstGeom>
                <a:ln w="9525" cap="flat" cmpd="sng">
                  <a:solidFill>
                    <a:schemeClr val="tx1"/>
                  </a:solidFill>
                  <a:prstDash val="dash"/>
                  <a:headEnd type="none" w="sm" len="med"/>
                  <a:tailEnd type="none" w="sm" len="med"/>
                </a:ln>
              </p:spPr>
            </p:sp>
            <p:sp>
              <p:nvSpPr>
                <p:cNvPr id="43074" name="Line 85"/>
                <p:cNvSpPr/>
                <p:nvPr/>
              </p:nvSpPr>
              <p:spPr>
                <a:xfrm>
                  <a:off x="1334" y="2472"/>
                  <a:ext cx="0" cy="691"/>
                </a:xfrm>
                <a:prstGeom prst="line">
                  <a:avLst/>
                </a:prstGeom>
                <a:ln w="19050" cap="flat" cmpd="sng">
                  <a:solidFill>
                    <a:schemeClr val="tx1"/>
                  </a:solidFill>
                  <a:prstDash val="solid"/>
                  <a:headEnd type="none" w="sm" len="med"/>
                  <a:tailEnd type="none" w="sm" len="med"/>
                </a:ln>
              </p:spPr>
            </p:sp>
            <p:sp>
              <p:nvSpPr>
                <p:cNvPr id="43075" name="Line 86"/>
                <p:cNvSpPr/>
                <p:nvPr/>
              </p:nvSpPr>
              <p:spPr>
                <a:xfrm flipV="1">
                  <a:off x="1334" y="2430"/>
                  <a:ext cx="45" cy="46"/>
                </a:xfrm>
                <a:prstGeom prst="line">
                  <a:avLst/>
                </a:prstGeom>
                <a:ln w="28575" cap="flat" cmpd="sng">
                  <a:solidFill>
                    <a:schemeClr val="tx1"/>
                  </a:solidFill>
                  <a:prstDash val="solid"/>
                  <a:headEnd type="none" w="sm" len="med"/>
                  <a:tailEnd type="none" w="sm" len="med"/>
                </a:ln>
              </p:spPr>
            </p:sp>
            <p:sp>
              <p:nvSpPr>
                <p:cNvPr id="43076" name="Line 87"/>
                <p:cNvSpPr/>
                <p:nvPr/>
              </p:nvSpPr>
              <p:spPr>
                <a:xfrm flipH="1" flipV="1">
                  <a:off x="1334" y="3156"/>
                  <a:ext cx="45" cy="45"/>
                </a:xfrm>
                <a:prstGeom prst="line">
                  <a:avLst/>
                </a:prstGeom>
                <a:ln w="28575" cap="flat" cmpd="sng">
                  <a:solidFill>
                    <a:schemeClr val="tx1"/>
                  </a:solidFill>
                  <a:prstDash val="solid"/>
                  <a:headEnd type="none" w="sm" len="med"/>
                  <a:tailEnd type="none" w="sm" len="med"/>
                </a:ln>
              </p:spPr>
            </p:sp>
            <p:sp>
              <p:nvSpPr>
                <p:cNvPr id="43077" name="Oval 88"/>
                <p:cNvSpPr/>
                <p:nvPr/>
              </p:nvSpPr>
              <p:spPr>
                <a:xfrm>
                  <a:off x="1111" y="2205"/>
                  <a:ext cx="408" cy="409"/>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78" name="Text Box 89"/>
                <p:cNvSpPr txBox="1"/>
                <p:nvPr/>
              </p:nvSpPr>
              <p:spPr>
                <a:xfrm>
                  <a:off x="1530" y="2069"/>
                  <a:ext cx="181" cy="231"/>
                </a:xfrm>
                <a:prstGeom prst="rect">
                  <a:avLst/>
                </a:prstGeom>
                <a:noFill/>
                <a:ln w="9525">
                  <a:noFill/>
                </a:ln>
              </p:spPr>
              <p:txBody>
                <a:bodyPr>
                  <a:spAutoFit/>
                </a:bodyPr>
                <a:lstStyle/>
                <a:p>
                  <a:pPr>
                    <a:spcBef>
                      <a:spcPct val="50000"/>
                    </a:spcBef>
                  </a:pPr>
                  <a:r>
                    <a:rPr lang="en-US" altLang="zh-CN" sz="1800" b="0" i="0" dirty="0">
                      <a:solidFill>
                        <a:srgbClr val="000066"/>
                      </a:solidFill>
                      <a:latin typeface="仿宋_GB2312" pitchFamily="49" charset="-122"/>
                      <a:ea typeface="仿宋_GB2312" pitchFamily="49" charset="-122"/>
                    </a:rPr>
                    <a:t>I</a:t>
                  </a:r>
                </a:p>
              </p:txBody>
            </p:sp>
            <p:sp>
              <p:nvSpPr>
                <p:cNvPr id="43079" name="Line 90"/>
                <p:cNvSpPr/>
                <p:nvPr/>
              </p:nvSpPr>
              <p:spPr>
                <a:xfrm flipV="1">
                  <a:off x="1474" y="2205"/>
                  <a:ext cx="91" cy="91"/>
                </a:xfrm>
                <a:prstGeom prst="line">
                  <a:avLst/>
                </a:prstGeom>
                <a:ln w="9525" cap="flat" cmpd="sng">
                  <a:solidFill>
                    <a:schemeClr val="tx1"/>
                  </a:solidFill>
                  <a:prstDash val="solid"/>
                  <a:headEnd type="none" w="sm" len="med"/>
                  <a:tailEnd type="none" w="sm" len="med"/>
                </a:ln>
              </p:spPr>
            </p:sp>
          </p:grpSp>
          <p:grpSp>
            <p:nvGrpSpPr>
              <p:cNvPr id="43025" name="Group 91"/>
              <p:cNvGrpSpPr/>
              <p:nvPr/>
            </p:nvGrpSpPr>
            <p:grpSpPr>
              <a:xfrm>
                <a:off x="2109" y="2523"/>
                <a:ext cx="1649" cy="1393"/>
                <a:chOff x="3470" y="1992"/>
                <a:chExt cx="1649" cy="1393"/>
              </a:xfrm>
            </p:grpSpPr>
            <p:sp>
              <p:nvSpPr>
                <p:cNvPr id="43027" name="Rectangle 92" descr="深色上对角线"/>
                <p:cNvSpPr/>
                <p:nvPr/>
              </p:nvSpPr>
              <p:spPr>
                <a:xfrm>
                  <a:off x="3470" y="2387"/>
                  <a:ext cx="1134" cy="998"/>
                </a:xfrm>
                <a:prstGeom prst="rect">
                  <a:avLst/>
                </a:prstGeom>
                <a:pattFill prst="dk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28" name="Rectangle 93"/>
                <p:cNvSpPr/>
                <p:nvPr/>
              </p:nvSpPr>
              <p:spPr>
                <a:xfrm>
                  <a:off x="3879" y="2614"/>
                  <a:ext cx="453" cy="453"/>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29" name="Rectangle 94"/>
                <p:cNvSpPr/>
                <p:nvPr/>
              </p:nvSpPr>
              <p:spPr>
                <a:xfrm rot="-2724752">
                  <a:off x="4083" y="2436"/>
                  <a:ext cx="210" cy="651"/>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0" name="Rectangle 95"/>
                <p:cNvSpPr/>
                <p:nvPr/>
              </p:nvSpPr>
              <p:spPr>
                <a:xfrm>
                  <a:off x="4014" y="2387"/>
                  <a:ext cx="499" cy="182"/>
                </a:xfrm>
                <a:prstGeom prst="rect">
                  <a:avLst/>
                </a:prstGeom>
                <a:solidFill>
                  <a:schemeClr val="bg1"/>
                </a:solidFill>
                <a:ln w="1905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1" name="Rectangle 96"/>
                <p:cNvSpPr/>
                <p:nvPr/>
              </p:nvSpPr>
              <p:spPr>
                <a:xfrm>
                  <a:off x="4310" y="2740"/>
                  <a:ext cx="294" cy="181"/>
                </a:xfrm>
                <a:prstGeom prst="rect">
                  <a:avLst/>
                </a:prstGeom>
                <a:solidFill>
                  <a:schemeClr val="bg1"/>
                </a:solidFill>
                <a:ln w="508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2" name="Rectangle 97"/>
                <p:cNvSpPr/>
                <p:nvPr/>
              </p:nvSpPr>
              <p:spPr>
                <a:xfrm>
                  <a:off x="4059" y="2432"/>
                  <a:ext cx="590" cy="318"/>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3" name="Rectangle 98"/>
                <p:cNvSpPr/>
                <p:nvPr/>
              </p:nvSpPr>
              <p:spPr>
                <a:xfrm>
                  <a:off x="4239" y="2698"/>
                  <a:ext cx="227" cy="227"/>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4" name="Rectangle 99"/>
                <p:cNvSpPr/>
                <p:nvPr/>
              </p:nvSpPr>
              <p:spPr>
                <a:xfrm>
                  <a:off x="4010" y="2482"/>
                  <a:ext cx="49" cy="13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5" name="Rectangle 100"/>
                <p:cNvSpPr/>
                <p:nvPr/>
              </p:nvSpPr>
              <p:spPr>
                <a:xfrm>
                  <a:off x="4022" y="2296"/>
                  <a:ext cx="589" cy="136"/>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6" name="Rectangle 101"/>
                <p:cNvSpPr/>
                <p:nvPr/>
              </p:nvSpPr>
              <p:spPr>
                <a:xfrm>
                  <a:off x="4511" y="2685"/>
                  <a:ext cx="130" cy="227"/>
                </a:xfrm>
                <a:prstGeom prst="rect">
                  <a:avLst/>
                </a:prstGeom>
                <a:solidFill>
                  <a:schemeClr val="bg1"/>
                </a:solidFill>
                <a:ln w="2857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7" name="Rectangle 102"/>
                <p:cNvSpPr/>
                <p:nvPr/>
              </p:nvSpPr>
              <p:spPr>
                <a:xfrm>
                  <a:off x="3888" y="2612"/>
                  <a:ext cx="45" cy="45"/>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8" name="Rectangle 103"/>
                <p:cNvSpPr/>
                <p:nvPr/>
              </p:nvSpPr>
              <p:spPr>
                <a:xfrm>
                  <a:off x="3903" y="2651"/>
                  <a:ext cx="438" cy="408"/>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43039" name="Line 104"/>
                <p:cNvSpPr/>
                <p:nvPr/>
              </p:nvSpPr>
              <p:spPr>
                <a:xfrm flipV="1">
                  <a:off x="3878" y="2115"/>
                  <a:ext cx="0" cy="499"/>
                </a:xfrm>
                <a:prstGeom prst="line">
                  <a:avLst/>
                </a:prstGeom>
                <a:ln w="9525" cap="flat" cmpd="sng">
                  <a:solidFill>
                    <a:schemeClr val="tx1"/>
                  </a:solidFill>
                  <a:prstDash val="solid"/>
                  <a:headEnd type="none" w="sm" len="med"/>
                  <a:tailEnd type="none" w="sm" len="med"/>
                </a:ln>
              </p:spPr>
            </p:sp>
            <p:sp>
              <p:nvSpPr>
                <p:cNvPr id="43040" name="Line 105"/>
                <p:cNvSpPr/>
                <p:nvPr/>
              </p:nvSpPr>
              <p:spPr>
                <a:xfrm flipV="1">
                  <a:off x="4014" y="2115"/>
                  <a:ext cx="0" cy="363"/>
                </a:xfrm>
                <a:prstGeom prst="line">
                  <a:avLst/>
                </a:prstGeom>
                <a:ln w="9525" cap="flat" cmpd="sng">
                  <a:solidFill>
                    <a:schemeClr val="tx1"/>
                  </a:solidFill>
                  <a:prstDash val="solid"/>
                  <a:headEnd type="none" w="sm" len="med"/>
                  <a:tailEnd type="none" w="sm" len="med"/>
                </a:ln>
              </p:spPr>
            </p:sp>
            <p:sp>
              <p:nvSpPr>
                <p:cNvPr id="43041" name="Line 106"/>
                <p:cNvSpPr/>
                <p:nvPr/>
              </p:nvSpPr>
              <p:spPr>
                <a:xfrm>
                  <a:off x="3742" y="2205"/>
                  <a:ext cx="136" cy="0"/>
                </a:xfrm>
                <a:prstGeom prst="line">
                  <a:avLst/>
                </a:prstGeom>
                <a:ln w="9525" cap="flat" cmpd="sng">
                  <a:solidFill>
                    <a:schemeClr val="tx1"/>
                  </a:solidFill>
                  <a:prstDash val="solid"/>
                  <a:headEnd type="none" w="sm" len="med"/>
                  <a:tailEnd type="triangle" w="sm" len="lg"/>
                </a:ln>
              </p:spPr>
            </p:sp>
            <p:sp>
              <p:nvSpPr>
                <p:cNvPr id="43042" name="Line 107"/>
                <p:cNvSpPr/>
                <p:nvPr/>
              </p:nvSpPr>
              <p:spPr>
                <a:xfrm>
                  <a:off x="3878" y="2205"/>
                  <a:ext cx="136" cy="0"/>
                </a:xfrm>
                <a:prstGeom prst="line">
                  <a:avLst/>
                </a:prstGeom>
                <a:ln w="9525" cap="flat" cmpd="sng">
                  <a:solidFill>
                    <a:schemeClr val="tx1"/>
                  </a:solidFill>
                  <a:prstDash val="solid"/>
                  <a:headEnd type="none" w="sm" len="med"/>
                  <a:tailEnd type="none" w="sm" len="med"/>
                </a:ln>
              </p:spPr>
            </p:sp>
            <p:sp>
              <p:nvSpPr>
                <p:cNvPr id="43043" name="Line 108"/>
                <p:cNvSpPr/>
                <p:nvPr/>
              </p:nvSpPr>
              <p:spPr>
                <a:xfrm>
                  <a:off x="4014" y="2205"/>
                  <a:ext cx="454" cy="0"/>
                </a:xfrm>
                <a:prstGeom prst="line">
                  <a:avLst/>
                </a:prstGeom>
                <a:ln w="9525" cap="flat" cmpd="sng">
                  <a:solidFill>
                    <a:schemeClr val="tx1"/>
                  </a:solidFill>
                  <a:prstDash val="solid"/>
                  <a:headEnd type="triangle" w="sm" len="lg"/>
                  <a:tailEnd type="triangle" w="sm" len="lg"/>
                </a:ln>
              </p:spPr>
            </p:sp>
            <p:sp>
              <p:nvSpPr>
                <p:cNvPr id="43044" name="Line 109"/>
                <p:cNvSpPr/>
                <p:nvPr/>
              </p:nvSpPr>
              <p:spPr>
                <a:xfrm flipV="1">
                  <a:off x="4468" y="2115"/>
                  <a:ext cx="0" cy="816"/>
                </a:xfrm>
                <a:prstGeom prst="line">
                  <a:avLst/>
                </a:prstGeom>
                <a:ln w="9525" cap="flat" cmpd="sng">
                  <a:solidFill>
                    <a:schemeClr val="tx1"/>
                  </a:solidFill>
                  <a:prstDash val="solid"/>
                  <a:headEnd type="none" w="sm" len="med"/>
                  <a:tailEnd type="none" w="sm" len="med"/>
                </a:ln>
              </p:spPr>
            </p:sp>
            <p:sp>
              <p:nvSpPr>
                <p:cNvPr id="43045" name="Line 110"/>
                <p:cNvSpPr/>
                <p:nvPr/>
              </p:nvSpPr>
              <p:spPr>
                <a:xfrm>
                  <a:off x="4014" y="2478"/>
                  <a:ext cx="1043" cy="0"/>
                </a:xfrm>
                <a:prstGeom prst="line">
                  <a:avLst/>
                </a:prstGeom>
                <a:ln w="9525" cap="flat" cmpd="sng">
                  <a:solidFill>
                    <a:schemeClr val="tx1"/>
                  </a:solidFill>
                  <a:prstDash val="solid"/>
                  <a:headEnd type="none" w="sm" len="med"/>
                  <a:tailEnd type="none" w="sm" len="med"/>
                </a:ln>
              </p:spPr>
            </p:sp>
            <p:sp>
              <p:nvSpPr>
                <p:cNvPr id="43046" name="Line 111"/>
                <p:cNvSpPr/>
                <p:nvPr/>
              </p:nvSpPr>
              <p:spPr>
                <a:xfrm>
                  <a:off x="4604" y="2927"/>
                  <a:ext cx="476" cy="0"/>
                </a:xfrm>
                <a:prstGeom prst="line">
                  <a:avLst/>
                </a:prstGeom>
                <a:ln w="9525" cap="flat" cmpd="sng">
                  <a:solidFill>
                    <a:schemeClr val="tx1"/>
                  </a:solidFill>
                  <a:prstDash val="solid"/>
                  <a:headEnd type="none" w="sm" len="med"/>
                  <a:tailEnd type="none" w="sm" len="med"/>
                </a:ln>
              </p:spPr>
            </p:sp>
            <p:sp>
              <p:nvSpPr>
                <p:cNvPr id="43047" name="Line 112"/>
                <p:cNvSpPr/>
                <p:nvPr/>
              </p:nvSpPr>
              <p:spPr>
                <a:xfrm>
                  <a:off x="4332" y="3067"/>
                  <a:ext cx="748" cy="0"/>
                </a:xfrm>
                <a:prstGeom prst="line">
                  <a:avLst/>
                </a:prstGeom>
                <a:ln w="9525" cap="flat" cmpd="sng">
                  <a:solidFill>
                    <a:schemeClr val="tx1"/>
                  </a:solidFill>
                  <a:prstDash val="solid"/>
                  <a:headEnd type="none" w="sm" len="med"/>
                  <a:tailEnd type="none" w="sm" len="med"/>
                </a:ln>
              </p:spPr>
            </p:sp>
            <p:sp>
              <p:nvSpPr>
                <p:cNvPr id="43048" name="Line 113"/>
                <p:cNvSpPr/>
                <p:nvPr/>
              </p:nvSpPr>
              <p:spPr>
                <a:xfrm>
                  <a:off x="5012" y="2478"/>
                  <a:ext cx="0" cy="453"/>
                </a:xfrm>
                <a:prstGeom prst="line">
                  <a:avLst/>
                </a:prstGeom>
                <a:ln w="9525" cap="flat" cmpd="sng">
                  <a:solidFill>
                    <a:schemeClr val="tx1"/>
                  </a:solidFill>
                  <a:prstDash val="solid"/>
                  <a:headEnd type="triangle" w="sm" len="lg"/>
                  <a:tailEnd type="triangle" w="sm" len="lg"/>
                </a:ln>
              </p:spPr>
            </p:sp>
            <p:sp>
              <p:nvSpPr>
                <p:cNvPr id="43049" name="Line 114"/>
                <p:cNvSpPr/>
                <p:nvPr/>
              </p:nvSpPr>
              <p:spPr>
                <a:xfrm>
                  <a:off x="5012" y="3064"/>
                  <a:ext cx="0" cy="317"/>
                </a:xfrm>
                <a:prstGeom prst="line">
                  <a:avLst/>
                </a:prstGeom>
                <a:ln w="9525" cap="flat" cmpd="sng">
                  <a:solidFill>
                    <a:schemeClr val="tx1"/>
                  </a:solidFill>
                  <a:prstDash val="solid"/>
                  <a:headEnd type="triangle" w="sm" len="lg"/>
                  <a:tailEnd type="none" w="sm" len="lg"/>
                </a:ln>
              </p:spPr>
            </p:sp>
            <p:sp>
              <p:nvSpPr>
                <p:cNvPr id="43050" name="Line 115"/>
                <p:cNvSpPr/>
                <p:nvPr/>
              </p:nvSpPr>
              <p:spPr>
                <a:xfrm>
                  <a:off x="5012" y="2931"/>
                  <a:ext cx="0" cy="136"/>
                </a:xfrm>
                <a:prstGeom prst="line">
                  <a:avLst/>
                </a:prstGeom>
                <a:ln w="9525" cap="flat" cmpd="sng">
                  <a:solidFill>
                    <a:schemeClr val="tx1"/>
                  </a:solidFill>
                  <a:prstDash val="solid"/>
                  <a:headEnd type="none" w="sm" len="med"/>
                  <a:tailEnd type="none" w="sm" len="med"/>
                </a:ln>
              </p:spPr>
            </p:sp>
            <p:sp>
              <p:nvSpPr>
                <p:cNvPr id="43051" name="Line 116"/>
                <p:cNvSpPr/>
                <p:nvPr/>
              </p:nvSpPr>
              <p:spPr>
                <a:xfrm flipV="1">
                  <a:off x="4468" y="2704"/>
                  <a:ext cx="226" cy="227"/>
                </a:xfrm>
                <a:prstGeom prst="line">
                  <a:avLst/>
                </a:prstGeom>
                <a:ln w="9525" cap="flat" cmpd="sng">
                  <a:solidFill>
                    <a:schemeClr val="tx1"/>
                  </a:solidFill>
                  <a:prstDash val="solid"/>
                  <a:headEnd type="none" w="sm" len="med"/>
                  <a:tailEnd type="none" w="sm" len="med"/>
                </a:ln>
              </p:spPr>
            </p:sp>
            <p:sp>
              <p:nvSpPr>
                <p:cNvPr id="43052" name="Arc 117"/>
                <p:cNvSpPr>
                  <a:spLocks noChangeAspect="1"/>
                </p:cNvSpPr>
                <p:nvPr/>
              </p:nvSpPr>
              <p:spPr>
                <a:xfrm rot="1513763">
                  <a:off x="4622" y="2767"/>
                  <a:ext cx="136" cy="136"/>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triangle" w="sm" len="lg"/>
                  <a:tailEnd type="triangle" w="sm" len="lg"/>
                </a:ln>
              </p:spPr>
              <p:txBody>
                <a:bodyPr/>
                <a:lstStyle/>
                <a:p>
                  <a:endParaRPr lang="zh-CN" altLang="en-US"/>
                </a:p>
              </p:txBody>
            </p:sp>
            <p:sp>
              <p:nvSpPr>
                <p:cNvPr id="43053" name="Text Box 118"/>
                <p:cNvSpPr txBox="1"/>
                <p:nvPr/>
              </p:nvSpPr>
              <p:spPr>
                <a:xfrm>
                  <a:off x="4666" y="2659"/>
                  <a:ext cx="453" cy="231"/>
                </a:xfrm>
                <a:prstGeom prst="rect">
                  <a:avLst/>
                </a:prstGeom>
                <a:noFill/>
                <a:ln w="9525">
                  <a:noFill/>
                </a:ln>
              </p:spPr>
              <p:txBody>
                <a:bodyPr>
                  <a:spAutoFit/>
                </a:bodyPr>
                <a:lstStyle/>
                <a:p>
                  <a:pPr>
                    <a:spcBef>
                      <a:spcPct val="50000"/>
                    </a:spcBef>
                  </a:pPr>
                  <a:r>
                    <a:rPr lang="en-US" altLang="zh-CN" sz="1800" b="0" i="0" dirty="0">
                      <a:solidFill>
                        <a:srgbClr val="000066"/>
                      </a:solidFill>
                      <a:latin typeface="仿宋_GB2312" pitchFamily="49" charset="-122"/>
                      <a:ea typeface="仿宋_GB2312" pitchFamily="49" charset="-122"/>
                    </a:rPr>
                    <a:t>45°</a:t>
                  </a:r>
                </a:p>
              </p:txBody>
            </p:sp>
            <p:sp>
              <p:nvSpPr>
                <p:cNvPr id="43054" name="Arc 119"/>
                <p:cNvSpPr>
                  <a:spLocks noChangeAspect="1"/>
                </p:cNvSpPr>
                <p:nvPr/>
              </p:nvSpPr>
              <p:spPr>
                <a:xfrm rot="1513763">
                  <a:off x="4050" y="2421"/>
                  <a:ext cx="159" cy="159"/>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triangle" w="sm" len="lg"/>
                  <a:tailEnd type="triangle" w="sm" len="lg"/>
                </a:ln>
              </p:spPr>
              <p:txBody>
                <a:bodyPr/>
                <a:lstStyle/>
                <a:p>
                  <a:endParaRPr lang="zh-CN" altLang="en-US"/>
                </a:p>
              </p:txBody>
            </p:sp>
            <p:sp>
              <p:nvSpPr>
                <p:cNvPr id="43055" name="Text Box 120"/>
                <p:cNvSpPr txBox="1"/>
                <p:nvPr/>
              </p:nvSpPr>
              <p:spPr>
                <a:xfrm>
                  <a:off x="4107" y="2290"/>
                  <a:ext cx="453" cy="231"/>
                </a:xfrm>
                <a:prstGeom prst="rect">
                  <a:avLst/>
                </a:prstGeom>
                <a:noFill/>
                <a:ln w="9525">
                  <a:noFill/>
                </a:ln>
              </p:spPr>
              <p:txBody>
                <a:bodyPr>
                  <a:spAutoFit/>
                </a:bodyPr>
                <a:lstStyle/>
                <a:p>
                  <a:pPr>
                    <a:spcBef>
                      <a:spcPct val="50000"/>
                    </a:spcBef>
                  </a:pPr>
                  <a:r>
                    <a:rPr lang="en-US" altLang="zh-CN" sz="1800" b="0" i="0" dirty="0">
                      <a:solidFill>
                        <a:srgbClr val="000066"/>
                      </a:solidFill>
                      <a:latin typeface="仿宋_GB2312" pitchFamily="49" charset="-122"/>
                      <a:ea typeface="仿宋_GB2312" pitchFamily="49" charset="-122"/>
                    </a:rPr>
                    <a:t>45°</a:t>
                  </a:r>
                </a:p>
              </p:txBody>
            </p:sp>
            <p:sp>
              <p:nvSpPr>
                <p:cNvPr id="43056" name="Line 121"/>
                <p:cNvSpPr/>
                <p:nvPr/>
              </p:nvSpPr>
              <p:spPr>
                <a:xfrm>
                  <a:off x="3878" y="2608"/>
                  <a:ext cx="408" cy="0"/>
                </a:xfrm>
                <a:prstGeom prst="line">
                  <a:avLst/>
                </a:prstGeom>
                <a:ln w="9525" cap="flat" cmpd="sng">
                  <a:solidFill>
                    <a:schemeClr val="tx1"/>
                  </a:solidFill>
                  <a:prstDash val="solid"/>
                  <a:headEnd type="none" w="sm" len="med"/>
                  <a:tailEnd type="none" w="sm" len="med"/>
                </a:ln>
              </p:spPr>
            </p:sp>
            <p:sp>
              <p:nvSpPr>
                <p:cNvPr id="43057" name="Line 122"/>
                <p:cNvSpPr/>
                <p:nvPr/>
              </p:nvSpPr>
              <p:spPr>
                <a:xfrm flipV="1">
                  <a:off x="3971" y="2382"/>
                  <a:ext cx="136" cy="137"/>
                </a:xfrm>
                <a:prstGeom prst="line">
                  <a:avLst/>
                </a:prstGeom>
                <a:ln w="9525" cap="flat" cmpd="sng">
                  <a:solidFill>
                    <a:schemeClr val="tx1"/>
                  </a:solidFill>
                  <a:prstDash val="solid"/>
                  <a:headEnd type="none" w="sm" len="med"/>
                  <a:tailEnd type="none" w="sm" len="med"/>
                </a:ln>
              </p:spPr>
            </p:sp>
            <p:sp>
              <p:nvSpPr>
                <p:cNvPr id="43058" name="Text Box 123"/>
                <p:cNvSpPr txBox="1"/>
                <p:nvPr/>
              </p:nvSpPr>
              <p:spPr>
                <a:xfrm>
                  <a:off x="3688" y="2016"/>
                  <a:ext cx="181" cy="231"/>
                </a:xfrm>
                <a:prstGeom prst="rect">
                  <a:avLst/>
                </a:prstGeom>
                <a:noFill/>
                <a:ln w="9525">
                  <a:noFill/>
                </a:ln>
              </p:spPr>
              <p:txBody>
                <a:bodyPr>
                  <a:spAutoFit/>
                </a:bodyPr>
                <a:lstStyle/>
                <a:p>
                  <a:pPr>
                    <a:spcBef>
                      <a:spcPct val="50000"/>
                    </a:spcBef>
                  </a:pPr>
                  <a:r>
                    <a:rPr lang="en-US" altLang="zh-CN" sz="1800" dirty="0">
                      <a:solidFill>
                        <a:srgbClr val="000066"/>
                      </a:solidFill>
                      <a:latin typeface="仿宋_GB2312" pitchFamily="49" charset="-122"/>
                      <a:ea typeface="仿宋_GB2312" pitchFamily="49" charset="-122"/>
                    </a:rPr>
                    <a:t>h</a:t>
                  </a:r>
                </a:p>
              </p:txBody>
            </p:sp>
            <p:sp>
              <p:nvSpPr>
                <p:cNvPr id="43059" name="Text Box 124"/>
                <p:cNvSpPr txBox="1"/>
                <p:nvPr/>
              </p:nvSpPr>
              <p:spPr>
                <a:xfrm>
                  <a:off x="4146" y="1992"/>
                  <a:ext cx="227" cy="231"/>
                </a:xfrm>
                <a:prstGeom prst="rect">
                  <a:avLst/>
                </a:prstGeom>
                <a:noFill/>
                <a:ln w="9525">
                  <a:noFill/>
                </a:ln>
              </p:spPr>
              <p:txBody>
                <a:bodyPr>
                  <a:spAutoFit/>
                </a:bodyPr>
                <a:lstStyle/>
                <a:p>
                  <a:pPr>
                    <a:spcBef>
                      <a:spcPct val="50000"/>
                    </a:spcBef>
                  </a:pPr>
                  <a:r>
                    <a:rPr lang="en-US" altLang="zh-CN" sz="1800" b="0" i="0" dirty="0">
                      <a:solidFill>
                        <a:srgbClr val="000066"/>
                      </a:solidFill>
                      <a:latin typeface="仿宋_GB2312" pitchFamily="49" charset="-122"/>
                      <a:ea typeface="仿宋_GB2312" pitchFamily="49" charset="-122"/>
                    </a:rPr>
                    <a:t>b</a:t>
                  </a:r>
                </a:p>
              </p:txBody>
            </p:sp>
          </p:grpSp>
          <p:sp>
            <p:nvSpPr>
              <p:cNvPr id="43026" name="Rectangle 125"/>
              <p:cNvSpPr/>
              <p:nvPr/>
            </p:nvSpPr>
            <p:spPr>
              <a:xfrm>
                <a:off x="4195" y="2886"/>
                <a:ext cx="1338" cy="756"/>
              </a:xfrm>
              <a:prstGeom prst="rect">
                <a:avLst/>
              </a:prstGeom>
              <a:noFill/>
              <a:ln w="9525" cap="flat" cmpd="sng">
                <a:solidFill>
                  <a:schemeClr val="hlink"/>
                </a:solidFill>
                <a:prstDash val="solid"/>
                <a:miter/>
                <a:headEnd type="none" w="sm" len="med"/>
                <a:tailEnd type="none" w="sm" len="med"/>
              </a:ln>
            </p:spPr>
            <p:txBody>
              <a:bodyPr>
                <a:spAutoFit/>
              </a:bodyPr>
              <a:lstStyle/>
              <a:p>
                <a:pPr algn="l"/>
                <a:r>
                  <a:rPr lang="zh-CN" altLang="en-US" sz="1800" i="0" dirty="0">
                    <a:solidFill>
                      <a:srgbClr val="000066"/>
                    </a:solidFill>
                    <a:latin typeface="仿宋_GB2312" pitchFamily="49" charset="-122"/>
                    <a:ea typeface="仿宋_GB2312" pitchFamily="49" charset="-122"/>
                  </a:rPr>
                  <a:t>砂轮越程槽常用局部放大图表示，其尺寸数值可查阅机械设计手册。</a:t>
                </a:r>
              </a:p>
            </p:txBody>
          </p:sp>
        </p:grpSp>
      </p:grpSp>
      <p:sp>
        <p:nvSpPr>
          <p:cNvPr id="43021" name="Rectangle 127"/>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12.3.4 </a:t>
            </a:r>
            <a:r>
              <a:rPr lang="zh-CN" altLang="en-US" i="0" dirty="0">
                <a:solidFill>
                  <a:srgbClr val="000066"/>
                </a:solidFill>
                <a:latin typeface="仿宋_GB2312" pitchFamily="49" charset="-122"/>
                <a:ea typeface="仿宋_GB2312" pitchFamily="49" charset="-122"/>
              </a:rPr>
              <a:t>零件上常见结构要素的尺寸标注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5BBCB89-AB8C-4754-8516-905DFFDE4974}"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38</a:t>
            </a:fld>
            <a:endParaRPr lang="en-US" altLang="zh-CN" sz="1400" b="0" i="0" dirty="0">
              <a:ea typeface="宋体" panose="02010600030101010101" pitchFamily="2" charset="-122"/>
            </a:endParaRPr>
          </a:p>
        </p:txBody>
      </p:sp>
      <p:sp>
        <p:nvSpPr>
          <p:cNvPr id="440323" name="Text Box 3"/>
          <p:cNvSpPr txBox="1">
            <a:spLocks noChangeArrowheads="1"/>
          </p:cNvSpPr>
          <p:nvPr/>
        </p:nvSpPr>
        <p:spPr bwMode="auto">
          <a:xfrm>
            <a:off x="252413" y="785813"/>
            <a:ext cx="8820150" cy="4703763"/>
          </a:xfrm>
          <a:prstGeom prst="rect">
            <a:avLst/>
          </a:prstGeom>
          <a:noFill/>
          <a:ln w="9525" algn="ctr">
            <a:noFill/>
            <a:miter lim="800000"/>
            <a:headEnd type="none" w="sm" len="med"/>
            <a:tailEnd type="none" w="sm" len="med"/>
          </a:ln>
          <a:effectLst/>
        </p:spPr>
        <p:txBody>
          <a:bodyPr>
            <a:spAutoFit/>
          </a:bodyPr>
          <a:lstStyle/>
          <a:p>
            <a:pPr marL="457200" marR="0" indent="-457200" algn="l" defTabSz="914400">
              <a:spcBef>
                <a:spcPct val="30000"/>
              </a:spcBef>
              <a:buClrTx/>
              <a:buSzTx/>
              <a:buFontTx/>
              <a:buAutoNum type="arabicPeriod"/>
              <a:defRPr/>
            </a:pPr>
            <a:r>
              <a:rPr kumimoji="0" lang="zh-CN" altLang="en-US" sz="28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零件图上技术要求的内容</a:t>
            </a:r>
          </a:p>
          <a:p>
            <a:pPr marL="914400" marR="0" lvl="1" indent="-457200" algn="l" defTabSz="914400" rtl="0" eaLnBrk="1" fontAlgn="base" latinLnBrk="0" hangingPunct="1">
              <a:lnSpc>
                <a:spcPct val="100000"/>
              </a:lnSpc>
              <a:spcBef>
                <a:spcPct val="30000"/>
              </a:spcBef>
              <a:spcAft>
                <a:spcPct val="0"/>
              </a:spcAft>
              <a:buClrTx/>
              <a:buSzTx/>
              <a:buFontTx/>
              <a:buAutoNum type="circleNumDbPlain"/>
              <a:defRPr/>
            </a:pPr>
            <a:r>
              <a:rPr kumimoji="0" lang="zh-CN" altLang="en-US"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表面结构。</a:t>
            </a:r>
          </a:p>
          <a:p>
            <a:pPr marL="914400" marR="0" lvl="1" indent="-457200" algn="l" defTabSz="914400" rtl="0" eaLnBrk="1" fontAlgn="base" latinLnBrk="0" hangingPunct="1">
              <a:lnSpc>
                <a:spcPct val="100000"/>
              </a:lnSpc>
              <a:spcBef>
                <a:spcPct val="30000"/>
              </a:spcBef>
              <a:spcAft>
                <a:spcPct val="0"/>
              </a:spcAft>
              <a:buClrTx/>
              <a:buSzTx/>
              <a:buFontTx/>
              <a:buAutoNum type="circleNumDbPlain"/>
              <a:defRPr/>
            </a:pPr>
            <a:r>
              <a:rPr kumimoji="0" lang="zh-CN" altLang="en-US"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尺寸极限偏差。</a:t>
            </a:r>
            <a:endParaRPr kumimoji="0" lang="en-US" altLang="zh-CN"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endParaRPr>
          </a:p>
          <a:p>
            <a:pPr marL="914400" marR="0" lvl="1" indent="-457200" algn="l" defTabSz="914400" rtl="0" eaLnBrk="1" fontAlgn="base" latinLnBrk="0" hangingPunct="1">
              <a:lnSpc>
                <a:spcPct val="100000"/>
              </a:lnSpc>
              <a:spcBef>
                <a:spcPct val="30000"/>
              </a:spcBef>
              <a:spcAft>
                <a:spcPct val="0"/>
              </a:spcAft>
              <a:buClrTx/>
              <a:buSzTx/>
              <a:buFontTx/>
              <a:buAutoNum type="circleNumDbPlain"/>
              <a:defRPr/>
            </a:pPr>
            <a:r>
              <a:rPr kumimoji="0" lang="zh-CN" altLang="en-US"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几何公差。</a:t>
            </a:r>
          </a:p>
          <a:p>
            <a:pPr marL="457200" marR="0" indent="-457200" algn="l" defTabSz="914400">
              <a:spcBef>
                <a:spcPct val="30000"/>
              </a:spcBef>
              <a:buClrTx/>
              <a:buSzTx/>
              <a:buFontTx/>
              <a:buNone/>
              <a:defRPr/>
            </a:pPr>
            <a:r>
              <a:rPr kumimoji="0" lang="en-US" altLang="zh-CN" sz="28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2. </a:t>
            </a:r>
            <a:r>
              <a:rPr kumimoji="0" lang="zh-CN" altLang="en-US" sz="28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表面结构的标注方法</a:t>
            </a:r>
          </a:p>
          <a:p>
            <a:pPr marL="914400" marR="0" lvl="1" indent="-457200" algn="l" defTabSz="914400" rtl="0" eaLnBrk="1" fontAlgn="base" latinLnBrk="0" hangingPunct="1">
              <a:lnSpc>
                <a:spcPct val="100000"/>
              </a:lnSpc>
              <a:spcBef>
                <a:spcPct val="30000"/>
              </a:spcBef>
              <a:spcAft>
                <a:spcPct val="0"/>
              </a:spcAft>
              <a:buClrTx/>
              <a:buSzTx/>
              <a:buFontTx/>
              <a:buAutoNum type="circleNumDbPlain"/>
              <a:defRPr/>
            </a:pPr>
            <a:r>
              <a:rPr kumimoji="0" lang="zh-CN" altLang="en-US"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表面结构的概念</a:t>
            </a:r>
          </a:p>
          <a:p>
            <a:pPr marL="914400" marR="0" lvl="1" indent="-457200" algn="l" defTabSz="914400" rtl="0" eaLnBrk="1" fontAlgn="base" latinLnBrk="0" hangingPunct="1">
              <a:lnSpc>
                <a:spcPct val="100000"/>
              </a:lnSpc>
              <a:spcBef>
                <a:spcPct val="3000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   零件表面再加工过程中，由于机床和刀具的振动，材料的不均匀等因素，加工后的表面留下加工的痕迹。</a:t>
            </a:r>
          </a:p>
          <a:p>
            <a:pPr marL="914400" marR="0" lvl="1" indent="-457200" algn="l" defTabSz="914400" rtl="0" eaLnBrk="1" fontAlgn="base" latinLnBrk="0" hangingPunct="1">
              <a:lnSpc>
                <a:spcPct val="100000"/>
              </a:lnSpc>
              <a:spcBef>
                <a:spcPct val="30000"/>
              </a:spcBef>
              <a:spcAft>
                <a:spcPct val="0"/>
              </a:spcAft>
              <a:buClrTx/>
              <a:buSzTx/>
              <a:buFontTx/>
              <a:buNone/>
              <a:defRPr/>
            </a:pPr>
            <a:r>
              <a:rPr kumimoji="0" lang="zh-CN" altLang="en-US" sz="24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   表面结构对零件的耐磨性、抗腐蚀性、密封性、抗疲劳能力都有影响。</a:t>
            </a:r>
          </a:p>
        </p:txBody>
      </p:sp>
      <p:sp>
        <p:nvSpPr>
          <p:cNvPr id="45062" name="Freeform 4" descr="浅色上对角线"/>
          <p:cNvSpPr/>
          <p:nvPr/>
        </p:nvSpPr>
        <p:spPr>
          <a:xfrm>
            <a:off x="4667250" y="1970088"/>
            <a:ext cx="4144963" cy="1266825"/>
          </a:xfrm>
          <a:custGeom>
            <a:avLst/>
            <a:gdLst>
              <a:gd name="txL" fmla="*/ 0 w 3720"/>
              <a:gd name="txT" fmla="*/ 0 h 681"/>
              <a:gd name="txR" fmla="*/ 3720 w 3720"/>
              <a:gd name="txB" fmla="*/ 681 h 681"/>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0" y="2147483647"/>
              </a:cxn>
            </a:cxnLst>
            <a:rect l="txL" t="txT" r="txR" b="txB"/>
            <a:pathLst>
              <a:path w="3720" h="681">
                <a:moveTo>
                  <a:pt x="0" y="318"/>
                </a:moveTo>
                <a:lnTo>
                  <a:pt x="91" y="227"/>
                </a:lnTo>
                <a:lnTo>
                  <a:pt x="136" y="318"/>
                </a:lnTo>
                <a:lnTo>
                  <a:pt x="182" y="227"/>
                </a:lnTo>
                <a:lnTo>
                  <a:pt x="227" y="318"/>
                </a:lnTo>
                <a:lnTo>
                  <a:pt x="318" y="136"/>
                </a:lnTo>
                <a:lnTo>
                  <a:pt x="318" y="182"/>
                </a:lnTo>
                <a:lnTo>
                  <a:pt x="409" y="91"/>
                </a:lnTo>
                <a:lnTo>
                  <a:pt x="454" y="273"/>
                </a:lnTo>
                <a:lnTo>
                  <a:pt x="499" y="136"/>
                </a:lnTo>
                <a:lnTo>
                  <a:pt x="590" y="273"/>
                </a:lnTo>
                <a:lnTo>
                  <a:pt x="635" y="182"/>
                </a:lnTo>
                <a:lnTo>
                  <a:pt x="681" y="273"/>
                </a:lnTo>
                <a:lnTo>
                  <a:pt x="771" y="91"/>
                </a:lnTo>
                <a:lnTo>
                  <a:pt x="817" y="273"/>
                </a:lnTo>
                <a:lnTo>
                  <a:pt x="862" y="182"/>
                </a:lnTo>
                <a:lnTo>
                  <a:pt x="908" y="227"/>
                </a:lnTo>
                <a:lnTo>
                  <a:pt x="908" y="182"/>
                </a:lnTo>
                <a:lnTo>
                  <a:pt x="953" y="227"/>
                </a:lnTo>
                <a:lnTo>
                  <a:pt x="998" y="182"/>
                </a:lnTo>
                <a:lnTo>
                  <a:pt x="998" y="227"/>
                </a:lnTo>
                <a:lnTo>
                  <a:pt x="1044" y="182"/>
                </a:lnTo>
                <a:lnTo>
                  <a:pt x="1044" y="227"/>
                </a:lnTo>
                <a:lnTo>
                  <a:pt x="1089" y="136"/>
                </a:lnTo>
                <a:lnTo>
                  <a:pt x="1089" y="273"/>
                </a:lnTo>
                <a:lnTo>
                  <a:pt x="1134" y="182"/>
                </a:lnTo>
                <a:lnTo>
                  <a:pt x="1180" y="227"/>
                </a:lnTo>
                <a:lnTo>
                  <a:pt x="1225" y="182"/>
                </a:lnTo>
                <a:lnTo>
                  <a:pt x="1270" y="273"/>
                </a:lnTo>
                <a:lnTo>
                  <a:pt x="1316" y="182"/>
                </a:lnTo>
                <a:lnTo>
                  <a:pt x="1361" y="227"/>
                </a:lnTo>
                <a:lnTo>
                  <a:pt x="1361" y="182"/>
                </a:lnTo>
                <a:lnTo>
                  <a:pt x="1361" y="227"/>
                </a:lnTo>
                <a:lnTo>
                  <a:pt x="1361" y="91"/>
                </a:lnTo>
                <a:lnTo>
                  <a:pt x="1407" y="227"/>
                </a:lnTo>
                <a:lnTo>
                  <a:pt x="1452" y="136"/>
                </a:lnTo>
                <a:lnTo>
                  <a:pt x="1452" y="227"/>
                </a:lnTo>
                <a:lnTo>
                  <a:pt x="1543" y="91"/>
                </a:lnTo>
                <a:lnTo>
                  <a:pt x="1588" y="227"/>
                </a:lnTo>
                <a:lnTo>
                  <a:pt x="1679" y="136"/>
                </a:lnTo>
                <a:lnTo>
                  <a:pt x="1724" y="182"/>
                </a:lnTo>
                <a:lnTo>
                  <a:pt x="1769" y="136"/>
                </a:lnTo>
                <a:lnTo>
                  <a:pt x="1769" y="227"/>
                </a:lnTo>
                <a:lnTo>
                  <a:pt x="1815" y="136"/>
                </a:lnTo>
                <a:lnTo>
                  <a:pt x="1860" y="182"/>
                </a:lnTo>
                <a:lnTo>
                  <a:pt x="1905" y="91"/>
                </a:lnTo>
                <a:lnTo>
                  <a:pt x="1951" y="182"/>
                </a:lnTo>
                <a:lnTo>
                  <a:pt x="1951" y="91"/>
                </a:lnTo>
                <a:lnTo>
                  <a:pt x="1996" y="182"/>
                </a:lnTo>
                <a:lnTo>
                  <a:pt x="2042" y="136"/>
                </a:lnTo>
                <a:lnTo>
                  <a:pt x="2087" y="182"/>
                </a:lnTo>
                <a:lnTo>
                  <a:pt x="2132" y="136"/>
                </a:lnTo>
                <a:lnTo>
                  <a:pt x="2178" y="227"/>
                </a:lnTo>
                <a:lnTo>
                  <a:pt x="2223" y="227"/>
                </a:lnTo>
                <a:lnTo>
                  <a:pt x="2268" y="273"/>
                </a:lnTo>
                <a:lnTo>
                  <a:pt x="2314" y="227"/>
                </a:lnTo>
                <a:lnTo>
                  <a:pt x="2359" y="182"/>
                </a:lnTo>
                <a:lnTo>
                  <a:pt x="2404" y="273"/>
                </a:lnTo>
                <a:lnTo>
                  <a:pt x="2450" y="182"/>
                </a:lnTo>
                <a:lnTo>
                  <a:pt x="2495" y="91"/>
                </a:lnTo>
                <a:lnTo>
                  <a:pt x="2495" y="227"/>
                </a:lnTo>
                <a:lnTo>
                  <a:pt x="2631" y="318"/>
                </a:lnTo>
                <a:lnTo>
                  <a:pt x="2677" y="182"/>
                </a:lnTo>
                <a:lnTo>
                  <a:pt x="2722" y="136"/>
                </a:lnTo>
                <a:lnTo>
                  <a:pt x="2767" y="273"/>
                </a:lnTo>
                <a:lnTo>
                  <a:pt x="2813" y="182"/>
                </a:lnTo>
                <a:lnTo>
                  <a:pt x="2813" y="227"/>
                </a:lnTo>
                <a:lnTo>
                  <a:pt x="2858" y="182"/>
                </a:lnTo>
                <a:lnTo>
                  <a:pt x="2903" y="227"/>
                </a:lnTo>
                <a:lnTo>
                  <a:pt x="2949" y="182"/>
                </a:lnTo>
                <a:lnTo>
                  <a:pt x="2994" y="227"/>
                </a:lnTo>
                <a:lnTo>
                  <a:pt x="2994" y="182"/>
                </a:lnTo>
                <a:lnTo>
                  <a:pt x="3039" y="227"/>
                </a:lnTo>
                <a:lnTo>
                  <a:pt x="3085" y="182"/>
                </a:lnTo>
                <a:lnTo>
                  <a:pt x="3085" y="227"/>
                </a:lnTo>
                <a:lnTo>
                  <a:pt x="3176" y="136"/>
                </a:lnTo>
                <a:lnTo>
                  <a:pt x="3221" y="227"/>
                </a:lnTo>
                <a:lnTo>
                  <a:pt x="3312" y="136"/>
                </a:lnTo>
                <a:lnTo>
                  <a:pt x="3357" y="227"/>
                </a:lnTo>
                <a:lnTo>
                  <a:pt x="3357" y="136"/>
                </a:lnTo>
                <a:lnTo>
                  <a:pt x="3402" y="227"/>
                </a:lnTo>
                <a:lnTo>
                  <a:pt x="3493" y="0"/>
                </a:lnTo>
                <a:lnTo>
                  <a:pt x="3538" y="91"/>
                </a:lnTo>
                <a:lnTo>
                  <a:pt x="3538" y="46"/>
                </a:lnTo>
                <a:lnTo>
                  <a:pt x="3584" y="136"/>
                </a:lnTo>
                <a:lnTo>
                  <a:pt x="3629" y="91"/>
                </a:lnTo>
                <a:lnTo>
                  <a:pt x="3629" y="227"/>
                </a:lnTo>
                <a:lnTo>
                  <a:pt x="3674" y="136"/>
                </a:lnTo>
                <a:lnTo>
                  <a:pt x="3720" y="227"/>
                </a:lnTo>
                <a:lnTo>
                  <a:pt x="3720" y="681"/>
                </a:lnTo>
                <a:lnTo>
                  <a:pt x="0" y="681"/>
                </a:lnTo>
                <a:lnTo>
                  <a:pt x="0" y="318"/>
                </a:lnTo>
                <a:close/>
              </a:path>
            </a:pathLst>
          </a:custGeom>
          <a:pattFill prst="ltUpDiag">
            <a:fgClr>
              <a:schemeClr val="accent2">
                <a:alpha val="100000"/>
              </a:schemeClr>
            </a:fgClr>
            <a:bgClr>
              <a:schemeClr val="bg1">
                <a:alpha val="100000"/>
              </a:schemeClr>
            </a:bgClr>
          </a:pattFill>
          <a:ln w="9525" cap="flat" cmpd="sng">
            <a:prstDash val="solid"/>
            <a:headEnd type="none" w="med" len="med"/>
            <a:tailEnd type="none" w="med" len="med"/>
          </a:ln>
          <a:scene3d>
            <a:camera prst="legacyObliqueTopRight">
              <a:rot lat="0" lon="0" rev="0"/>
            </a:camera>
            <a:lightRig rig="legacyFlat3" dir="b"/>
          </a:scene3d>
          <a:sp3d extrusionH="430200" prstMaterial="legacyMatte">
            <a:bevelT w="13500" h="13500" prst="angle"/>
            <a:bevelB w="13500" h="13500" prst="angle"/>
            <a:extrusionClr>
              <a:schemeClr val="accent2"/>
            </a:extrusionClr>
          </a:sp3d>
        </p:spPr>
        <p:txBody>
          <a:bodyPr/>
          <a:lstStyle/>
          <a:p>
            <a:endParaRPr lang="zh-CN" altLang="en-US"/>
          </a:p>
        </p:txBody>
      </p:sp>
      <p:sp>
        <p:nvSpPr>
          <p:cNvPr id="45063" name="Rectangle 5"/>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12.4.</a:t>
            </a:r>
            <a:r>
              <a:rPr lang="en-US" altLang="zh-CN" i="0" dirty="0">
                <a:solidFill>
                  <a:schemeClr val="tx2"/>
                </a:solidFill>
                <a:latin typeface="Times New Roman" panose="02020603050405020304" pitchFamily="18" charset="0"/>
                <a:ea typeface="宋体" panose="02010600030101010101" pitchFamily="2" charset="-122"/>
              </a:rPr>
              <a:t>1-2</a:t>
            </a:r>
            <a:r>
              <a:rPr lang="en-US" altLang="zh-CN" i="0" dirty="0">
                <a:solidFill>
                  <a:schemeClr val="tx2"/>
                </a:solidFill>
                <a:latin typeface="Times New Roman" panose="02020603050405020304" pitchFamily="18" charset="0"/>
              </a:rPr>
              <a:t> </a:t>
            </a:r>
            <a:r>
              <a:rPr lang="zh-CN" altLang="en-US" i="0" dirty="0">
                <a:solidFill>
                  <a:srgbClr val="000066"/>
                </a:solidFill>
                <a:latin typeface="仿宋_GB2312" pitchFamily="49" charset="-122"/>
                <a:ea typeface="仿宋_GB2312" pitchFamily="49" charset="-122"/>
              </a:rPr>
              <a:t>零件图上技术要求的内容、</a:t>
            </a:r>
            <a:r>
              <a:rPr lang="zh-CN" altLang="en-US" i="0" dirty="0">
                <a:solidFill>
                  <a:srgbClr val="000066"/>
                </a:solidFill>
                <a:latin typeface="仿宋_GB2312" pitchFamily="49" charset="-122"/>
                <a:ea typeface="仿宋_GB2312" pitchFamily="49" charset="-122"/>
                <a:sym typeface="+mn-ea"/>
              </a:rPr>
              <a:t>表面结构的标注方法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23">
                                            <p:txEl>
                                              <p:pRg st="1" end="1"/>
                                            </p:txEl>
                                          </p:spTgt>
                                        </p:tgtEl>
                                        <p:attrNameLst>
                                          <p:attrName>style.visibility</p:attrName>
                                        </p:attrNameLst>
                                      </p:cBhvr>
                                      <p:to>
                                        <p:strVal val="visible"/>
                                      </p:to>
                                    </p:set>
                                    <p:anim calcmode="lin" valueType="num">
                                      <p:cBhvr additive="base">
                                        <p:cTn id="7" dur="500" fill="hold"/>
                                        <p:tgtEl>
                                          <p:spTgt spid="44032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03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0323">
                                            <p:txEl>
                                              <p:pRg st="2" end="2"/>
                                            </p:txEl>
                                          </p:spTgt>
                                        </p:tgtEl>
                                        <p:attrNameLst>
                                          <p:attrName>style.visibility</p:attrName>
                                        </p:attrNameLst>
                                      </p:cBhvr>
                                      <p:to>
                                        <p:strVal val="visible"/>
                                      </p:to>
                                    </p:set>
                                    <p:anim calcmode="lin" valueType="num">
                                      <p:cBhvr additive="base">
                                        <p:cTn id="13" dur="500" fill="hold"/>
                                        <p:tgtEl>
                                          <p:spTgt spid="44032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403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23">
                                            <p:txEl>
                                              <p:pRg st="3" end="3"/>
                                            </p:txEl>
                                          </p:spTgt>
                                        </p:tgtEl>
                                        <p:attrNameLst>
                                          <p:attrName>style.visibility</p:attrName>
                                        </p:attrNameLst>
                                      </p:cBhvr>
                                      <p:to>
                                        <p:strVal val="visible"/>
                                      </p:to>
                                    </p:set>
                                    <p:anim calcmode="lin" valueType="num">
                                      <p:cBhvr additive="base">
                                        <p:cTn id="19" dur="500" fill="hold"/>
                                        <p:tgtEl>
                                          <p:spTgt spid="44032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0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40323">
                                            <p:txEl>
                                              <p:pRg st="4" end="4"/>
                                            </p:txEl>
                                          </p:spTgt>
                                        </p:tgtEl>
                                        <p:attrNameLst>
                                          <p:attrName>style.visibility</p:attrName>
                                        </p:attrNameLst>
                                      </p:cBhvr>
                                      <p:to>
                                        <p:strVal val="visible"/>
                                      </p:to>
                                    </p:set>
                                    <p:anim calcmode="lin" valueType="num">
                                      <p:cBhvr additive="base">
                                        <p:cTn id="25" dur="500" fill="hold"/>
                                        <p:tgtEl>
                                          <p:spTgt spid="44032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03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40323">
                                            <p:txEl>
                                              <p:pRg st="5" end="5"/>
                                            </p:txEl>
                                          </p:spTgt>
                                        </p:tgtEl>
                                        <p:attrNameLst>
                                          <p:attrName>style.visibility</p:attrName>
                                        </p:attrNameLst>
                                      </p:cBhvr>
                                      <p:to>
                                        <p:strVal val="visible"/>
                                      </p:to>
                                    </p:set>
                                    <p:anim calcmode="lin" valueType="num">
                                      <p:cBhvr additive="base">
                                        <p:cTn id="31" dur="500" fill="hold"/>
                                        <p:tgtEl>
                                          <p:spTgt spid="44032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03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40323">
                                            <p:txEl>
                                              <p:pRg st="6" end="6"/>
                                            </p:txEl>
                                          </p:spTgt>
                                        </p:tgtEl>
                                        <p:attrNameLst>
                                          <p:attrName>style.visibility</p:attrName>
                                        </p:attrNameLst>
                                      </p:cBhvr>
                                      <p:to>
                                        <p:strVal val="visible"/>
                                      </p:to>
                                    </p:set>
                                    <p:anim calcmode="lin" valueType="num">
                                      <p:cBhvr additive="base">
                                        <p:cTn id="37" dur="500" fill="hold"/>
                                        <p:tgtEl>
                                          <p:spTgt spid="44032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4032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0323">
                                            <p:txEl>
                                              <p:pRg st="7" end="7"/>
                                            </p:txEl>
                                          </p:spTgt>
                                        </p:tgtEl>
                                        <p:attrNameLst>
                                          <p:attrName>style.visibility</p:attrName>
                                        </p:attrNameLst>
                                      </p:cBhvr>
                                      <p:to>
                                        <p:strVal val="visible"/>
                                      </p:to>
                                    </p:set>
                                    <p:anim calcmode="lin" valueType="num">
                                      <p:cBhvr additive="base">
                                        <p:cTn id="43" dur="500" fill="hold"/>
                                        <p:tgtEl>
                                          <p:spTgt spid="44032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4032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23" grpId="0" build="p" bldLvl="3"/>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F18096C-F4E1-46A4-8C67-B2F4D2886DC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39</a:t>
            </a:fld>
            <a:endParaRPr lang="en-US" altLang="zh-CN" sz="1400" b="0" i="0" dirty="0">
              <a:ea typeface="宋体" panose="02010600030101010101" pitchFamily="2" charset="-122"/>
            </a:endParaRPr>
          </a:p>
        </p:txBody>
      </p:sp>
      <p:sp>
        <p:nvSpPr>
          <p:cNvPr id="441346" name="Rectangle 2"/>
          <p:cNvSpPr>
            <a:spLocks noGrp="1"/>
          </p:cNvSpPr>
          <p:nvPr>
            <p:ph idx="1"/>
          </p:nvPr>
        </p:nvSpPr>
        <p:spPr>
          <a:xfrm>
            <a:off x="663575" y="765175"/>
            <a:ext cx="7488238" cy="5186363"/>
          </a:xfrm>
        </p:spPr>
        <p:txBody>
          <a:bodyPr vert="horz" wrap="square" lIns="91440" tIns="45720" rIns="91440" bIns="45720" anchor="t" anchorCtr="0"/>
          <a:lstStyle/>
          <a:p>
            <a:pPr marL="571500" indent="-571500" eaLnBrk="1" hangingPunct="1">
              <a:spcBef>
                <a:spcPct val="30000"/>
              </a:spcBef>
              <a:buFontTx/>
              <a:buAutoNum type="circleNumDbPlain" startAt="2"/>
            </a:pPr>
            <a:r>
              <a:rPr lang="zh-CN" altLang="en-US" sz="2600" b="1" dirty="0">
                <a:latin typeface="仿宋_GB2312" pitchFamily="49" charset="-122"/>
                <a:ea typeface="仿宋_GB2312" pitchFamily="49" charset="-122"/>
              </a:rPr>
              <a:t>表面结构参数代号由轮廓代号和特征代号组成</a:t>
            </a:r>
          </a:p>
          <a:p>
            <a:pPr marL="840105" lvl="1" indent="-495300" eaLnBrk="1" hangingPunct="1">
              <a:spcBef>
                <a:spcPct val="30000"/>
              </a:spcBef>
              <a:buClr>
                <a:srgbClr val="577FFF"/>
              </a:buClr>
              <a:buFont typeface="Wingdings" panose="05000000000000000000" pitchFamily="2" charset="2"/>
              <a:buChar char="Ø"/>
            </a:pPr>
            <a:r>
              <a:rPr lang="zh-CN" altLang="en-US" sz="2600" b="1" dirty="0">
                <a:latin typeface="仿宋_GB2312" pitchFamily="49" charset="-122"/>
                <a:ea typeface="仿宋_GB2312" pitchFamily="49" charset="-122"/>
              </a:rPr>
              <a:t>轮廓代号有</a:t>
            </a:r>
            <a:r>
              <a:rPr lang="en-US" altLang="zh-CN" sz="2600" b="1" dirty="0">
                <a:latin typeface="仿宋_GB2312" pitchFamily="49" charset="-122"/>
                <a:ea typeface="仿宋_GB2312" pitchFamily="49" charset="-122"/>
              </a:rPr>
              <a:t>3</a:t>
            </a:r>
            <a:r>
              <a:rPr lang="zh-CN" altLang="en-US" sz="2600" b="1" dirty="0">
                <a:latin typeface="仿宋_GB2312" pitchFamily="49" charset="-122"/>
                <a:ea typeface="仿宋_GB2312" pitchFamily="49" charset="-122"/>
              </a:rPr>
              <a:t>种：粗糙度轮廓</a:t>
            </a:r>
            <a:r>
              <a:rPr lang="en-US" altLang="zh-CN" sz="2600" b="1" i="1" dirty="0">
                <a:latin typeface="仿宋_GB2312" pitchFamily="49" charset="-122"/>
                <a:ea typeface="仿宋_GB2312" pitchFamily="49" charset="-122"/>
              </a:rPr>
              <a:t>R</a:t>
            </a:r>
            <a:r>
              <a:rPr lang="zh-CN" altLang="en-US" sz="2600" b="1" dirty="0">
                <a:latin typeface="仿宋_GB2312" pitchFamily="49" charset="-122"/>
                <a:ea typeface="仿宋_GB2312" pitchFamily="49" charset="-122"/>
              </a:rPr>
              <a:t>、波纹度轮廓</a:t>
            </a:r>
            <a:r>
              <a:rPr lang="en-US" altLang="zh-CN" sz="2600" b="1" i="1" dirty="0">
                <a:latin typeface="仿宋_GB2312" pitchFamily="49" charset="-122"/>
                <a:ea typeface="仿宋_GB2312" pitchFamily="49" charset="-122"/>
              </a:rPr>
              <a:t>W</a:t>
            </a:r>
            <a:r>
              <a:rPr lang="zh-CN" altLang="en-US" sz="2600" b="1" dirty="0">
                <a:latin typeface="仿宋_GB2312" pitchFamily="49" charset="-122"/>
                <a:ea typeface="仿宋_GB2312" pitchFamily="49" charset="-122"/>
              </a:rPr>
              <a:t>、原始轮廓</a:t>
            </a:r>
            <a:r>
              <a:rPr lang="en-US" altLang="zh-CN" sz="2600" b="1" i="1" dirty="0">
                <a:latin typeface="仿宋_GB2312" pitchFamily="49" charset="-122"/>
                <a:ea typeface="仿宋_GB2312" pitchFamily="49" charset="-122"/>
              </a:rPr>
              <a:t>P</a:t>
            </a:r>
            <a:r>
              <a:rPr lang="zh-CN" altLang="en-US" sz="2600" b="1" dirty="0">
                <a:latin typeface="仿宋_GB2312" pitchFamily="49" charset="-122"/>
                <a:ea typeface="仿宋_GB2312" pitchFamily="49" charset="-122"/>
              </a:rPr>
              <a:t> 。特征代号有</a:t>
            </a:r>
            <a:r>
              <a:rPr lang="en-US" altLang="zh-CN" sz="2600" b="1" dirty="0">
                <a:latin typeface="仿宋_GB2312" pitchFamily="49" charset="-122"/>
                <a:ea typeface="仿宋_GB2312" pitchFamily="49" charset="-122"/>
              </a:rPr>
              <a:t>14</a:t>
            </a:r>
            <a:r>
              <a:rPr lang="zh-CN" altLang="en-US" sz="2600" b="1" dirty="0">
                <a:latin typeface="仿宋_GB2312" pitchFamily="49" charset="-122"/>
                <a:ea typeface="仿宋_GB2312" pitchFamily="49" charset="-122"/>
              </a:rPr>
              <a:t>种，其中最常用的是：轮廓的算术平均偏差</a:t>
            </a:r>
            <a:r>
              <a:rPr lang="en-US" altLang="zh-CN" sz="2600" b="1" i="1" dirty="0">
                <a:latin typeface="仿宋_GB2312" pitchFamily="49" charset="-122"/>
                <a:ea typeface="仿宋_GB2312" pitchFamily="49" charset="-122"/>
              </a:rPr>
              <a:t>a</a:t>
            </a:r>
            <a:r>
              <a:rPr lang="zh-CN" altLang="en-US" sz="2600" b="1" dirty="0">
                <a:latin typeface="仿宋_GB2312" pitchFamily="49" charset="-122"/>
                <a:ea typeface="仿宋_GB2312" pitchFamily="49" charset="-122"/>
              </a:rPr>
              <a:t>、轮廓的最大高度</a:t>
            </a:r>
            <a:r>
              <a:rPr lang="en-US" altLang="zh-CN" sz="2600" b="1" i="1" dirty="0">
                <a:latin typeface="仿宋_GB2312" pitchFamily="49" charset="-122"/>
                <a:ea typeface="仿宋_GB2312" pitchFamily="49" charset="-122"/>
              </a:rPr>
              <a:t>z</a:t>
            </a:r>
            <a:r>
              <a:rPr lang="zh-CN" altLang="en-US" sz="2600" b="1" dirty="0">
                <a:latin typeface="仿宋_GB2312" pitchFamily="49" charset="-122"/>
                <a:ea typeface="仿宋_GB2312" pitchFamily="49" charset="-122"/>
              </a:rPr>
              <a:t>。</a:t>
            </a:r>
          </a:p>
          <a:p>
            <a:pPr marL="840105" lvl="1" indent="-495300" eaLnBrk="1" hangingPunct="1">
              <a:spcBef>
                <a:spcPct val="30000"/>
              </a:spcBef>
              <a:buClr>
                <a:srgbClr val="577FFF"/>
              </a:buClr>
              <a:buFont typeface="Wingdings" panose="05000000000000000000" pitchFamily="2" charset="2"/>
              <a:buChar char="Ø"/>
            </a:pPr>
            <a:r>
              <a:rPr lang="zh-CN" altLang="en-US" sz="2600" b="1" dirty="0">
                <a:latin typeface="仿宋_GB2312" pitchFamily="49" charset="-122"/>
                <a:ea typeface="仿宋_GB2312" pitchFamily="49" charset="-122"/>
              </a:rPr>
              <a:t>常用的表面结构参数为轮廓算数平均偏差</a:t>
            </a:r>
            <a:r>
              <a:rPr lang="en-US" altLang="zh-CN" sz="2600" b="1" i="1" dirty="0">
                <a:latin typeface="仿宋_GB2312" pitchFamily="49" charset="-122"/>
                <a:ea typeface="仿宋_GB2312" pitchFamily="49" charset="-122"/>
              </a:rPr>
              <a:t>Ra</a:t>
            </a:r>
            <a:r>
              <a:rPr lang="zh-CN" altLang="en-US" sz="2600" b="1" dirty="0">
                <a:latin typeface="仿宋_GB2312" pitchFamily="49" charset="-122"/>
                <a:ea typeface="仿宋_GB2312" pitchFamily="49" charset="-122"/>
              </a:rPr>
              <a:t>。有两个系列，优先选用第一系列。单位为</a:t>
            </a:r>
            <a:r>
              <a:rPr lang="en-US" altLang="zh-CN" sz="2600" b="1" i="1" dirty="0">
                <a:latin typeface="仿宋_GB2312" pitchFamily="49" charset="-122"/>
                <a:ea typeface="仿宋_GB2312" pitchFamily="49" charset="-122"/>
              </a:rPr>
              <a:t>μm</a:t>
            </a:r>
            <a:r>
              <a:rPr lang="zh-CN" altLang="en-US" sz="2600" b="1" dirty="0">
                <a:latin typeface="仿宋_GB2312" pitchFamily="49" charset="-122"/>
                <a:ea typeface="仿宋_GB2312" pitchFamily="49" charset="-122"/>
              </a:rPr>
              <a:t>。</a:t>
            </a:r>
          </a:p>
          <a:p>
            <a:pPr marL="840105" lvl="1" indent="-495300" eaLnBrk="1" hangingPunct="1">
              <a:spcBef>
                <a:spcPct val="30000"/>
              </a:spcBef>
              <a:buClr>
                <a:srgbClr val="577FFF"/>
              </a:buClr>
              <a:buFont typeface="Wingdings" panose="05000000000000000000" pitchFamily="2" charset="2"/>
              <a:buChar char="Ø"/>
            </a:pPr>
            <a:r>
              <a:rPr lang="en-US" altLang="zh-CN" sz="2600" b="1" i="1" dirty="0">
                <a:latin typeface="仿宋_GB2312" pitchFamily="49" charset="-122"/>
                <a:ea typeface="仿宋_GB2312" pitchFamily="49" charset="-122"/>
              </a:rPr>
              <a:t>Ra</a:t>
            </a:r>
            <a:r>
              <a:rPr lang="zh-CN" altLang="en-US" sz="2600" b="1" dirty="0">
                <a:latin typeface="仿宋_GB2312" pitchFamily="49" charset="-122"/>
                <a:ea typeface="仿宋_GB2312" pitchFamily="49" charset="-122"/>
              </a:rPr>
              <a:t>的数值越大，表面越粗糙，加工成本越低。</a:t>
            </a:r>
          </a:p>
          <a:p>
            <a:pPr marL="1090930" lvl="2" indent="-419100" eaLnBrk="1" hangingPunct="1">
              <a:spcBef>
                <a:spcPct val="30000"/>
              </a:spcBef>
              <a:buNone/>
            </a:pPr>
            <a:endParaRPr lang="zh-CN" altLang="en-US" sz="2500" dirty="0">
              <a:latin typeface="仿宋_GB2312" pitchFamily="49" charset="-122"/>
              <a:ea typeface="仿宋_GB2312" pitchFamily="49" charset="-122"/>
            </a:endParaRPr>
          </a:p>
        </p:txBody>
      </p:sp>
      <p:sp>
        <p:nvSpPr>
          <p:cNvPr id="46086" name="Rectangle 4"/>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12.4.2 </a:t>
            </a:r>
            <a:r>
              <a:rPr lang="zh-CN" altLang="en-US" i="0" dirty="0">
                <a:solidFill>
                  <a:schemeClr val="tx2"/>
                </a:solidFill>
                <a:latin typeface="Times New Roman" panose="02020603050405020304" pitchFamily="18" charset="0"/>
              </a:rPr>
              <a:t>表面结构的标注方法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表面结构参数代号</a:t>
            </a:r>
            <a:endParaRPr lang="zh-CN" altLang="en-US" sz="2000" i="0" dirty="0">
              <a:solidFill>
                <a:srgbClr val="A50021"/>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41346">
                                            <p:txEl>
                                              <p:pRg st="1" end="1"/>
                                            </p:txEl>
                                          </p:spTgt>
                                        </p:tgtEl>
                                        <p:attrNameLst>
                                          <p:attrName>style.visibility</p:attrName>
                                        </p:attrNameLst>
                                      </p:cBhvr>
                                      <p:to>
                                        <p:strVal val="visible"/>
                                      </p:to>
                                    </p:set>
                                    <p:animEffect transition="in" filter="slide(fromBottom)">
                                      <p:cBhvr>
                                        <p:cTn id="7" dur="500"/>
                                        <p:tgtEl>
                                          <p:spTgt spid="44134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41346">
                                            <p:txEl>
                                              <p:pRg st="2" end="2"/>
                                            </p:txEl>
                                          </p:spTgt>
                                        </p:tgtEl>
                                        <p:attrNameLst>
                                          <p:attrName>style.visibility</p:attrName>
                                        </p:attrNameLst>
                                      </p:cBhvr>
                                      <p:to>
                                        <p:strVal val="visible"/>
                                      </p:to>
                                    </p:set>
                                    <p:animEffect transition="in" filter="slide(fromBottom)">
                                      <p:cBhvr>
                                        <p:cTn id="12" dur="500"/>
                                        <p:tgtEl>
                                          <p:spTgt spid="44134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41346">
                                            <p:txEl>
                                              <p:pRg st="3" end="3"/>
                                            </p:txEl>
                                          </p:spTgt>
                                        </p:tgtEl>
                                        <p:attrNameLst>
                                          <p:attrName>style.visibility</p:attrName>
                                        </p:attrNameLst>
                                      </p:cBhvr>
                                      <p:to>
                                        <p:strVal val="visible"/>
                                      </p:to>
                                    </p:set>
                                    <p:animEffect transition="in" filter="slide(fromBottom)">
                                      <p:cBhvr>
                                        <p:cTn id="17" dur="500"/>
                                        <p:tgtEl>
                                          <p:spTgt spid="4413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46" grpId="0" build="p" bldLvl="3"/>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E57D5B0-CDB5-47D9-9B18-2674CBE5680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a:t>
            </a:fld>
            <a:endParaRPr lang="en-US" altLang="zh-CN" sz="1400" b="0" i="0" dirty="0">
              <a:ea typeface="宋体" panose="02010600030101010101" pitchFamily="2" charset="-122"/>
            </a:endParaRPr>
          </a:p>
        </p:txBody>
      </p:sp>
      <p:sp>
        <p:nvSpPr>
          <p:cNvPr id="390146" name="Text Box 2"/>
          <p:cNvSpPr txBox="1">
            <a:spLocks noChangeArrowheads="1"/>
          </p:cNvSpPr>
          <p:nvPr/>
        </p:nvSpPr>
        <p:spPr bwMode="auto">
          <a:xfrm>
            <a:off x="415925" y="1019175"/>
            <a:ext cx="8301038" cy="4692650"/>
          </a:xfrm>
          <a:prstGeom prst="rect">
            <a:avLst/>
          </a:prstGeom>
          <a:noFill/>
          <a:ln w="9525">
            <a:noFill/>
            <a:miter lim="800000"/>
          </a:ln>
          <a:effectLst/>
        </p:spPr>
        <p:txBody>
          <a:bodyPr>
            <a:spAutoFit/>
          </a:bodyPr>
          <a:lstStyle/>
          <a:p>
            <a:pPr marL="342900" marR="0" indent="-342900" algn="just" defTabSz="914400">
              <a:spcBef>
                <a:spcPct val="30000"/>
              </a:spcBef>
              <a:spcAft>
                <a:spcPct val="20000"/>
              </a:spcAft>
              <a:buClr>
                <a:srgbClr val="000099"/>
              </a:buClr>
              <a:buSzTx/>
              <a:buFontTx/>
              <a:buAutoNum type="arabicPeriod"/>
              <a:defRPr/>
            </a:pPr>
            <a:r>
              <a:rPr kumimoji="1" lang="zh-CN" altLang="en-US" sz="2600" i="0" kern="1200" cap="none" spc="0" normalizeH="0" baseline="0" noProof="0" dirty="0">
                <a:solidFill>
                  <a:srgbClr val="FF3300"/>
                </a:solidFill>
                <a:effectLst>
                  <a:outerShdw blurRad="38100" dist="38100" dir="2700000" algn="tl">
                    <a:srgbClr val="C0C0C0"/>
                  </a:outerShdw>
                </a:effectLst>
                <a:latin typeface="仿宋_GB2312" pitchFamily="49" charset="-122"/>
                <a:ea typeface="仿宋_GB2312" pitchFamily="49" charset="-122"/>
                <a:cs typeface="+mn-cs"/>
              </a:rPr>
              <a:t>一组图形</a:t>
            </a:r>
            <a:r>
              <a:rPr kumimoji="1" lang="zh-CN" altLang="en-US" sz="2600" i="0" kern="1200" cap="none" spc="0" normalizeH="0" baseline="0" noProof="0" dirty="0">
                <a:latin typeface="仿宋_GB2312" pitchFamily="49" charset="-122"/>
                <a:ea typeface="仿宋_GB2312" pitchFamily="49" charset="-122"/>
                <a:cs typeface="+mn-cs"/>
              </a:rPr>
              <a:t>：根据有关标准，采用视图、剖视图、断面图等各种画法，以表达零件的内外结构。</a:t>
            </a:r>
          </a:p>
          <a:p>
            <a:pPr marL="342900" marR="0" indent="-342900" algn="just" defTabSz="914400">
              <a:spcBef>
                <a:spcPct val="30000"/>
              </a:spcBef>
              <a:spcAft>
                <a:spcPct val="20000"/>
              </a:spcAft>
              <a:buClr>
                <a:srgbClr val="000099"/>
              </a:buClr>
              <a:buSzTx/>
              <a:buFontTx/>
              <a:buAutoNum type="arabicPeriod"/>
              <a:defRPr/>
            </a:pPr>
            <a:r>
              <a:rPr kumimoji="1" lang="zh-CN" altLang="en-US" sz="2600" i="0" kern="1200" cap="none" spc="0" normalizeH="0" baseline="0" noProof="0" dirty="0">
                <a:solidFill>
                  <a:srgbClr val="FF3300"/>
                </a:solidFill>
                <a:effectLst>
                  <a:outerShdw blurRad="38100" dist="38100" dir="2700000" algn="tl">
                    <a:srgbClr val="C0C0C0"/>
                  </a:outerShdw>
                </a:effectLst>
                <a:latin typeface="仿宋_GB2312" pitchFamily="49" charset="-122"/>
                <a:ea typeface="仿宋_GB2312" pitchFamily="49" charset="-122"/>
                <a:cs typeface="+mn-cs"/>
              </a:rPr>
              <a:t>尺    寸</a:t>
            </a:r>
            <a:r>
              <a:rPr kumimoji="1" lang="zh-CN" altLang="en-US" sz="2600" i="0" kern="1200" cap="none" spc="0" normalizeH="0" baseline="0" noProof="0" dirty="0">
                <a:latin typeface="仿宋_GB2312" pitchFamily="49" charset="-122"/>
                <a:ea typeface="仿宋_GB2312" pitchFamily="49" charset="-122"/>
                <a:cs typeface="+mn-cs"/>
              </a:rPr>
              <a:t>：表达零件各部分的大小和各部分之间的相对位置关系。应正确、完整、清晰、合理注出零件制造、检验时所需的全部尺寸。</a:t>
            </a:r>
          </a:p>
          <a:p>
            <a:pPr marL="342900" marR="0" indent="-342900" algn="just" defTabSz="914400">
              <a:spcBef>
                <a:spcPct val="30000"/>
              </a:spcBef>
              <a:spcAft>
                <a:spcPct val="20000"/>
              </a:spcAft>
              <a:buClr>
                <a:srgbClr val="000099"/>
              </a:buClr>
              <a:buSzTx/>
              <a:buFontTx/>
              <a:buAutoNum type="arabicPeriod"/>
              <a:defRPr/>
            </a:pPr>
            <a:r>
              <a:rPr kumimoji="1" lang="zh-CN" altLang="en-US" sz="2600" i="0" kern="1200" cap="none" spc="0" normalizeH="0" baseline="0" noProof="0" dirty="0">
                <a:solidFill>
                  <a:srgbClr val="FF3300"/>
                </a:solidFill>
                <a:effectLst>
                  <a:outerShdw blurRad="38100" dist="38100" dir="2700000" algn="tl">
                    <a:srgbClr val="C0C0C0"/>
                  </a:outerShdw>
                </a:effectLst>
                <a:latin typeface="仿宋_GB2312" pitchFamily="49" charset="-122"/>
                <a:ea typeface="仿宋_GB2312" pitchFamily="49" charset="-122"/>
                <a:cs typeface="+mn-cs"/>
              </a:rPr>
              <a:t>技术要求：</a:t>
            </a:r>
            <a:r>
              <a:rPr kumimoji="1" lang="zh-CN" altLang="en-US" sz="2600" i="0" kern="1200" cap="none" spc="0" normalizeH="0" baseline="0" noProof="0" dirty="0">
                <a:latin typeface="仿宋_GB2312" pitchFamily="49" charset="-122"/>
                <a:ea typeface="仿宋_GB2312" pitchFamily="49" charset="-122"/>
                <a:cs typeface="+mn-cs"/>
              </a:rPr>
              <a:t>标注或说明零件制造、检验或装配过程中应达到的各项技术要求等。 </a:t>
            </a:r>
          </a:p>
          <a:p>
            <a:pPr marL="342900" marR="0" indent="-342900" algn="just" defTabSz="914400">
              <a:spcBef>
                <a:spcPct val="30000"/>
              </a:spcBef>
              <a:spcAft>
                <a:spcPct val="20000"/>
              </a:spcAft>
              <a:buClr>
                <a:srgbClr val="000099"/>
              </a:buClr>
              <a:buSzTx/>
              <a:buFontTx/>
              <a:buAutoNum type="arabicPeriod"/>
              <a:defRPr/>
            </a:pPr>
            <a:r>
              <a:rPr kumimoji="1" lang="zh-CN" altLang="en-US" sz="2600" i="0" kern="1200" cap="none" spc="0" normalizeH="0" baseline="0" noProof="0" dirty="0">
                <a:solidFill>
                  <a:srgbClr val="FF3300"/>
                </a:solidFill>
                <a:effectLst>
                  <a:outerShdw blurRad="38100" dist="38100" dir="2700000" algn="tl">
                    <a:srgbClr val="C0C0C0"/>
                  </a:outerShdw>
                </a:effectLst>
                <a:latin typeface="仿宋_GB2312" pitchFamily="49" charset="-122"/>
                <a:ea typeface="仿宋_GB2312" pitchFamily="49" charset="-122"/>
                <a:cs typeface="+mn-cs"/>
              </a:rPr>
              <a:t>标题栏</a:t>
            </a:r>
            <a:r>
              <a:rPr kumimoji="1" lang="en-US" altLang="zh-CN" sz="2600" i="0" kern="1200" cap="none" spc="0" normalizeH="0" baseline="0" noProof="0" dirty="0">
                <a:solidFill>
                  <a:srgbClr val="FF3300"/>
                </a:solidFill>
                <a:effectLst>
                  <a:outerShdw blurRad="38100" dist="38100" dir="2700000" algn="tl">
                    <a:srgbClr val="C0C0C0"/>
                  </a:outerShdw>
                </a:effectLst>
                <a:latin typeface="仿宋_GB2312" pitchFamily="49" charset="-122"/>
                <a:ea typeface="仿宋_GB2312" pitchFamily="49" charset="-122"/>
                <a:cs typeface="+mn-cs"/>
              </a:rPr>
              <a:t>:</a:t>
            </a:r>
            <a:r>
              <a:rPr kumimoji="1" lang="en-US" altLang="zh-CN" sz="2600" i="0" kern="1200" cap="none" spc="0" normalizeH="0" baseline="0" noProof="0" dirty="0">
                <a:latin typeface="仿宋_GB2312" pitchFamily="49" charset="-122"/>
                <a:ea typeface="仿宋_GB2312" pitchFamily="49" charset="-122"/>
                <a:cs typeface="+mn-cs"/>
              </a:rPr>
              <a:t> </a:t>
            </a:r>
            <a:r>
              <a:rPr kumimoji="1" lang="zh-CN" altLang="en-US" sz="2600" i="0" kern="1200" cap="none" spc="0" normalizeH="0" baseline="0" noProof="0" dirty="0">
                <a:latin typeface="仿宋_GB2312" pitchFamily="49" charset="-122"/>
                <a:ea typeface="仿宋_GB2312" pitchFamily="49" charset="-122"/>
                <a:cs typeface="+mn-cs"/>
              </a:rPr>
              <a:t>填写图样名称、材料、比例、单位名称、图样代号和设计、审核、批准等有关人员的签字、图样更改情况等内容。</a:t>
            </a:r>
          </a:p>
        </p:txBody>
      </p:sp>
      <p:sp>
        <p:nvSpPr>
          <p:cNvPr id="7174"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12.1 </a:t>
            </a:r>
            <a:r>
              <a:rPr lang="zh-CN" altLang="en-US" i="0" dirty="0">
                <a:solidFill>
                  <a:schemeClr val="tx2"/>
                </a:solidFill>
                <a:latin typeface="Times New Roman" panose="02020603050405020304" pitchFamily="18" charset="0"/>
                <a:ea typeface="宋体" panose="02010600030101010101" pitchFamily="2" charset="-122"/>
              </a:rPr>
              <a:t>零件图的内容</a:t>
            </a:r>
            <a:endParaRPr lang="zh-CN" altLang="en-US" i="0" dirty="0">
              <a:solidFill>
                <a:srgbClr val="A50021"/>
              </a:solidFill>
              <a:latin typeface="仿宋_GB2312" pitchFamily="49" charset="-122"/>
              <a:ea typeface="仿宋_GB2312"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90146">
                                            <p:txEl>
                                              <p:pRg st="0" end="0"/>
                                            </p:txEl>
                                          </p:spTgt>
                                        </p:tgtEl>
                                        <p:attrNameLst>
                                          <p:attrName>style.visibility</p:attrName>
                                        </p:attrNameLst>
                                      </p:cBhvr>
                                      <p:to>
                                        <p:strVal val="visible"/>
                                      </p:to>
                                    </p:set>
                                    <p:animEffect transition="in" filter="blinds(horizontal)">
                                      <p:cBhvr>
                                        <p:cTn id="7" dur="500"/>
                                        <p:tgtEl>
                                          <p:spTgt spid="39014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90146">
                                            <p:txEl>
                                              <p:pRg st="1" end="1"/>
                                            </p:txEl>
                                          </p:spTgt>
                                        </p:tgtEl>
                                        <p:attrNameLst>
                                          <p:attrName>style.visibility</p:attrName>
                                        </p:attrNameLst>
                                      </p:cBhvr>
                                      <p:to>
                                        <p:strVal val="visible"/>
                                      </p:to>
                                    </p:set>
                                    <p:animEffect transition="in" filter="blinds(horizontal)">
                                      <p:cBhvr>
                                        <p:cTn id="12" dur="500"/>
                                        <p:tgtEl>
                                          <p:spTgt spid="39014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0146">
                                            <p:txEl>
                                              <p:pRg st="2" end="2"/>
                                            </p:txEl>
                                          </p:spTgt>
                                        </p:tgtEl>
                                        <p:attrNameLst>
                                          <p:attrName>style.visibility</p:attrName>
                                        </p:attrNameLst>
                                      </p:cBhvr>
                                      <p:to>
                                        <p:strVal val="visible"/>
                                      </p:to>
                                    </p:set>
                                    <p:animEffect transition="in" filter="blinds(horizontal)">
                                      <p:cBhvr>
                                        <p:cTn id="17" dur="500"/>
                                        <p:tgtEl>
                                          <p:spTgt spid="39014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90146">
                                            <p:txEl>
                                              <p:pRg st="3" end="3"/>
                                            </p:txEl>
                                          </p:spTgt>
                                        </p:tgtEl>
                                        <p:attrNameLst>
                                          <p:attrName>style.visibility</p:attrName>
                                        </p:attrNameLst>
                                      </p:cBhvr>
                                      <p:to>
                                        <p:strVal val="visible"/>
                                      </p:to>
                                    </p:set>
                                    <p:animEffect transition="in" filter="blinds(horizontal)">
                                      <p:cBhvr>
                                        <p:cTn id="22" dur="500"/>
                                        <p:tgtEl>
                                          <p:spTgt spid="3901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0146"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1D92F7F-CDFA-4824-B219-BE9C0ECDA40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40</a:t>
            </a:fld>
            <a:endParaRPr lang="en-US" altLang="zh-CN" sz="1400" b="0" i="0" dirty="0">
              <a:ea typeface="宋体" panose="02010600030101010101" pitchFamily="2" charset="-122"/>
            </a:endParaRPr>
          </a:p>
        </p:txBody>
      </p:sp>
      <p:sp>
        <p:nvSpPr>
          <p:cNvPr id="442370" name="Text Box 2"/>
          <p:cNvSpPr txBox="1"/>
          <p:nvPr/>
        </p:nvSpPr>
        <p:spPr>
          <a:xfrm>
            <a:off x="541338" y="692150"/>
            <a:ext cx="8062912" cy="5632450"/>
          </a:xfrm>
          <a:prstGeom prst="rect">
            <a:avLst/>
          </a:prstGeom>
          <a:noFill/>
          <a:ln w="9525">
            <a:noFill/>
          </a:ln>
        </p:spPr>
        <p:txBody>
          <a:bodyPr>
            <a:spAutoFit/>
          </a:bodyPr>
          <a:lstStyle/>
          <a:p>
            <a:pPr algn="l">
              <a:spcBef>
                <a:spcPct val="40000"/>
              </a:spcBef>
              <a:buClr>
                <a:srgbClr val="577FFF"/>
              </a:buClr>
              <a:buFont typeface="Wingdings" panose="05000000000000000000" pitchFamily="2" charset="2"/>
              <a:buChar char="u"/>
            </a:pPr>
            <a:r>
              <a:rPr lang="en-US" altLang="zh-CN" i="0" dirty="0">
                <a:latin typeface="仿宋_GB2312" pitchFamily="49" charset="-122"/>
                <a:ea typeface="仿宋_GB2312" pitchFamily="49" charset="-122"/>
              </a:rPr>
              <a:t>25</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en-US" altLang="zh-CN" i="0" dirty="0">
                <a:latin typeface="宋体" panose="02010600030101010101" pitchFamily="2" charset="-122"/>
                <a:ea typeface="仿宋_GB2312" pitchFamily="49" charset="-122"/>
              </a:rPr>
              <a:t>——</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常用一般不重要的加工部位，如油孔、穿螺栓用的光孔、不重要的底面、倒角等。</a:t>
            </a:r>
          </a:p>
          <a:p>
            <a:pPr algn="l">
              <a:spcBef>
                <a:spcPct val="40000"/>
              </a:spcBef>
              <a:buClr>
                <a:srgbClr val="577FFF"/>
              </a:buClr>
              <a:buFont typeface="Wingdings" panose="05000000000000000000" pitchFamily="2" charset="2"/>
              <a:buChar char="u"/>
            </a:pPr>
            <a:r>
              <a:rPr lang="en-US" altLang="zh-CN" i="0" dirty="0">
                <a:latin typeface="仿宋_GB2312" pitchFamily="49" charset="-122"/>
                <a:ea typeface="仿宋_GB2312" pitchFamily="49" charset="-122"/>
              </a:rPr>
              <a:t>12.5</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en-US" altLang="zh-CN" i="0" dirty="0">
                <a:latin typeface="宋体" panose="02010600030101010101" pitchFamily="2" charset="-122"/>
                <a:ea typeface="仿宋_GB2312" pitchFamily="49" charset="-122"/>
              </a:rPr>
              <a:t>——</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常用于尺寸精度不高，没有相对运动的部位，如不重要的端面、侧面、底面等。</a:t>
            </a:r>
          </a:p>
          <a:p>
            <a:pPr algn="l">
              <a:spcBef>
                <a:spcPct val="40000"/>
              </a:spcBef>
              <a:buClr>
                <a:srgbClr val="577FFF"/>
              </a:buClr>
              <a:buFont typeface="Wingdings" panose="05000000000000000000" pitchFamily="2" charset="2"/>
              <a:buChar char="u"/>
            </a:pPr>
            <a:r>
              <a:rPr lang="en-US" altLang="zh-CN" i="0" dirty="0">
                <a:latin typeface="仿宋_GB2312" pitchFamily="49" charset="-122"/>
                <a:ea typeface="仿宋_GB2312" pitchFamily="49" charset="-122"/>
              </a:rPr>
              <a:t>6.3</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en-US" altLang="zh-CN" i="0" dirty="0">
                <a:latin typeface="宋体" panose="02010600030101010101" pitchFamily="2" charset="-122"/>
                <a:ea typeface="仿宋_GB2312" pitchFamily="49" charset="-122"/>
              </a:rPr>
              <a:t>——</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常用于不十分重要但有相对运动的部位或较重要的接触面，如低速轴的表面、相对速度较高的侧面、重要的安装基面和齿轮、链轮的齿廓表面等。</a:t>
            </a:r>
          </a:p>
          <a:p>
            <a:pPr algn="l">
              <a:spcBef>
                <a:spcPct val="40000"/>
              </a:spcBef>
              <a:buClr>
                <a:srgbClr val="577FFF"/>
              </a:buClr>
              <a:buFont typeface="Wingdings" panose="05000000000000000000" pitchFamily="2" charset="2"/>
              <a:buChar char="u"/>
            </a:pPr>
            <a:r>
              <a:rPr lang="en-US" altLang="zh-CN" i="0" dirty="0">
                <a:latin typeface="仿宋_GB2312" pitchFamily="49" charset="-122"/>
                <a:ea typeface="仿宋_GB2312" pitchFamily="49" charset="-122"/>
              </a:rPr>
              <a:t>3.2</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en-US" altLang="zh-CN" i="0" dirty="0">
                <a:latin typeface="宋体" panose="02010600030101010101" pitchFamily="2" charset="-122"/>
                <a:ea typeface="仿宋_GB2312" pitchFamily="49" charset="-122"/>
              </a:rPr>
              <a:t>——</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常用于传动零件的轴、孔配合部分，以及低中速的轴承孔、齿轮的齿廓表面等。</a:t>
            </a:r>
          </a:p>
          <a:p>
            <a:pPr algn="l">
              <a:spcBef>
                <a:spcPct val="40000"/>
              </a:spcBef>
              <a:buClr>
                <a:srgbClr val="577FFF"/>
              </a:buClr>
              <a:buFont typeface="Wingdings" panose="05000000000000000000" pitchFamily="2" charset="2"/>
              <a:buChar char="u"/>
            </a:pPr>
            <a:r>
              <a:rPr lang="en-US" altLang="zh-CN" i="0" dirty="0">
                <a:latin typeface="仿宋_GB2312" pitchFamily="49" charset="-122"/>
                <a:ea typeface="仿宋_GB2312" pitchFamily="49" charset="-122"/>
              </a:rPr>
              <a:t>1.6</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 </a:t>
            </a:r>
            <a:r>
              <a:rPr lang="en-US" altLang="zh-CN" i="0" dirty="0">
                <a:latin typeface="仿宋_GB2312" pitchFamily="49" charset="-122"/>
                <a:ea typeface="仿宋_GB2312" pitchFamily="49" charset="-122"/>
              </a:rPr>
              <a:t>0.8</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en-US" altLang="zh-CN" i="0" dirty="0">
                <a:latin typeface="宋体" panose="02010600030101010101" pitchFamily="2" charset="-122"/>
                <a:ea typeface="仿宋_GB2312" pitchFamily="49" charset="-122"/>
              </a:rPr>
              <a:t>——</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常用于较重要的配合面，如安装滚动轴承的轴和孔，有导向要求的滑槽等。</a:t>
            </a:r>
          </a:p>
          <a:p>
            <a:pPr algn="l">
              <a:spcBef>
                <a:spcPct val="40000"/>
              </a:spcBef>
              <a:buClr>
                <a:srgbClr val="577FFF"/>
              </a:buClr>
              <a:buFont typeface="Wingdings" panose="05000000000000000000" pitchFamily="2" charset="2"/>
              <a:buChar char="u"/>
            </a:pPr>
            <a:r>
              <a:rPr lang="en-US" altLang="zh-CN" i="0" dirty="0">
                <a:latin typeface="仿宋_GB2312" pitchFamily="49" charset="-122"/>
                <a:ea typeface="仿宋_GB2312" pitchFamily="49" charset="-122"/>
              </a:rPr>
              <a:t>0.4</a:t>
            </a:r>
            <a:r>
              <a:rPr lang="en-US" altLang="zh-CN" dirty="0">
                <a:latin typeface="仿宋_GB2312" pitchFamily="49" charset="-122"/>
                <a:ea typeface="仿宋_GB2312" pitchFamily="49" charset="-122"/>
              </a:rPr>
              <a:t>μm</a:t>
            </a:r>
            <a:r>
              <a:rPr lang="en-US" altLang="zh-CN" i="0" dirty="0">
                <a:latin typeface="仿宋_GB2312" pitchFamily="49" charset="-122"/>
                <a:ea typeface="仿宋_GB2312" pitchFamily="49" charset="-122"/>
              </a:rPr>
              <a:t> </a:t>
            </a:r>
            <a:r>
              <a:rPr lang="en-US" altLang="zh-CN" i="0" dirty="0">
                <a:latin typeface="宋体" panose="02010600030101010101" pitchFamily="2" charset="-122"/>
                <a:ea typeface="仿宋_GB2312" pitchFamily="49" charset="-122"/>
              </a:rPr>
              <a:t>——</a:t>
            </a: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常用于重要的配合面，如高速回转的轴和轴承孔等。</a:t>
            </a:r>
          </a:p>
        </p:txBody>
      </p:sp>
      <p:sp>
        <p:nvSpPr>
          <p:cNvPr id="47110" name="Rectangle 4"/>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12.4.2 </a:t>
            </a:r>
            <a:r>
              <a:rPr lang="zh-CN" altLang="en-US" i="0" dirty="0">
                <a:solidFill>
                  <a:srgbClr val="000066"/>
                </a:solidFill>
                <a:latin typeface="仿宋_GB2312" pitchFamily="49" charset="-122"/>
                <a:ea typeface="仿宋_GB2312" pitchFamily="49" charset="-122"/>
                <a:sym typeface="+mn-ea"/>
              </a:rPr>
              <a:t>表面结构的标注方法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表面结构参数代号</a:t>
            </a:r>
            <a:endParaRPr lang="zh-CN" altLang="en-US" sz="2000" i="0" dirty="0">
              <a:solidFill>
                <a:srgbClr val="A50021"/>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42370">
                                            <p:txEl>
                                              <p:pRg st="0" end="0"/>
                                            </p:txEl>
                                          </p:spTgt>
                                        </p:tgtEl>
                                        <p:attrNameLst>
                                          <p:attrName>style.visibility</p:attrName>
                                        </p:attrNameLst>
                                      </p:cBhvr>
                                      <p:to>
                                        <p:strVal val="visible"/>
                                      </p:to>
                                    </p:set>
                                    <p:anim calcmode="lin" valueType="num">
                                      <p:cBhvr additive="base">
                                        <p:cTn id="7" dur="500" fill="hold"/>
                                        <p:tgtEl>
                                          <p:spTgt spid="4423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42370">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42370">
                                            <p:txEl>
                                              <p:pRg st="1" end="1"/>
                                            </p:txEl>
                                          </p:spTgt>
                                        </p:tgtEl>
                                        <p:attrNameLst>
                                          <p:attrName>style.visibility</p:attrName>
                                        </p:attrNameLst>
                                      </p:cBhvr>
                                      <p:to>
                                        <p:strVal val="visible"/>
                                      </p:to>
                                    </p:set>
                                    <p:anim calcmode="lin" valueType="num">
                                      <p:cBhvr additive="base">
                                        <p:cTn id="12" dur="500" fill="hold"/>
                                        <p:tgtEl>
                                          <p:spTgt spid="442370">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42370">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42370">
                                            <p:txEl>
                                              <p:pRg st="2" end="2"/>
                                            </p:txEl>
                                          </p:spTgt>
                                        </p:tgtEl>
                                        <p:attrNameLst>
                                          <p:attrName>style.visibility</p:attrName>
                                        </p:attrNameLst>
                                      </p:cBhvr>
                                      <p:to>
                                        <p:strVal val="visible"/>
                                      </p:to>
                                    </p:set>
                                    <p:anim calcmode="lin" valueType="num">
                                      <p:cBhvr additive="base">
                                        <p:cTn id="17" dur="500" fill="hold"/>
                                        <p:tgtEl>
                                          <p:spTgt spid="44237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42370">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42370">
                                            <p:txEl>
                                              <p:pRg st="3" end="3"/>
                                            </p:txEl>
                                          </p:spTgt>
                                        </p:tgtEl>
                                        <p:attrNameLst>
                                          <p:attrName>style.visibility</p:attrName>
                                        </p:attrNameLst>
                                      </p:cBhvr>
                                      <p:to>
                                        <p:strVal val="visible"/>
                                      </p:to>
                                    </p:set>
                                    <p:anim calcmode="lin" valueType="num">
                                      <p:cBhvr additive="base">
                                        <p:cTn id="22" dur="500" fill="hold"/>
                                        <p:tgtEl>
                                          <p:spTgt spid="442370">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442370">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442370">
                                            <p:txEl>
                                              <p:pRg st="4" end="4"/>
                                            </p:txEl>
                                          </p:spTgt>
                                        </p:tgtEl>
                                        <p:attrNameLst>
                                          <p:attrName>style.visibility</p:attrName>
                                        </p:attrNameLst>
                                      </p:cBhvr>
                                      <p:to>
                                        <p:strVal val="visible"/>
                                      </p:to>
                                    </p:set>
                                    <p:anim calcmode="lin" valueType="num">
                                      <p:cBhvr additive="base">
                                        <p:cTn id="27" dur="500" fill="hold"/>
                                        <p:tgtEl>
                                          <p:spTgt spid="44237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42370">
                                            <p:txEl>
                                              <p:pRg st="4" end="4"/>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42370">
                                            <p:txEl>
                                              <p:pRg st="5" end="5"/>
                                            </p:txEl>
                                          </p:spTgt>
                                        </p:tgtEl>
                                        <p:attrNameLst>
                                          <p:attrName>style.visibility</p:attrName>
                                        </p:attrNameLst>
                                      </p:cBhvr>
                                      <p:to>
                                        <p:strVal val="visible"/>
                                      </p:to>
                                    </p:set>
                                    <p:anim calcmode="lin" valueType="num">
                                      <p:cBhvr additive="base">
                                        <p:cTn id="32" dur="500" fill="hold"/>
                                        <p:tgtEl>
                                          <p:spTgt spid="442370">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44237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370"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314223A-23FC-472C-8258-7B1ECE1A4C3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41</a:t>
            </a:fld>
            <a:endParaRPr lang="en-US" altLang="zh-CN" sz="1400" b="0" i="0" dirty="0">
              <a:ea typeface="宋体" panose="02010600030101010101" pitchFamily="2" charset="-122"/>
            </a:endParaRPr>
          </a:p>
        </p:txBody>
      </p:sp>
      <p:sp>
        <p:nvSpPr>
          <p:cNvPr id="443394" name="Text Box 2"/>
          <p:cNvSpPr txBox="1">
            <a:spLocks noChangeArrowheads="1"/>
          </p:cNvSpPr>
          <p:nvPr/>
        </p:nvSpPr>
        <p:spPr bwMode="auto">
          <a:xfrm>
            <a:off x="323850" y="692150"/>
            <a:ext cx="5257800" cy="519113"/>
          </a:xfrm>
          <a:prstGeom prst="rect">
            <a:avLst/>
          </a:prstGeom>
          <a:noFill/>
          <a:ln w="9525" algn="ctr">
            <a:noFill/>
            <a:miter lim="800000"/>
            <a:headEnd type="none" w="sm" len="med"/>
            <a:tailEnd type="none" w="sm" len="med"/>
          </a:ln>
          <a:effectLst/>
        </p:spPr>
        <p:txBody>
          <a:bodyPr>
            <a:spAutoFit/>
          </a:bodyPr>
          <a:lstStyle/>
          <a:p>
            <a:pPr marL="342900" marR="0" indent="-342900" algn="l" defTabSz="914400">
              <a:spcBef>
                <a:spcPct val="50000"/>
              </a:spcBef>
              <a:buClrTx/>
              <a:buSzTx/>
              <a:buFontTx/>
              <a:buNone/>
              <a:defRPr/>
            </a:pPr>
            <a:r>
              <a:rPr kumimoji="0" lang="zh-CN" altLang="en-US" sz="28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表面结构图形符号</a:t>
            </a:r>
          </a:p>
        </p:txBody>
      </p:sp>
      <p:sp>
        <p:nvSpPr>
          <p:cNvPr id="48140" name="Rectangle 27"/>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12.4.2 </a:t>
            </a:r>
            <a:r>
              <a:rPr lang="zh-CN" altLang="en-US" i="0" dirty="0">
                <a:solidFill>
                  <a:srgbClr val="000066"/>
                </a:solidFill>
                <a:latin typeface="仿宋_GB2312" pitchFamily="49" charset="-122"/>
                <a:ea typeface="仿宋_GB2312" pitchFamily="49" charset="-122"/>
                <a:sym typeface="+mn-ea"/>
              </a:rPr>
              <a:t>表面结构的标注方法</a:t>
            </a:r>
            <a:r>
              <a:rPr lang="zh-CN" altLang="en-US" i="0" dirty="0">
                <a:solidFill>
                  <a:srgbClr val="000066"/>
                </a:solidFill>
                <a:latin typeface="仿宋_GB2312" pitchFamily="49" charset="-122"/>
                <a:ea typeface="仿宋_GB2312" pitchFamily="49" charset="-122"/>
              </a:rPr>
              <a:t>-表面结构在图样上的标注</a:t>
            </a:r>
            <a:endParaRPr lang="zh-CN" altLang="en-US" sz="2000" i="0" dirty="0">
              <a:solidFill>
                <a:srgbClr val="A50021"/>
              </a:solidFill>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98900" y="1482725"/>
            <a:ext cx="8946199" cy="4610518"/>
          </a:xfrm>
          <a:prstGeom prst="rect">
            <a:avLst/>
          </a:prstGeom>
        </p:spPr>
      </p:pic>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D938297-3AE6-48B6-AFA4-9BF36EB87B7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1"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42</a:t>
            </a:fld>
            <a:endParaRPr lang="en-US" altLang="zh-CN" sz="1400" b="0" i="0" dirty="0">
              <a:ea typeface="宋体" panose="02010600030101010101" pitchFamily="2" charset="-122"/>
            </a:endParaRPr>
          </a:p>
        </p:txBody>
      </p:sp>
      <p:sp>
        <p:nvSpPr>
          <p:cNvPr id="49158" name="Rectangle 138"/>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12.4.2 </a:t>
            </a:r>
            <a:r>
              <a:rPr lang="zh-CN" altLang="en-US" i="0" dirty="0">
                <a:solidFill>
                  <a:srgbClr val="000066"/>
                </a:solidFill>
                <a:latin typeface="仿宋_GB2312" pitchFamily="49" charset="-122"/>
                <a:ea typeface="仿宋_GB2312" pitchFamily="49" charset="-122"/>
                <a:sym typeface="+mn-ea"/>
              </a:rPr>
              <a:t>表面结构的标注方法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表面结构在图样上的标注</a:t>
            </a:r>
            <a:endParaRPr lang="zh-CN" altLang="en-US" sz="2000" i="0" dirty="0">
              <a:solidFill>
                <a:srgbClr val="A50021"/>
              </a:solidFill>
              <a:latin typeface="Times New Roman" panose="02020603050405020304" pitchFamily="18" charset="0"/>
              <a:ea typeface="宋体" panose="02010600030101010101" pitchFamily="2" charset="-122"/>
            </a:endParaRPr>
          </a:p>
        </p:txBody>
      </p:sp>
      <p:pic>
        <p:nvPicPr>
          <p:cNvPr id="2" name="图片 1"/>
          <p:cNvPicPr>
            <a:picLocks noChangeAspect="1"/>
          </p:cNvPicPr>
          <p:nvPr/>
        </p:nvPicPr>
        <p:blipFill>
          <a:blip r:embed="rId2"/>
          <a:stretch>
            <a:fillRect/>
          </a:stretch>
        </p:blipFill>
        <p:spPr>
          <a:xfrm>
            <a:off x="614857" y="643687"/>
            <a:ext cx="7914286" cy="5990476"/>
          </a:xfrm>
          <a:prstGeom prst="rect">
            <a:avLst/>
          </a:prstGeom>
        </p:spPr>
      </p:pic>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DCCAA43-198C-438F-AF37-1DE9EE92EE3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43</a:t>
            </a:fld>
            <a:endParaRPr lang="en-US" altLang="zh-CN" sz="1400" b="0" i="0" dirty="0">
              <a:ea typeface="宋体" panose="02010600030101010101" pitchFamily="2" charset="-122"/>
            </a:endParaRPr>
          </a:p>
        </p:txBody>
      </p:sp>
      <p:sp>
        <p:nvSpPr>
          <p:cNvPr id="52229" name="Rectangle 2"/>
          <p:cNvSpPr>
            <a:spLocks noGrp="1"/>
          </p:cNvSpPr>
          <p:nvPr>
            <p:ph idx="1"/>
          </p:nvPr>
        </p:nvSpPr>
        <p:spPr>
          <a:xfrm>
            <a:off x="49213" y="520700"/>
            <a:ext cx="8951912" cy="1787525"/>
          </a:xfrm>
        </p:spPr>
        <p:txBody>
          <a:bodyPr vert="horz" wrap="square" lIns="91440" tIns="45720" rIns="91440" bIns="45720" anchor="t" anchorCtr="0"/>
          <a:lstStyle/>
          <a:p>
            <a:pPr eaLnBrk="1" hangingPunct="1">
              <a:buNone/>
            </a:pPr>
            <a:r>
              <a:rPr lang="en-US" altLang="zh-CN" sz="3400" b="1" dirty="0">
                <a:latin typeface="仿宋_GB2312" pitchFamily="49" charset="-122"/>
                <a:ea typeface="仿宋_GB2312" pitchFamily="49" charset="-122"/>
              </a:rPr>
              <a:t>      </a:t>
            </a:r>
            <a:r>
              <a:rPr lang="zh-CN" altLang="en-US" sz="3400" b="1" dirty="0">
                <a:latin typeface="仿宋_GB2312" pitchFamily="49" charset="-122"/>
                <a:ea typeface="仿宋_GB2312" pitchFamily="49" charset="-122"/>
              </a:rPr>
              <a:t>看零件图的目的是：根据零件图想象出零件的结构形状，了解零件各部分尺寸、技术要求、以及零件的材料等内容。</a:t>
            </a:r>
            <a:endParaRPr lang="zh-CN" altLang="en-US" sz="3800" b="1" dirty="0">
              <a:latin typeface="仿宋_GB2312" pitchFamily="49" charset="-122"/>
              <a:ea typeface="仿宋_GB2312" pitchFamily="49" charset="-122"/>
            </a:endParaRPr>
          </a:p>
        </p:txBody>
      </p:sp>
      <p:sp>
        <p:nvSpPr>
          <p:cNvPr id="52230" name="Rectangle 4"/>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a:t>
            </a:r>
            <a:r>
              <a:rPr lang="en-US" altLang="zh-CN" i="0" dirty="0">
                <a:solidFill>
                  <a:schemeClr val="tx2"/>
                </a:solidFill>
                <a:latin typeface="Times New Roman" panose="02020603050405020304" pitchFamily="18" charset="0"/>
                <a:ea typeface="宋体" panose="02010600030101010101" pitchFamily="2" charset="-122"/>
              </a:rPr>
              <a:t>5</a:t>
            </a:r>
            <a:r>
              <a:rPr lang="en-US" altLang="zh-CN" i="0" dirty="0">
                <a:solidFill>
                  <a:schemeClr val="tx2"/>
                </a:solidFill>
                <a:latin typeface="Times New Roman" panose="02020603050405020304" pitchFamily="18" charset="0"/>
              </a:rPr>
              <a:t> </a:t>
            </a:r>
            <a:r>
              <a:rPr lang="zh-CN" altLang="en-US" i="0" dirty="0">
                <a:solidFill>
                  <a:srgbClr val="000066"/>
                </a:solidFill>
                <a:latin typeface="仿宋_GB2312" pitchFamily="49" charset="-122"/>
                <a:ea typeface="仿宋_GB2312" pitchFamily="49" charset="-122"/>
              </a:rPr>
              <a:t>看零件图的方法与步骤</a:t>
            </a:r>
          </a:p>
        </p:txBody>
      </p:sp>
      <p:sp>
        <p:nvSpPr>
          <p:cNvPr id="52231" name="Rectangle 5"/>
          <p:cNvSpPr/>
          <p:nvPr/>
        </p:nvSpPr>
        <p:spPr>
          <a:xfrm>
            <a:off x="654050" y="2519363"/>
            <a:ext cx="2727325" cy="3048000"/>
          </a:xfrm>
          <a:prstGeom prst="rect">
            <a:avLst/>
          </a:prstGeom>
          <a:noFill/>
          <a:ln w="4763">
            <a:noFill/>
          </a:ln>
        </p:spPr>
        <p:txBody>
          <a:bodyPr>
            <a:spAutoFit/>
          </a:bodyPr>
          <a:lstStyle/>
          <a:p>
            <a:pPr marL="457200" indent="-457200" algn="l">
              <a:buFont typeface="Wingdings" panose="05000000000000000000" pitchFamily="2" charset="2"/>
              <a:buAutoNum type="arabicPeriod"/>
            </a:pPr>
            <a:r>
              <a:rPr lang="zh-CN" altLang="en-US" sz="3200" i="0" dirty="0">
                <a:solidFill>
                  <a:srgbClr val="FF0000"/>
                </a:solidFill>
                <a:latin typeface="Times New Roman" panose="02020603050405020304" pitchFamily="18" charset="0"/>
                <a:ea typeface="宋体" panose="02010600030101010101" pitchFamily="2" charset="-122"/>
              </a:rPr>
              <a:t>概括了解</a:t>
            </a:r>
          </a:p>
          <a:p>
            <a:pPr marL="457200" indent="-457200" algn="l">
              <a:buFont typeface="Wingdings" panose="05000000000000000000" pitchFamily="2" charset="2"/>
              <a:buAutoNum type="arabicPeriod"/>
            </a:pPr>
            <a:r>
              <a:rPr lang="zh-CN" altLang="en-US" sz="3200" i="0" dirty="0">
                <a:solidFill>
                  <a:srgbClr val="FF0000"/>
                </a:solidFill>
                <a:latin typeface="Times New Roman" panose="02020603050405020304" pitchFamily="18" charset="0"/>
                <a:ea typeface="宋体" panose="02010600030101010101" pitchFamily="2" charset="-122"/>
              </a:rPr>
              <a:t>结构分析</a:t>
            </a:r>
          </a:p>
          <a:p>
            <a:pPr marL="457200" indent="-457200" algn="l">
              <a:buFont typeface="Wingdings" panose="05000000000000000000" pitchFamily="2" charset="2"/>
              <a:buAutoNum type="arabicPeriod"/>
            </a:pPr>
            <a:r>
              <a:rPr lang="zh-CN" altLang="en-US" sz="3200" i="0" dirty="0">
                <a:solidFill>
                  <a:srgbClr val="FF0000"/>
                </a:solidFill>
                <a:latin typeface="Times New Roman" panose="02020603050405020304" pitchFamily="18" charset="0"/>
                <a:ea typeface="宋体" panose="02010600030101010101" pitchFamily="2" charset="-122"/>
              </a:rPr>
              <a:t>表达分析</a:t>
            </a:r>
          </a:p>
          <a:p>
            <a:pPr marL="457200" indent="-457200" algn="l">
              <a:buFont typeface="Wingdings" panose="05000000000000000000" pitchFamily="2" charset="2"/>
              <a:buAutoNum type="arabicPeriod"/>
            </a:pPr>
            <a:r>
              <a:rPr lang="zh-CN" altLang="en-US" sz="3200" i="0" dirty="0">
                <a:solidFill>
                  <a:srgbClr val="FF0000"/>
                </a:solidFill>
                <a:latin typeface="Times New Roman" panose="02020603050405020304" pitchFamily="18" charset="0"/>
                <a:ea typeface="宋体" panose="02010600030101010101" pitchFamily="2" charset="-122"/>
              </a:rPr>
              <a:t>尺寸和技术要求分析</a:t>
            </a:r>
          </a:p>
          <a:p>
            <a:pPr marL="457200" indent="-457200" algn="l">
              <a:buFont typeface="Wingdings" panose="05000000000000000000" pitchFamily="2" charset="2"/>
              <a:buAutoNum type="arabicPeriod"/>
            </a:pPr>
            <a:r>
              <a:rPr lang="zh-CN" altLang="en-US" sz="3200" i="0" dirty="0">
                <a:solidFill>
                  <a:srgbClr val="FF0000"/>
                </a:solidFill>
                <a:latin typeface="Times New Roman" panose="02020603050405020304" pitchFamily="18" charset="0"/>
                <a:ea typeface="宋体" panose="02010600030101010101" pitchFamily="2" charset="-122"/>
              </a:rPr>
              <a:t>综合归纳</a:t>
            </a:r>
          </a:p>
        </p:txBody>
      </p:sp>
      <p:pic>
        <p:nvPicPr>
          <p:cNvPr id="52232" name="Picture 7"/>
          <p:cNvPicPr>
            <a:picLocks noChangeAspect="1"/>
          </p:cNvPicPr>
          <p:nvPr/>
        </p:nvPicPr>
        <p:blipFill>
          <a:blip r:embed="rId2">
            <a:clrChange>
              <a:clrFrom>
                <a:srgbClr val="FFFFFF"/>
              </a:clrFrom>
              <a:clrTo>
                <a:srgbClr val="FFFFFF">
                  <a:alpha val="0"/>
                </a:srgbClr>
              </a:clrTo>
            </a:clrChange>
          </a:blip>
          <a:stretch>
            <a:fillRect/>
          </a:stretch>
        </p:blipFill>
        <p:spPr>
          <a:xfrm>
            <a:off x="3962400" y="2078038"/>
            <a:ext cx="4141788" cy="4364037"/>
          </a:xfrm>
          <a:prstGeom prst="rect">
            <a:avLst/>
          </a:prstGeom>
          <a:noFill/>
          <a:ln w="4763">
            <a:noFill/>
          </a:ln>
        </p:spPr>
      </p:pic>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E36C79C-E6DE-41D8-B5B9-51A68FC7501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44</a:t>
            </a:fld>
            <a:endParaRPr lang="en-US" altLang="zh-CN" sz="1400" b="0" i="0" dirty="0">
              <a:ea typeface="宋体" panose="02010600030101010101" pitchFamily="2" charset="-122"/>
            </a:endParaRPr>
          </a:p>
        </p:txBody>
      </p:sp>
      <p:pic>
        <p:nvPicPr>
          <p:cNvPr id="479237" name="Picture 5"/>
          <p:cNvPicPr>
            <a:picLocks noChangeAspect="1"/>
          </p:cNvPicPr>
          <p:nvPr/>
        </p:nvPicPr>
        <p:blipFill>
          <a:blip r:embed="rId2">
            <a:clrChange>
              <a:clrFrom>
                <a:srgbClr val="FFFFFF"/>
              </a:clrFrom>
              <a:clrTo>
                <a:srgbClr val="FFFFFF">
                  <a:alpha val="0"/>
                </a:srgbClr>
              </a:clrTo>
            </a:clrChange>
          </a:blip>
          <a:stretch>
            <a:fillRect/>
          </a:stretch>
        </p:blipFill>
        <p:spPr>
          <a:xfrm>
            <a:off x="5332413" y="2173288"/>
            <a:ext cx="2436812" cy="4037012"/>
          </a:xfrm>
          <a:prstGeom prst="rect">
            <a:avLst/>
          </a:prstGeom>
          <a:noFill/>
          <a:ln w="4763">
            <a:noFill/>
          </a:ln>
        </p:spPr>
      </p:pic>
      <p:sp>
        <p:nvSpPr>
          <p:cNvPr id="479253" name="AutoShape 21"/>
          <p:cNvSpPr/>
          <p:nvPr/>
        </p:nvSpPr>
        <p:spPr>
          <a:xfrm rot="-5400000">
            <a:off x="3190875" y="3267075"/>
            <a:ext cx="5465763" cy="1033463"/>
          </a:xfrm>
          <a:prstGeom prst="parallelogram">
            <a:avLst>
              <a:gd name="adj" fmla="val 83250"/>
            </a:avLst>
          </a:prstGeom>
          <a:solidFill>
            <a:srgbClr val="FF99CC">
              <a:alpha val="58038"/>
            </a:srgbClr>
          </a:solidFill>
          <a:ln w="4826" cap="flat" cmpd="sng">
            <a:solidFill>
              <a:schemeClr val="tx1"/>
            </a:solidFill>
            <a:prstDash val="solid"/>
            <a:miter/>
            <a:headEnd type="none" w="med" len="med"/>
            <a:tailEnd type="none" w="med" len="med"/>
          </a:ln>
        </p:spPr>
        <p:txBody>
          <a:bodyPr wrap="none" anchor="ctr" anchorCtr="0"/>
          <a:lstStyle/>
          <a:p>
            <a:endParaRPr lang="en-US" altLang="x-none" dirty="0">
              <a:latin typeface="Times New Roman" panose="02020603050405020304" pitchFamily="18" charset="0"/>
            </a:endParaRPr>
          </a:p>
        </p:txBody>
      </p:sp>
      <p:pic>
        <p:nvPicPr>
          <p:cNvPr id="53255" name="Picture 6"/>
          <p:cNvPicPr>
            <a:picLocks noChangeAspect="1"/>
          </p:cNvPicPr>
          <p:nvPr/>
        </p:nvPicPr>
        <p:blipFill>
          <a:blip r:embed="rId3">
            <a:clrChange>
              <a:clrFrom>
                <a:srgbClr val="FFFFFF"/>
              </a:clrFrom>
              <a:clrTo>
                <a:srgbClr val="FFFFFF">
                  <a:alpha val="0"/>
                </a:srgbClr>
              </a:clrTo>
            </a:clrChange>
          </a:blip>
          <a:stretch>
            <a:fillRect/>
          </a:stretch>
        </p:blipFill>
        <p:spPr>
          <a:xfrm>
            <a:off x="3367088" y="2033588"/>
            <a:ext cx="2676525" cy="4343400"/>
          </a:xfrm>
          <a:prstGeom prst="rect">
            <a:avLst/>
          </a:prstGeom>
          <a:noFill/>
          <a:ln w="4763">
            <a:noFill/>
          </a:ln>
        </p:spPr>
      </p:pic>
      <p:pic>
        <p:nvPicPr>
          <p:cNvPr id="479240" name="Picture 8"/>
          <p:cNvPicPr>
            <a:picLocks noChangeAspect="1"/>
          </p:cNvPicPr>
          <p:nvPr/>
        </p:nvPicPr>
        <p:blipFill>
          <a:blip r:embed="rId4">
            <a:clrChange>
              <a:clrFrom>
                <a:srgbClr val="FFFFFF"/>
              </a:clrFrom>
              <a:clrTo>
                <a:srgbClr val="FFFFFF">
                  <a:alpha val="0"/>
                </a:srgbClr>
              </a:clrTo>
            </a:clrChange>
          </a:blip>
          <a:stretch>
            <a:fillRect/>
          </a:stretch>
        </p:blipFill>
        <p:spPr>
          <a:xfrm>
            <a:off x="3375025" y="2030413"/>
            <a:ext cx="4419600" cy="4352925"/>
          </a:xfrm>
          <a:prstGeom prst="rect">
            <a:avLst/>
          </a:prstGeom>
          <a:noFill/>
          <a:ln w="4763">
            <a:noFill/>
          </a:ln>
        </p:spPr>
      </p:pic>
      <p:sp>
        <p:nvSpPr>
          <p:cNvPr id="53257" name="Rectangle 7"/>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a:t>
            </a:r>
            <a:r>
              <a:rPr lang="en-US" altLang="zh-CN" i="0" dirty="0">
                <a:solidFill>
                  <a:schemeClr val="tx2"/>
                </a:solidFill>
                <a:latin typeface="Times New Roman" panose="02020603050405020304" pitchFamily="18" charset="0"/>
                <a:ea typeface="宋体" panose="02010600030101010101" pitchFamily="2" charset="-122"/>
              </a:rPr>
              <a:t>5</a:t>
            </a:r>
            <a:r>
              <a:rPr lang="en-US" altLang="zh-CN" i="0" dirty="0">
                <a:solidFill>
                  <a:schemeClr val="tx2"/>
                </a:solidFill>
                <a:latin typeface="Times New Roman" panose="02020603050405020304" pitchFamily="18" charset="0"/>
              </a:rPr>
              <a:t> </a:t>
            </a:r>
            <a:r>
              <a:rPr lang="zh-CN" altLang="en-US" i="0" dirty="0">
                <a:solidFill>
                  <a:srgbClr val="000066"/>
                </a:solidFill>
                <a:latin typeface="仿宋_GB2312" pitchFamily="49" charset="-122"/>
                <a:ea typeface="仿宋_GB2312" pitchFamily="49" charset="-122"/>
              </a:rPr>
              <a:t>看零件图的方法与步骤</a:t>
            </a:r>
          </a:p>
        </p:txBody>
      </p:sp>
      <p:pic>
        <p:nvPicPr>
          <p:cNvPr id="53258" name="Picture 9"/>
          <p:cNvPicPr>
            <a:picLocks noChangeAspect="1"/>
          </p:cNvPicPr>
          <p:nvPr/>
        </p:nvPicPr>
        <p:blipFill>
          <a:blip r:embed="rId5">
            <a:clrChange>
              <a:clrFrom>
                <a:srgbClr val="FFFFFF"/>
              </a:clrFrom>
              <a:clrTo>
                <a:srgbClr val="FFFFFF">
                  <a:alpha val="0"/>
                </a:srgbClr>
              </a:clrTo>
            </a:clrChange>
          </a:blip>
          <a:stretch>
            <a:fillRect/>
          </a:stretch>
        </p:blipFill>
        <p:spPr>
          <a:xfrm>
            <a:off x="198438" y="525463"/>
            <a:ext cx="3363912" cy="3544887"/>
          </a:xfrm>
          <a:prstGeom prst="rect">
            <a:avLst/>
          </a:prstGeom>
          <a:noFill/>
          <a:ln w="4763">
            <a:noFill/>
          </a:ln>
        </p:spPr>
      </p:pic>
      <p:sp>
        <p:nvSpPr>
          <p:cNvPr id="53259" name="Line 10"/>
          <p:cNvSpPr/>
          <p:nvPr/>
        </p:nvSpPr>
        <p:spPr>
          <a:xfrm>
            <a:off x="2074863" y="4035425"/>
            <a:ext cx="577850" cy="384175"/>
          </a:xfrm>
          <a:prstGeom prst="line">
            <a:avLst/>
          </a:prstGeom>
          <a:ln w="38100" cap="flat" cmpd="sng">
            <a:solidFill>
              <a:schemeClr val="hlink"/>
            </a:solidFill>
            <a:prstDash val="solid"/>
            <a:headEnd type="triangle" w="lg" len="lg"/>
            <a:tailEnd type="none" w="med" len="med"/>
          </a:ln>
        </p:spPr>
      </p:sp>
      <p:sp>
        <p:nvSpPr>
          <p:cNvPr id="479243" name="Text Box 11"/>
          <p:cNvSpPr txBox="1">
            <a:spLocks noChangeArrowheads="1"/>
          </p:cNvSpPr>
          <p:nvPr/>
        </p:nvSpPr>
        <p:spPr bwMode="auto">
          <a:xfrm>
            <a:off x="2198688" y="4371975"/>
            <a:ext cx="14033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i="0" kern="1200" cap="none" spc="0" normalizeH="0" baseline="0" noProof="0">
                <a:solidFill>
                  <a:schemeClr val="hlink"/>
                </a:solidFill>
                <a:effectLst>
                  <a:outerShdw blurRad="38100" dist="38100" dir="2700000" algn="tl">
                    <a:srgbClr val="C0C0C0"/>
                  </a:outerShdw>
                </a:effectLst>
                <a:latin typeface="Arial Black" panose="020B0A04020102020204" pitchFamily="34" charset="0"/>
                <a:ea typeface="华文中宋" panose="02010600040101010101" pitchFamily="2" charset="-122"/>
                <a:cs typeface="+mn-cs"/>
              </a:rPr>
              <a:t>主视方向</a:t>
            </a:r>
          </a:p>
        </p:txBody>
      </p:sp>
      <p:sp>
        <p:nvSpPr>
          <p:cNvPr id="53261" name="Line 12"/>
          <p:cNvSpPr/>
          <p:nvPr/>
        </p:nvSpPr>
        <p:spPr>
          <a:xfrm rot="10800000">
            <a:off x="4905375" y="1638300"/>
            <a:ext cx="577850" cy="384175"/>
          </a:xfrm>
          <a:prstGeom prst="line">
            <a:avLst/>
          </a:prstGeom>
          <a:ln w="38100" cap="flat" cmpd="sng">
            <a:solidFill>
              <a:schemeClr val="hlink"/>
            </a:solidFill>
            <a:prstDash val="solid"/>
            <a:headEnd type="triangle" w="lg" len="lg"/>
            <a:tailEnd type="none" w="med" len="med"/>
          </a:ln>
        </p:spPr>
      </p:sp>
      <p:sp>
        <p:nvSpPr>
          <p:cNvPr id="479245" name="Text Box 13"/>
          <p:cNvSpPr txBox="1">
            <a:spLocks noChangeArrowheads="1"/>
          </p:cNvSpPr>
          <p:nvPr/>
        </p:nvSpPr>
        <p:spPr bwMode="auto">
          <a:xfrm>
            <a:off x="4084638" y="1212850"/>
            <a:ext cx="14033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i="0" kern="1200" cap="none" spc="0" normalizeH="0" baseline="0" noProof="0">
                <a:solidFill>
                  <a:schemeClr val="hlink"/>
                </a:solidFill>
                <a:effectLst>
                  <a:outerShdw blurRad="38100" dist="38100" dir="2700000" algn="tl">
                    <a:srgbClr val="C0C0C0"/>
                  </a:outerShdw>
                </a:effectLst>
                <a:latin typeface="Arial Black" panose="020B0A04020102020204" pitchFamily="34" charset="0"/>
                <a:ea typeface="华文中宋" panose="02010600040101010101" pitchFamily="2" charset="-122"/>
                <a:cs typeface="+mn-cs"/>
              </a:rPr>
              <a:t>主视方向</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479240"/>
                                        </p:tgtEl>
                                      </p:cBhvr>
                                    </p:animEffect>
                                    <p:set>
                                      <p:cBhvr>
                                        <p:cTn id="7" dur="1" fill="hold">
                                          <p:stCondLst>
                                            <p:cond delay="499"/>
                                          </p:stCondLst>
                                        </p:cTn>
                                        <p:tgtEl>
                                          <p:spTgt spid="47924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79253"/>
                                        </p:tgtEl>
                                        <p:attrNameLst>
                                          <p:attrName>style.visibility</p:attrName>
                                        </p:attrNameLst>
                                      </p:cBhvr>
                                      <p:to>
                                        <p:strVal val="visible"/>
                                      </p:to>
                                    </p:set>
                                    <p:animEffect transition="in" filter="wipe(up)">
                                      <p:cBhvr>
                                        <p:cTn id="12" dur="500"/>
                                        <p:tgtEl>
                                          <p:spTgt spid="479253"/>
                                        </p:tgtEl>
                                      </p:cBhvr>
                                    </p:animEffect>
                                  </p:childTnLst>
                                </p:cTn>
                              </p:par>
                            </p:childTnLst>
                          </p:cTn>
                        </p:par>
                        <p:par>
                          <p:cTn id="13" fill="hold">
                            <p:stCondLst>
                              <p:cond delay="500"/>
                            </p:stCondLst>
                            <p:childTnLst>
                              <p:par>
                                <p:cTn id="14" presetID="63" presetClass="path" presetSubtype="0" accel="50000" decel="50000" fill="hold" nodeType="afterEffect">
                                  <p:stCondLst>
                                    <p:cond delay="0"/>
                                  </p:stCondLst>
                                  <p:childTnLst>
                                    <p:animMotion origin="layout" path="M 4.44444E-6 -3.33333E-6 L 0.15173 -3.33333E-6 " pathEditMode="relative" rAng="0" ptsTypes="AA">
                                      <p:cBhvr>
                                        <p:cTn id="15" dur="2000" fill="hold"/>
                                        <p:tgtEl>
                                          <p:spTgt spid="479237"/>
                                        </p:tgtEl>
                                        <p:attrNameLst>
                                          <p:attrName>ppt_x</p:attrName>
                                          <p:attrName>ppt_y</p:attrName>
                                        </p:attrNameLst>
                                      </p:cBhvr>
                                      <p:rCtr x="7600" y="0"/>
                                    </p:animMotion>
                                  </p:childTnLst>
                                </p:cTn>
                              </p:par>
                            </p:childTnLst>
                          </p:cTn>
                        </p:par>
                        <p:par>
                          <p:cTn id="16" fill="hold">
                            <p:stCondLst>
                              <p:cond delay="2500"/>
                            </p:stCondLst>
                            <p:childTnLst>
                              <p:par>
                                <p:cTn id="17" presetID="9" presetClass="exit" presetSubtype="0" fill="hold" grpId="1" nodeType="afterEffect">
                                  <p:stCondLst>
                                    <p:cond delay="0"/>
                                  </p:stCondLst>
                                  <p:childTnLst>
                                    <p:animEffect transition="out" filter="dissolve">
                                      <p:cBhvr>
                                        <p:cTn id="18" dur="500"/>
                                        <p:tgtEl>
                                          <p:spTgt spid="479253"/>
                                        </p:tgtEl>
                                      </p:cBhvr>
                                    </p:animEffect>
                                    <p:set>
                                      <p:cBhvr>
                                        <p:cTn id="19" dur="1" fill="hold">
                                          <p:stCondLst>
                                            <p:cond delay="499"/>
                                          </p:stCondLst>
                                        </p:cTn>
                                        <p:tgtEl>
                                          <p:spTgt spid="47925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9253" grpId="0" animBg="1"/>
      <p:bldP spid="479253"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EA1652C-B4DB-42D2-A9A0-776F317986A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45</a:t>
            </a:fld>
            <a:endParaRPr lang="en-US" altLang="zh-CN" sz="1400" b="0" i="0" dirty="0">
              <a:ea typeface="宋体" panose="02010600030101010101" pitchFamily="2" charset="-122"/>
            </a:endParaRPr>
          </a:p>
        </p:txBody>
      </p:sp>
      <p:sp>
        <p:nvSpPr>
          <p:cNvPr id="54277" name="Rectangle 8"/>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a:t>
            </a:r>
            <a:r>
              <a:rPr lang="en-US" altLang="zh-CN" i="0" dirty="0">
                <a:solidFill>
                  <a:schemeClr val="tx2"/>
                </a:solidFill>
                <a:latin typeface="Times New Roman" panose="02020603050405020304" pitchFamily="18" charset="0"/>
                <a:ea typeface="宋体" panose="02010600030101010101" pitchFamily="2" charset="-122"/>
              </a:rPr>
              <a:t>5</a:t>
            </a:r>
            <a:r>
              <a:rPr lang="en-US" altLang="zh-CN" i="0" dirty="0">
                <a:solidFill>
                  <a:schemeClr val="tx2"/>
                </a:solidFill>
                <a:latin typeface="Times New Roman" panose="02020603050405020304" pitchFamily="18" charset="0"/>
              </a:rPr>
              <a:t> </a:t>
            </a:r>
            <a:r>
              <a:rPr lang="zh-CN" altLang="en-US" i="0" dirty="0">
                <a:solidFill>
                  <a:srgbClr val="000066"/>
                </a:solidFill>
                <a:latin typeface="仿宋_GB2312" pitchFamily="49" charset="-122"/>
                <a:ea typeface="仿宋_GB2312" pitchFamily="49" charset="-122"/>
              </a:rPr>
              <a:t>看零件图的方法与步骤</a:t>
            </a:r>
          </a:p>
        </p:txBody>
      </p:sp>
      <p:pic>
        <p:nvPicPr>
          <p:cNvPr id="2" name="图片 1"/>
          <p:cNvPicPr>
            <a:picLocks noChangeAspect="1"/>
          </p:cNvPicPr>
          <p:nvPr/>
        </p:nvPicPr>
        <p:blipFill>
          <a:blip r:embed="rId2"/>
          <a:stretch>
            <a:fillRect/>
          </a:stretch>
        </p:blipFill>
        <p:spPr>
          <a:xfrm>
            <a:off x="1743428" y="460368"/>
            <a:ext cx="5657143" cy="6285714"/>
          </a:xfrm>
          <a:prstGeom prst="rect">
            <a:avLst/>
          </a:prstGeom>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F7EC027-AAE0-4805-A565-712FC6E7DF6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46</a:t>
            </a:fld>
            <a:endParaRPr lang="en-US" altLang="zh-CN" sz="1400" b="0" i="0" dirty="0">
              <a:ea typeface="宋体" panose="02010600030101010101" pitchFamily="2" charset="-122"/>
            </a:endParaRPr>
          </a:p>
        </p:txBody>
      </p:sp>
      <p:sp>
        <p:nvSpPr>
          <p:cNvPr id="56325" name="Text Box 3"/>
          <p:cNvSpPr txBox="1"/>
          <p:nvPr/>
        </p:nvSpPr>
        <p:spPr>
          <a:xfrm>
            <a:off x="468313" y="846773"/>
            <a:ext cx="7920037" cy="396875"/>
          </a:xfrm>
          <a:prstGeom prst="rect">
            <a:avLst/>
          </a:prstGeom>
          <a:noFill/>
          <a:ln w="9525">
            <a:noFill/>
          </a:ln>
        </p:spPr>
        <p:txBody>
          <a:bodyPr>
            <a:spAutoFit/>
          </a:bodyPr>
          <a:lstStyle/>
          <a:p>
            <a:pPr algn="l">
              <a:spcBef>
                <a:spcPct val="50000"/>
              </a:spcBef>
            </a:pPr>
            <a:r>
              <a:rPr lang="zh-CN" altLang="en-US" sz="2000" i="0" dirty="0">
                <a:latin typeface="Arial" panose="020B0604020202020204" pitchFamily="34" charset="0"/>
                <a:ea typeface="仿宋_GB2312" pitchFamily="49" charset="-122"/>
              </a:rPr>
              <a:t>零件的结构除满足设计要求之外，还要考虑加工制造的方便。</a:t>
            </a:r>
          </a:p>
        </p:txBody>
      </p:sp>
      <p:grpSp>
        <p:nvGrpSpPr>
          <p:cNvPr id="2" name="Group 4"/>
          <p:cNvGrpSpPr/>
          <p:nvPr/>
        </p:nvGrpSpPr>
        <p:grpSpPr>
          <a:xfrm>
            <a:off x="1085850" y="1531938"/>
            <a:ext cx="4681538" cy="1871662"/>
            <a:chOff x="684" y="965"/>
            <a:chExt cx="2949" cy="1179"/>
          </a:xfrm>
        </p:grpSpPr>
        <p:grpSp>
          <p:nvGrpSpPr>
            <p:cNvPr id="56377" name="Group 5"/>
            <p:cNvGrpSpPr/>
            <p:nvPr/>
          </p:nvGrpSpPr>
          <p:grpSpPr>
            <a:xfrm>
              <a:off x="684" y="1007"/>
              <a:ext cx="1470" cy="764"/>
              <a:chOff x="612" y="1079"/>
              <a:chExt cx="1470" cy="764"/>
            </a:xfrm>
          </p:grpSpPr>
          <p:sp>
            <p:nvSpPr>
              <p:cNvPr id="56400" name="Text Box 6"/>
              <p:cNvSpPr txBox="1">
                <a:spLocks noChangeAspect="1"/>
              </p:cNvSpPr>
              <p:nvPr/>
            </p:nvSpPr>
            <p:spPr>
              <a:xfrm>
                <a:off x="1370" y="1079"/>
                <a:ext cx="712"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C×45°</a:t>
                </a:r>
              </a:p>
            </p:txBody>
          </p:sp>
          <p:grpSp>
            <p:nvGrpSpPr>
              <p:cNvPr id="56401" name="Group 7"/>
              <p:cNvGrpSpPr>
                <a:grpSpLocks noChangeAspect="1"/>
              </p:cNvGrpSpPr>
              <p:nvPr/>
            </p:nvGrpSpPr>
            <p:grpSpPr>
              <a:xfrm>
                <a:off x="612" y="1377"/>
                <a:ext cx="1229" cy="466"/>
                <a:chOff x="930" y="1653"/>
                <a:chExt cx="1678" cy="635"/>
              </a:xfrm>
            </p:grpSpPr>
            <p:grpSp>
              <p:nvGrpSpPr>
                <p:cNvPr id="56406" name="Group 8"/>
                <p:cNvGrpSpPr>
                  <a:grpSpLocks noChangeAspect="1"/>
                </p:cNvGrpSpPr>
                <p:nvPr/>
              </p:nvGrpSpPr>
              <p:grpSpPr>
                <a:xfrm>
                  <a:off x="1247" y="1653"/>
                  <a:ext cx="1179" cy="635"/>
                  <a:chOff x="1247" y="1653"/>
                  <a:chExt cx="1179" cy="635"/>
                </a:xfrm>
              </p:grpSpPr>
              <p:sp>
                <p:nvSpPr>
                  <p:cNvPr id="56411" name="Freeform 9"/>
                  <p:cNvSpPr>
                    <a:spLocks noChangeAspect="1"/>
                  </p:cNvSpPr>
                  <p:nvPr/>
                </p:nvSpPr>
                <p:spPr>
                  <a:xfrm>
                    <a:off x="1247" y="1653"/>
                    <a:ext cx="544" cy="635"/>
                  </a:xfrm>
                  <a:custGeom>
                    <a:avLst/>
                    <a:gdLst>
                      <a:gd name="txL" fmla="*/ 0 w 544"/>
                      <a:gd name="txT" fmla="*/ 0 h 635"/>
                      <a:gd name="txR" fmla="*/ 544 w 544"/>
                      <a:gd name="txB" fmla="*/ 635 h 635"/>
                    </a:gdLst>
                    <a:ahLst/>
                    <a:cxnLst>
                      <a:cxn ang="0">
                        <a:pos x="45" y="0"/>
                      </a:cxn>
                      <a:cxn ang="0">
                        <a:pos x="544" y="0"/>
                      </a:cxn>
                      <a:cxn ang="0">
                        <a:pos x="544" y="635"/>
                      </a:cxn>
                      <a:cxn ang="0">
                        <a:pos x="45" y="635"/>
                      </a:cxn>
                      <a:cxn ang="0">
                        <a:pos x="91" y="454"/>
                      </a:cxn>
                      <a:cxn ang="0">
                        <a:pos x="45" y="272"/>
                      </a:cxn>
                      <a:cxn ang="0">
                        <a:pos x="0" y="91"/>
                      </a:cxn>
                      <a:cxn ang="0">
                        <a:pos x="45" y="0"/>
                      </a:cxn>
                    </a:cxnLst>
                    <a:rect l="txL" t="txT" r="txR" b="txB"/>
                    <a:pathLst>
                      <a:path w="544" h="635">
                        <a:moveTo>
                          <a:pt x="45" y="0"/>
                        </a:moveTo>
                        <a:lnTo>
                          <a:pt x="544" y="0"/>
                        </a:lnTo>
                        <a:lnTo>
                          <a:pt x="544" y="635"/>
                        </a:lnTo>
                        <a:lnTo>
                          <a:pt x="45" y="635"/>
                        </a:lnTo>
                        <a:lnTo>
                          <a:pt x="91" y="454"/>
                        </a:lnTo>
                        <a:lnTo>
                          <a:pt x="45" y="272"/>
                        </a:lnTo>
                        <a:lnTo>
                          <a:pt x="0" y="91"/>
                        </a:lnTo>
                        <a:lnTo>
                          <a:pt x="45" y="0"/>
                        </a:lnTo>
                        <a:close/>
                      </a:path>
                    </a:pathLst>
                  </a:custGeom>
                  <a:solidFill>
                    <a:schemeClr val="bg1">
                      <a:alpha val="100000"/>
                    </a:schemeClr>
                  </a:solid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6412" name="Rectangle 10"/>
                  <p:cNvSpPr>
                    <a:spLocks noChangeAspect="1"/>
                  </p:cNvSpPr>
                  <p:nvPr/>
                </p:nvSpPr>
                <p:spPr>
                  <a:xfrm>
                    <a:off x="1791" y="1744"/>
                    <a:ext cx="635" cy="453"/>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56407" name="Line 11"/>
                <p:cNvSpPr>
                  <a:spLocks noChangeAspect="1"/>
                </p:cNvSpPr>
                <p:nvPr/>
              </p:nvSpPr>
              <p:spPr>
                <a:xfrm>
                  <a:off x="2472" y="1788"/>
                  <a:ext cx="0" cy="370"/>
                </a:xfrm>
                <a:prstGeom prst="line">
                  <a:avLst/>
                </a:prstGeom>
                <a:ln w="9525" cap="flat" cmpd="sng">
                  <a:solidFill>
                    <a:schemeClr val="tx1"/>
                  </a:solidFill>
                  <a:prstDash val="solid"/>
                  <a:headEnd type="none" w="sm" len="med"/>
                  <a:tailEnd type="none" w="sm" len="med"/>
                </a:ln>
              </p:spPr>
            </p:sp>
            <p:sp>
              <p:nvSpPr>
                <p:cNvPr id="56408" name="Line 12"/>
                <p:cNvSpPr>
                  <a:spLocks noChangeAspect="1"/>
                </p:cNvSpPr>
                <p:nvPr/>
              </p:nvSpPr>
              <p:spPr>
                <a:xfrm>
                  <a:off x="2426" y="1743"/>
                  <a:ext cx="46" cy="45"/>
                </a:xfrm>
                <a:prstGeom prst="line">
                  <a:avLst/>
                </a:prstGeom>
                <a:ln w="9525" cap="flat" cmpd="sng">
                  <a:solidFill>
                    <a:schemeClr val="tx1"/>
                  </a:solidFill>
                  <a:prstDash val="solid"/>
                  <a:headEnd type="none" w="sm" len="med"/>
                  <a:tailEnd type="none" w="sm" len="med"/>
                </a:ln>
              </p:spPr>
            </p:sp>
            <p:sp>
              <p:nvSpPr>
                <p:cNvPr id="56409" name="Line 13"/>
                <p:cNvSpPr>
                  <a:spLocks noChangeAspect="1"/>
                </p:cNvSpPr>
                <p:nvPr/>
              </p:nvSpPr>
              <p:spPr>
                <a:xfrm flipV="1">
                  <a:off x="2429" y="2151"/>
                  <a:ext cx="46" cy="45"/>
                </a:xfrm>
                <a:prstGeom prst="line">
                  <a:avLst/>
                </a:prstGeom>
                <a:ln w="9525" cap="flat" cmpd="sng">
                  <a:solidFill>
                    <a:schemeClr val="tx1"/>
                  </a:solidFill>
                  <a:prstDash val="solid"/>
                  <a:headEnd type="none" w="sm" len="med"/>
                  <a:tailEnd type="none" w="sm" len="med"/>
                </a:ln>
              </p:spPr>
            </p:sp>
            <p:sp>
              <p:nvSpPr>
                <p:cNvPr id="56410" name="Line 14"/>
                <p:cNvSpPr>
                  <a:spLocks noChangeAspect="1"/>
                </p:cNvSpPr>
                <p:nvPr/>
              </p:nvSpPr>
              <p:spPr>
                <a:xfrm>
                  <a:off x="930" y="1979"/>
                  <a:ext cx="1678" cy="0"/>
                </a:xfrm>
                <a:prstGeom prst="line">
                  <a:avLst/>
                </a:prstGeom>
                <a:ln w="9525" cap="flat" cmpd="sng">
                  <a:solidFill>
                    <a:schemeClr val="tx1"/>
                  </a:solidFill>
                  <a:prstDash val="lgDashDot"/>
                  <a:headEnd type="none" w="sm" len="med"/>
                  <a:tailEnd type="none" w="sm" len="med"/>
                </a:ln>
              </p:spPr>
            </p:sp>
          </p:grpSp>
          <p:sp>
            <p:nvSpPr>
              <p:cNvPr id="56402" name="Line 15"/>
              <p:cNvSpPr>
                <a:spLocks noChangeAspect="1"/>
              </p:cNvSpPr>
              <p:nvPr/>
            </p:nvSpPr>
            <p:spPr>
              <a:xfrm flipV="1">
                <a:off x="1244" y="1309"/>
                <a:ext cx="133" cy="133"/>
              </a:xfrm>
              <a:prstGeom prst="line">
                <a:avLst/>
              </a:prstGeom>
              <a:ln w="9525" cap="flat" cmpd="sng">
                <a:solidFill>
                  <a:schemeClr val="tx1"/>
                </a:solidFill>
                <a:prstDash val="solid"/>
                <a:headEnd type="triangle" w="med" len="med"/>
                <a:tailEnd type="none" w="sm" len="med"/>
              </a:ln>
            </p:spPr>
          </p:sp>
          <p:sp>
            <p:nvSpPr>
              <p:cNvPr id="56403" name="Text Box 16"/>
              <p:cNvSpPr txBox="1">
                <a:spLocks noChangeAspect="1"/>
              </p:cNvSpPr>
              <p:nvPr/>
            </p:nvSpPr>
            <p:spPr>
              <a:xfrm rot="-2757133">
                <a:off x="1190" y="1220"/>
                <a:ext cx="166"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R</a:t>
                </a:r>
              </a:p>
            </p:txBody>
          </p:sp>
          <p:sp>
            <p:nvSpPr>
              <p:cNvPr id="56404" name="Line 17"/>
              <p:cNvSpPr>
                <a:spLocks noChangeAspect="1"/>
              </p:cNvSpPr>
              <p:nvPr/>
            </p:nvSpPr>
            <p:spPr>
              <a:xfrm flipH="1" flipV="1">
                <a:off x="1523" y="1259"/>
                <a:ext cx="200" cy="199"/>
              </a:xfrm>
              <a:prstGeom prst="line">
                <a:avLst/>
              </a:prstGeom>
              <a:ln w="9525" cap="flat" cmpd="sng">
                <a:solidFill>
                  <a:schemeClr val="tx1"/>
                </a:solidFill>
                <a:prstDash val="solid"/>
                <a:headEnd type="none" w="sm" len="med"/>
                <a:tailEnd type="none" w="sm" len="med"/>
              </a:ln>
            </p:spPr>
          </p:sp>
          <p:sp>
            <p:nvSpPr>
              <p:cNvPr id="56405" name="Line 18"/>
              <p:cNvSpPr>
                <a:spLocks noChangeAspect="1"/>
              </p:cNvSpPr>
              <p:nvPr/>
            </p:nvSpPr>
            <p:spPr>
              <a:xfrm>
                <a:off x="1522" y="1256"/>
                <a:ext cx="282" cy="0"/>
              </a:xfrm>
              <a:prstGeom prst="line">
                <a:avLst/>
              </a:prstGeom>
              <a:ln w="9525" cap="flat" cmpd="sng">
                <a:solidFill>
                  <a:schemeClr val="tx1"/>
                </a:solidFill>
                <a:prstDash val="solid"/>
                <a:headEnd type="none" w="sm" len="med"/>
                <a:tailEnd type="none" w="sm" len="med"/>
              </a:ln>
            </p:spPr>
          </p:sp>
        </p:grpSp>
        <p:grpSp>
          <p:nvGrpSpPr>
            <p:cNvPr id="56378" name="Group 19"/>
            <p:cNvGrpSpPr/>
            <p:nvPr/>
          </p:nvGrpSpPr>
          <p:grpSpPr>
            <a:xfrm>
              <a:off x="2016" y="965"/>
              <a:ext cx="1617" cy="1179"/>
              <a:chOff x="1267" y="2024"/>
              <a:chExt cx="1617" cy="1179"/>
            </a:xfrm>
          </p:grpSpPr>
          <p:sp>
            <p:nvSpPr>
              <p:cNvPr id="56379" name="Rectangle 20"/>
              <p:cNvSpPr/>
              <p:nvPr/>
            </p:nvSpPr>
            <p:spPr>
              <a:xfrm>
                <a:off x="1340" y="2347"/>
                <a:ext cx="545" cy="192"/>
              </a:xfrm>
              <a:prstGeom prst="rect">
                <a:avLst/>
              </a:prstGeom>
              <a:noFill/>
              <a:ln w="9525">
                <a:noFill/>
              </a:ln>
            </p:spPr>
            <p:txBody>
              <a:bodyPr wrap="none">
                <a:spAutoFit/>
              </a:bodyPr>
              <a:lstStyle/>
              <a:p>
                <a:r>
                  <a:rPr lang="en-US" altLang="zh-CN" sz="1400" b="0" i="0" dirty="0">
                    <a:latin typeface="Arial" panose="020B0604020202020204" pitchFamily="34" charset="0"/>
                    <a:ea typeface="宋体" panose="02010600030101010101" pitchFamily="2" charset="-122"/>
                  </a:rPr>
                  <a:t>C×45°</a:t>
                </a:r>
              </a:p>
            </p:txBody>
          </p:sp>
          <p:grpSp>
            <p:nvGrpSpPr>
              <p:cNvPr id="56380" name="Group 21"/>
              <p:cNvGrpSpPr/>
              <p:nvPr/>
            </p:nvGrpSpPr>
            <p:grpSpPr>
              <a:xfrm>
                <a:off x="1474" y="2136"/>
                <a:ext cx="1134" cy="953"/>
                <a:chOff x="1474" y="2136"/>
                <a:chExt cx="1134" cy="953"/>
              </a:xfrm>
            </p:grpSpPr>
            <p:sp>
              <p:nvSpPr>
                <p:cNvPr id="56390" name="Rectangle 22" descr="浅色上对角线"/>
                <p:cNvSpPr/>
                <p:nvPr/>
              </p:nvSpPr>
              <p:spPr>
                <a:xfrm>
                  <a:off x="1791" y="2136"/>
                  <a:ext cx="545" cy="953"/>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91" name="Line 23"/>
                <p:cNvSpPr/>
                <p:nvPr/>
              </p:nvSpPr>
              <p:spPr>
                <a:xfrm>
                  <a:off x="1791" y="2432"/>
                  <a:ext cx="23" cy="23"/>
                </a:xfrm>
                <a:prstGeom prst="line">
                  <a:avLst/>
                </a:prstGeom>
                <a:ln w="9525" cap="flat" cmpd="sng">
                  <a:solidFill>
                    <a:schemeClr val="tx1"/>
                  </a:solidFill>
                  <a:prstDash val="solid"/>
                  <a:headEnd type="none" w="sm" len="med"/>
                  <a:tailEnd type="none" w="sm" len="med"/>
                </a:ln>
              </p:spPr>
            </p:sp>
            <p:sp>
              <p:nvSpPr>
                <p:cNvPr id="56392" name="Line 24"/>
                <p:cNvSpPr/>
                <p:nvPr/>
              </p:nvSpPr>
              <p:spPr>
                <a:xfrm>
                  <a:off x="1815" y="2456"/>
                  <a:ext cx="0" cy="317"/>
                </a:xfrm>
                <a:prstGeom prst="line">
                  <a:avLst/>
                </a:prstGeom>
                <a:ln w="9525" cap="flat" cmpd="sng">
                  <a:solidFill>
                    <a:schemeClr val="tx1"/>
                  </a:solidFill>
                  <a:prstDash val="solid"/>
                  <a:headEnd type="none" w="sm" len="med"/>
                  <a:tailEnd type="none" w="sm" len="med"/>
                </a:ln>
              </p:spPr>
            </p:sp>
            <p:sp>
              <p:nvSpPr>
                <p:cNvPr id="56393" name="Line 25"/>
                <p:cNvSpPr>
                  <a:spLocks noChangeAspect="1"/>
                </p:cNvSpPr>
                <p:nvPr/>
              </p:nvSpPr>
              <p:spPr>
                <a:xfrm flipV="1">
                  <a:off x="1792" y="2772"/>
                  <a:ext cx="23" cy="23"/>
                </a:xfrm>
                <a:prstGeom prst="line">
                  <a:avLst/>
                </a:prstGeom>
                <a:ln w="9525" cap="flat" cmpd="sng">
                  <a:solidFill>
                    <a:schemeClr val="tx1"/>
                  </a:solidFill>
                  <a:prstDash val="solid"/>
                  <a:headEnd type="none" w="sm" len="med"/>
                  <a:tailEnd type="none" w="sm" len="med"/>
                </a:ln>
              </p:spPr>
            </p:sp>
            <p:sp>
              <p:nvSpPr>
                <p:cNvPr id="56394" name="Rectangle 26"/>
                <p:cNvSpPr/>
                <p:nvPr/>
              </p:nvSpPr>
              <p:spPr>
                <a:xfrm>
                  <a:off x="1815" y="2454"/>
                  <a:ext cx="499" cy="317"/>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95" name="Line 27"/>
                <p:cNvSpPr/>
                <p:nvPr/>
              </p:nvSpPr>
              <p:spPr>
                <a:xfrm flipH="1">
                  <a:off x="2312" y="2432"/>
                  <a:ext cx="23" cy="23"/>
                </a:xfrm>
                <a:prstGeom prst="line">
                  <a:avLst/>
                </a:prstGeom>
                <a:ln w="9525" cap="flat" cmpd="sng">
                  <a:solidFill>
                    <a:schemeClr val="tx1"/>
                  </a:solidFill>
                  <a:prstDash val="solid"/>
                  <a:headEnd type="none" w="sm" len="med"/>
                  <a:tailEnd type="none" w="sm" len="med"/>
                </a:ln>
              </p:spPr>
            </p:sp>
            <p:sp>
              <p:nvSpPr>
                <p:cNvPr id="56396" name="Line 28"/>
                <p:cNvSpPr>
                  <a:spLocks noChangeAspect="1"/>
                </p:cNvSpPr>
                <p:nvPr/>
              </p:nvSpPr>
              <p:spPr>
                <a:xfrm flipH="1" flipV="1">
                  <a:off x="2313" y="2772"/>
                  <a:ext cx="23" cy="23"/>
                </a:xfrm>
                <a:prstGeom prst="line">
                  <a:avLst/>
                </a:prstGeom>
                <a:ln w="9525" cap="flat" cmpd="sng">
                  <a:solidFill>
                    <a:schemeClr val="tx1"/>
                  </a:solidFill>
                  <a:prstDash val="solid"/>
                  <a:headEnd type="none" w="sm" len="med"/>
                  <a:tailEnd type="none" w="sm" len="med"/>
                </a:ln>
              </p:spPr>
            </p:sp>
            <p:sp>
              <p:nvSpPr>
                <p:cNvPr id="56397" name="AutoShape 29"/>
                <p:cNvSpPr/>
                <p:nvPr/>
              </p:nvSpPr>
              <p:spPr>
                <a:xfrm rot="5400000">
                  <a:off x="2144" y="2602"/>
                  <a:ext cx="363" cy="23"/>
                </a:xfrm>
                <a:custGeom>
                  <a:avLst/>
                  <a:gdLst>
                    <a:gd name="txL" fmla="*/ 2440 w 21600"/>
                    <a:gd name="txT" fmla="*/ 2817 h 21600"/>
                    <a:gd name="txR" fmla="*/ 19160 w 21600"/>
                    <a:gd name="txB" fmla="*/ 18783 h 21600"/>
                  </a:gdLst>
                  <a:ahLst/>
                  <a:cxnLst>
                    <a:cxn ang="0">
                      <a:pos x="0" y="0"/>
                    </a:cxn>
                    <a:cxn ang="0">
                      <a:pos x="0" y="0"/>
                    </a:cxn>
                    <a:cxn ang="0">
                      <a:pos x="0" y="0"/>
                    </a:cxn>
                    <a:cxn ang="0">
                      <a:pos x="0" y="0"/>
                    </a:cxn>
                  </a:cxnLst>
                  <a:rect l="txL" t="txT" r="txR" b="txB"/>
                  <a:pathLst>
                    <a:path w="21600" h="21600">
                      <a:moveTo>
                        <a:pt x="0" y="0"/>
                      </a:moveTo>
                      <a:lnTo>
                        <a:pt x="1249" y="21600"/>
                      </a:lnTo>
                      <a:lnTo>
                        <a:pt x="20351" y="21600"/>
                      </a:lnTo>
                      <a:lnTo>
                        <a:pt x="21600" y="0"/>
                      </a:lnTo>
                      <a:close/>
                    </a:path>
                  </a:pathLst>
                </a:custGeom>
                <a:solidFill>
                  <a:schemeClr val="bg1">
                    <a:alpha val="100000"/>
                  </a:schemeClr>
                </a:solidFill>
                <a:ln w="952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56398" name="AutoShape 30"/>
                <p:cNvSpPr/>
                <p:nvPr/>
              </p:nvSpPr>
              <p:spPr>
                <a:xfrm rot="-5400000" flipH="1">
                  <a:off x="1621" y="2602"/>
                  <a:ext cx="363" cy="23"/>
                </a:xfrm>
                <a:custGeom>
                  <a:avLst/>
                  <a:gdLst>
                    <a:gd name="txL" fmla="*/ 2440 w 21600"/>
                    <a:gd name="txT" fmla="*/ 2817 h 21600"/>
                    <a:gd name="txR" fmla="*/ 19160 w 21600"/>
                    <a:gd name="txB" fmla="*/ 18783 h 21600"/>
                  </a:gdLst>
                  <a:ahLst/>
                  <a:cxnLst>
                    <a:cxn ang="0">
                      <a:pos x="0" y="0"/>
                    </a:cxn>
                    <a:cxn ang="0">
                      <a:pos x="0" y="0"/>
                    </a:cxn>
                    <a:cxn ang="0">
                      <a:pos x="0" y="0"/>
                    </a:cxn>
                    <a:cxn ang="0">
                      <a:pos x="0" y="0"/>
                    </a:cxn>
                  </a:cxnLst>
                  <a:rect l="txL" t="txT" r="txR" b="txB"/>
                  <a:pathLst>
                    <a:path w="21600" h="21600">
                      <a:moveTo>
                        <a:pt x="0" y="0"/>
                      </a:moveTo>
                      <a:lnTo>
                        <a:pt x="1249" y="21600"/>
                      </a:lnTo>
                      <a:lnTo>
                        <a:pt x="20351" y="21600"/>
                      </a:lnTo>
                      <a:lnTo>
                        <a:pt x="21600" y="0"/>
                      </a:lnTo>
                      <a:close/>
                    </a:path>
                  </a:pathLst>
                </a:custGeom>
                <a:solidFill>
                  <a:schemeClr val="bg1">
                    <a:alpha val="100000"/>
                  </a:schemeClr>
                </a:solidFill>
                <a:ln w="952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56399" name="Line 31"/>
                <p:cNvSpPr/>
                <p:nvPr/>
              </p:nvSpPr>
              <p:spPr>
                <a:xfrm>
                  <a:off x="1474" y="2614"/>
                  <a:ext cx="1134" cy="0"/>
                </a:xfrm>
                <a:prstGeom prst="line">
                  <a:avLst/>
                </a:prstGeom>
                <a:ln w="9525" cap="flat" cmpd="sng">
                  <a:solidFill>
                    <a:schemeClr val="tx1"/>
                  </a:solidFill>
                  <a:prstDash val="lgDashDot"/>
                  <a:headEnd type="none" w="sm" len="med"/>
                  <a:tailEnd type="none" w="sm" len="med"/>
                </a:ln>
              </p:spPr>
            </p:sp>
          </p:grpSp>
          <p:sp>
            <p:nvSpPr>
              <p:cNvPr id="56381" name="Line 32"/>
              <p:cNvSpPr/>
              <p:nvPr/>
            </p:nvSpPr>
            <p:spPr>
              <a:xfrm>
                <a:off x="1746" y="2523"/>
                <a:ext cx="136" cy="0"/>
              </a:xfrm>
              <a:prstGeom prst="line">
                <a:avLst/>
              </a:prstGeom>
              <a:ln w="9525" cap="flat" cmpd="sng">
                <a:solidFill>
                  <a:schemeClr val="tx1"/>
                </a:solidFill>
                <a:prstDash val="solid"/>
                <a:headEnd type="none" w="sm" len="med"/>
                <a:tailEnd type="none" w="sm" len="med"/>
              </a:ln>
            </p:spPr>
          </p:sp>
          <p:sp>
            <p:nvSpPr>
              <p:cNvPr id="56382" name="Line 33"/>
              <p:cNvSpPr/>
              <p:nvPr/>
            </p:nvSpPr>
            <p:spPr>
              <a:xfrm>
                <a:off x="1267" y="2523"/>
                <a:ext cx="521" cy="0"/>
              </a:xfrm>
              <a:prstGeom prst="line">
                <a:avLst/>
              </a:prstGeom>
              <a:ln w="9525" cap="flat" cmpd="sng">
                <a:solidFill>
                  <a:schemeClr val="tx1"/>
                </a:solidFill>
                <a:prstDash val="solid"/>
                <a:headEnd type="none" w="sm" len="med"/>
                <a:tailEnd type="triangle" w="sm" len="med"/>
              </a:ln>
            </p:spPr>
          </p:sp>
          <p:sp>
            <p:nvSpPr>
              <p:cNvPr id="56383" name="Line 34"/>
              <p:cNvSpPr/>
              <p:nvPr/>
            </p:nvSpPr>
            <p:spPr>
              <a:xfrm>
                <a:off x="1817" y="2523"/>
                <a:ext cx="90" cy="0"/>
              </a:xfrm>
              <a:prstGeom prst="line">
                <a:avLst/>
              </a:prstGeom>
              <a:ln w="9525" cap="flat" cmpd="sng">
                <a:solidFill>
                  <a:schemeClr val="tx1"/>
                </a:solidFill>
                <a:prstDash val="solid"/>
                <a:headEnd type="triangle" w="med" len="med"/>
                <a:tailEnd type="none" w="sm" len="med"/>
              </a:ln>
            </p:spPr>
          </p:sp>
          <p:sp>
            <p:nvSpPr>
              <p:cNvPr id="56384" name="Rectangle 35"/>
              <p:cNvSpPr/>
              <p:nvPr/>
            </p:nvSpPr>
            <p:spPr>
              <a:xfrm>
                <a:off x="2313" y="2341"/>
                <a:ext cx="545" cy="192"/>
              </a:xfrm>
              <a:prstGeom prst="rect">
                <a:avLst/>
              </a:prstGeom>
              <a:noFill/>
              <a:ln w="9525">
                <a:noFill/>
              </a:ln>
            </p:spPr>
            <p:txBody>
              <a:bodyPr wrap="none">
                <a:spAutoFit/>
              </a:bodyPr>
              <a:lstStyle/>
              <a:p>
                <a:r>
                  <a:rPr lang="en-US" altLang="zh-CN" sz="1400" b="0" i="0" dirty="0">
                    <a:latin typeface="Arial" panose="020B0604020202020204" pitchFamily="34" charset="0"/>
                    <a:ea typeface="宋体" panose="02010600030101010101" pitchFamily="2" charset="-122"/>
                  </a:rPr>
                  <a:t>C×45°</a:t>
                </a:r>
              </a:p>
            </p:txBody>
          </p:sp>
          <p:sp>
            <p:nvSpPr>
              <p:cNvPr id="56385" name="Line 36"/>
              <p:cNvSpPr/>
              <p:nvPr/>
            </p:nvSpPr>
            <p:spPr>
              <a:xfrm>
                <a:off x="2269" y="2517"/>
                <a:ext cx="136" cy="0"/>
              </a:xfrm>
              <a:prstGeom prst="line">
                <a:avLst/>
              </a:prstGeom>
              <a:ln w="9525" cap="flat" cmpd="sng">
                <a:solidFill>
                  <a:schemeClr val="tx1"/>
                </a:solidFill>
                <a:prstDash val="solid"/>
                <a:headEnd type="none" w="sm" len="med"/>
                <a:tailEnd type="none" w="sm" len="med"/>
              </a:ln>
            </p:spPr>
          </p:sp>
          <p:sp>
            <p:nvSpPr>
              <p:cNvPr id="56386" name="Line 37"/>
              <p:cNvSpPr/>
              <p:nvPr/>
            </p:nvSpPr>
            <p:spPr>
              <a:xfrm>
                <a:off x="2176" y="2517"/>
                <a:ext cx="136" cy="0"/>
              </a:xfrm>
              <a:prstGeom prst="line">
                <a:avLst/>
              </a:prstGeom>
              <a:ln w="9525" cap="flat" cmpd="sng">
                <a:solidFill>
                  <a:schemeClr val="tx1"/>
                </a:solidFill>
                <a:prstDash val="solid"/>
                <a:headEnd type="none" w="sm" len="med"/>
                <a:tailEnd type="triangle" w="sm" len="med"/>
              </a:ln>
            </p:spPr>
          </p:sp>
          <p:sp>
            <p:nvSpPr>
              <p:cNvPr id="56387" name="Line 38"/>
              <p:cNvSpPr/>
              <p:nvPr/>
            </p:nvSpPr>
            <p:spPr>
              <a:xfrm>
                <a:off x="2340" y="2517"/>
                <a:ext cx="544" cy="0"/>
              </a:xfrm>
              <a:prstGeom prst="line">
                <a:avLst/>
              </a:prstGeom>
              <a:ln w="9525" cap="flat" cmpd="sng">
                <a:solidFill>
                  <a:schemeClr val="tx1"/>
                </a:solidFill>
                <a:prstDash val="solid"/>
                <a:headEnd type="triangle" w="med" len="med"/>
                <a:tailEnd type="none" w="sm" len="med"/>
              </a:ln>
            </p:spPr>
          </p:sp>
          <p:sp>
            <p:nvSpPr>
              <p:cNvPr id="56388" name="Rectangle 39"/>
              <p:cNvSpPr/>
              <p:nvPr/>
            </p:nvSpPr>
            <p:spPr>
              <a:xfrm>
                <a:off x="1701" y="2024"/>
                <a:ext cx="816" cy="181"/>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6389" name="Rectangle 40"/>
              <p:cNvSpPr/>
              <p:nvPr/>
            </p:nvSpPr>
            <p:spPr>
              <a:xfrm>
                <a:off x="1701" y="2976"/>
                <a:ext cx="771" cy="227"/>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grpSp>
      </p:grpSp>
      <p:sp>
        <p:nvSpPr>
          <p:cNvPr id="480297" name="Text Box 41"/>
          <p:cNvSpPr txBox="1"/>
          <p:nvPr/>
        </p:nvSpPr>
        <p:spPr>
          <a:xfrm>
            <a:off x="5867400" y="1628775"/>
            <a:ext cx="3097213" cy="1920875"/>
          </a:xfrm>
          <a:prstGeom prst="rect">
            <a:avLst/>
          </a:prstGeom>
          <a:noFill/>
          <a:ln w="9525">
            <a:noFill/>
          </a:ln>
        </p:spPr>
        <p:txBody>
          <a:bodyPr>
            <a:spAutoFit/>
          </a:bodyPr>
          <a:lstStyle/>
          <a:p>
            <a:pPr algn="l">
              <a:spcBef>
                <a:spcPct val="50000"/>
              </a:spcBef>
            </a:pPr>
            <a:r>
              <a:rPr lang="zh-CN" altLang="en-US" sz="2000" i="0" dirty="0">
                <a:latin typeface="Arial" panose="020B0604020202020204" pitchFamily="34" charset="0"/>
                <a:ea typeface="仿宋_GB2312" pitchFamily="49" charset="-122"/>
              </a:rPr>
              <a:t>为了便于装配和去除锐边喝毛刺，在轴和孔的端部，应加工成倒角。在轴肩处为了避免应力集中而产生裂纹，一般应加工成圆角。</a:t>
            </a:r>
          </a:p>
        </p:txBody>
      </p:sp>
      <p:sp>
        <p:nvSpPr>
          <p:cNvPr id="480298" name="Text Box 42"/>
          <p:cNvSpPr txBox="1"/>
          <p:nvPr/>
        </p:nvSpPr>
        <p:spPr>
          <a:xfrm>
            <a:off x="468313" y="1628775"/>
            <a:ext cx="431800" cy="1465263"/>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倒角和圆角</a:t>
            </a:r>
          </a:p>
        </p:txBody>
      </p:sp>
      <p:sp>
        <p:nvSpPr>
          <p:cNvPr id="480299" name="Text Box 43"/>
          <p:cNvSpPr txBox="1"/>
          <p:nvPr/>
        </p:nvSpPr>
        <p:spPr>
          <a:xfrm>
            <a:off x="323850" y="3979863"/>
            <a:ext cx="647700" cy="1465262"/>
          </a:xfrm>
          <a:prstGeom prst="rect">
            <a:avLst/>
          </a:prstGeom>
          <a:noFill/>
          <a:ln w="9525">
            <a:noFill/>
          </a:ln>
        </p:spPr>
        <p:txBody>
          <a:bodyPr>
            <a:spAutoFit/>
          </a:bodyPr>
          <a:lstStyle/>
          <a:p>
            <a:pPr algn="l">
              <a:spcBef>
                <a:spcPct val="50000"/>
              </a:spcBef>
            </a:pPr>
            <a:r>
              <a:rPr lang="zh-CN" altLang="en-US" sz="1800" b="0" i="0" dirty="0">
                <a:latin typeface="Arial" panose="020B0604020202020204" pitchFamily="34" charset="0"/>
                <a:ea typeface="宋体" panose="02010600030101010101" pitchFamily="2" charset="-122"/>
              </a:rPr>
              <a:t>退刀槽及砂轮越程槽</a:t>
            </a:r>
          </a:p>
        </p:txBody>
      </p:sp>
      <p:grpSp>
        <p:nvGrpSpPr>
          <p:cNvPr id="8" name="Group 44"/>
          <p:cNvGrpSpPr/>
          <p:nvPr/>
        </p:nvGrpSpPr>
        <p:grpSpPr>
          <a:xfrm>
            <a:off x="1187450" y="3657600"/>
            <a:ext cx="4895850" cy="2566988"/>
            <a:chOff x="748" y="2304"/>
            <a:chExt cx="3084" cy="1617"/>
          </a:xfrm>
        </p:grpSpPr>
        <p:grpSp>
          <p:nvGrpSpPr>
            <p:cNvPr id="56333" name="Group 45"/>
            <p:cNvGrpSpPr>
              <a:grpSpLocks noChangeAspect="1"/>
            </p:cNvGrpSpPr>
            <p:nvPr/>
          </p:nvGrpSpPr>
          <p:grpSpPr>
            <a:xfrm>
              <a:off x="748" y="2304"/>
              <a:ext cx="1065" cy="899"/>
              <a:chOff x="1185" y="2227"/>
              <a:chExt cx="1360" cy="1149"/>
            </a:xfrm>
          </p:grpSpPr>
          <p:sp>
            <p:nvSpPr>
              <p:cNvPr id="56364" name="Freeform 46"/>
              <p:cNvSpPr>
                <a:spLocks noChangeAspect="1"/>
              </p:cNvSpPr>
              <p:nvPr/>
            </p:nvSpPr>
            <p:spPr>
              <a:xfrm>
                <a:off x="1292" y="2514"/>
                <a:ext cx="409" cy="862"/>
              </a:xfrm>
              <a:custGeom>
                <a:avLst/>
                <a:gdLst>
                  <a:gd name="txL" fmla="*/ 0 w 409"/>
                  <a:gd name="txT" fmla="*/ 0 h 635"/>
                  <a:gd name="txR" fmla="*/ 409 w 409"/>
                  <a:gd name="txB" fmla="*/ 635 h 635"/>
                </a:gdLst>
                <a:ahLst/>
                <a:cxnLst>
                  <a:cxn ang="0">
                    <a:pos x="46" y="0"/>
                  </a:cxn>
                  <a:cxn ang="0">
                    <a:pos x="409" y="0"/>
                  </a:cxn>
                  <a:cxn ang="0">
                    <a:pos x="409" y="1588"/>
                  </a:cxn>
                  <a:cxn ang="0">
                    <a:pos x="0" y="1588"/>
                  </a:cxn>
                  <a:cxn ang="0">
                    <a:pos x="46" y="1248"/>
                  </a:cxn>
                  <a:cxn ang="0">
                    <a:pos x="0" y="793"/>
                  </a:cxn>
                  <a:cxn ang="0">
                    <a:pos x="91" y="453"/>
                  </a:cxn>
                  <a:cxn ang="0">
                    <a:pos x="46" y="0"/>
                  </a:cxn>
                </a:cxnLst>
                <a:rect l="txL" t="txT" r="txR" b="txB"/>
                <a:pathLst>
                  <a:path w="409" h="635">
                    <a:moveTo>
                      <a:pt x="46" y="0"/>
                    </a:moveTo>
                    <a:lnTo>
                      <a:pt x="409" y="0"/>
                    </a:lnTo>
                    <a:lnTo>
                      <a:pt x="409" y="635"/>
                    </a:lnTo>
                    <a:lnTo>
                      <a:pt x="0" y="635"/>
                    </a:lnTo>
                    <a:lnTo>
                      <a:pt x="46" y="499"/>
                    </a:lnTo>
                    <a:lnTo>
                      <a:pt x="0" y="317"/>
                    </a:lnTo>
                    <a:lnTo>
                      <a:pt x="91" y="181"/>
                    </a:lnTo>
                    <a:lnTo>
                      <a:pt x="46" y="0"/>
                    </a:lnTo>
                    <a:close/>
                  </a:path>
                </a:pathLst>
              </a:custGeom>
              <a:solidFill>
                <a:schemeClr val="bg1">
                  <a:alpha val="100000"/>
                </a:schemeClr>
              </a:solidFill>
              <a:ln w="12700" cap="flat" cmpd="sng">
                <a:solidFill>
                  <a:schemeClr val="tx1">
                    <a:alpha val="100000"/>
                  </a:schemeClr>
                </a:solidFill>
                <a:prstDash val="solid"/>
                <a:round/>
                <a:headEnd type="none" w="sm" len="med"/>
                <a:tailEnd type="none" w="sm" len="med"/>
              </a:ln>
            </p:spPr>
            <p:txBody>
              <a:bodyPr/>
              <a:lstStyle/>
              <a:p>
                <a:endParaRPr lang="zh-CN" altLang="en-US"/>
              </a:p>
            </p:txBody>
          </p:sp>
          <p:sp>
            <p:nvSpPr>
              <p:cNvPr id="56365" name="Line 47"/>
              <p:cNvSpPr>
                <a:spLocks noChangeAspect="1"/>
              </p:cNvSpPr>
              <p:nvPr/>
            </p:nvSpPr>
            <p:spPr>
              <a:xfrm>
                <a:off x="1185" y="2947"/>
                <a:ext cx="1360" cy="0"/>
              </a:xfrm>
              <a:prstGeom prst="line">
                <a:avLst/>
              </a:prstGeom>
              <a:ln w="9525" cap="flat" cmpd="sng">
                <a:solidFill>
                  <a:schemeClr val="tx1"/>
                </a:solidFill>
                <a:prstDash val="lgDashDot"/>
                <a:headEnd type="none" w="sm" len="med"/>
                <a:tailEnd type="none" w="sm" len="med"/>
              </a:ln>
            </p:spPr>
          </p:sp>
          <p:sp>
            <p:nvSpPr>
              <p:cNvPr id="56366" name="Rectangle 48"/>
              <p:cNvSpPr>
                <a:spLocks noChangeAspect="1"/>
              </p:cNvSpPr>
              <p:nvPr/>
            </p:nvSpPr>
            <p:spPr>
              <a:xfrm>
                <a:off x="1701" y="2651"/>
                <a:ext cx="90" cy="590"/>
              </a:xfrm>
              <a:prstGeom prst="rect">
                <a:avLst/>
              </a:prstGeom>
              <a:no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67" name="Rectangle 49"/>
              <p:cNvSpPr>
                <a:spLocks noChangeAspect="1"/>
              </p:cNvSpPr>
              <p:nvPr/>
            </p:nvSpPr>
            <p:spPr>
              <a:xfrm>
                <a:off x="1791" y="2560"/>
                <a:ext cx="635" cy="771"/>
              </a:xfrm>
              <a:prstGeom prst="rect">
                <a:avLst/>
              </a:prstGeom>
              <a:no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68" name="Rectangle 50"/>
              <p:cNvSpPr>
                <a:spLocks noChangeAspect="1"/>
              </p:cNvSpPr>
              <p:nvPr/>
            </p:nvSpPr>
            <p:spPr>
              <a:xfrm>
                <a:off x="1789" y="2608"/>
                <a:ext cx="681" cy="680"/>
              </a:xfrm>
              <a:prstGeom prst="rect">
                <a:avLst/>
              </a:prstGeom>
              <a:noFill/>
              <a:ln w="635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69" name="Line 51"/>
              <p:cNvSpPr>
                <a:spLocks noChangeAspect="1"/>
              </p:cNvSpPr>
              <p:nvPr/>
            </p:nvSpPr>
            <p:spPr>
              <a:xfrm>
                <a:off x="2426" y="2559"/>
                <a:ext cx="46" cy="46"/>
              </a:xfrm>
              <a:prstGeom prst="line">
                <a:avLst/>
              </a:prstGeom>
              <a:ln w="9525" cap="flat" cmpd="sng">
                <a:solidFill>
                  <a:schemeClr val="tx1"/>
                </a:solidFill>
                <a:prstDash val="solid"/>
                <a:headEnd type="none" w="sm" len="med"/>
                <a:tailEnd type="none" w="sm" len="med"/>
              </a:ln>
            </p:spPr>
          </p:sp>
          <p:sp>
            <p:nvSpPr>
              <p:cNvPr id="56370" name="Line 52"/>
              <p:cNvSpPr>
                <a:spLocks noChangeAspect="1"/>
              </p:cNvSpPr>
              <p:nvPr/>
            </p:nvSpPr>
            <p:spPr>
              <a:xfrm flipV="1">
                <a:off x="2426" y="3288"/>
                <a:ext cx="46" cy="45"/>
              </a:xfrm>
              <a:prstGeom prst="line">
                <a:avLst/>
              </a:prstGeom>
              <a:ln w="9525" cap="flat" cmpd="sng">
                <a:solidFill>
                  <a:schemeClr val="tx1"/>
                </a:solidFill>
                <a:prstDash val="solid"/>
                <a:headEnd type="none" w="sm" len="med"/>
                <a:tailEnd type="none" w="sm" len="med"/>
              </a:ln>
            </p:spPr>
          </p:sp>
          <p:sp>
            <p:nvSpPr>
              <p:cNvPr id="56371" name="Line 53"/>
              <p:cNvSpPr>
                <a:spLocks noChangeAspect="1"/>
              </p:cNvSpPr>
              <p:nvPr/>
            </p:nvSpPr>
            <p:spPr>
              <a:xfrm flipV="1">
                <a:off x="1701" y="2342"/>
                <a:ext cx="0" cy="227"/>
              </a:xfrm>
              <a:prstGeom prst="line">
                <a:avLst/>
              </a:prstGeom>
              <a:ln w="9525" cap="flat" cmpd="sng">
                <a:solidFill>
                  <a:schemeClr val="tx1"/>
                </a:solidFill>
                <a:prstDash val="solid"/>
                <a:headEnd type="none" w="sm" len="med"/>
                <a:tailEnd type="none" w="sm" len="med"/>
              </a:ln>
            </p:spPr>
          </p:sp>
          <p:sp>
            <p:nvSpPr>
              <p:cNvPr id="56372" name="Line 54"/>
              <p:cNvSpPr>
                <a:spLocks noChangeAspect="1"/>
              </p:cNvSpPr>
              <p:nvPr/>
            </p:nvSpPr>
            <p:spPr>
              <a:xfrm flipV="1">
                <a:off x="1791" y="2342"/>
                <a:ext cx="0" cy="272"/>
              </a:xfrm>
              <a:prstGeom prst="line">
                <a:avLst/>
              </a:prstGeom>
              <a:ln w="9525" cap="flat" cmpd="sng">
                <a:solidFill>
                  <a:schemeClr val="tx1"/>
                </a:solidFill>
                <a:prstDash val="solid"/>
                <a:headEnd type="none" w="sm" len="med"/>
                <a:tailEnd type="none" w="sm" len="med"/>
              </a:ln>
            </p:spPr>
          </p:sp>
          <p:sp>
            <p:nvSpPr>
              <p:cNvPr id="56373" name="Line 55"/>
              <p:cNvSpPr>
                <a:spLocks noChangeAspect="1"/>
              </p:cNvSpPr>
              <p:nvPr/>
            </p:nvSpPr>
            <p:spPr>
              <a:xfrm>
                <a:off x="1679" y="2432"/>
                <a:ext cx="113" cy="0"/>
              </a:xfrm>
              <a:prstGeom prst="line">
                <a:avLst/>
              </a:prstGeom>
              <a:ln w="9525" cap="flat" cmpd="sng">
                <a:solidFill>
                  <a:schemeClr val="tx1"/>
                </a:solidFill>
                <a:prstDash val="solid"/>
                <a:headEnd type="none" w="sm" len="med"/>
                <a:tailEnd type="none" w="sm" len="med"/>
              </a:ln>
            </p:spPr>
          </p:sp>
          <p:sp>
            <p:nvSpPr>
              <p:cNvPr id="56374" name="Line 56"/>
              <p:cNvSpPr>
                <a:spLocks noChangeAspect="1"/>
              </p:cNvSpPr>
              <p:nvPr/>
            </p:nvSpPr>
            <p:spPr>
              <a:xfrm>
                <a:off x="1477" y="2432"/>
                <a:ext cx="227" cy="0"/>
              </a:xfrm>
              <a:prstGeom prst="line">
                <a:avLst/>
              </a:prstGeom>
              <a:ln w="9525" cap="flat" cmpd="sng">
                <a:solidFill>
                  <a:schemeClr val="tx1"/>
                </a:solidFill>
                <a:prstDash val="solid"/>
                <a:headEnd type="none" w="sm" len="med"/>
                <a:tailEnd type="triangle" w="sm" len="med"/>
              </a:ln>
            </p:spPr>
          </p:sp>
          <p:sp>
            <p:nvSpPr>
              <p:cNvPr id="56375" name="Line 57"/>
              <p:cNvSpPr>
                <a:spLocks noChangeAspect="1"/>
              </p:cNvSpPr>
              <p:nvPr/>
            </p:nvSpPr>
            <p:spPr>
              <a:xfrm>
                <a:off x="1791" y="2432"/>
                <a:ext cx="409" cy="0"/>
              </a:xfrm>
              <a:prstGeom prst="line">
                <a:avLst/>
              </a:prstGeom>
              <a:ln w="9525" cap="flat" cmpd="sng">
                <a:solidFill>
                  <a:schemeClr val="tx1"/>
                </a:solidFill>
                <a:prstDash val="solid"/>
                <a:headEnd type="triangle" w="med" len="med"/>
                <a:tailEnd type="none" w="sm" len="med"/>
              </a:ln>
            </p:spPr>
          </p:sp>
          <p:sp>
            <p:nvSpPr>
              <p:cNvPr id="56376" name="Text Box 58"/>
              <p:cNvSpPr txBox="1">
                <a:spLocks noChangeAspect="1"/>
              </p:cNvSpPr>
              <p:nvPr/>
            </p:nvSpPr>
            <p:spPr>
              <a:xfrm>
                <a:off x="1732" y="2227"/>
                <a:ext cx="590" cy="245"/>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b×d</a:t>
                </a:r>
              </a:p>
            </p:txBody>
          </p:sp>
        </p:grpSp>
        <p:grpSp>
          <p:nvGrpSpPr>
            <p:cNvPr id="56334" name="Group 59"/>
            <p:cNvGrpSpPr>
              <a:grpSpLocks noChangeAspect="1"/>
            </p:cNvGrpSpPr>
            <p:nvPr/>
          </p:nvGrpSpPr>
          <p:grpSpPr>
            <a:xfrm>
              <a:off x="1973" y="2521"/>
              <a:ext cx="961" cy="608"/>
              <a:chOff x="1973" y="2521"/>
              <a:chExt cx="1065" cy="674"/>
            </a:xfrm>
          </p:grpSpPr>
          <p:sp>
            <p:nvSpPr>
              <p:cNvPr id="56355" name="Freeform 60"/>
              <p:cNvSpPr>
                <a:spLocks noChangeAspect="1"/>
              </p:cNvSpPr>
              <p:nvPr/>
            </p:nvSpPr>
            <p:spPr>
              <a:xfrm>
                <a:off x="2057" y="2521"/>
                <a:ext cx="320" cy="674"/>
              </a:xfrm>
              <a:custGeom>
                <a:avLst/>
                <a:gdLst>
                  <a:gd name="txL" fmla="*/ 0 w 409"/>
                  <a:gd name="txT" fmla="*/ 0 h 635"/>
                  <a:gd name="txR" fmla="*/ 409 w 409"/>
                  <a:gd name="txB" fmla="*/ 635 h 635"/>
                </a:gdLst>
                <a:ahLst/>
                <a:cxnLst>
                  <a:cxn ang="0">
                    <a:pos x="22" y="0"/>
                  </a:cxn>
                  <a:cxn ang="0">
                    <a:pos x="196" y="0"/>
                  </a:cxn>
                  <a:cxn ang="0">
                    <a:pos x="196" y="759"/>
                  </a:cxn>
                  <a:cxn ang="0">
                    <a:pos x="0" y="759"/>
                  </a:cxn>
                  <a:cxn ang="0">
                    <a:pos x="22" y="598"/>
                  </a:cxn>
                  <a:cxn ang="0">
                    <a:pos x="0" y="379"/>
                  </a:cxn>
                  <a:cxn ang="0">
                    <a:pos x="44" y="217"/>
                  </a:cxn>
                  <a:cxn ang="0">
                    <a:pos x="22" y="0"/>
                  </a:cxn>
                </a:cxnLst>
                <a:rect l="txL" t="txT" r="txR" b="txB"/>
                <a:pathLst>
                  <a:path w="409" h="635">
                    <a:moveTo>
                      <a:pt x="46" y="0"/>
                    </a:moveTo>
                    <a:lnTo>
                      <a:pt x="409" y="0"/>
                    </a:lnTo>
                    <a:lnTo>
                      <a:pt x="409" y="635"/>
                    </a:lnTo>
                    <a:lnTo>
                      <a:pt x="0" y="635"/>
                    </a:lnTo>
                    <a:lnTo>
                      <a:pt x="46" y="499"/>
                    </a:lnTo>
                    <a:lnTo>
                      <a:pt x="0" y="317"/>
                    </a:lnTo>
                    <a:lnTo>
                      <a:pt x="91" y="181"/>
                    </a:lnTo>
                    <a:lnTo>
                      <a:pt x="46" y="0"/>
                    </a:lnTo>
                    <a:close/>
                  </a:path>
                </a:pathLst>
              </a:custGeom>
              <a:solidFill>
                <a:schemeClr val="bg1">
                  <a:alpha val="100000"/>
                </a:schemeClr>
              </a:solidFill>
              <a:ln w="12700" cap="flat" cmpd="sng">
                <a:solidFill>
                  <a:schemeClr val="tx1">
                    <a:alpha val="100000"/>
                  </a:schemeClr>
                </a:solidFill>
                <a:prstDash val="solid"/>
                <a:round/>
                <a:headEnd type="none" w="sm" len="med"/>
                <a:tailEnd type="none" w="sm" len="med"/>
              </a:ln>
            </p:spPr>
            <p:txBody>
              <a:bodyPr/>
              <a:lstStyle/>
              <a:p>
                <a:endParaRPr lang="zh-CN" altLang="en-US"/>
              </a:p>
            </p:txBody>
          </p:sp>
          <p:sp>
            <p:nvSpPr>
              <p:cNvPr id="56356" name="Line 61"/>
              <p:cNvSpPr>
                <a:spLocks noChangeAspect="1"/>
              </p:cNvSpPr>
              <p:nvPr/>
            </p:nvSpPr>
            <p:spPr>
              <a:xfrm>
                <a:off x="1973" y="2859"/>
                <a:ext cx="1065" cy="0"/>
              </a:xfrm>
              <a:prstGeom prst="line">
                <a:avLst/>
              </a:prstGeom>
              <a:ln w="9525" cap="flat" cmpd="sng">
                <a:solidFill>
                  <a:schemeClr val="tx1"/>
                </a:solidFill>
                <a:prstDash val="lgDashDot"/>
                <a:headEnd type="none" w="sm" len="med"/>
                <a:tailEnd type="none" w="sm" len="med"/>
              </a:ln>
            </p:spPr>
          </p:sp>
          <p:sp>
            <p:nvSpPr>
              <p:cNvPr id="56357" name="Rectangle 62"/>
              <p:cNvSpPr>
                <a:spLocks noChangeAspect="1"/>
              </p:cNvSpPr>
              <p:nvPr/>
            </p:nvSpPr>
            <p:spPr>
              <a:xfrm>
                <a:off x="2377" y="2599"/>
                <a:ext cx="71" cy="521"/>
              </a:xfrm>
              <a:prstGeom prst="rect">
                <a:avLst/>
              </a:prstGeom>
              <a:no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58" name="Rectangle 63"/>
              <p:cNvSpPr>
                <a:spLocks noChangeAspect="1"/>
              </p:cNvSpPr>
              <p:nvPr/>
            </p:nvSpPr>
            <p:spPr>
              <a:xfrm>
                <a:off x="2493" y="2557"/>
                <a:ext cx="451" cy="603"/>
              </a:xfrm>
              <a:prstGeom prst="rect">
                <a:avLst/>
              </a:prstGeom>
              <a:no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59" name="Line 64"/>
              <p:cNvSpPr>
                <a:spLocks noChangeAspect="1"/>
              </p:cNvSpPr>
              <p:nvPr/>
            </p:nvSpPr>
            <p:spPr>
              <a:xfrm>
                <a:off x="2945" y="2556"/>
                <a:ext cx="36" cy="36"/>
              </a:xfrm>
              <a:prstGeom prst="line">
                <a:avLst/>
              </a:prstGeom>
              <a:ln w="12700" cap="flat" cmpd="sng">
                <a:solidFill>
                  <a:schemeClr val="tx1"/>
                </a:solidFill>
                <a:prstDash val="solid"/>
                <a:headEnd type="none" w="sm" len="med"/>
                <a:tailEnd type="none" w="sm" len="med"/>
              </a:ln>
            </p:spPr>
          </p:sp>
          <p:sp>
            <p:nvSpPr>
              <p:cNvPr id="56360" name="Line 65"/>
              <p:cNvSpPr>
                <a:spLocks noChangeAspect="1"/>
              </p:cNvSpPr>
              <p:nvPr/>
            </p:nvSpPr>
            <p:spPr>
              <a:xfrm flipV="1">
                <a:off x="2945" y="3126"/>
                <a:ext cx="36" cy="35"/>
              </a:xfrm>
              <a:prstGeom prst="line">
                <a:avLst/>
              </a:prstGeom>
              <a:ln w="12700" cap="flat" cmpd="sng">
                <a:solidFill>
                  <a:schemeClr val="tx1"/>
                </a:solidFill>
                <a:prstDash val="solid"/>
                <a:headEnd type="none" w="sm" len="med"/>
                <a:tailEnd type="none" w="sm" len="med"/>
              </a:ln>
            </p:spPr>
          </p:sp>
          <p:sp>
            <p:nvSpPr>
              <p:cNvPr id="56361" name="Line 66"/>
              <p:cNvSpPr>
                <a:spLocks noChangeAspect="1"/>
              </p:cNvSpPr>
              <p:nvPr/>
            </p:nvSpPr>
            <p:spPr>
              <a:xfrm>
                <a:off x="2446" y="3115"/>
                <a:ext cx="46" cy="45"/>
              </a:xfrm>
              <a:prstGeom prst="line">
                <a:avLst/>
              </a:prstGeom>
              <a:ln w="12700" cap="flat" cmpd="sng">
                <a:solidFill>
                  <a:schemeClr val="tx1"/>
                </a:solidFill>
                <a:prstDash val="solid"/>
                <a:headEnd type="none" w="sm" len="med"/>
                <a:tailEnd type="none" w="sm" len="med"/>
              </a:ln>
            </p:spPr>
          </p:sp>
          <p:sp>
            <p:nvSpPr>
              <p:cNvPr id="56362" name="Line 67"/>
              <p:cNvSpPr>
                <a:spLocks noChangeAspect="1"/>
              </p:cNvSpPr>
              <p:nvPr/>
            </p:nvSpPr>
            <p:spPr>
              <a:xfrm flipH="1">
                <a:off x="2446" y="2556"/>
                <a:ext cx="46" cy="45"/>
              </a:xfrm>
              <a:prstGeom prst="line">
                <a:avLst/>
              </a:prstGeom>
              <a:ln w="12700" cap="flat" cmpd="sng">
                <a:solidFill>
                  <a:schemeClr val="tx1"/>
                </a:solidFill>
                <a:prstDash val="solid"/>
                <a:headEnd type="none" w="sm" len="med"/>
                <a:tailEnd type="none" w="sm" len="med"/>
              </a:ln>
            </p:spPr>
          </p:sp>
          <p:sp>
            <p:nvSpPr>
              <p:cNvPr id="56363" name="Line 68"/>
              <p:cNvSpPr>
                <a:spLocks noChangeAspect="1"/>
              </p:cNvSpPr>
              <p:nvPr/>
            </p:nvSpPr>
            <p:spPr>
              <a:xfrm>
                <a:off x="2979" y="2588"/>
                <a:ext cx="0" cy="545"/>
              </a:xfrm>
              <a:prstGeom prst="line">
                <a:avLst/>
              </a:prstGeom>
              <a:ln w="12700" cap="flat" cmpd="sng">
                <a:solidFill>
                  <a:schemeClr val="tx1"/>
                </a:solidFill>
                <a:prstDash val="solid"/>
                <a:headEnd type="none" w="sm" len="med"/>
                <a:tailEnd type="none" w="sm" len="med"/>
              </a:ln>
            </p:spPr>
          </p:sp>
        </p:grpSp>
        <p:grpSp>
          <p:nvGrpSpPr>
            <p:cNvPr id="56335" name="Group 69"/>
            <p:cNvGrpSpPr>
              <a:grpSpLocks noChangeAspect="1"/>
            </p:cNvGrpSpPr>
            <p:nvPr/>
          </p:nvGrpSpPr>
          <p:grpSpPr>
            <a:xfrm>
              <a:off x="2154" y="3339"/>
              <a:ext cx="764" cy="582"/>
              <a:chOff x="2290" y="3385"/>
              <a:chExt cx="953" cy="725"/>
            </a:xfrm>
          </p:grpSpPr>
          <p:sp>
            <p:nvSpPr>
              <p:cNvPr id="56352" name="Freeform 70" descr="浅色上对角线"/>
              <p:cNvSpPr>
                <a:spLocks noChangeAspect="1"/>
              </p:cNvSpPr>
              <p:nvPr/>
            </p:nvSpPr>
            <p:spPr>
              <a:xfrm>
                <a:off x="2290" y="3385"/>
                <a:ext cx="953" cy="725"/>
              </a:xfrm>
              <a:custGeom>
                <a:avLst/>
                <a:gdLst>
                  <a:gd name="txL" fmla="*/ 0 w 998"/>
                  <a:gd name="txT" fmla="*/ 0 h 725"/>
                  <a:gd name="txR" fmla="*/ 998 w 998"/>
                  <a:gd name="txB" fmla="*/ 725 h 725"/>
                </a:gdLst>
                <a:ahLst/>
                <a:cxnLst>
                  <a:cxn ang="0">
                    <a:pos x="39" y="0"/>
                  </a:cxn>
                  <a:cxn ang="0">
                    <a:pos x="355" y="0"/>
                  </a:cxn>
                  <a:cxn ang="0">
                    <a:pos x="355" y="453"/>
                  </a:cxn>
                  <a:cxn ang="0">
                    <a:pos x="553" y="453"/>
                  </a:cxn>
                  <a:cxn ang="0">
                    <a:pos x="632" y="317"/>
                  </a:cxn>
                  <a:cxn ang="0">
                    <a:pos x="869" y="317"/>
                  </a:cxn>
                  <a:cxn ang="0">
                    <a:pos x="869" y="453"/>
                  </a:cxn>
                  <a:cxn ang="0">
                    <a:pos x="830" y="544"/>
                  </a:cxn>
                  <a:cxn ang="0">
                    <a:pos x="751" y="589"/>
                  </a:cxn>
                  <a:cxn ang="0">
                    <a:pos x="710" y="635"/>
                  </a:cxn>
                  <a:cxn ang="0">
                    <a:pos x="632" y="680"/>
                  </a:cxn>
                  <a:cxn ang="0">
                    <a:pos x="592" y="680"/>
                  </a:cxn>
                  <a:cxn ang="0">
                    <a:pos x="474" y="725"/>
                  </a:cxn>
                  <a:cxn ang="0">
                    <a:pos x="355" y="725"/>
                  </a:cxn>
                  <a:cxn ang="0">
                    <a:pos x="276" y="680"/>
                  </a:cxn>
                  <a:cxn ang="0">
                    <a:pos x="158" y="635"/>
                  </a:cxn>
                  <a:cxn ang="0">
                    <a:pos x="118" y="589"/>
                  </a:cxn>
                  <a:cxn ang="0">
                    <a:pos x="79" y="453"/>
                  </a:cxn>
                  <a:cxn ang="0">
                    <a:pos x="0" y="363"/>
                  </a:cxn>
                  <a:cxn ang="0">
                    <a:pos x="39" y="227"/>
                  </a:cxn>
                  <a:cxn ang="0">
                    <a:pos x="39" y="90"/>
                  </a:cxn>
                  <a:cxn ang="0">
                    <a:pos x="79" y="0"/>
                  </a:cxn>
                </a:cxnLst>
                <a:rect l="txL" t="txT" r="txR" b="txB"/>
                <a:pathLst>
                  <a:path w="998" h="725">
                    <a:moveTo>
                      <a:pt x="45" y="0"/>
                    </a:moveTo>
                    <a:lnTo>
                      <a:pt x="408" y="0"/>
                    </a:lnTo>
                    <a:lnTo>
                      <a:pt x="408" y="453"/>
                    </a:lnTo>
                    <a:lnTo>
                      <a:pt x="635" y="453"/>
                    </a:lnTo>
                    <a:lnTo>
                      <a:pt x="726" y="317"/>
                    </a:lnTo>
                    <a:lnTo>
                      <a:pt x="998" y="317"/>
                    </a:lnTo>
                    <a:lnTo>
                      <a:pt x="998" y="453"/>
                    </a:lnTo>
                    <a:lnTo>
                      <a:pt x="953" y="544"/>
                    </a:lnTo>
                    <a:lnTo>
                      <a:pt x="862" y="589"/>
                    </a:lnTo>
                    <a:lnTo>
                      <a:pt x="816" y="635"/>
                    </a:lnTo>
                    <a:lnTo>
                      <a:pt x="726" y="680"/>
                    </a:lnTo>
                    <a:lnTo>
                      <a:pt x="680" y="680"/>
                    </a:lnTo>
                    <a:lnTo>
                      <a:pt x="544" y="725"/>
                    </a:lnTo>
                    <a:lnTo>
                      <a:pt x="408" y="725"/>
                    </a:lnTo>
                    <a:lnTo>
                      <a:pt x="317" y="680"/>
                    </a:lnTo>
                    <a:lnTo>
                      <a:pt x="181" y="635"/>
                    </a:lnTo>
                    <a:lnTo>
                      <a:pt x="136" y="589"/>
                    </a:lnTo>
                    <a:lnTo>
                      <a:pt x="91" y="453"/>
                    </a:lnTo>
                    <a:lnTo>
                      <a:pt x="0" y="363"/>
                    </a:lnTo>
                    <a:lnTo>
                      <a:pt x="45" y="227"/>
                    </a:lnTo>
                    <a:lnTo>
                      <a:pt x="45" y="90"/>
                    </a:lnTo>
                    <a:lnTo>
                      <a:pt x="91" y="0"/>
                    </a:lnTo>
                  </a:path>
                </a:pathLst>
              </a:custGeom>
              <a:pattFill prst="ltUpDiag">
                <a:fgClr>
                  <a:schemeClr val="accent1">
                    <a:alpha val="100000"/>
                  </a:scheme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6353" name="Freeform 71"/>
              <p:cNvSpPr>
                <a:spLocks noChangeAspect="1"/>
              </p:cNvSpPr>
              <p:nvPr/>
            </p:nvSpPr>
            <p:spPr>
              <a:xfrm>
                <a:off x="2590" y="3523"/>
                <a:ext cx="91" cy="317"/>
              </a:xfrm>
              <a:custGeom>
                <a:avLst/>
                <a:gdLst>
                  <a:gd name="txL" fmla="*/ 0 w 91"/>
                  <a:gd name="txT" fmla="*/ 0 h 317"/>
                  <a:gd name="txR" fmla="*/ 91 w 91"/>
                  <a:gd name="txB" fmla="*/ 317 h 317"/>
                </a:gdLst>
                <a:ahLst/>
                <a:cxnLst>
                  <a:cxn ang="0">
                    <a:pos x="91" y="0"/>
                  </a:cxn>
                  <a:cxn ang="0">
                    <a:pos x="0" y="91"/>
                  </a:cxn>
                  <a:cxn ang="0">
                    <a:pos x="0" y="272"/>
                  </a:cxn>
                  <a:cxn ang="0">
                    <a:pos x="45" y="317"/>
                  </a:cxn>
                  <a:cxn ang="0">
                    <a:pos x="91" y="317"/>
                  </a:cxn>
                  <a:cxn ang="0">
                    <a:pos x="91" y="0"/>
                  </a:cxn>
                </a:cxnLst>
                <a:rect l="txL" t="txT" r="txR" b="txB"/>
                <a:pathLst>
                  <a:path w="91" h="317">
                    <a:moveTo>
                      <a:pt x="91" y="0"/>
                    </a:moveTo>
                    <a:lnTo>
                      <a:pt x="0" y="91"/>
                    </a:lnTo>
                    <a:lnTo>
                      <a:pt x="0" y="272"/>
                    </a:lnTo>
                    <a:lnTo>
                      <a:pt x="45" y="317"/>
                    </a:lnTo>
                    <a:lnTo>
                      <a:pt x="91" y="317"/>
                    </a:lnTo>
                    <a:lnTo>
                      <a:pt x="91" y="0"/>
                    </a:lnTo>
                    <a:close/>
                  </a:path>
                </a:pathLst>
              </a:custGeom>
              <a:solidFill>
                <a:schemeClr val="bg1">
                  <a:alpha val="100000"/>
                </a:schemeClr>
              </a:solid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6354" name="Text Box 72"/>
              <p:cNvSpPr txBox="1">
                <a:spLocks noChangeAspect="1"/>
              </p:cNvSpPr>
              <p:nvPr/>
            </p:nvSpPr>
            <p:spPr>
              <a:xfrm>
                <a:off x="2699" y="3385"/>
                <a:ext cx="454" cy="239"/>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2:1</a:t>
                </a:r>
              </a:p>
            </p:txBody>
          </p:sp>
        </p:grpSp>
        <p:grpSp>
          <p:nvGrpSpPr>
            <p:cNvPr id="56336" name="Group 73"/>
            <p:cNvGrpSpPr>
              <a:grpSpLocks noChangeAspect="1"/>
            </p:cNvGrpSpPr>
            <p:nvPr/>
          </p:nvGrpSpPr>
          <p:grpSpPr>
            <a:xfrm>
              <a:off x="3107" y="2423"/>
              <a:ext cx="725" cy="871"/>
              <a:chOff x="3334" y="2205"/>
              <a:chExt cx="907" cy="1089"/>
            </a:xfrm>
          </p:grpSpPr>
          <p:grpSp>
            <p:nvGrpSpPr>
              <p:cNvPr id="56343" name="Group 74"/>
              <p:cNvGrpSpPr>
                <a:grpSpLocks noChangeAspect="1"/>
              </p:cNvGrpSpPr>
              <p:nvPr/>
            </p:nvGrpSpPr>
            <p:grpSpPr>
              <a:xfrm>
                <a:off x="3334" y="2341"/>
                <a:ext cx="769" cy="871"/>
                <a:chOff x="3334" y="2341"/>
                <a:chExt cx="961" cy="1089"/>
              </a:xfrm>
            </p:grpSpPr>
            <p:sp>
              <p:nvSpPr>
                <p:cNvPr id="56346" name="Rectangle 75" descr="浅色上对角线"/>
                <p:cNvSpPr>
                  <a:spLocks noChangeAspect="1"/>
                </p:cNvSpPr>
                <p:nvPr/>
              </p:nvSpPr>
              <p:spPr>
                <a:xfrm>
                  <a:off x="3428" y="2341"/>
                  <a:ext cx="782" cy="1089"/>
                </a:xfrm>
                <a:prstGeom prst="rect">
                  <a:avLst/>
                </a:prstGeom>
                <a:pattFill prst="ltUpDiag">
                  <a:fgClr>
                    <a:schemeClr val="accent1"/>
                  </a:fgClr>
                  <a:bgClr>
                    <a:schemeClr val="bg1"/>
                  </a:bgClr>
                </a:patt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47" name="Rectangle 76"/>
                <p:cNvSpPr>
                  <a:spLocks noChangeAspect="1"/>
                </p:cNvSpPr>
                <p:nvPr/>
              </p:nvSpPr>
              <p:spPr>
                <a:xfrm>
                  <a:off x="3705" y="2570"/>
                  <a:ext cx="64" cy="605"/>
                </a:xfrm>
                <a:prstGeom prst="rect">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48" name="Rectangle 77"/>
                <p:cNvSpPr>
                  <a:spLocks noChangeAspect="1"/>
                </p:cNvSpPr>
                <p:nvPr/>
              </p:nvSpPr>
              <p:spPr>
                <a:xfrm>
                  <a:off x="3801" y="2600"/>
                  <a:ext cx="407" cy="544"/>
                </a:xfrm>
                <a:prstGeom prst="rect">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49" name="Rectangle 78"/>
                <p:cNvSpPr>
                  <a:spLocks noChangeAspect="1"/>
                </p:cNvSpPr>
                <p:nvPr/>
              </p:nvSpPr>
              <p:spPr>
                <a:xfrm>
                  <a:off x="3431" y="2668"/>
                  <a:ext cx="272" cy="408"/>
                </a:xfrm>
                <a:prstGeom prst="rect">
                  <a:avLst/>
                </a:prstGeom>
                <a:solidFill>
                  <a:schemeClr val="bg1"/>
                </a:solidFill>
                <a:ln w="12700"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6350" name="AutoShape 79"/>
                <p:cNvSpPr>
                  <a:spLocks noChangeAspect="1"/>
                </p:cNvSpPr>
                <p:nvPr/>
              </p:nvSpPr>
              <p:spPr>
                <a:xfrm rot="-5400000">
                  <a:off x="3486" y="2856"/>
                  <a:ext cx="598" cy="32"/>
                </a:xfrm>
                <a:custGeom>
                  <a:avLst/>
                  <a:gdLst>
                    <a:gd name="txL" fmla="*/ 2420 w 21600"/>
                    <a:gd name="txT" fmla="*/ 2700 h 21600"/>
                    <a:gd name="txR" fmla="*/ 19180 w 21600"/>
                    <a:gd name="txB" fmla="*/ 18900 h 21600"/>
                  </a:gdLst>
                  <a:ahLst/>
                  <a:cxnLst>
                    <a:cxn ang="0">
                      <a:pos x="0" y="0"/>
                    </a:cxn>
                    <a:cxn ang="0">
                      <a:pos x="0" y="0"/>
                    </a:cxn>
                    <a:cxn ang="0">
                      <a:pos x="0" y="0"/>
                    </a:cxn>
                    <a:cxn ang="0">
                      <a:pos x="0" y="0"/>
                    </a:cxn>
                  </a:cxnLst>
                  <a:rect l="txL" t="txT" r="txR" b="txB"/>
                  <a:pathLst>
                    <a:path w="21600" h="21600">
                      <a:moveTo>
                        <a:pt x="0" y="0"/>
                      </a:moveTo>
                      <a:lnTo>
                        <a:pt x="1253" y="21600"/>
                      </a:lnTo>
                      <a:lnTo>
                        <a:pt x="20347" y="21600"/>
                      </a:lnTo>
                      <a:lnTo>
                        <a:pt x="21600" y="0"/>
                      </a:lnTo>
                      <a:close/>
                    </a:path>
                  </a:pathLst>
                </a:custGeom>
                <a:solidFill>
                  <a:schemeClr val="bg1">
                    <a:alpha val="100000"/>
                  </a:schemeClr>
                </a:solidFill>
                <a:ln w="12700"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56351" name="Line 80"/>
                <p:cNvSpPr>
                  <a:spLocks noChangeAspect="1"/>
                </p:cNvSpPr>
                <p:nvPr/>
              </p:nvSpPr>
              <p:spPr>
                <a:xfrm>
                  <a:off x="3334" y="2873"/>
                  <a:ext cx="961" cy="0"/>
                </a:xfrm>
                <a:prstGeom prst="line">
                  <a:avLst/>
                </a:prstGeom>
                <a:ln w="9525" cap="flat" cmpd="sng">
                  <a:solidFill>
                    <a:schemeClr val="tx1"/>
                  </a:solidFill>
                  <a:prstDash val="lgDashDot"/>
                  <a:headEnd type="none" w="sm" len="med"/>
                  <a:tailEnd type="none" w="sm" len="med"/>
                </a:ln>
              </p:spPr>
            </p:sp>
          </p:grpSp>
          <p:sp>
            <p:nvSpPr>
              <p:cNvPr id="56344" name="Rectangle 81"/>
              <p:cNvSpPr>
                <a:spLocks noChangeAspect="1"/>
              </p:cNvSpPr>
              <p:nvPr/>
            </p:nvSpPr>
            <p:spPr>
              <a:xfrm>
                <a:off x="3334" y="2205"/>
                <a:ext cx="771" cy="181"/>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6345" name="Rectangle 82"/>
              <p:cNvSpPr>
                <a:spLocks noChangeAspect="1"/>
              </p:cNvSpPr>
              <p:nvPr/>
            </p:nvSpPr>
            <p:spPr>
              <a:xfrm>
                <a:off x="3334" y="3113"/>
                <a:ext cx="907" cy="181"/>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grpSp>
        <p:sp>
          <p:nvSpPr>
            <p:cNvPr id="56337" name="Oval 83"/>
            <p:cNvSpPr/>
            <p:nvPr/>
          </p:nvSpPr>
          <p:spPr>
            <a:xfrm>
              <a:off x="3318" y="2969"/>
              <a:ext cx="136" cy="136"/>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nvGrpSpPr>
            <p:cNvPr id="56338" name="Group 84"/>
            <p:cNvGrpSpPr/>
            <p:nvPr/>
          </p:nvGrpSpPr>
          <p:grpSpPr>
            <a:xfrm>
              <a:off x="3152" y="3424"/>
              <a:ext cx="544" cy="414"/>
              <a:chOff x="3359" y="3190"/>
              <a:chExt cx="389" cy="323"/>
            </a:xfrm>
          </p:grpSpPr>
          <p:sp>
            <p:nvSpPr>
              <p:cNvPr id="56339" name="Line 85"/>
              <p:cNvSpPr/>
              <p:nvPr/>
            </p:nvSpPr>
            <p:spPr>
              <a:xfrm flipV="1">
                <a:off x="3606" y="3195"/>
                <a:ext cx="0" cy="141"/>
              </a:xfrm>
              <a:prstGeom prst="line">
                <a:avLst/>
              </a:prstGeom>
              <a:ln w="9525" cap="flat" cmpd="sng">
                <a:solidFill>
                  <a:schemeClr val="tx1"/>
                </a:solidFill>
                <a:prstDash val="solid"/>
                <a:headEnd type="none" w="sm" len="med"/>
                <a:tailEnd type="none" w="sm" len="med"/>
              </a:ln>
            </p:spPr>
          </p:sp>
          <p:sp>
            <p:nvSpPr>
              <p:cNvPr id="56340" name="Freeform 86" descr="浅色上对角线"/>
              <p:cNvSpPr/>
              <p:nvPr/>
            </p:nvSpPr>
            <p:spPr>
              <a:xfrm>
                <a:off x="3359" y="3203"/>
                <a:ext cx="389" cy="310"/>
              </a:xfrm>
              <a:custGeom>
                <a:avLst/>
                <a:gdLst>
                  <a:gd name="txL" fmla="*/ 0 w 389"/>
                  <a:gd name="txT" fmla="*/ 0 h 310"/>
                  <a:gd name="txR" fmla="*/ 389 w 389"/>
                  <a:gd name="txB" fmla="*/ 310 h 310"/>
                </a:gdLst>
                <a:ahLst/>
                <a:cxnLst>
                  <a:cxn ang="0">
                    <a:pos x="156" y="0"/>
                  </a:cxn>
                  <a:cxn ang="0">
                    <a:pos x="156" y="136"/>
                  </a:cxn>
                  <a:cxn ang="0">
                    <a:pos x="247" y="136"/>
                  </a:cxn>
                  <a:cxn ang="0">
                    <a:pos x="292" y="91"/>
                  </a:cxn>
                  <a:cxn ang="0">
                    <a:pos x="383" y="91"/>
                  </a:cxn>
                  <a:cxn ang="0">
                    <a:pos x="382" y="157"/>
                  </a:cxn>
                  <a:cxn ang="0">
                    <a:pos x="373" y="198"/>
                  </a:cxn>
                  <a:cxn ang="0">
                    <a:pos x="352" y="246"/>
                  </a:cxn>
                  <a:cxn ang="0">
                    <a:pos x="318" y="297"/>
                  </a:cxn>
                  <a:cxn ang="0">
                    <a:pos x="274" y="310"/>
                  </a:cxn>
                  <a:cxn ang="0">
                    <a:pos x="222" y="306"/>
                  </a:cxn>
                  <a:cxn ang="0">
                    <a:pos x="184" y="300"/>
                  </a:cxn>
                  <a:cxn ang="0">
                    <a:pos x="85" y="291"/>
                  </a:cxn>
                  <a:cxn ang="0">
                    <a:pos x="46" y="270"/>
                  </a:cxn>
                  <a:cxn ang="0">
                    <a:pos x="36" y="258"/>
                  </a:cxn>
                  <a:cxn ang="0">
                    <a:pos x="24" y="243"/>
                  </a:cxn>
                  <a:cxn ang="0">
                    <a:pos x="16" y="228"/>
                  </a:cxn>
                  <a:cxn ang="0">
                    <a:pos x="7" y="205"/>
                  </a:cxn>
                  <a:cxn ang="0">
                    <a:pos x="1" y="165"/>
                  </a:cxn>
                  <a:cxn ang="0">
                    <a:pos x="13" y="84"/>
                  </a:cxn>
                  <a:cxn ang="0">
                    <a:pos x="30" y="57"/>
                  </a:cxn>
                  <a:cxn ang="0">
                    <a:pos x="87" y="25"/>
                  </a:cxn>
                  <a:cxn ang="0">
                    <a:pos x="132" y="15"/>
                  </a:cxn>
                  <a:cxn ang="0">
                    <a:pos x="150" y="9"/>
                  </a:cxn>
                  <a:cxn ang="0">
                    <a:pos x="156" y="0"/>
                  </a:cxn>
                </a:cxnLst>
                <a:rect l="txL" t="txT" r="txR" b="txB"/>
                <a:pathLst>
                  <a:path w="389" h="310">
                    <a:moveTo>
                      <a:pt x="156" y="0"/>
                    </a:moveTo>
                    <a:lnTo>
                      <a:pt x="156" y="136"/>
                    </a:lnTo>
                    <a:lnTo>
                      <a:pt x="247" y="136"/>
                    </a:lnTo>
                    <a:lnTo>
                      <a:pt x="292" y="91"/>
                    </a:lnTo>
                    <a:lnTo>
                      <a:pt x="383" y="91"/>
                    </a:lnTo>
                    <a:cubicBezTo>
                      <a:pt x="386" y="113"/>
                      <a:pt x="389" y="136"/>
                      <a:pt x="382" y="157"/>
                    </a:cubicBezTo>
                    <a:cubicBezTo>
                      <a:pt x="381" y="171"/>
                      <a:pt x="378" y="185"/>
                      <a:pt x="373" y="198"/>
                    </a:cubicBezTo>
                    <a:cubicBezTo>
                      <a:pt x="370" y="215"/>
                      <a:pt x="361" y="231"/>
                      <a:pt x="352" y="246"/>
                    </a:cubicBezTo>
                    <a:cubicBezTo>
                      <a:pt x="351" y="256"/>
                      <a:pt x="327" y="291"/>
                      <a:pt x="318" y="297"/>
                    </a:cubicBezTo>
                    <a:cubicBezTo>
                      <a:pt x="304" y="307"/>
                      <a:pt x="291" y="308"/>
                      <a:pt x="274" y="310"/>
                    </a:cubicBezTo>
                    <a:cubicBezTo>
                      <a:pt x="255" y="309"/>
                      <a:pt x="240" y="308"/>
                      <a:pt x="222" y="306"/>
                    </a:cubicBezTo>
                    <a:cubicBezTo>
                      <a:pt x="210" y="301"/>
                      <a:pt x="184" y="300"/>
                      <a:pt x="184" y="300"/>
                    </a:cubicBezTo>
                    <a:cubicBezTo>
                      <a:pt x="153" y="290"/>
                      <a:pt x="117" y="293"/>
                      <a:pt x="85" y="291"/>
                    </a:cubicBezTo>
                    <a:cubicBezTo>
                      <a:pt x="74" y="285"/>
                      <a:pt x="56" y="279"/>
                      <a:pt x="46" y="270"/>
                    </a:cubicBezTo>
                    <a:cubicBezTo>
                      <a:pt x="41" y="266"/>
                      <a:pt x="41" y="262"/>
                      <a:pt x="36" y="258"/>
                    </a:cubicBezTo>
                    <a:cubicBezTo>
                      <a:pt x="34" y="252"/>
                      <a:pt x="29" y="247"/>
                      <a:pt x="24" y="243"/>
                    </a:cubicBezTo>
                    <a:cubicBezTo>
                      <a:pt x="22" y="238"/>
                      <a:pt x="19" y="233"/>
                      <a:pt x="16" y="228"/>
                    </a:cubicBezTo>
                    <a:cubicBezTo>
                      <a:pt x="14" y="220"/>
                      <a:pt x="11" y="212"/>
                      <a:pt x="7" y="205"/>
                    </a:cubicBezTo>
                    <a:cubicBezTo>
                      <a:pt x="6" y="191"/>
                      <a:pt x="3" y="178"/>
                      <a:pt x="1" y="165"/>
                    </a:cubicBezTo>
                    <a:cubicBezTo>
                      <a:pt x="2" y="148"/>
                      <a:pt x="0" y="101"/>
                      <a:pt x="13" y="84"/>
                    </a:cubicBezTo>
                    <a:cubicBezTo>
                      <a:pt x="17" y="73"/>
                      <a:pt x="20" y="63"/>
                      <a:pt x="30" y="57"/>
                    </a:cubicBezTo>
                    <a:cubicBezTo>
                      <a:pt x="42" y="42"/>
                      <a:pt x="69" y="29"/>
                      <a:pt x="87" y="25"/>
                    </a:cubicBezTo>
                    <a:cubicBezTo>
                      <a:pt x="99" y="16"/>
                      <a:pt x="118" y="20"/>
                      <a:pt x="132" y="15"/>
                    </a:cubicBezTo>
                    <a:cubicBezTo>
                      <a:pt x="138" y="13"/>
                      <a:pt x="143" y="10"/>
                      <a:pt x="150" y="9"/>
                    </a:cubicBezTo>
                    <a:cubicBezTo>
                      <a:pt x="156" y="5"/>
                      <a:pt x="153" y="8"/>
                      <a:pt x="156" y="0"/>
                    </a:cubicBezTo>
                    <a:close/>
                  </a:path>
                </a:pathLst>
              </a:custGeom>
              <a:pattFill prst="ltUpDiag">
                <a:fgClr>
                  <a:schemeClr val="accent1">
                    <a:alpha val="100000"/>
                  </a:scheme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6341" name="Line 87"/>
              <p:cNvSpPr/>
              <p:nvPr/>
            </p:nvSpPr>
            <p:spPr>
              <a:xfrm flipV="1">
                <a:off x="3651" y="3203"/>
                <a:ext cx="0" cy="91"/>
              </a:xfrm>
              <a:prstGeom prst="line">
                <a:avLst/>
              </a:prstGeom>
              <a:ln w="9525" cap="flat" cmpd="sng">
                <a:solidFill>
                  <a:schemeClr val="tx1"/>
                </a:solidFill>
                <a:prstDash val="solid"/>
                <a:headEnd type="none" w="sm" len="med"/>
                <a:tailEnd type="none" w="sm" len="med"/>
              </a:ln>
            </p:spPr>
          </p:sp>
          <p:sp>
            <p:nvSpPr>
              <p:cNvPr id="56342" name="Freeform 88"/>
              <p:cNvSpPr/>
              <p:nvPr/>
            </p:nvSpPr>
            <p:spPr>
              <a:xfrm>
                <a:off x="3515" y="3190"/>
                <a:ext cx="227" cy="103"/>
              </a:xfrm>
              <a:custGeom>
                <a:avLst/>
                <a:gdLst>
                  <a:gd name="txL" fmla="*/ 0 w 227"/>
                  <a:gd name="txT" fmla="*/ 0 h 103"/>
                  <a:gd name="txR" fmla="*/ 227 w 227"/>
                  <a:gd name="txB" fmla="*/ 103 h 103"/>
                </a:gdLst>
                <a:ahLst/>
                <a:cxnLst>
                  <a:cxn ang="0">
                    <a:pos x="0" y="19"/>
                  </a:cxn>
                  <a:cxn ang="0">
                    <a:pos x="43" y="10"/>
                  </a:cxn>
                  <a:cxn ang="0">
                    <a:pos x="63" y="4"/>
                  </a:cxn>
                  <a:cxn ang="0">
                    <a:pos x="84" y="2"/>
                  </a:cxn>
                  <a:cxn ang="0">
                    <a:pos x="102" y="8"/>
                  </a:cxn>
                  <a:cxn ang="0">
                    <a:pos x="153" y="14"/>
                  </a:cxn>
                  <a:cxn ang="0">
                    <a:pos x="183" y="34"/>
                  </a:cxn>
                  <a:cxn ang="0">
                    <a:pos x="196" y="44"/>
                  </a:cxn>
                  <a:cxn ang="0">
                    <a:pos x="217" y="71"/>
                  </a:cxn>
                  <a:cxn ang="0">
                    <a:pos x="225" y="89"/>
                  </a:cxn>
                  <a:cxn ang="0">
                    <a:pos x="226" y="103"/>
                  </a:cxn>
                </a:cxnLst>
                <a:rect l="txL" t="txT" r="txR" b="txB"/>
                <a:pathLst>
                  <a:path w="227" h="103">
                    <a:moveTo>
                      <a:pt x="0" y="19"/>
                    </a:moveTo>
                    <a:cubicBezTo>
                      <a:pt x="10" y="12"/>
                      <a:pt x="31" y="12"/>
                      <a:pt x="43" y="10"/>
                    </a:cubicBezTo>
                    <a:cubicBezTo>
                      <a:pt x="49" y="7"/>
                      <a:pt x="56" y="5"/>
                      <a:pt x="63" y="4"/>
                    </a:cubicBezTo>
                    <a:cubicBezTo>
                      <a:pt x="71" y="0"/>
                      <a:pt x="75" y="1"/>
                      <a:pt x="84" y="2"/>
                    </a:cubicBezTo>
                    <a:cubicBezTo>
                      <a:pt x="90" y="5"/>
                      <a:pt x="96" y="7"/>
                      <a:pt x="102" y="8"/>
                    </a:cubicBezTo>
                    <a:cubicBezTo>
                      <a:pt x="117" y="15"/>
                      <a:pt x="136" y="11"/>
                      <a:pt x="153" y="14"/>
                    </a:cubicBezTo>
                    <a:cubicBezTo>
                      <a:pt x="163" y="19"/>
                      <a:pt x="171" y="29"/>
                      <a:pt x="183" y="34"/>
                    </a:cubicBezTo>
                    <a:cubicBezTo>
                      <a:pt x="187" y="38"/>
                      <a:pt x="191" y="41"/>
                      <a:pt x="196" y="44"/>
                    </a:cubicBezTo>
                    <a:cubicBezTo>
                      <a:pt x="202" y="54"/>
                      <a:pt x="208" y="64"/>
                      <a:pt x="217" y="71"/>
                    </a:cubicBezTo>
                    <a:cubicBezTo>
                      <a:pt x="219" y="77"/>
                      <a:pt x="222" y="83"/>
                      <a:pt x="225" y="89"/>
                    </a:cubicBezTo>
                    <a:cubicBezTo>
                      <a:pt x="227" y="97"/>
                      <a:pt x="226" y="92"/>
                      <a:pt x="226" y="103"/>
                    </a:cubicBezTo>
                  </a:path>
                </a:pathLst>
              </a:custGeom>
              <a:noFill/>
              <a:ln w="6350" cap="flat" cmpd="sng">
                <a:solidFill>
                  <a:schemeClr val="tx1">
                    <a:alpha val="100000"/>
                  </a:schemeClr>
                </a:solidFill>
                <a:prstDash val="solid"/>
                <a:round/>
                <a:headEnd type="none" w="sm" len="med"/>
                <a:tailEnd type="none" w="sm" len="med"/>
              </a:ln>
            </p:spPr>
            <p:txBody>
              <a:bodyPr/>
              <a:lstStyle/>
              <a:p>
                <a:endParaRPr lang="zh-CN" altLang="en-US"/>
              </a:p>
            </p:txBody>
          </p:sp>
        </p:grpSp>
      </p:grpSp>
      <p:sp>
        <p:nvSpPr>
          <p:cNvPr id="480345" name="Text Box 89"/>
          <p:cNvSpPr txBox="1"/>
          <p:nvPr/>
        </p:nvSpPr>
        <p:spPr>
          <a:xfrm>
            <a:off x="6156325" y="3860800"/>
            <a:ext cx="2663825" cy="1616075"/>
          </a:xfrm>
          <a:prstGeom prst="rect">
            <a:avLst/>
          </a:prstGeom>
          <a:noFill/>
          <a:ln w="9525">
            <a:noFill/>
          </a:ln>
        </p:spPr>
        <p:txBody>
          <a:bodyPr>
            <a:spAutoFit/>
          </a:bodyPr>
          <a:lstStyle/>
          <a:p>
            <a:pPr>
              <a:spcBef>
                <a:spcPct val="50000"/>
              </a:spcBef>
            </a:pPr>
            <a:r>
              <a:rPr lang="zh-CN" altLang="en-US" sz="2000" i="0" dirty="0">
                <a:latin typeface="Arial" panose="020B0604020202020204" pitchFamily="34" charset="0"/>
                <a:ea typeface="仿宋_GB2312" pitchFamily="49" charset="-122"/>
              </a:rPr>
              <a:t>为了退出刀具或使砂轮可以越过加工面，常在待加工面的末端加工出退刀槽或砂轮越程槽。</a:t>
            </a:r>
          </a:p>
        </p:txBody>
      </p:sp>
      <p:sp>
        <p:nvSpPr>
          <p:cNvPr id="56332" name="Rectangle 90"/>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a:t>
            </a:r>
            <a:r>
              <a:rPr lang="en-US" altLang="zh-CN" i="0" dirty="0">
                <a:solidFill>
                  <a:schemeClr val="tx2"/>
                </a:solidFill>
                <a:latin typeface="Times New Roman" panose="02020603050405020304" pitchFamily="18" charset="0"/>
                <a:ea typeface="宋体" panose="02010600030101010101" pitchFamily="2" charset="-122"/>
              </a:rPr>
              <a:t>6</a:t>
            </a:r>
            <a:r>
              <a:rPr lang="en-US" altLang="zh-CN" i="0" dirty="0">
                <a:solidFill>
                  <a:schemeClr val="tx2"/>
                </a:solidFill>
                <a:latin typeface="Times New Roman" panose="02020603050405020304" pitchFamily="18" charset="0"/>
              </a:rPr>
              <a:t> </a:t>
            </a:r>
            <a:r>
              <a:rPr lang="zh-CN" altLang="en-US" i="0" dirty="0">
                <a:solidFill>
                  <a:schemeClr val="tx2"/>
                </a:solidFill>
                <a:latin typeface="Times New Roman" panose="02020603050405020304" pitchFamily="18" charset="0"/>
                <a:ea typeface="宋体" panose="02010600030101010101" pitchFamily="2" charset="-122"/>
              </a:rPr>
              <a:t>零件的工艺结构</a:t>
            </a:r>
            <a:endParaRPr lang="zh-CN" altLang="en-US" sz="2000" i="0" dirty="0">
              <a:solidFill>
                <a:srgbClr val="A50021"/>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0298"/>
                                        </p:tgtEl>
                                        <p:attrNameLst>
                                          <p:attrName>style.visibility</p:attrName>
                                        </p:attrNameLst>
                                      </p:cBhvr>
                                      <p:to>
                                        <p:strVal val="visible"/>
                                      </p:to>
                                    </p:set>
                                    <p:animEffect transition="in" filter="blinds(horizontal)">
                                      <p:cBhvr>
                                        <p:cTn id="7" dur="500"/>
                                        <p:tgtEl>
                                          <p:spTgt spid="48029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80297"/>
                                        </p:tgtEl>
                                        <p:attrNameLst>
                                          <p:attrName>style.visibility</p:attrName>
                                        </p:attrNameLst>
                                      </p:cBhvr>
                                      <p:to>
                                        <p:strVal val="visible"/>
                                      </p:to>
                                    </p:set>
                                    <p:animEffect transition="in" filter="slide(fromBottom)">
                                      <p:cBhvr>
                                        <p:cTn id="17" dur="500"/>
                                        <p:tgtEl>
                                          <p:spTgt spid="480297"/>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8029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ox(in)">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480345"/>
                                        </p:tgtEl>
                                        <p:attrNameLst>
                                          <p:attrName>style.visibility</p:attrName>
                                        </p:attrNameLst>
                                      </p:cBhvr>
                                      <p:to>
                                        <p:strVal val="visible"/>
                                      </p:to>
                                    </p:set>
                                    <p:animEffect transition="in" filter="slide(fromBottom)">
                                      <p:cBhvr>
                                        <p:cTn id="31" dur="500"/>
                                        <p:tgtEl>
                                          <p:spTgt spid="480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297" grpId="0"/>
      <p:bldP spid="480298" grpId="0"/>
      <p:bldP spid="480299" grpId="0"/>
      <p:bldP spid="48034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194CE07-8799-4F6A-8D67-7DBD146CE97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47</a:t>
            </a:fld>
            <a:endParaRPr lang="en-US" altLang="zh-CN" sz="1400" b="0" i="0" dirty="0">
              <a:ea typeface="宋体" panose="02010600030101010101" pitchFamily="2" charset="-122"/>
            </a:endParaRPr>
          </a:p>
        </p:txBody>
      </p:sp>
      <p:sp>
        <p:nvSpPr>
          <p:cNvPr id="57349" name="Text Box 2"/>
          <p:cNvSpPr txBox="1"/>
          <p:nvPr/>
        </p:nvSpPr>
        <p:spPr>
          <a:xfrm>
            <a:off x="223838" y="836613"/>
            <a:ext cx="8637587" cy="457200"/>
          </a:xfrm>
          <a:prstGeom prst="rect">
            <a:avLst/>
          </a:prstGeom>
          <a:noFill/>
          <a:ln w="9525">
            <a:noFill/>
          </a:ln>
        </p:spPr>
        <p:txBody>
          <a:bodyPr>
            <a:spAutoFit/>
          </a:bodyPr>
          <a:lstStyle/>
          <a:p>
            <a:pPr algn="l">
              <a:spcBef>
                <a:spcPct val="50000"/>
              </a:spcBef>
            </a:pPr>
            <a:r>
              <a:rPr lang="zh-CN" altLang="en-US" i="0" dirty="0">
                <a:latin typeface="仿宋_GB2312" pitchFamily="49" charset="-122"/>
                <a:ea typeface="仿宋_GB2312" pitchFamily="49" charset="-122"/>
              </a:rPr>
              <a:t>零件的结构除满足设计要求之外，还要考虑加工制造的方便。</a:t>
            </a:r>
          </a:p>
        </p:txBody>
      </p:sp>
      <p:sp>
        <p:nvSpPr>
          <p:cNvPr id="481283" name="Text Box 3"/>
          <p:cNvSpPr txBox="1"/>
          <p:nvPr/>
        </p:nvSpPr>
        <p:spPr>
          <a:xfrm>
            <a:off x="5867400" y="1628775"/>
            <a:ext cx="3097213" cy="822325"/>
          </a:xfrm>
          <a:prstGeom prst="rect">
            <a:avLst/>
          </a:prstGeom>
          <a:noFill/>
          <a:ln w="9525">
            <a:noFill/>
          </a:ln>
        </p:spPr>
        <p:txBody>
          <a:bodyPr>
            <a:spAutoFit/>
          </a:bodyPr>
          <a:lstStyle/>
          <a:p>
            <a:pPr algn="l">
              <a:spcBef>
                <a:spcPct val="50000"/>
              </a:spcBef>
            </a:pPr>
            <a:r>
              <a:rPr lang="zh-CN" altLang="en-US" i="0" dirty="0">
                <a:latin typeface="仿宋_GB2312" pitchFamily="49" charset="-122"/>
                <a:ea typeface="仿宋_GB2312" pitchFamily="49" charset="-122"/>
              </a:rPr>
              <a:t>壁厚不均匀 会引起铸件缩孔</a:t>
            </a:r>
          </a:p>
        </p:txBody>
      </p:sp>
      <p:sp>
        <p:nvSpPr>
          <p:cNvPr id="481284" name="Text Box 4"/>
          <p:cNvSpPr txBox="1"/>
          <p:nvPr/>
        </p:nvSpPr>
        <p:spPr>
          <a:xfrm>
            <a:off x="468313" y="1628775"/>
            <a:ext cx="431800" cy="1739900"/>
          </a:xfrm>
          <a:prstGeom prst="rect">
            <a:avLst/>
          </a:prstGeom>
          <a:noFill/>
          <a:ln w="9525">
            <a:noFill/>
          </a:ln>
        </p:spPr>
        <p:txBody>
          <a:bodyPr>
            <a:spAutoFit/>
          </a:bodyPr>
          <a:lstStyle/>
          <a:p>
            <a:pPr>
              <a:spcBef>
                <a:spcPct val="50000"/>
              </a:spcBef>
            </a:pPr>
            <a:r>
              <a:rPr lang="zh-CN" altLang="en-US" sz="1800" b="0" i="0" dirty="0">
                <a:latin typeface="Arial" panose="020B0604020202020204" pitchFamily="34" charset="0"/>
                <a:ea typeface="宋体" panose="02010600030101010101" pitchFamily="2" charset="-122"/>
              </a:rPr>
              <a:t>铸件壁厚均匀</a:t>
            </a:r>
          </a:p>
        </p:txBody>
      </p:sp>
      <p:sp>
        <p:nvSpPr>
          <p:cNvPr id="481285" name="Text Box 5"/>
          <p:cNvSpPr txBox="1"/>
          <p:nvPr/>
        </p:nvSpPr>
        <p:spPr>
          <a:xfrm>
            <a:off x="323850" y="3979863"/>
            <a:ext cx="647700" cy="1465262"/>
          </a:xfrm>
          <a:prstGeom prst="rect">
            <a:avLst/>
          </a:prstGeom>
          <a:noFill/>
          <a:ln w="9525">
            <a:noFill/>
          </a:ln>
        </p:spPr>
        <p:txBody>
          <a:bodyPr>
            <a:spAutoFit/>
          </a:bodyPr>
          <a:lstStyle/>
          <a:p>
            <a:pPr algn="l">
              <a:spcBef>
                <a:spcPct val="50000"/>
              </a:spcBef>
            </a:pPr>
            <a:r>
              <a:rPr lang="zh-CN" altLang="en-US" sz="1800" b="0" i="0" dirty="0">
                <a:latin typeface="Arial" panose="020B0604020202020204" pitchFamily="34" charset="0"/>
                <a:ea typeface="宋体" panose="02010600030101010101" pitchFamily="2" charset="-122"/>
              </a:rPr>
              <a:t>铸造圆角及铸造斜度</a:t>
            </a:r>
          </a:p>
        </p:txBody>
      </p:sp>
      <p:sp>
        <p:nvSpPr>
          <p:cNvPr id="481286" name="Text Box 6"/>
          <p:cNvSpPr txBox="1">
            <a:spLocks noChangeArrowheads="1"/>
          </p:cNvSpPr>
          <p:nvPr/>
        </p:nvSpPr>
        <p:spPr bwMode="auto">
          <a:xfrm>
            <a:off x="5613400" y="3233738"/>
            <a:ext cx="3024188" cy="2647950"/>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铸造表面转角处要做成小圆角，否则容易产生裂纹。为了起模方便，在沿着起模方向，铸造圆角做成一定的斜度，但零件图上可以不必画出。</a:t>
            </a:r>
          </a:p>
        </p:txBody>
      </p:sp>
      <p:grpSp>
        <p:nvGrpSpPr>
          <p:cNvPr id="2" name="Group 7"/>
          <p:cNvGrpSpPr/>
          <p:nvPr/>
        </p:nvGrpSpPr>
        <p:grpSpPr>
          <a:xfrm>
            <a:off x="1116013" y="1555750"/>
            <a:ext cx="1800225" cy="2033588"/>
            <a:chOff x="703" y="1071"/>
            <a:chExt cx="1134" cy="1281"/>
          </a:xfrm>
        </p:grpSpPr>
        <p:grpSp>
          <p:nvGrpSpPr>
            <p:cNvPr id="57412" name="Group 8"/>
            <p:cNvGrpSpPr>
              <a:grpSpLocks noChangeAspect="1"/>
            </p:cNvGrpSpPr>
            <p:nvPr/>
          </p:nvGrpSpPr>
          <p:grpSpPr>
            <a:xfrm>
              <a:off x="793" y="1071"/>
              <a:ext cx="902" cy="751"/>
              <a:chOff x="1552" y="2294"/>
              <a:chExt cx="1101" cy="916"/>
            </a:xfrm>
          </p:grpSpPr>
          <p:sp>
            <p:nvSpPr>
              <p:cNvPr id="57415" name="Freeform 9" descr="浅色上对角线"/>
              <p:cNvSpPr>
                <a:spLocks noChangeAspect="1"/>
              </p:cNvSpPr>
              <p:nvPr/>
            </p:nvSpPr>
            <p:spPr>
              <a:xfrm>
                <a:off x="1552" y="2387"/>
                <a:ext cx="512" cy="823"/>
              </a:xfrm>
              <a:custGeom>
                <a:avLst/>
                <a:gdLst>
                  <a:gd name="txL" fmla="*/ 0 w 512"/>
                  <a:gd name="txT" fmla="*/ 0 h 823"/>
                  <a:gd name="txR" fmla="*/ 512 w 512"/>
                  <a:gd name="txB" fmla="*/ 823 h 823"/>
                </a:gdLst>
                <a:ahLst/>
                <a:cxnLst>
                  <a:cxn ang="0">
                    <a:pos x="220" y="47"/>
                  </a:cxn>
                  <a:cxn ang="0">
                    <a:pos x="160" y="57"/>
                  </a:cxn>
                  <a:cxn ang="0">
                    <a:pos x="142" y="67"/>
                  </a:cxn>
                  <a:cxn ang="0">
                    <a:pos x="94" y="95"/>
                  </a:cxn>
                  <a:cxn ang="0">
                    <a:pos x="74" y="115"/>
                  </a:cxn>
                  <a:cxn ang="0">
                    <a:pos x="60" y="131"/>
                  </a:cxn>
                  <a:cxn ang="0">
                    <a:pos x="44" y="153"/>
                  </a:cxn>
                  <a:cxn ang="0">
                    <a:pos x="28" y="173"/>
                  </a:cxn>
                  <a:cxn ang="0">
                    <a:pos x="4" y="227"/>
                  </a:cxn>
                  <a:cxn ang="0">
                    <a:pos x="2" y="269"/>
                  </a:cxn>
                  <a:cxn ang="0">
                    <a:pos x="2" y="816"/>
                  </a:cxn>
                  <a:cxn ang="0">
                    <a:pos x="20" y="811"/>
                  </a:cxn>
                  <a:cxn ang="0">
                    <a:pos x="46" y="813"/>
                  </a:cxn>
                  <a:cxn ang="0">
                    <a:pos x="52" y="817"/>
                  </a:cxn>
                  <a:cxn ang="0">
                    <a:pos x="70" y="823"/>
                  </a:cxn>
                  <a:cxn ang="0">
                    <a:pos x="114" y="815"/>
                  </a:cxn>
                  <a:cxn ang="0">
                    <a:pos x="212" y="813"/>
                  </a:cxn>
                  <a:cxn ang="0">
                    <a:pos x="212" y="499"/>
                  </a:cxn>
                  <a:cxn ang="0">
                    <a:pos x="294" y="457"/>
                  </a:cxn>
                  <a:cxn ang="0">
                    <a:pos x="512" y="457"/>
                  </a:cxn>
                  <a:cxn ang="0">
                    <a:pos x="512" y="0"/>
                  </a:cxn>
                  <a:cxn ang="0">
                    <a:pos x="239" y="0"/>
                  </a:cxn>
                  <a:cxn ang="0">
                    <a:pos x="239" y="45"/>
                  </a:cxn>
                  <a:cxn ang="0">
                    <a:pos x="194" y="45"/>
                  </a:cxn>
                </a:cxnLst>
                <a:rect l="txL" t="txT" r="txR" b="txB"/>
                <a:pathLst>
                  <a:path w="512" h="823">
                    <a:moveTo>
                      <a:pt x="220" y="47"/>
                    </a:moveTo>
                    <a:cubicBezTo>
                      <a:pt x="201" y="34"/>
                      <a:pt x="179" y="51"/>
                      <a:pt x="160" y="57"/>
                    </a:cubicBezTo>
                    <a:cubicBezTo>
                      <a:pt x="153" y="59"/>
                      <a:pt x="142" y="67"/>
                      <a:pt x="142" y="67"/>
                    </a:cubicBezTo>
                    <a:cubicBezTo>
                      <a:pt x="132" y="82"/>
                      <a:pt x="108" y="81"/>
                      <a:pt x="94" y="95"/>
                    </a:cubicBezTo>
                    <a:cubicBezTo>
                      <a:pt x="91" y="104"/>
                      <a:pt x="82" y="110"/>
                      <a:pt x="74" y="115"/>
                    </a:cubicBezTo>
                    <a:cubicBezTo>
                      <a:pt x="65" y="129"/>
                      <a:pt x="70" y="124"/>
                      <a:pt x="60" y="131"/>
                    </a:cubicBezTo>
                    <a:cubicBezTo>
                      <a:pt x="57" y="141"/>
                      <a:pt x="52" y="147"/>
                      <a:pt x="44" y="153"/>
                    </a:cubicBezTo>
                    <a:cubicBezTo>
                      <a:pt x="42" y="160"/>
                      <a:pt x="34" y="169"/>
                      <a:pt x="28" y="173"/>
                    </a:cubicBezTo>
                    <a:cubicBezTo>
                      <a:pt x="23" y="189"/>
                      <a:pt x="13" y="213"/>
                      <a:pt x="4" y="227"/>
                    </a:cubicBezTo>
                    <a:cubicBezTo>
                      <a:pt x="0" y="249"/>
                      <a:pt x="2" y="235"/>
                      <a:pt x="2" y="269"/>
                    </a:cubicBezTo>
                    <a:lnTo>
                      <a:pt x="2" y="816"/>
                    </a:lnTo>
                    <a:cubicBezTo>
                      <a:pt x="8" y="815"/>
                      <a:pt x="20" y="811"/>
                      <a:pt x="20" y="811"/>
                    </a:cubicBezTo>
                    <a:cubicBezTo>
                      <a:pt x="29" y="812"/>
                      <a:pt x="37" y="811"/>
                      <a:pt x="46" y="813"/>
                    </a:cubicBezTo>
                    <a:cubicBezTo>
                      <a:pt x="48" y="813"/>
                      <a:pt x="50" y="816"/>
                      <a:pt x="52" y="817"/>
                    </a:cubicBezTo>
                    <a:cubicBezTo>
                      <a:pt x="58" y="820"/>
                      <a:pt x="70" y="823"/>
                      <a:pt x="70" y="823"/>
                    </a:cubicBezTo>
                    <a:cubicBezTo>
                      <a:pt x="85" y="822"/>
                      <a:pt x="100" y="820"/>
                      <a:pt x="114" y="815"/>
                    </a:cubicBezTo>
                    <a:cubicBezTo>
                      <a:pt x="147" y="816"/>
                      <a:pt x="180" y="813"/>
                      <a:pt x="212" y="813"/>
                    </a:cubicBezTo>
                    <a:lnTo>
                      <a:pt x="212" y="499"/>
                    </a:lnTo>
                    <a:cubicBezTo>
                      <a:pt x="223" y="466"/>
                      <a:pt x="263" y="457"/>
                      <a:pt x="294" y="457"/>
                    </a:cubicBezTo>
                    <a:lnTo>
                      <a:pt x="512" y="457"/>
                    </a:lnTo>
                    <a:lnTo>
                      <a:pt x="512" y="0"/>
                    </a:lnTo>
                    <a:lnTo>
                      <a:pt x="239" y="0"/>
                    </a:lnTo>
                    <a:lnTo>
                      <a:pt x="239" y="45"/>
                    </a:lnTo>
                    <a:lnTo>
                      <a:pt x="194" y="45"/>
                    </a:lnTo>
                  </a:path>
                </a:pathLst>
              </a:custGeom>
              <a:pattFill prst="ltUpDiag">
                <a:fgClr>
                  <a:schemeClr val="accent1">
                    <a:alpha val="100000"/>
                  </a:scheme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416" name="Freeform 10"/>
              <p:cNvSpPr>
                <a:spLocks noChangeAspect="1"/>
              </p:cNvSpPr>
              <p:nvPr/>
            </p:nvSpPr>
            <p:spPr>
              <a:xfrm>
                <a:off x="1682" y="2587"/>
                <a:ext cx="280" cy="158"/>
              </a:xfrm>
              <a:custGeom>
                <a:avLst/>
                <a:gdLst>
                  <a:gd name="txL" fmla="*/ 0 w 280"/>
                  <a:gd name="txT" fmla="*/ 0 h 158"/>
                  <a:gd name="txR" fmla="*/ 280 w 280"/>
                  <a:gd name="txB" fmla="*/ 158 h 158"/>
                </a:gdLst>
                <a:ahLst/>
                <a:cxnLst>
                  <a:cxn ang="0">
                    <a:pos x="220" y="0"/>
                  </a:cxn>
                  <a:cxn ang="0">
                    <a:pos x="55" y="28"/>
                  </a:cxn>
                  <a:cxn ang="0">
                    <a:pos x="0" y="83"/>
                  </a:cxn>
                  <a:cxn ang="0">
                    <a:pos x="9" y="110"/>
                  </a:cxn>
                  <a:cxn ang="0">
                    <a:pos x="137" y="147"/>
                  </a:cxn>
                  <a:cxn ang="0">
                    <a:pos x="192" y="128"/>
                  </a:cxn>
                  <a:cxn ang="0">
                    <a:pos x="247" y="110"/>
                  </a:cxn>
                  <a:cxn ang="0">
                    <a:pos x="220" y="0"/>
                  </a:cxn>
                </a:cxnLst>
                <a:rect l="txL" t="txT" r="txR" b="txB"/>
                <a:pathLst>
                  <a:path w="280" h="158">
                    <a:moveTo>
                      <a:pt x="220" y="0"/>
                    </a:moveTo>
                    <a:cubicBezTo>
                      <a:pt x="165" y="12"/>
                      <a:pt x="110" y="19"/>
                      <a:pt x="55" y="28"/>
                    </a:cubicBezTo>
                    <a:cubicBezTo>
                      <a:pt x="19" y="40"/>
                      <a:pt x="12" y="47"/>
                      <a:pt x="0" y="83"/>
                    </a:cubicBezTo>
                    <a:cubicBezTo>
                      <a:pt x="3" y="92"/>
                      <a:pt x="1" y="105"/>
                      <a:pt x="9" y="110"/>
                    </a:cubicBezTo>
                    <a:cubicBezTo>
                      <a:pt x="37" y="130"/>
                      <a:pt x="102" y="140"/>
                      <a:pt x="137" y="147"/>
                    </a:cubicBezTo>
                    <a:cubicBezTo>
                      <a:pt x="227" y="118"/>
                      <a:pt x="104" y="158"/>
                      <a:pt x="192" y="128"/>
                    </a:cubicBezTo>
                    <a:cubicBezTo>
                      <a:pt x="210" y="122"/>
                      <a:pt x="247" y="110"/>
                      <a:pt x="247" y="110"/>
                    </a:cubicBezTo>
                    <a:cubicBezTo>
                      <a:pt x="280" y="61"/>
                      <a:pt x="256" y="38"/>
                      <a:pt x="220" y="0"/>
                    </a:cubicBezTo>
                    <a:close/>
                  </a:path>
                </a:pathLst>
              </a:custGeom>
              <a:solidFill>
                <a:schemeClr val="bg1">
                  <a:alpha val="100000"/>
                </a:schemeClr>
              </a:solid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417" name="Rectangle 11"/>
              <p:cNvSpPr>
                <a:spLocks noChangeAspect="1"/>
              </p:cNvSpPr>
              <p:nvPr/>
            </p:nvSpPr>
            <p:spPr>
              <a:xfrm>
                <a:off x="2064" y="2387"/>
                <a:ext cx="589" cy="456"/>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418" name="Line 12"/>
              <p:cNvSpPr>
                <a:spLocks noChangeAspect="1"/>
              </p:cNvSpPr>
              <p:nvPr/>
            </p:nvSpPr>
            <p:spPr>
              <a:xfrm>
                <a:off x="2361" y="2294"/>
                <a:ext cx="0" cy="680"/>
              </a:xfrm>
              <a:prstGeom prst="line">
                <a:avLst/>
              </a:prstGeom>
              <a:ln w="9525" cap="flat" cmpd="sng">
                <a:solidFill>
                  <a:schemeClr val="tx1"/>
                </a:solidFill>
                <a:prstDash val="lgDashDot"/>
                <a:headEnd type="none" w="sm" len="med"/>
                <a:tailEnd type="none" w="sm" len="med"/>
              </a:ln>
            </p:spPr>
          </p:sp>
        </p:grpSp>
        <p:sp>
          <p:nvSpPr>
            <p:cNvPr id="57413" name="Freeform 13"/>
            <p:cNvSpPr/>
            <p:nvPr/>
          </p:nvSpPr>
          <p:spPr>
            <a:xfrm>
              <a:off x="963" y="1521"/>
              <a:ext cx="732" cy="301"/>
            </a:xfrm>
            <a:custGeom>
              <a:avLst/>
              <a:gdLst>
                <a:gd name="txL" fmla="*/ 0 w 732"/>
                <a:gd name="txT" fmla="*/ 0 h 301"/>
                <a:gd name="txR" fmla="*/ 732 w 732"/>
                <a:gd name="txB" fmla="*/ 301 h 301"/>
              </a:gdLst>
              <a:ahLst/>
              <a:cxnLst>
                <a:cxn ang="0">
                  <a:pos x="0" y="294"/>
                </a:cxn>
                <a:cxn ang="0">
                  <a:pos x="44" y="296"/>
                </a:cxn>
                <a:cxn ang="0">
                  <a:pos x="74" y="290"/>
                </a:cxn>
                <a:cxn ang="0">
                  <a:pos x="129" y="281"/>
                </a:cxn>
                <a:cxn ang="0">
                  <a:pos x="164" y="275"/>
                </a:cxn>
                <a:cxn ang="0">
                  <a:pos x="216" y="266"/>
                </a:cxn>
                <a:cxn ang="0">
                  <a:pos x="278" y="242"/>
                </a:cxn>
                <a:cxn ang="0">
                  <a:pos x="359" y="212"/>
                </a:cxn>
                <a:cxn ang="0">
                  <a:pos x="381" y="206"/>
                </a:cxn>
                <a:cxn ang="0">
                  <a:pos x="480" y="198"/>
                </a:cxn>
                <a:cxn ang="0">
                  <a:pos x="536" y="188"/>
                </a:cxn>
                <a:cxn ang="0">
                  <a:pos x="576" y="182"/>
                </a:cxn>
                <a:cxn ang="0">
                  <a:pos x="636" y="174"/>
                </a:cxn>
                <a:cxn ang="0">
                  <a:pos x="665" y="140"/>
                </a:cxn>
                <a:cxn ang="0">
                  <a:pos x="677" y="111"/>
                </a:cxn>
                <a:cxn ang="0">
                  <a:pos x="686" y="98"/>
                </a:cxn>
                <a:cxn ang="0">
                  <a:pos x="681" y="99"/>
                </a:cxn>
                <a:cxn ang="0">
                  <a:pos x="701" y="80"/>
                </a:cxn>
                <a:cxn ang="0">
                  <a:pos x="716" y="53"/>
                </a:cxn>
                <a:cxn ang="0">
                  <a:pos x="722" y="35"/>
                </a:cxn>
                <a:cxn ang="0">
                  <a:pos x="731" y="5"/>
                </a:cxn>
                <a:cxn ang="0">
                  <a:pos x="732" y="0"/>
                </a:cxn>
              </a:cxnLst>
              <a:rect l="txL" t="txT" r="txR" b="txB"/>
              <a:pathLst>
                <a:path w="732" h="301">
                  <a:moveTo>
                    <a:pt x="0" y="294"/>
                  </a:moveTo>
                  <a:cubicBezTo>
                    <a:pt x="15" y="301"/>
                    <a:pt x="28" y="298"/>
                    <a:pt x="44" y="296"/>
                  </a:cubicBezTo>
                  <a:cubicBezTo>
                    <a:pt x="55" y="291"/>
                    <a:pt x="61" y="291"/>
                    <a:pt x="74" y="290"/>
                  </a:cubicBezTo>
                  <a:cubicBezTo>
                    <a:pt x="92" y="287"/>
                    <a:pt x="111" y="283"/>
                    <a:pt x="129" y="281"/>
                  </a:cubicBezTo>
                  <a:cubicBezTo>
                    <a:pt x="141" y="277"/>
                    <a:pt x="152" y="276"/>
                    <a:pt x="164" y="275"/>
                  </a:cubicBezTo>
                  <a:cubicBezTo>
                    <a:pt x="180" y="270"/>
                    <a:pt x="200" y="268"/>
                    <a:pt x="216" y="266"/>
                  </a:cubicBezTo>
                  <a:cubicBezTo>
                    <a:pt x="237" y="259"/>
                    <a:pt x="256" y="245"/>
                    <a:pt x="278" y="242"/>
                  </a:cubicBezTo>
                  <a:cubicBezTo>
                    <a:pt x="303" y="230"/>
                    <a:pt x="332" y="217"/>
                    <a:pt x="359" y="212"/>
                  </a:cubicBezTo>
                  <a:cubicBezTo>
                    <a:pt x="366" y="207"/>
                    <a:pt x="373" y="207"/>
                    <a:pt x="381" y="206"/>
                  </a:cubicBezTo>
                  <a:cubicBezTo>
                    <a:pt x="415" y="199"/>
                    <a:pt x="444" y="199"/>
                    <a:pt x="480" y="198"/>
                  </a:cubicBezTo>
                  <a:cubicBezTo>
                    <a:pt x="499" y="196"/>
                    <a:pt x="517" y="190"/>
                    <a:pt x="536" y="188"/>
                  </a:cubicBezTo>
                  <a:cubicBezTo>
                    <a:pt x="548" y="184"/>
                    <a:pt x="563" y="183"/>
                    <a:pt x="576" y="182"/>
                  </a:cubicBezTo>
                  <a:cubicBezTo>
                    <a:pt x="594" y="175"/>
                    <a:pt x="616" y="180"/>
                    <a:pt x="636" y="174"/>
                  </a:cubicBezTo>
                  <a:cubicBezTo>
                    <a:pt x="648" y="164"/>
                    <a:pt x="654" y="149"/>
                    <a:pt x="665" y="140"/>
                  </a:cubicBezTo>
                  <a:cubicBezTo>
                    <a:pt x="669" y="131"/>
                    <a:pt x="671" y="119"/>
                    <a:pt x="677" y="111"/>
                  </a:cubicBezTo>
                  <a:cubicBezTo>
                    <a:pt x="678" y="110"/>
                    <a:pt x="686" y="99"/>
                    <a:pt x="686" y="98"/>
                  </a:cubicBezTo>
                  <a:cubicBezTo>
                    <a:pt x="685" y="97"/>
                    <a:pt x="683" y="99"/>
                    <a:pt x="681" y="99"/>
                  </a:cubicBezTo>
                  <a:cubicBezTo>
                    <a:pt x="689" y="94"/>
                    <a:pt x="692" y="85"/>
                    <a:pt x="701" y="80"/>
                  </a:cubicBezTo>
                  <a:cubicBezTo>
                    <a:pt x="702" y="74"/>
                    <a:pt x="712" y="59"/>
                    <a:pt x="716" y="53"/>
                  </a:cubicBezTo>
                  <a:cubicBezTo>
                    <a:pt x="717" y="47"/>
                    <a:pt x="719" y="41"/>
                    <a:pt x="722" y="35"/>
                  </a:cubicBezTo>
                  <a:cubicBezTo>
                    <a:pt x="723" y="23"/>
                    <a:pt x="718" y="7"/>
                    <a:pt x="731" y="5"/>
                  </a:cubicBezTo>
                  <a:cubicBezTo>
                    <a:pt x="731" y="3"/>
                    <a:pt x="732" y="0"/>
                    <a:pt x="732" y="0"/>
                  </a:cubicBezTo>
                </a:path>
              </a:pathLst>
            </a:custGeom>
            <a:noFill/>
            <a:ln w="6350" cap="flat" cmpd="sng">
              <a:solidFill>
                <a:schemeClr val="tx1">
                  <a:alpha val="100000"/>
                </a:schemeClr>
              </a:solidFill>
              <a:prstDash val="solid"/>
              <a:round/>
              <a:headEnd type="none" w="sm" len="med"/>
              <a:tailEnd type="none" w="sm" len="med"/>
            </a:ln>
          </p:spPr>
          <p:txBody>
            <a:bodyPr/>
            <a:lstStyle/>
            <a:p>
              <a:endParaRPr lang="zh-CN" altLang="en-US"/>
            </a:p>
          </p:txBody>
        </p:sp>
        <p:sp>
          <p:nvSpPr>
            <p:cNvPr id="57414" name="Text Box 14"/>
            <p:cNvSpPr txBox="1"/>
            <p:nvPr/>
          </p:nvSpPr>
          <p:spPr>
            <a:xfrm>
              <a:off x="703" y="2115"/>
              <a:ext cx="1134" cy="237"/>
            </a:xfrm>
            <a:prstGeom prst="rect">
              <a:avLst/>
            </a:prstGeom>
            <a:solidFill>
              <a:srgbClr val="577FFF"/>
            </a:solidFill>
            <a:ln w="9525" cap="flat" cmpd="sng">
              <a:solidFill>
                <a:srgbClr val="CDEBFF"/>
              </a:solidFill>
              <a:prstDash val="solid"/>
              <a:miter/>
              <a:headEnd type="none" w="sm" len="med"/>
              <a:tailEnd type="none" w="sm" len="med"/>
            </a:ln>
          </p:spPr>
          <p:txBody>
            <a:bodyPr>
              <a:spAutoFit/>
            </a:bodyPr>
            <a:lstStyle/>
            <a:p>
              <a:pPr>
                <a:spcBef>
                  <a:spcPct val="50000"/>
                </a:spcBef>
              </a:pPr>
              <a:r>
                <a:rPr lang="zh-CN" altLang="en-US" sz="1800" b="0" i="0" dirty="0">
                  <a:solidFill>
                    <a:schemeClr val="bg1"/>
                  </a:solidFill>
                  <a:latin typeface="Arial" panose="020B0604020202020204" pitchFamily="34" charset="0"/>
                  <a:ea typeface="宋体" panose="02010600030101010101" pitchFamily="2" charset="-122"/>
                </a:rPr>
                <a:t>壁厚不均匀</a:t>
              </a:r>
            </a:p>
          </p:txBody>
        </p:sp>
      </p:grpSp>
      <p:grpSp>
        <p:nvGrpSpPr>
          <p:cNvPr id="4" name="Group 15"/>
          <p:cNvGrpSpPr/>
          <p:nvPr/>
        </p:nvGrpSpPr>
        <p:grpSpPr>
          <a:xfrm>
            <a:off x="3348038" y="1484313"/>
            <a:ext cx="1800225" cy="2095500"/>
            <a:chOff x="2109" y="1026"/>
            <a:chExt cx="1134" cy="1320"/>
          </a:xfrm>
        </p:grpSpPr>
        <p:grpSp>
          <p:nvGrpSpPr>
            <p:cNvPr id="57404" name="Group 16"/>
            <p:cNvGrpSpPr/>
            <p:nvPr/>
          </p:nvGrpSpPr>
          <p:grpSpPr>
            <a:xfrm>
              <a:off x="2200" y="1026"/>
              <a:ext cx="902" cy="751"/>
              <a:chOff x="2200" y="1253"/>
              <a:chExt cx="902" cy="751"/>
            </a:xfrm>
          </p:grpSpPr>
          <p:sp>
            <p:nvSpPr>
              <p:cNvPr id="57407" name="Freeform 17" descr="浅色上对角线"/>
              <p:cNvSpPr>
                <a:spLocks noChangeAspect="1"/>
              </p:cNvSpPr>
              <p:nvPr/>
            </p:nvSpPr>
            <p:spPr>
              <a:xfrm>
                <a:off x="2200" y="1329"/>
                <a:ext cx="419" cy="675"/>
              </a:xfrm>
              <a:custGeom>
                <a:avLst/>
                <a:gdLst>
                  <a:gd name="txL" fmla="*/ 0 w 512"/>
                  <a:gd name="txT" fmla="*/ 0 h 823"/>
                  <a:gd name="txR" fmla="*/ 512 w 512"/>
                  <a:gd name="txB" fmla="*/ 823 h 823"/>
                </a:gdLst>
                <a:ahLst/>
                <a:cxnLst>
                  <a:cxn ang="0">
                    <a:pos x="120" y="26"/>
                  </a:cxn>
                  <a:cxn ang="0">
                    <a:pos x="88" y="32"/>
                  </a:cxn>
                  <a:cxn ang="0">
                    <a:pos x="78" y="37"/>
                  </a:cxn>
                  <a:cxn ang="0">
                    <a:pos x="52" y="52"/>
                  </a:cxn>
                  <a:cxn ang="0">
                    <a:pos x="41" y="63"/>
                  </a:cxn>
                  <a:cxn ang="0">
                    <a:pos x="33" y="72"/>
                  </a:cxn>
                  <a:cxn ang="0">
                    <a:pos x="24" y="84"/>
                  </a:cxn>
                  <a:cxn ang="0">
                    <a:pos x="16" y="95"/>
                  </a:cxn>
                  <a:cxn ang="0">
                    <a:pos x="2" y="125"/>
                  </a:cxn>
                  <a:cxn ang="0">
                    <a:pos x="2" y="148"/>
                  </a:cxn>
                  <a:cxn ang="0">
                    <a:pos x="2" y="450"/>
                  </a:cxn>
                  <a:cxn ang="0">
                    <a:pos x="11" y="447"/>
                  </a:cxn>
                  <a:cxn ang="0">
                    <a:pos x="25" y="449"/>
                  </a:cxn>
                  <a:cxn ang="0">
                    <a:pos x="29" y="451"/>
                  </a:cxn>
                  <a:cxn ang="0">
                    <a:pos x="38" y="454"/>
                  </a:cxn>
                  <a:cxn ang="0">
                    <a:pos x="62" y="449"/>
                  </a:cxn>
                  <a:cxn ang="0">
                    <a:pos x="116" y="449"/>
                  </a:cxn>
                  <a:cxn ang="0">
                    <a:pos x="116" y="275"/>
                  </a:cxn>
                  <a:cxn ang="0">
                    <a:pos x="161" y="253"/>
                  </a:cxn>
                  <a:cxn ang="0">
                    <a:pos x="281" y="253"/>
                  </a:cxn>
                  <a:cxn ang="0">
                    <a:pos x="281" y="0"/>
                  </a:cxn>
                  <a:cxn ang="0">
                    <a:pos x="131" y="0"/>
                  </a:cxn>
                  <a:cxn ang="0">
                    <a:pos x="131" y="25"/>
                  </a:cxn>
                  <a:cxn ang="0">
                    <a:pos x="106" y="25"/>
                  </a:cxn>
                </a:cxnLst>
                <a:rect l="txL" t="txT" r="txR" b="txB"/>
                <a:pathLst>
                  <a:path w="512" h="823">
                    <a:moveTo>
                      <a:pt x="220" y="47"/>
                    </a:moveTo>
                    <a:cubicBezTo>
                      <a:pt x="201" y="34"/>
                      <a:pt x="179" y="51"/>
                      <a:pt x="160" y="57"/>
                    </a:cubicBezTo>
                    <a:cubicBezTo>
                      <a:pt x="153" y="59"/>
                      <a:pt x="142" y="67"/>
                      <a:pt x="142" y="67"/>
                    </a:cubicBezTo>
                    <a:cubicBezTo>
                      <a:pt x="132" y="82"/>
                      <a:pt x="108" y="81"/>
                      <a:pt x="94" y="95"/>
                    </a:cubicBezTo>
                    <a:cubicBezTo>
                      <a:pt x="91" y="104"/>
                      <a:pt x="82" y="110"/>
                      <a:pt x="74" y="115"/>
                    </a:cubicBezTo>
                    <a:cubicBezTo>
                      <a:pt x="65" y="129"/>
                      <a:pt x="70" y="124"/>
                      <a:pt x="60" y="131"/>
                    </a:cubicBezTo>
                    <a:cubicBezTo>
                      <a:pt x="57" y="141"/>
                      <a:pt x="52" y="147"/>
                      <a:pt x="44" y="153"/>
                    </a:cubicBezTo>
                    <a:cubicBezTo>
                      <a:pt x="42" y="160"/>
                      <a:pt x="34" y="169"/>
                      <a:pt x="28" y="173"/>
                    </a:cubicBezTo>
                    <a:cubicBezTo>
                      <a:pt x="23" y="189"/>
                      <a:pt x="13" y="213"/>
                      <a:pt x="4" y="227"/>
                    </a:cubicBezTo>
                    <a:cubicBezTo>
                      <a:pt x="0" y="249"/>
                      <a:pt x="2" y="235"/>
                      <a:pt x="2" y="269"/>
                    </a:cubicBezTo>
                    <a:lnTo>
                      <a:pt x="2" y="816"/>
                    </a:lnTo>
                    <a:cubicBezTo>
                      <a:pt x="8" y="815"/>
                      <a:pt x="20" y="811"/>
                      <a:pt x="20" y="811"/>
                    </a:cubicBezTo>
                    <a:cubicBezTo>
                      <a:pt x="29" y="812"/>
                      <a:pt x="37" y="811"/>
                      <a:pt x="46" y="813"/>
                    </a:cubicBezTo>
                    <a:cubicBezTo>
                      <a:pt x="48" y="813"/>
                      <a:pt x="50" y="816"/>
                      <a:pt x="52" y="817"/>
                    </a:cubicBezTo>
                    <a:cubicBezTo>
                      <a:pt x="58" y="820"/>
                      <a:pt x="70" y="823"/>
                      <a:pt x="70" y="823"/>
                    </a:cubicBezTo>
                    <a:cubicBezTo>
                      <a:pt x="85" y="822"/>
                      <a:pt x="100" y="820"/>
                      <a:pt x="114" y="815"/>
                    </a:cubicBezTo>
                    <a:cubicBezTo>
                      <a:pt x="147" y="816"/>
                      <a:pt x="180" y="813"/>
                      <a:pt x="212" y="813"/>
                    </a:cubicBezTo>
                    <a:lnTo>
                      <a:pt x="212" y="499"/>
                    </a:lnTo>
                    <a:cubicBezTo>
                      <a:pt x="223" y="466"/>
                      <a:pt x="263" y="457"/>
                      <a:pt x="294" y="457"/>
                    </a:cubicBezTo>
                    <a:lnTo>
                      <a:pt x="512" y="457"/>
                    </a:lnTo>
                    <a:lnTo>
                      <a:pt x="512" y="0"/>
                    </a:lnTo>
                    <a:lnTo>
                      <a:pt x="239" y="0"/>
                    </a:lnTo>
                    <a:lnTo>
                      <a:pt x="239" y="45"/>
                    </a:lnTo>
                    <a:lnTo>
                      <a:pt x="194" y="45"/>
                    </a:lnTo>
                  </a:path>
                </a:pathLst>
              </a:custGeom>
              <a:pattFill prst="ltUpDiag">
                <a:fgClr>
                  <a:schemeClr val="accent1">
                    <a:alpha val="100000"/>
                  </a:schemeClr>
                </a:fgClr>
                <a:bgClr>
                  <a:schemeClr val="bg1">
                    <a:alpha val="100000"/>
                  </a:schemeClr>
                </a:bgClr>
              </a:patt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408" name="Rectangle 18"/>
              <p:cNvSpPr>
                <a:spLocks noChangeAspect="1"/>
              </p:cNvSpPr>
              <p:nvPr/>
            </p:nvSpPr>
            <p:spPr>
              <a:xfrm>
                <a:off x="2619" y="1329"/>
                <a:ext cx="483" cy="374"/>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409" name="Line 19"/>
              <p:cNvSpPr>
                <a:spLocks noChangeAspect="1"/>
              </p:cNvSpPr>
              <p:nvPr/>
            </p:nvSpPr>
            <p:spPr>
              <a:xfrm>
                <a:off x="2863" y="1253"/>
                <a:ext cx="0" cy="558"/>
              </a:xfrm>
              <a:prstGeom prst="line">
                <a:avLst/>
              </a:prstGeom>
              <a:ln w="9525" cap="flat" cmpd="sng">
                <a:solidFill>
                  <a:schemeClr val="tx1"/>
                </a:solidFill>
                <a:prstDash val="lgDashDot"/>
                <a:headEnd type="none" w="sm" len="med"/>
                <a:tailEnd type="none" w="sm" len="med"/>
              </a:ln>
            </p:spPr>
          </p:sp>
          <p:sp>
            <p:nvSpPr>
              <p:cNvPr id="57410" name="AutoShape 20"/>
              <p:cNvSpPr/>
              <p:nvPr/>
            </p:nvSpPr>
            <p:spPr>
              <a:xfrm>
                <a:off x="2373" y="1570"/>
                <a:ext cx="136" cy="185"/>
              </a:xfrm>
              <a:prstGeom prst="roundRect">
                <a:avLst>
                  <a:gd name="adj" fmla="val 16667"/>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411" name="Rectangle 21"/>
              <p:cNvSpPr/>
              <p:nvPr/>
            </p:nvSpPr>
            <p:spPr>
              <a:xfrm>
                <a:off x="2379" y="1710"/>
                <a:ext cx="136" cy="9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grpSp>
        <p:sp>
          <p:nvSpPr>
            <p:cNvPr id="57405" name="Text Box 22"/>
            <p:cNvSpPr txBox="1"/>
            <p:nvPr/>
          </p:nvSpPr>
          <p:spPr>
            <a:xfrm>
              <a:off x="2109" y="2115"/>
              <a:ext cx="1134" cy="231"/>
            </a:xfrm>
            <a:prstGeom prst="rect">
              <a:avLst/>
            </a:prstGeom>
            <a:solidFill>
              <a:schemeClr val="tx2"/>
            </a:solidFill>
            <a:ln w="9525">
              <a:noFill/>
            </a:ln>
          </p:spPr>
          <p:txBody>
            <a:bodyPr>
              <a:spAutoFit/>
            </a:bodyPr>
            <a:lstStyle/>
            <a:p>
              <a:pPr>
                <a:spcBef>
                  <a:spcPct val="50000"/>
                </a:spcBef>
              </a:pPr>
              <a:r>
                <a:rPr lang="zh-CN" altLang="en-US" sz="1800" b="0" i="0" dirty="0">
                  <a:solidFill>
                    <a:schemeClr val="bg1"/>
                  </a:solidFill>
                  <a:latin typeface="Arial" panose="020B0604020202020204" pitchFamily="34" charset="0"/>
                  <a:ea typeface="宋体" panose="02010600030101010101" pitchFamily="2" charset="-122"/>
                </a:rPr>
                <a:t>壁厚均匀</a:t>
              </a:r>
            </a:p>
          </p:txBody>
        </p:sp>
        <p:sp>
          <p:nvSpPr>
            <p:cNvPr id="57406" name="Freeform 23"/>
            <p:cNvSpPr/>
            <p:nvPr/>
          </p:nvSpPr>
          <p:spPr>
            <a:xfrm>
              <a:off x="2373" y="1473"/>
              <a:ext cx="726" cy="297"/>
            </a:xfrm>
            <a:custGeom>
              <a:avLst/>
              <a:gdLst>
                <a:gd name="txL" fmla="*/ 0 w 726"/>
                <a:gd name="txT" fmla="*/ 0 h 297"/>
                <a:gd name="txR" fmla="*/ 726 w 726"/>
                <a:gd name="txB" fmla="*/ 297 h 297"/>
              </a:gdLst>
              <a:ahLst/>
              <a:cxnLst>
                <a:cxn ang="0">
                  <a:pos x="0" y="297"/>
                </a:cxn>
                <a:cxn ang="0">
                  <a:pos x="207" y="288"/>
                </a:cxn>
                <a:cxn ang="0">
                  <a:pos x="294" y="273"/>
                </a:cxn>
                <a:cxn ang="0">
                  <a:pos x="363" y="249"/>
                </a:cxn>
                <a:cxn ang="0">
                  <a:pos x="420" y="228"/>
                </a:cxn>
                <a:cxn ang="0">
                  <a:pos x="498" y="192"/>
                </a:cxn>
                <a:cxn ang="0">
                  <a:pos x="585" y="135"/>
                </a:cxn>
                <a:cxn ang="0">
                  <a:pos x="648" y="105"/>
                </a:cxn>
                <a:cxn ang="0">
                  <a:pos x="693" y="72"/>
                </a:cxn>
                <a:cxn ang="0">
                  <a:pos x="714" y="27"/>
                </a:cxn>
                <a:cxn ang="0">
                  <a:pos x="720" y="9"/>
                </a:cxn>
                <a:cxn ang="0">
                  <a:pos x="726" y="0"/>
                </a:cxn>
              </a:cxnLst>
              <a:rect l="txL" t="txT" r="txR" b="txB"/>
              <a:pathLst>
                <a:path w="726" h="297">
                  <a:moveTo>
                    <a:pt x="0" y="297"/>
                  </a:moveTo>
                  <a:cubicBezTo>
                    <a:pt x="69" y="294"/>
                    <a:pt x="138" y="290"/>
                    <a:pt x="207" y="288"/>
                  </a:cubicBezTo>
                  <a:cubicBezTo>
                    <a:pt x="236" y="283"/>
                    <a:pt x="266" y="281"/>
                    <a:pt x="294" y="273"/>
                  </a:cubicBezTo>
                  <a:cubicBezTo>
                    <a:pt x="318" y="267"/>
                    <a:pt x="339" y="255"/>
                    <a:pt x="363" y="249"/>
                  </a:cubicBezTo>
                  <a:cubicBezTo>
                    <a:pt x="379" y="238"/>
                    <a:pt x="401" y="232"/>
                    <a:pt x="420" y="228"/>
                  </a:cubicBezTo>
                  <a:cubicBezTo>
                    <a:pt x="445" y="215"/>
                    <a:pt x="471" y="201"/>
                    <a:pt x="498" y="192"/>
                  </a:cubicBezTo>
                  <a:cubicBezTo>
                    <a:pt x="529" y="161"/>
                    <a:pt x="543" y="146"/>
                    <a:pt x="585" y="135"/>
                  </a:cubicBezTo>
                  <a:cubicBezTo>
                    <a:pt x="605" y="122"/>
                    <a:pt x="628" y="116"/>
                    <a:pt x="648" y="105"/>
                  </a:cubicBezTo>
                  <a:cubicBezTo>
                    <a:pt x="665" y="95"/>
                    <a:pt x="677" y="83"/>
                    <a:pt x="693" y="72"/>
                  </a:cubicBezTo>
                  <a:cubicBezTo>
                    <a:pt x="704" y="56"/>
                    <a:pt x="708" y="45"/>
                    <a:pt x="714" y="27"/>
                  </a:cubicBezTo>
                  <a:cubicBezTo>
                    <a:pt x="716" y="21"/>
                    <a:pt x="716" y="14"/>
                    <a:pt x="720" y="9"/>
                  </a:cubicBezTo>
                  <a:cubicBezTo>
                    <a:pt x="722" y="6"/>
                    <a:pt x="726" y="0"/>
                    <a:pt x="726" y="0"/>
                  </a:cubicBezTo>
                </a:path>
              </a:pathLst>
            </a:custGeom>
            <a:noFill/>
            <a:ln w="6350" cap="flat" cmpd="sng">
              <a:solidFill>
                <a:schemeClr val="tx1">
                  <a:alpha val="100000"/>
                </a:schemeClr>
              </a:solidFill>
              <a:prstDash val="solid"/>
              <a:round/>
              <a:headEnd type="none" w="sm" len="med"/>
              <a:tailEnd type="none" w="sm" len="med"/>
            </a:ln>
          </p:spPr>
          <p:txBody>
            <a:bodyPr/>
            <a:lstStyle/>
            <a:p>
              <a:endParaRPr lang="zh-CN" altLang="en-US"/>
            </a:p>
          </p:txBody>
        </p:sp>
      </p:grpSp>
      <p:grpSp>
        <p:nvGrpSpPr>
          <p:cNvPr id="6" name="Group 24"/>
          <p:cNvGrpSpPr/>
          <p:nvPr/>
        </p:nvGrpSpPr>
        <p:grpSpPr>
          <a:xfrm>
            <a:off x="1233488" y="4092575"/>
            <a:ext cx="3889375" cy="2146300"/>
            <a:chOff x="777" y="2578"/>
            <a:chExt cx="2450" cy="1352"/>
          </a:xfrm>
        </p:grpSpPr>
        <p:sp>
          <p:nvSpPr>
            <p:cNvPr id="57358" name="Rectangle 25" descr="浅色上对角线"/>
            <p:cNvSpPr/>
            <p:nvPr/>
          </p:nvSpPr>
          <p:spPr>
            <a:xfrm>
              <a:off x="2659" y="2727"/>
              <a:ext cx="181" cy="567"/>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59" name="Rectangle 26" descr="浅色上对角线"/>
            <p:cNvSpPr/>
            <p:nvPr/>
          </p:nvSpPr>
          <p:spPr>
            <a:xfrm>
              <a:off x="2805" y="2710"/>
              <a:ext cx="46" cy="46"/>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60" name="Rectangle 27" descr="浅色上对角线"/>
            <p:cNvSpPr/>
            <p:nvPr/>
          </p:nvSpPr>
          <p:spPr>
            <a:xfrm>
              <a:off x="2841" y="3339"/>
              <a:ext cx="181" cy="544"/>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61" name="Rectangle 28" descr="浅色上对角线"/>
            <p:cNvSpPr/>
            <p:nvPr/>
          </p:nvSpPr>
          <p:spPr>
            <a:xfrm>
              <a:off x="2839" y="3249"/>
              <a:ext cx="181" cy="122"/>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grpSp>
          <p:nvGrpSpPr>
            <p:cNvPr id="57362" name="Group 29"/>
            <p:cNvGrpSpPr>
              <a:grpSpLocks noChangeAspect="1"/>
            </p:cNvGrpSpPr>
            <p:nvPr/>
          </p:nvGrpSpPr>
          <p:grpSpPr>
            <a:xfrm>
              <a:off x="777" y="2578"/>
              <a:ext cx="1393" cy="1306"/>
              <a:chOff x="777" y="2478"/>
              <a:chExt cx="1740" cy="1632"/>
            </a:xfrm>
          </p:grpSpPr>
          <p:sp>
            <p:nvSpPr>
              <p:cNvPr id="57387" name="AutoShape 30" descr="浅色上对角线"/>
              <p:cNvSpPr>
                <a:spLocks noChangeAspect="1"/>
              </p:cNvSpPr>
              <p:nvPr/>
            </p:nvSpPr>
            <p:spPr>
              <a:xfrm flipV="1">
                <a:off x="996" y="2614"/>
                <a:ext cx="1316" cy="1360"/>
              </a:xfrm>
              <a:custGeom>
                <a:avLst/>
                <a:gdLst>
                  <a:gd name="txL" fmla="*/ 4497 w 21600"/>
                  <a:gd name="txT" fmla="*/ 4495 h 21600"/>
                  <a:gd name="txR" fmla="*/ 17103 w 21600"/>
                  <a:gd name="txB" fmla="*/ 17105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pattFill prst="ltUpDiag">
                <a:fgClr>
                  <a:schemeClr val="accent1">
                    <a:alpha val="100000"/>
                  </a:schemeClr>
                </a:fgClr>
                <a:bgClr>
                  <a:schemeClr val="bg1">
                    <a:alpha val="100000"/>
                  </a:schemeClr>
                </a:bgClr>
              </a:pattFill>
              <a:ln w="952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57388" name="AutoShape 31"/>
              <p:cNvSpPr>
                <a:spLocks noChangeAspect="1"/>
              </p:cNvSpPr>
              <p:nvPr/>
            </p:nvSpPr>
            <p:spPr>
              <a:xfrm flipV="1">
                <a:off x="1159" y="2750"/>
                <a:ext cx="986" cy="1222"/>
              </a:xfrm>
              <a:custGeom>
                <a:avLst/>
                <a:gdLst>
                  <a:gd name="txL" fmla="*/ 4491 w 21600"/>
                  <a:gd name="txT" fmla="*/ 4507 h 21600"/>
                  <a:gd name="txR" fmla="*/ 17109 w 21600"/>
                  <a:gd name="txB" fmla="*/ 17093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9525" cap="flat" cmpd="sng">
                <a:solidFill>
                  <a:schemeClr val="tx1">
                    <a:alpha val="100000"/>
                  </a:schemeClr>
                </a:solidFill>
                <a:prstDash val="solid"/>
                <a:miter lim="800000"/>
                <a:headEnd type="none" w="sm" len="med"/>
                <a:tailEnd type="none" w="sm" len="med"/>
              </a:ln>
            </p:spPr>
            <p:txBody>
              <a:bodyPr/>
              <a:lstStyle/>
              <a:p>
                <a:endParaRPr lang="zh-CN" altLang="en-US"/>
              </a:p>
            </p:txBody>
          </p:sp>
          <p:sp>
            <p:nvSpPr>
              <p:cNvPr id="57389" name="Line 32"/>
              <p:cNvSpPr>
                <a:spLocks noChangeAspect="1"/>
              </p:cNvSpPr>
              <p:nvPr/>
            </p:nvSpPr>
            <p:spPr>
              <a:xfrm>
                <a:off x="1655" y="2478"/>
                <a:ext cx="0" cy="1632"/>
              </a:xfrm>
              <a:prstGeom prst="line">
                <a:avLst/>
              </a:prstGeom>
              <a:ln w="9525" cap="flat" cmpd="sng">
                <a:solidFill>
                  <a:schemeClr val="tx1"/>
                </a:solidFill>
                <a:prstDash val="lgDashDot"/>
                <a:headEnd type="none" w="sm" len="med"/>
                <a:tailEnd type="none" w="sm" len="med"/>
              </a:ln>
            </p:spPr>
          </p:sp>
          <p:sp>
            <p:nvSpPr>
              <p:cNvPr id="57390" name="AutoShape 33" descr="浅色上对角线"/>
              <p:cNvSpPr>
                <a:spLocks noChangeAspect="1"/>
              </p:cNvSpPr>
              <p:nvPr/>
            </p:nvSpPr>
            <p:spPr>
              <a:xfrm>
                <a:off x="794" y="3838"/>
                <a:ext cx="272" cy="136"/>
              </a:xfrm>
              <a:prstGeom prst="roundRect">
                <a:avLst>
                  <a:gd name="adj" fmla="val 16667"/>
                </a:avLst>
              </a:prstGeom>
              <a:pattFill prst="ltUpDiag">
                <a:fgClr>
                  <a:schemeClr val="accent1"/>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91" name="AutoShape 34" descr="浅色上对角线"/>
              <p:cNvSpPr>
                <a:spLocks noChangeAspect="1"/>
              </p:cNvSpPr>
              <p:nvPr/>
            </p:nvSpPr>
            <p:spPr>
              <a:xfrm>
                <a:off x="2245" y="3838"/>
                <a:ext cx="272" cy="136"/>
              </a:xfrm>
              <a:prstGeom prst="roundRect">
                <a:avLst>
                  <a:gd name="adj" fmla="val 16667"/>
                </a:avLst>
              </a:prstGeom>
              <a:pattFill prst="ltUpDiag">
                <a:fgClr>
                  <a:schemeClr val="accent1"/>
                </a:fgClr>
                <a:bgClr>
                  <a:schemeClr val="bg1"/>
                </a:bgClr>
              </a:patt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92" name="Rectangle 35" descr="浅色上对角线"/>
              <p:cNvSpPr>
                <a:spLocks noChangeAspect="1"/>
              </p:cNvSpPr>
              <p:nvPr/>
            </p:nvSpPr>
            <p:spPr>
              <a:xfrm>
                <a:off x="1035" y="3832"/>
                <a:ext cx="91" cy="136"/>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93" name="Rectangle 36" descr="浅色上对角线"/>
              <p:cNvSpPr>
                <a:spLocks noChangeAspect="1"/>
              </p:cNvSpPr>
              <p:nvPr/>
            </p:nvSpPr>
            <p:spPr>
              <a:xfrm>
                <a:off x="2179" y="3832"/>
                <a:ext cx="91" cy="136"/>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94" name="Rectangle 37" descr="浅色上对角线"/>
              <p:cNvSpPr>
                <a:spLocks noChangeAspect="1"/>
              </p:cNvSpPr>
              <p:nvPr/>
            </p:nvSpPr>
            <p:spPr>
              <a:xfrm>
                <a:off x="1474" y="2523"/>
                <a:ext cx="363" cy="91"/>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95" name="Rectangle 38"/>
              <p:cNvSpPr>
                <a:spLocks noChangeAspect="1"/>
              </p:cNvSpPr>
              <p:nvPr/>
            </p:nvSpPr>
            <p:spPr>
              <a:xfrm>
                <a:off x="1540" y="2523"/>
                <a:ext cx="227" cy="227"/>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96" name="Rectangle 39" descr="浅色上对角线"/>
              <p:cNvSpPr>
                <a:spLocks noChangeAspect="1"/>
              </p:cNvSpPr>
              <p:nvPr/>
            </p:nvSpPr>
            <p:spPr>
              <a:xfrm>
                <a:off x="1482" y="2568"/>
                <a:ext cx="57" cy="91"/>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97" name="Rectangle 40" descr="浅色上对角线"/>
              <p:cNvSpPr>
                <a:spLocks noChangeAspect="1"/>
              </p:cNvSpPr>
              <p:nvPr/>
            </p:nvSpPr>
            <p:spPr>
              <a:xfrm>
                <a:off x="1772" y="2568"/>
                <a:ext cx="57" cy="91"/>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98" name="Line 41"/>
              <p:cNvSpPr>
                <a:spLocks noChangeAspect="1"/>
              </p:cNvSpPr>
              <p:nvPr/>
            </p:nvSpPr>
            <p:spPr>
              <a:xfrm flipH="1" flipV="1">
                <a:off x="975" y="3249"/>
                <a:ext cx="136" cy="226"/>
              </a:xfrm>
              <a:prstGeom prst="line">
                <a:avLst/>
              </a:prstGeom>
              <a:ln w="9525" cap="flat" cmpd="sng">
                <a:solidFill>
                  <a:schemeClr val="tx1"/>
                </a:solidFill>
                <a:prstDash val="solid"/>
                <a:headEnd type="none" w="sm" len="med"/>
                <a:tailEnd type="none" w="sm" len="med"/>
              </a:ln>
            </p:spPr>
          </p:sp>
          <p:sp>
            <p:nvSpPr>
              <p:cNvPr id="57399" name="Line 42"/>
              <p:cNvSpPr>
                <a:spLocks noChangeAspect="1"/>
              </p:cNvSpPr>
              <p:nvPr/>
            </p:nvSpPr>
            <p:spPr>
              <a:xfrm flipV="1">
                <a:off x="975" y="2750"/>
                <a:ext cx="0" cy="499"/>
              </a:xfrm>
              <a:prstGeom prst="line">
                <a:avLst/>
              </a:prstGeom>
              <a:ln w="9525" cap="flat" cmpd="sng">
                <a:solidFill>
                  <a:schemeClr val="tx1"/>
                </a:solidFill>
                <a:prstDash val="solid"/>
                <a:headEnd type="none" w="sm" len="med"/>
                <a:tailEnd type="none" w="sm" len="med"/>
              </a:ln>
            </p:spPr>
          </p:sp>
          <p:grpSp>
            <p:nvGrpSpPr>
              <p:cNvPr id="57400" name="Group 43"/>
              <p:cNvGrpSpPr>
                <a:grpSpLocks noChangeAspect="1"/>
              </p:cNvGrpSpPr>
              <p:nvPr/>
            </p:nvGrpSpPr>
            <p:grpSpPr>
              <a:xfrm rot="-5400000">
                <a:off x="601" y="2880"/>
                <a:ext cx="590" cy="239"/>
                <a:chOff x="566" y="3431"/>
                <a:chExt cx="590" cy="239"/>
              </a:xfrm>
            </p:grpSpPr>
            <p:sp>
              <p:nvSpPr>
                <p:cNvPr id="57401" name="Line 44"/>
                <p:cNvSpPr>
                  <a:spLocks noChangeAspect="1"/>
                </p:cNvSpPr>
                <p:nvPr/>
              </p:nvSpPr>
              <p:spPr>
                <a:xfrm>
                  <a:off x="612" y="3475"/>
                  <a:ext cx="136" cy="91"/>
                </a:xfrm>
                <a:prstGeom prst="line">
                  <a:avLst/>
                </a:prstGeom>
                <a:ln w="9525" cap="flat" cmpd="sng">
                  <a:solidFill>
                    <a:schemeClr val="tx1"/>
                  </a:solidFill>
                  <a:prstDash val="solid"/>
                  <a:headEnd type="none" w="sm" len="med"/>
                  <a:tailEnd type="none" w="sm" len="med"/>
                </a:ln>
              </p:spPr>
            </p:sp>
            <p:sp>
              <p:nvSpPr>
                <p:cNvPr id="57402" name="Line 45"/>
                <p:cNvSpPr>
                  <a:spLocks noChangeAspect="1"/>
                </p:cNvSpPr>
                <p:nvPr/>
              </p:nvSpPr>
              <p:spPr>
                <a:xfrm flipH="1">
                  <a:off x="567" y="3566"/>
                  <a:ext cx="181" cy="0"/>
                </a:xfrm>
                <a:prstGeom prst="line">
                  <a:avLst/>
                </a:prstGeom>
                <a:ln w="9525" cap="flat" cmpd="sng">
                  <a:solidFill>
                    <a:schemeClr val="tx1"/>
                  </a:solidFill>
                  <a:prstDash val="solid"/>
                  <a:headEnd type="none" w="sm" len="med"/>
                  <a:tailEnd type="none" w="sm" len="med"/>
                </a:ln>
              </p:spPr>
            </p:sp>
            <p:sp>
              <p:nvSpPr>
                <p:cNvPr id="57403" name="Text Box 46"/>
                <p:cNvSpPr txBox="1">
                  <a:spLocks noChangeAspect="1"/>
                </p:cNvSpPr>
                <p:nvPr/>
              </p:nvSpPr>
              <p:spPr>
                <a:xfrm>
                  <a:off x="566" y="3431"/>
                  <a:ext cx="590" cy="239"/>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1:20</a:t>
                  </a:r>
                </a:p>
              </p:txBody>
            </p:sp>
          </p:grpSp>
        </p:grpSp>
        <p:sp>
          <p:nvSpPr>
            <p:cNvPr id="57363" name="Rectangle 47" descr="浅色上对角线"/>
            <p:cNvSpPr/>
            <p:nvPr/>
          </p:nvSpPr>
          <p:spPr>
            <a:xfrm>
              <a:off x="2517" y="3294"/>
              <a:ext cx="318" cy="136"/>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64" name="Rectangle 48"/>
            <p:cNvSpPr/>
            <p:nvPr/>
          </p:nvSpPr>
          <p:spPr>
            <a:xfrm>
              <a:off x="2659" y="2894"/>
              <a:ext cx="181" cy="227"/>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7365" name="Line 49"/>
            <p:cNvSpPr/>
            <p:nvPr/>
          </p:nvSpPr>
          <p:spPr>
            <a:xfrm>
              <a:off x="2477" y="3012"/>
              <a:ext cx="545" cy="0"/>
            </a:xfrm>
            <a:prstGeom prst="line">
              <a:avLst/>
            </a:prstGeom>
            <a:ln w="9525" cap="flat" cmpd="sng">
              <a:solidFill>
                <a:schemeClr val="tx1"/>
              </a:solidFill>
              <a:prstDash val="lgDashDot"/>
              <a:headEnd type="none" w="sm" len="med"/>
              <a:tailEnd type="none" w="sm" len="med"/>
            </a:ln>
          </p:spPr>
        </p:sp>
        <p:sp>
          <p:nvSpPr>
            <p:cNvPr id="57366" name="Rectangle 50"/>
            <p:cNvSpPr/>
            <p:nvPr/>
          </p:nvSpPr>
          <p:spPr>
            <a:xfrm>
              <a:off x="2896" y="3166"/>
              <a:ext cx="87" cy="113"/>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7367" name="Rectangle 51" descr="浅色上对角线"/>
            <p:cNvSpPr/>
            <p:nvPr/>
          </p:nvSpPr>
          <p:spPr>
            <a:xfrm>
              <a:off x="2661" y="3209"/>
              <a:ext cx="172" cy="202"/>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68" name="Arc 52"/>
            <p:cNvSpPr>
              <a:spLocks noChangeAspect="1"/>
            </p:cNvSpPr>
            <p:nvPr/>
          </p:nvSpPr>
          <p:spPr>
            <a:xfrm>
              <a:off x="2955" y="3279"/>
              <a:ext cx="68" cy="68"/>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369" name="Line 53"/>
            <p:cNvSpPr/>
            <p:nvPr/>
          </p:nvSpPr>
          <p:spPr>
            <a:xfrm>
              <a:off x="2837" y="3211"/>
              <a:ext cx="0" cy="215"/>
            </a:xfrm>
            <a:prstGeom prst="line">
              <a:avLst/>
            </a:prstGeom>
            <a:ln w="28575" cap="flat" cmpd="sng">
              <a:pattFill prst="ltUpDiag">
                <a:fgClr>
                  <a:schemeClr val="accent1"/>
                </a:fgClr>
                <a:bgClr>
                  <a:srgbClr val="FFFFFF"/>
                </a:bgClr>
              </a:pattFill>
              <a:prstDash val="solid"/>
              <a:headEnd type="none" w="sm" len="med"/>
              <a:tailEnd type="none" w="sm" len="med"/>
            </a:ln>
          </p:spPr>
        </p:sp>
        <p:sp>
          <p:nvSpPr>
            <p:cNvPr id="57370" name="Line 54"/>
            <p:cNvSpPr/>
            <p:nvPr/>
          </p:nvSpPr>
          <p:spPr>
            <a:xfrm>
              <a:off x="2517" y="3385"/>
              <a:ext cx="0" cy="544"/>
            </a:xfrm>
            <a:prstGeom prst="line">
              <a:avLst/>
            </a:prstGeom>
            <a:ln w="9525" cap="flat" cmpd="sng">
              <a:solidFill>
                <a:schemeClr val="tx1"/>
              </a:solidFill>
              <a:prstDash val="solid"/>
              <a:headEnd type="none" w="sm" len="med"/>
              <a:tailEnd type="none" w="sm" len="med"/>
            </a:ln>
          </p:spPr>
        </p:sp>
        <p:sp>
          <p:nvSpPr>
            <p:cNvPr id="57371" name="Freeform 55"/>
            <p:cNvSpPr/>
            <p:nvPr/>
          </p:nvSpPr>
          <p:spPr>
            <a:xfrm>
              <a:off x="2517" y="3831"/>
              <a:ext cx="504" cy="99"/>
            </a:xfrm>
            <a:custGeom>
              <a:avLst/>
              <a:gdLst>
                <a:gd name="txL" fmla="*/ 0 w 504"/>
                <a:gd name="txT" fmla="*/ 0 h 99"/>
                <a:gd name="txR" fmla="*/ 504 w 504"/>
                <a:gd name="txB" fmla="*/ 99 h 99"/>
              </a:gdLst>
              <a:ahLst/>
              <a:cxnLst>
                <a:cxn ang="0">
                  <a:pos x="0" y="99"/>
                </a:cxn>
                <a:cxn ang="0">
                  <a:pos x="23" y="95"/>
                </a:cxn>
                <a:cxn ang="0">
                  <a:pos x="75" y="86"/>
                </a:cxn>
                <a:cxn ang="0">
                  <a:pos x="114" y="80"/>
                </a:cxn>
                <a:cxn ang="0">
                  <a:pos x="233" y="74"/>
                </a:cxn>
                <a:cxn ang="0">
                  <a:pos x="254" y="68"/>
                </a:cxn>
                <a:cxn ang="0">
                  <a:pos x="269" y="62"/>
                </a:cxn>
                <a:cxn ang="0">
                  <a:pos x="291" y="53"/>
                </a:cxn>
                <a:cxn ang="0">
                  <a:pos x="311" y="44"/>
                </a:cxn>
                <a:cxn ang="0">
                  <a:pos x="326" y="38"/>
                </a:cxn>
                <a:cxn ang="0">
                  <a:pos x="351" y="29"/>
                </a:cxn>
                <a:cxn ang="0">
                  <a:pos x="395" y="14"/>
                </a:cxn>
                <a:cxn ang="0">
                  <a:pos x="434" y="8"/>
                </a:cxn>
                <a:cxn ang="0">
                  <a:pos x="465" y="2"/>
                </a:cxn>
                <a:cxn ang="0">
                  <a:pos x="504" y="0"/>
                </a:cxn>
              </a:cxnLst>
              <a:rect l="txL" t="txT" r="txR" b="txB"/>
              <a:pathLst>
                <a:path w="504" h="99">
                  <a:moveTo>
                    <a:pt x="0" y="99"/>
                  </a:moveTo>
                  <a:cubicBezTo>
                    <a:pt x="8" y="98"/>
                    <a:pt x="15" y="96"/>
                    <a:pt x="23" y="95"/>
                  </a:cubicBezTo>
                  <a:cubicBezTo>
                    <a:pt x="39" y="90"/>
                    <a:pt x="58" y="88"/>
                    <a:pt x="75" y="86"/>
                  </a:cubicBezTo>
                  <a:cubicBezTo>
                    <a:pt x="87" y="82"/>
                    <a:pt x="101" y="81"/>
                    <a:pt x="114" y="80"/>
                  </a:cubicBezTo>
                  <a:cubicBezTo>
                    <a:pt x="153" y="70"/>
                    <a:pt x="194" y="74"/>
                    <a:pt x="233" y="74"/>
                  </a:cubicBezTo>
                  <a:cubicBezTo>
                    <a:pt x="240" y="72"/>
                    <a:pt x="247" y="69"/>
                    <a:pt x="254" y="68"/>
                  </a:cubicBezTo>
                  <a:cubicBezTo>
                    <a:pt x="259" y="64"/>
                    <a:pt x="263" y="63"/>
                    <a:pt x="269" y="62"/>
                  </a:cubicBezTo>
                  <a:cubicBezTo>
                    <a:pt x="276" y="58"/>
                    <a:pt x="283" y="54"/>
                    <a:pt x="291" y="53"/>
                  </a:cubicBezTo>
                  <a:cubicBezTo>
                    <a:pt x="297" y="48"/>
                    <a:pt x="303" y="46"/>
                    <a:pt x="311" y="44"/>
                  </a:cubicBezTo>
                  <a:cubicBezTo>
                    <a:pt x="316" y="40"/>
                    <a:pt x="320" y="39"/>
                    <a:pt x="326" y="38"/>
                  </a:cubicBezTo>
                  <a:cubicBezTo>
                    <a:pt x="334" y="34"/>
                    <a:pt x="342" y="30"/>
                    <a:pt x="351" y="29"/>
                  </a:cubicBezTo>
                  <a:cubicBezTo>
                    <a:pt x="365" y="21"/>
                    <a:pt x="379" y="16"/>
                    <a:pt x="395" y="14"/>
                  </a:cubicBezTo>
                  <a:cubicBezTo>
                    <a:pt x="407" y="10"/>
                    <a:pt x="421" y="9"/>
                    <a:pt x="434" y="8"/>
                  </a:cubicBezTo>
                  <a:cubicBezTo>
                    <a:pt x="444" y="6"/>
                    <a:pt x="455" y="3"/>
                    <a:pt x="465" y="2"/>
                  </a:cubicBezTo>
                  <a:cubicBezTo>
                    <a:pt x="478" y="1"/>
                    <a:pt x="504" y="0"/>
                    <a:pt x="504" y="0"/>
                  </a:cubicBezTo>
                </a:path>
              </a:pathLst>
            </a:custGeom>
            <a:solidFill>
              <a:schemeClr val="bg1">
                <a:alpha val="100000"/>
              </a:schemeClr>
            </a:solid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372" name="Freeform 56"/>
            <p:cNvSpPr/>
            <p:nvPr/>
          </p:nvSpPr>
          <p:spPr>
            <a:xfrm>
              <a:off x="2835" y="3840"/>
              <a:ext cx="188" cy="50"/>
            </a:xfrm>
            <a:custGeom>
              <a:avLst/>
              <a:gdLst>
                <a:gd name="txL" fmla="*/ 0 w 188"/>
                <a:gd name="txT" fmla="*/ 0 h 50"/>
                <a:gd name="txR" fmla="*/ 188 w 188"/>
                <a:gd name="txB" fmla="*/ 50 h 50"/>
              </a:gdLst>
              <a:ahLst/>
              <a:cxnLst>
                <a:cxn ang="0">
                  <a:pos x="5" y="35"/>
                </a:cxn>
                <a:cxn ang="0">
                  <a:pos x="72" y="20"/>
                </a:cxn>
                <a:cxn ang="0">
                  <a:pos x="86" y="14"/>
                </a:cxn>
                <a:cxn ang="0">
                  <a:pos x="126" y="5"/>
                </a:cxn>
                <a:cxn ang="0">
                  <a:pos x="156" y="3"/>
                </a:cxn>
                <a:cxn ang="0">
                  <a:pos x="188" y="0"/>
                </a:cxn>
                <a:cxn ang="0">
                  <a:pos x="188" y="50"/>
                </a:cxn>
                <a:cxn ang="0">
                  <a:pos x="0" y="50"/>
                </a:cxn>
              </a:cxnLst>
              <a:rect l="txL" t="txT" r="txR" b="txB"/>
              <a:pathLst>
                <a:path w="188" h="50">
                  <a:moveTo>
                    <a:pt x="5" y="35"/>
                  </a:moveTo>
                  <a:cubicBezTo>
                    <a:pt x="23" y="26"/>
                    <a:pt x="52" y="23"/>
                    <a:pt x="72" y="20"/>
                  </a:cubicBezTo>
                  <a:cubicBezTo>
                    <a:pt x="77" y="17"/>
                    <a:pt x="80" y="15"/>
                    <a:pt x="86" y="14"/>
                  </a:cubicBezTo>
                  <a:cubicBezTo>
                    <a:pt x="97" y="6"/>
                    <a:pt x="113" y="6"/>
                    <a:pt x="126" y="5"/>
                  </a:cubicBezTo>
                  <a:cubicBezTo>
                    <a:pt x="136" y="1"/>
                    <a:pt x="145" y="2"/>
                    <a:pt x="156" y="3"/>
                  </a:cubicBezTo>
                  <a:cubicBezTo>
                    <a:pt x="167" y="2"/>
                    <a:pt x="177" y="0"/>
                    <a:pt x="188" y="0"/>
                  </a:cubicBezTo>
                  <a:lnTo>
                    <a:pt x="188" y="50"/>
                  </a:lnTo>
                  <a:lnTo>
                    <a:pt x="0" y="50"/>
                  </a:lnTo>
                </a:path>
              </a:pathLst>
            </a:custGeom>
            <a:solidFill>
              <a:schemeClr val="bg1">
                <a:alpha val="100000"/>
              </a:schemeClr>
            </a:solidFill>
            <a:ln w="9525" cap="flat" cmpd="sng">
              <a:solidFill>
                <a:schemeClr val="bg1">
                  <a:alpha val="100000"/>
                </a:schemeClr>
              </a:solidFill>
              <a:prstDash val="solid"/>
              <a:round/>
              <a:headEnd type="none" w="sm" len="med"/>
              <a:tailEnd type="none" w="sm" len="med"/>
            </a:ln>
          </p:spPr>
          <p:txBody>
            <a:bodyPr/>
            <a:lstStyle/>
            <a:p>
              <a:endParaRPr lang="zh-CN" altLang="en-US"/>
            </a:p>
          </p:txBody>
        </p:sp>
        <p:sp>
          <p:nvSpPr>
            <p:cNvPr id="57373" name="Rectangle 57" descr="浅色上对角线"/>
            <p:cNvSpPr/>
            <p:nvPr/>
          </p:nvSpPr>
          <p:spPr>
            <a:xfrm>
              <a:off x="2805" y="3381"/>
              <a:ext cx="91" cy="90"/>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7374" name="Arc 58"/>
            <p:cNvSpPr/>
            <p:nvPr/>
          </p:nvSpPr>
          <p:spPr>
            <a:xfrm>
              <a:off x="2795" y="3430"/>
              <a:ext cx="46" cy="45"/>
            </a:xfrm>
            <a:custGeom>
              <a:avLst/>
              <a:gdLst>
                <a:gd name="txL" fmla="*/ 0 w 21600"/>
                <a:gd name="txT" fmla="*/ 0 h 22200"/>
                <a:gd name="txR" fmla="*/ 21600 w 21600"/>
                <a:gd name="txB" fmla="*/ 22200 h 22200"/>
              </a:gdLst>
              <a:ahLst/>
              <a:cxnLst>
                <a:cxn ang="0">
                  <a:pos x="0" y="0"/>
                </a:cxn>
                <a:cxn ang="0">
                  <a:pos x="0" y="0"/>
                </a:cxn>
                <a:cxn ang="0">
                  <a:pos x="0" y="0"/>
                </a:cxn>
              </a:cxnLst>
              <a:rect l="txL" t="txT" r="txR" b="txB"/>
              <a:pathLst>
                <a:path w="21600" h="22200" fill="none">
                  <a:moveTo>
                    <a:pt x="-1" y="0"/>
                  </a:moveTo>
                  <a:cubicBezTo>
                    <a:pt x="11929" y="0"/>
                    <a:pt x="21600" y="9670"/>
                    <a:pt x="21600" y="21600"/>
                  </a:cubicBezTo>
                  <a:cubicBezTo>
                    <a:pt x="21600" y="21800"/>
                    <a:pt x="21597" y="22000"/>
                    <a:pt x="21591" y="22199"/>
                  </a:cubicBezTo>
                </a:path>
                <a:path w="21600" h="22200" stroke="0">
                  <a:moveTo>
                    <a:pt x="-1" y="0"/>
                  </a:moveTo>
                  <a:cubicBezTo>
                    <a:pt x="11929" y="0"/>
                    <a:pt x="21600" y="9670"/>
                    <a:pt x="21600" y="21600"/>
                  </a:cubicBezTo>
                  <a:cubicBezTo>
                    <a:pt x="21600" y="21800"/>
                    <a:pt x="21597" y="22000"/>
                    <a:pt x="21591" y="22199"/>
                  </a:cubicBezTo>
                  <a:lnTo>
                    <a:pt x="0" y="21600"/>
                  </a:lnTo>
                  <a:close/>
                </a:path>
              </a:pathLst>
            </a:custGeom>
            <a:solidFill>
              <a:schemeClr val="bg1">
                <a:alpha val="100000"/>
              </a:schemeClr>
            </a:solid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375" name="Arc 59"/>
            <p:cNvSpPr>
              <a:spLocks noChangeAspect="1"/>
            </p:cNvSpPr>
            <p:nvPr/>
          </p:nvSpPr>
          <p:spPr>
            <a:xfrm rot="5400000" flipV="1">
              <a:off x="2841" y="3210"/>
              <a:ext cx="68" cy="68"/>
            </a:xfrm>
            <a:custGeom>
              <a:avLst/>
              <a:gdLst>
                <a:gd name="txL" fmla="*/ 0 w 21600"/>
                <a:gd name="txT" fmla="*/ 0 h 26683"/>
                <a:gd name="txR" fmla="*/ 21600 w 21600"/>
                <a:gd name="txB" fmla="*/ 26683 h 26683"/>
              </a:gdLst>
              <a:ahLst/>
              <a:cxnLst>
                <a:cxn ang="0">
                  <a:pos x="0" y="0"/>
                </a:cxn>
                <a:cxn ang="0">
                  <a:pos x="0" y="0"/>
                </a:cxn>
                <a:cxn ang="0">
                  <a:pos x="0" y="0"/>
                </a:cxn>
              </a:cxnLst>
              <a:rect l="txL" t="txT" r="txR" b="txB"/>
              <a:pathLst>
                <a:path w="21600" h="26683" fill="none">
                  <a:moveTo>
                    <a:pt x="-1" y="0"/>
                  </a:moveTo>
                  <a:cubicBezTo>
                    <a:pt x="11929" y="0"/>
                    <a:pt x="21600" y="9670"/>
                    <a:pt x="21600" y="21600"/>
                  </a:cubicBezTo>
                  <a:cubicBezTo>
                    <a:pt x="21600" y="23312"/>
                    <a:pt x="21396" y="25018"/>
                    <a:pt x="20993" y="26683"/>
                  </a:cubicBezTo>
                </a:path>
                <a:path w="21600" h="26683" stroke="0">
                  <a:moveTo>
                    <a:pt x="-1" y="0"/>
                  </a:moveTo>
                  <a:cubicBezTo>
                    <a:pt x="11929" y="0"/>
                    <a:pt x="21600" y="9670"/>
                    <a:pt x="21600" y="21600"/>
                  </a:cubicBezTo>
                  <a:cubicBezTo>
                    <a:pt x="21600" y="23312"/>
                    <a:pt x="21396" y="25018"/>
                    <a:pt x="20993" y="26683"/>
                  </a:cubicBezTo>
                  <a:lnTo>
                    <a:pt x="0" y="21600"/>
                  </a:lnTo>
                  <a:close/>
                </a:path>
              </a:pathLst>
            </a:custGeom>
            <a:solidFill>
              <a:schemeClr val="bg1">
                <a:alpha val="100000"/>
              </a:schemeClr>
            </a:solid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376" name="AutoShape 60"/>
            <p:cNvSpPr/>
            <p:nvPr/>
          </p:nvSpPr>
          <p:spPr>
            <a:xfrm rot="7878517">
              <a:off x="2972" y="3216"/>
              <a:ext cx="114" cy="90"/>
            </a:xfrm>
            <a:prstGeom prst="moon">
              <a:avLst>
                <a:gd name="adj" fmla="val 87500"/>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7377" name="Line 61"/>
            <p:cNvSpPr/>
            <p:nvPr/>
          </p:nvSpPr>
          <p:spPr>
            <a:xfrm>
              <a:off x="2906" y="3278"/>
              <a:ext cx="45" cy="0"/>
            </a:xfrm>
            <a:prstGeom prst="line">
              <a:avLst/>
            </a:prstGeom>
            <a:ln w="9525" cap="flat" cmpd="sng">
              <a:solidFill>
                <a:schemeClr val="tx1"/>
              </a:solidFill>
              <a:prstDash val="solid"/>
              <a:headEnd type="none" w="sm" len="med"/>
              <a:tailEnd type="none" w="sm" len="med"/>
            </a:ln>
          </p:spPr>
        </p:sp>
        <p:sp>
          <p:nvSpPr>
            <p:cNvPr id="57378" name="Arc 62"/>
            <p:cNvSpPr/>
            <p:nvPr/>
          </p:nvSpPr>
          <p:spPr>
            <a:xfrm>
              <a:off x="2795" y="2726"/>
              <a:ext cx="45" cy="45"/>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7379" name="Freeform 63"/>
            <p:cNvSpPr/>
            <p:nvPr/>
          </p:nvSpPr>
          <p:spPr>
            <a:xfrm>
              <a:off x="2795" y="2690"/>
              <a:ext cx="82" cy="68"/>
            </a:xfrm>
            <a:custGeom>
              <a:avLst/>
              <a:gdLst>
                <a:gd name="txL" fmla="*/ 0 w 82"/>
                <a:gd name="txT" fmla="*/ 0 h 68"/>
                <a:gd name="txR" fmla="*/ 82 w 82"/>
                <a:gd name="txB" fmla="*/ 68 h 68"/>
              </a:gdLst>
              <a:ahLst/>
              <a:cxnLst>
                <a:cxn ang="0">
                  <a:pos x="11" y="34"/>
                </a:cxn>
                <a:cxn ang="0">
                  <a:pos x="35" y="46"/>
                </a:cxn>
                <a:cxn ang="0">
                  <a:pos x="44" y="59"/>
                </a:cxn>
                <a:cxn ang="0">
                  <a:pos x="59" y="68"/>
                </a:cxn>
                <a:cxn ang="0">
                  <a:pos x="74" y="62"/>
                </a:cxn>
                <a:cxn ang="0">
                  <a:pos x="75" y="22"/>
                </a:cxn>
                <a:cxn ang="0">
                  <a:pos x="60" y="7"/>
                </a:cxn>
                <a:cxn ang="0">
                  <a:pos x="12" y="5"/>
                </a:cxn>
                <a:cxn ang="0">
                  <a:pos x="0" y="20"/>
                </a:cxn>
                <a:cxn ang="0">
                  <a:pos x="11" y="34"/>
                </a:cxn>
              </a:cxnLst>
              <a:rect l="txL" t="txT" r="txR" b="txB"/>
              <a:pathLst>
                <a:path w="82" h="68">
                  <a:moveTo>
                    <a:pt x="11" y="34"/>
                  </a:moveTo>
                  <a:cubicBezTo>
                    <a:pt x="18" y="39"/>
                    <a:pt x="27" y="42"/>
                    <a:pt x="35" y="46"/>
                  </a:cubicBezTo>
                  <a:cubicBezTo>
                    <a:pt x="43" y="56"/>
                    <a:pt x="40" y="52"/>
                    <a:pt x="44" y="59"/>
                  </a:cubicBezTo>
                  <a:cubicBezTo>
                    <a:pt x="46" y="68"/>
                    <a:pt x="50" y="67"/>
                    <a:pt x="59" y="68"/>
                  </a:cubicBezTo>
                  <a:cubicBezTo>
                    <a:pt x="65" y="67"/>
                    <a:pt x="68" y="65"/>
                    <a:pt x="74" y="62"/>
                  </a:cubicBezTo>
                  <a:cubicBezTo>
                    <a:pt x="82" y="51"/>
                    <a:pt x="81" y="34"/>
                    <a:pt x="75" y="22"/>
                  </a:cubicBezTo>
                  <a:cubicBezTo>
                    <a:pt x="73" y="13"/>
                    <a:pt x="69" y="8"/>
                    <a:pt x="60" y="7"/>
                  </a:cubicBezTo>
                  <a:cubicBezTo>
                    <a:pt x="47" y="0"/>
                    <a:pt x="23" y="5"/>
                    <a:pt x="12" y="5"/>
                  </a:cubicBezTo>
                  <a:cubicBezTo>
                    <a:pt x="5" y="8"/>
                    <a:pt x="4" y="14"/>
                    <a:pt x="0" y="20"/>
                  </a:cubicBezTo>
                  <a:cubicBezTo>
                    <a:pt x="4" y="29"/>
                    <a:pt x="0" y="30"/>
                    <a:pt x="11" y="34"/>
                  </a:cubicBezTo>
                  <a:close/>
                </a:path>
              </a:pathLst>
            </a:custGeom>
            <a:solidFill>
              <a:schemeClr val="bg1">
                <a:alpha val="100000"/>
              </a:schemeClr>
            </a:solidFill>
            <a:ln w="9525">
              <a:noFill/>
            </a:ln>
          </p:spPr>
          <p:txBody>
            <a:bodyPr/>
            <a:lstStyle/>
            <a:p>
              <a:endParaRPr lang="zh-CN" altLang="en-US"/>
            </a:p>
          </p:txBody>
        </p:sp>
        <p:sp>
          <p:nvSpPr>
            <p:cNvPr id="57380" name="Line 64"/>
            <p:cNvSpPr/>
            <p:nvPr/>
          </p:nvSpPr>
          <p:spPr>
            <a:xfrm flipV="1">
              <a:off x="2874" y="3135"/>
              <a:ext cx="181" cy="136"/>
            </a:xfrm>
            <a:prstGeom prst="line">
              <a:avLst/>
            </a:prstGeom>
            <a:ln w="9525" cap="flat" cmpd="sng">
              <a:solidFill>
                <a:schemeClr val="tx1"/>
              </a:solidFill>
              <a:prstDash val="solid"/>
              <a:headEnd type="triangle" w="med" len="med"/>
              <a:tailEnd type="none" w="sm" len="med"/>
            </a:ln>
          </p:spPr>
        </p:sp>
        <p:sp>
          <p:nvSpPr>
            <p:cNvPr id="57381" name="Text Box 65"/>
            <p:cNvSpPr txBox="1"/>
            <p:nvPr/>
          </p:nvSpPr>
          <p:spPr>
            <a:xfrm rot="-2226588">
              <a:off x="2775" y="3022"/>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R</a:t>
              </a:r>
            </a:p>
          </p:txBody>
        </p:sp>
        <p:sp>
          <p:nvSpPr>
            <p:cNvPr id="57382" name="Text Box 66"/>
            <p:cNvSpPr txBox="1"/>
            <p:nvPr/>
          </p:nvSpPr>
          <p:spPr>
            <a:xfrm rot="-1547047">
              <a:off x="2910" y="316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R</a:t>
              </a:r>
            </a:p>
          </p:txBody>
        </p:sp>
        <p:sp>
          <p:nvSpPr>
            <p:cNvPr id="57383" name="Line 67"/>
            <p:cNvSpPr>
              <a:spLocks noChangeAspect="1"/>
            </p:cNvSpPr>
            <p:nvPr/>
          </p:nvSpPr>
          <p:spPr>
            <a:xfrm flipV="1">
              <a:off x="2925" y="3308"/>
              <a:ext cx="82" cy="46"/>
            </a:xfrm>
            <a:prstGeom prst="line">
              <a:avLst/>
            </a:prstGeom>
            <a:ln w="9525" cap="flat" cmpd="sng">
              <a:solidFill>
                <a:schemeClr val="tx1"/>
              </a:solidFill>
              <a:prstDash val="solid"/>
              <a:headEnd type="none" w="sm" len="med"/>
              <a:tailEnd type="triangle" w="sm" len="med"/>
            </a:ln>
          </p:spPr>
        </p:sp>
        <p:sp>
          <p:nvSpPr>
            <p:cNvPr id="57384" name="Line 68"/>
            <p:cNvSpPr/>
            <p:nvPr/>
          </p:nvSpPr>
          <p:spPr>
            <a:xfrm flipV="1">
              <a:off x="2653" y="3454"/>
              <a:ext cx="181" cy="136"/>
            </a:xfrm>
            <a:prstGeom prst="line">
              <a:avLst/>
            </a:prstGeom>
            <a:ln w="9525" cap="flat" cmpd="sng">
              <a:solidFill>
                <a:schemeClr val="tx1"/>
              </a:solidFill>
              <a:prstDash val="solid"/>
              <a:headEnd type="none" w="med" len="med"/>
              <a:tailEnd type="triangle" w="med" len="med"/>
            </a:ln>
          </p:spPr>
        </p:sp>
        <p:sp>
          <p:nvSpPr>
            <p:cNvPr id="57385" name="Text Box 69"/>
            <p:cNvSpPr txBox="1"/>
            <p:nvPr/>
          </p:nvSpPr>
          <p:spPr>
            <a:xfrm rot="-2226588">
              <a:off x="2511" y="3394"/>
              <a:ext cx="317" cy="192"/>
            </a:xfrm>
            <a:prstGeom prst="rect">
              <a:avLst/>
            </a:prstGeom>
            <a:noFill/>
            <a:ln w="9525">
              <a:noFill/>
            </a:ln>
          </p:spPr>
          <p:txBody>
            <a:bodyPr>
              <a:spAutoFit/>
            </a:bodyPr>
            <a:lstStyle/>
            <a:p>
              <a:pPr>
                <a:spcBef>
                  <a:spcPct val="50000"/>
                </a:spcBef>
              </a:pPr>
              <a:r>
                <a:rPr lang="en-US" altLang="zh-CN" sz="1400" b="0" i="0" dirty="0">
                  <a:latin typeface="Arial" panose="020B0604020202020204" pitchFamily="34" charset="0"/>
                  <a:ea typeface="宋体" panose="02010600030101010101" pitchFamily="2" charset="-122"/>
                </a:rPr>
                <a:t>R</a:t>
              </a:r>
            </a:p>
          </p:txBody>
        </p:sp>
        <p:sp>
          <p:nvSpPr>
            <p:cNvPr id="57386" name="Arc 70"/>
            <p:cNvSpPr>
              <a:spLocks noChangeAspect="1"/>
            </p:cNvSpPr>
            <p:nvPr/>
          </p:nvSpPr>
          <p:spPr>
            <a:xfrm rot="10800000">
              <a:off x="1625" y="2664"/>
              <a:ext cx="23" cy="22"/>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grpSp>
      <p:sp>
        <p:nvSpPr>
          <p:cNvPr id="57357" name="Rectangle 72"/>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a:t>
            </a:r>
            <a:r>
              <a:rPr lang="en-US" altLang="zh-CN" i="0" dirty="0">
                <a:solidFill>
                  <a:schemeClr val="tx2"/>
                </a:solidFill>
                <a:latin typeface="Times New Roman" panose="02020603050405020304" pitchFamily="18" charset="0"/>
                <a:ea typeface="宋体" panose="02010600030101010101" pitchFamily="2" charset="-122"/>
              </a:rPr>
              <a:t>6</a:t>
            </a:r>
            <a:r>
              <a:rPr lang="en-US" altLang="zh-CN" i="0" dirty="0">
                <a:solidFill>
                  <a:schemeClr val="tx2"/>
                </a:solidFill>
                <a:latin typeface="Times New Roman" panose="02020603050405020304" pitchFamily="18" charset="0"/>
              </a:rPr>
              <a:t> </a:t>
            </a:r>
            <a:r>
              <a:rPr lang="zh-CN" altLang="en-US" i="0" dirty="0">
                <a:solidFill>
                  <a:schemeClr val="tx2"/>
                </a:solidFill>
                <a:latin typeface="Times New Roman" panose="02020603050405020304" pitchFamily="18" charset="0"/>
                <a:ea typeface="宋体" panose="02010600030101010101" pitchFamily="2" charset="-122"/>
              </a:rPr>
              <a:t>零件的工艺结构</a:t>
            </a:r>
            <a:endParaRPr lang="zh-CN" altLang="en-US" sz="2000" i="0" dirty="0">
              <a:solidFill>
                <a:srgbClr val="A50021"/>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284"/>
                                        </p:tgtEl>
                                        <p:attrNameLst>
                                          <p:attrName>style.visibility</p:attrName>
                                        </p:attrNameLst>
                                      </p:cBhvr>
                                      <p:to>
                                        <p:strVal val="visible"/>
                                      </p:to>
                                    </p:set>
                                    <p:animEffect transition="in" filter="blinds(horizontal)">
                                      <p:cBhvr>
                                        <p:cTn id="7" dur="500"/>
                                        <p:tgtEl>
                                          <p:spTgt spid="48128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481283"/>
                                        </p:tgtEl>
                                        <p:attrNameLst>
                                          <p:attrName>style.visibility</p:attrName>
                                        </p:attrNameLst>
                                      </p:cBhvr>
                                      <p:to>
                                        <p:strVal val="visible"/>
                                      </p:to>
                                    </p:set>
                                    <p:animEffect transition="in" filter="slide(fromBottom)">
                                      <p:cBhvr>
                                        <p:cTn id="17" dur="500"/>
                                        <p:tgtEl>
                                          <p:spTgt spid="481283"/>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slide(fromBottom)">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8128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diamond(in)">
                                      <p:cBhvr>
                                        <p:cTn id="31" dur="2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grpId="0" nodeType="clickEffect">
                                  <p:stCondLst>
                                    <p:cond delay="0"/>
                                  </p:stCondLst>
                                  <p:childTnLst>
                                    <p:set>
                                      <p:cBhvr>
                                        <p:cTn id="35" dur="1" fill="hold">
                                          <p:stCondLst>
                                            <p:cond delay="0"/>
                                          </p:stCondLst>
                                        </p:cTn>
                                        <p:tgtEl>
                                          <p:spTgt spid="481286"/>
                                        </p:tgtEl>
                                        <p:attrNameLst>
                                          <p:attrName>style.visibility</p:attrName>
                                        </p:attrNameLst>
                                      </p:cBhvr>
                                      <p:to>
                                        <p:strVal val="visible"/>
                                      </p:to>
                                    </p:set>
                                    <p:animEffect transition="in" filter="slide(fromBottom)">
                                      <p:cBhvr>
                                        <p:cTn id="36" dur="500"/>
                                        <p:tgtEl>
                                          <p:spTgt spid="481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83" grpId="0"/>
      <p:bldP spid="481284" grpId="0"/>
      <p:bldP spid="481285" grpId="0"/>
      <p:bldP spid="48128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9FBAE0F-238C-419B-97BC-3D1A9688E14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1"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48</a:t>
            </a:fld>
            <a:endParaRPr lang="en-US" altLang="zh-CN" sz="1400" b="0" i="0" dirty="0">
              <a:ea typeface="宋体" panose="02010600030101010101" pitchFamily="2" charset="-122"/>
            </a:endParaRPr>
          </a:p>
        </p:txBody>
      </p:sp>
      <p:sp>
        <p:nvSpPr>
          <p:cNvPr id="482306" name="Text Box 2"/>
          <p:cNvSpPr txBox="1">
            <a:spLocks noChangeArrowheads="1"/>
          </p:cNvSpPr>
          <p:nvPr/>
        </p:nvSpPr>
        <p:spPr bwMode="auto">
          <a:xfrm>
            <a:off x="468313" y="836613"/>
            <a:ext cx="7920038" cy="396875"/>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sz="20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零件的结构除满足设计要求之外，还要考虑加工制造的方便。</a:t>
            </a:r>
          </a:p>
        </p:txBody>
      </p:sp>
      <p:sp>
        <p:nvSpPr>
          <p:cNvPr id="482307" name="Text Box 3"/>
          <p:cNvSpPr txBox="1"/>
          <p:nvPr/>
        </p:nvSpPr>
        <p:spPr>
          <a:xfrm>
            <a:off x="468313" y="1458913"/>
            <a:ext cx="503237" cy="1465262"/>
          </a:xfrm>
          <a:prstGeom prst="rect">
            <a:avLst/>
          </a:prstGeom>
          <a:noFill/>
          <a:ln w="9525">
            <a:noFill/>
          </a:ln>
        </p:spPr>
        <p:txBody>
          <a:bodyPr>
            <a:spAutoFit/>
          </a:bodyPr>
          <a:lstStyle/>
          <a:p>
            <a:pPr algn="l">
              <a:spcBef>
                <a:spcPct val="50000"/>
              </a:spcBef>
            </a:pPr>
            <a:r>
              <a:rPr lang="zh-CN" altLang="en-US" sz="1800" b="0" i="0" dirty="0">
                <a:latin typeface="Arial" panose="020B0604020202020204" pitchFamily="34" charset="0"/>
                <a:ea typeface="宋体" panose="02010600030101010101" pitchFamily="2" charset="-122"/>
              </a:rPr>
              <a:t>凸台和凹坑</a:t>
            </a:r>
          </a:p>
        </p:txBody>
      </p:sp>
      <p:sp>
        <p:nvSpPr>
          <p:cNvPr id="482308" name="Text Box 4"/>
          <p:cNvSpPr txBox="1">
            <a:spLocks noChangeArrowheads="1"/>
          </p:cNvSpPr>
          <p:nvPr/>
        </p:nvSpPr>
        <p:spPr bwMode="auto">
          <a:xfrm>
            <a:off x="5508625" y="1700213"/>
            <a:ext cx="3440113" cy="1311275"/>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sz="20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为了减少机械加工量，节约材料和减少道具的消耗，加工表面与非加工表面要分开，做成凸台或凹坑。</a:t>
            </a:r>
          </a:p>
        </p:txBody>
      </p:sp>
      <p:grpSp>
        <p:nvGrpSpPr>
          <p:cNvPr id="2" name="Group 5"/>
          <p:cNvGrpSpPr/>
          <p:nvPr/>
        </p:nvGrpSpPr>
        <p:grpSpPr>
          <a:xfrm>
            <a:off x="1547813" y="1700213"/>
            <a:ext cx="3409950" cy="1085850"/>
            <a:chOff x="975" y="1071"/>
            <a:chExt cx="2148" cy="684"/>
          </a:xfrm>
        </p:grpSpPr>
        <p:grpSp>
          <p:nvGrpSpPr>
            <p:cNvPr id="58383" name="Group 6"/>
            <p:cNvGrpSpPr/>
            <p:nvPr/>
          </p:nvGrpSpPr>
          <p:grpSpPr>
            <a:xfrm>
              <a:off x="975" y="1071"/>
              <a:ext cx="2148" cy="684"/>
              <a:chOff x="975" y="1071"/>
              <a:chExt cx="2148" cy="684"/>
            </a:xfrm>
          </p:grpSpPr>
          <p:grpSp>
            <p:nvGrpSpPr>
              <p:cNvPr id="58400" name="Group 7"/>
              <p:cNvGrpSpPr/>
              <p:nvPr/>
            </p:nvGrpSpPr>
            <p:grpSpPr>
              <a:xfrm>
                <a:off x="975" y="1071"/>
                <a:ext cx="878" cy="684"/>
                <a:chOff x="1422" y="1158"/>
                <a:chExt cx="878" cy="684"/>
              </a:xfrm>
            </p:grpSpPr>
            <p:sp>
              <p:nvSpPr>
                <p:cNvPr id="58415" name="Rectangle 8" descr="浅色上对角线"/>
                <p:cNvSpPr/>
                <p:nvPr/>
              </p:nvSpPr>
              <p:spPr>
                <a:xfrm>
                  <a:off x="1563" y="1480"/>
                  <a:ext cx="703" cy="317"/>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16" name="Rectangle 9" descr="浅色上对角线"/>
                <p:cNvSpPr/>
                <p:nvPr/>
              </p:nvSpPr>
              <p:spPr>
                <a:xfrm>
                  <a:off x="1825" y="1459"/>
                  <a:ext cx="385" cy="68"/>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17" name="Rectangle 10"/>
                <p:cNvSpPr/>
                <p:nvPr/>
              </p:nvSpPr>
              <p:spPr>
                <a:xfrm>
                  <a:off x="1901" y="1459"/>
                  <a:ext cx="227" cy="338"/>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18" name="Line 11"/>
                <p:cNvSpPr/>
                <p:nvPr/>
              </p:nvSpPr>
              <p:spPr>
                <a:xfrm>
                  <a:off x="2018" y="1389"/>
                  <a:ext cx="0" cy="453"/>
                </a:xfrm>
                <a:prstGeom prst="line">
                  <a:avLst/>
                </a:prstGeom>
                <a:ln w="9525" cap="flat" cmpd="sng">
                  <a:solidFill>
                    <a:schemeClr val="tx1"/>
                  </a:solidFill>
                  <a:prstDash val="lgDashDot"/>
                  <a:headEnd type="none" w="sm" len="med"/>
                  <a:tailEnd type="none" w="sm" len="med"/>
                </a:ln>
              </p:spPr>
            </p:sp>
            <p:sp>
              <p:nvSpPr>
                <p:cNvPr id="58419" name="AutoShape 12"/>
                <p:cNvSpPr/>
                <p:nvPr/>
              </p:nvSpPr>
              <p:spPr>
                <a:xfrm>
                  <a:off x="1746" y="1393"/>
                  <a:ext cx="79" cy="136"/>
                </a:xfrm>
                <a:prstGeom prst="roundRect">
                  <a:avLst>
                    <a:gd name="adj" fmla="val 16667"/>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20" name="Rectangle 13"/>
                <p:cNvSpPr/>
                <p:nvPr/>
              </p:nvSpPr>
              <p:spPr>
                <a:xfrm>
                  <a:off x="1740" y="1366"/>
                  <a:ext cx="91" cy="90"/>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421" name="Rectangle 14" descr="浅色上对角线"/>
                <p:cNvSpPr/>
                <p:nvPr/>
              </p:nvSpPr>
              <p:spPr>
                <a:xfrm>
                  <a:off x="1519" y="1162"/>
                  <a:ext cx="227" cy="635"/>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22" name="Line 15"/>
                <p:cNvSpPr/>
                <p:nvPr/>
              </p:nvSpPr>
              <p:spPr>
                <a:xfrm flipH="1">
                  <a:off x="1429" y="1797"/>
                  <a:ext cx="90" cy="0"/>
                </a:xfrm>
                <a:prstGeom prst="line">
                  <a:avLst/>
                </a:prstGeom>
                <a:ln w="9525" cap="flat" cmpd="sng">
                  <a:solidFill>
                    <a:schemeClr val="tx1"/>
                  </a:solidFill>
                  <a:prstDash val="solid"/>
                  <a:headEnd type="none" w="sm" len="med"/>
                  <a:tailEnd type="none" w="sm" len="med"/>
                </a:ln>
              </p:spPr>
            </p:sp>
            <p:sp>
              <p:nvSpPr>
                <p:cNvPr id="58423" name="Freeform 16"/>
                <p:cNvSpPr/>
                <p:nvPr/>
              </p:nvSpPr>
              <p:spPr>
                <a:xfrm>
                  <a:off x="1422" y="1167"/>
                  <a:ext cx="326" cy="632"/>
                </a:xfrm>
                <a:custGeom>
                  <a:avLst/>
                  <a:gdLst>
                    <a:gd name="txL" fmla="*/ 0 w 326"/>
                    <a:gd name="txT" fmla="*/ 0 h 632"/>
                    <a:gd name="txR" fmla="*/ 326 w 326"/>
                    <a:gd name="txB" fmla="*/ 632 h 632"/>
                  </a:gdLst>
                  <a:ahLst/>
                  <a:cxnLst>
                    <a:cxn ang="0">
                      <a:pos x="6" y="632"/>
                    </a:cxn>
                    <a:cxn ang="0">
                      <a:pos x="0" y="587"/>
                    </a:cxn>
                    <a:cxn ang="0">
                      <a:pos x="6" y="519"/>
                    </a:cxn>
                    <a:cxn ang="0">
                      <a:pos x="14" y="471"/>
                    </a:cxn>
                    <a:cxn ang="0">
                      <a:pos x="20" y="434"/>
                    </a:cxn>
                    <a:cxn ang="0">
                      <a:pos x="27" y="393"/>
                    </a:cxn>
                    <a:cxn ang="0">
                      <a:pos x="35" y="266"/>
                    </a:cxn>
                    <a:cxn ang="0">
                      <a:pos x="51" y="227"/>
                    </a:cxn>
                    <a:cxn ang="0">
                      <a:pos x="69" y="182"/>
                    </a:cxn>
                    <a:cxn ang="0">
                      <a:pos x="74" y="158"/>
                    </a:cxn>
                    <a:cxn ang="0">
                      <a:pos x="83" y="132"/>
                    </a:cxn>
                    <a:cxn ang="0">
                      <a:pos x="113" y="68"/>
                    </a:cxn>
                    <a:cxn ang="0">
                      <a:pos x="176" y="20"/>
                    </a:cxn>
                    <a:cxn ang="0">
                      <a:pos x="201" y="14"/>
                    </a:cxn>
                    <a:cxn ang="0">
                      <a:pos x="264" y="11"/>
                    </a:cxn>
                    <a:cxn ang="0">
                      <a:pos x="318" y="2"/>
                    </a:cxn>
                    <a:cxn ang="0">
                      <a:pos x="321" y="0"/>
                    </a:cxn>
                  </a:cxnLst>
                  <a:rect l="txL" t="txT" r="txR" b="txB"/>
                  <a:pathLst>
                    <a:path w="326" h="632">
                      <a:moveTo>
                        <a:pt x="6" y="632"/>
                      </a:moveTo>
                      <a:cubicBezTo>
                        <a:pt x="5" y="617"/>
                        <a:pt x="2" y="602"/>
                        <a:pt x="0" y="587"/>
                      </a:cubicBezTo>
                      <a:cubicBezTo>
                        <a:pt x="1" y="554"/>
                        <a:pt x="0" y="545"/>
                        <a:pt x="6" y="519"/>
                      </a:cubicBezTo>
                      <a:cubicBezTo>
                        <a:pt x="8" y="502"/>
                        <a:pt x="8" y="487"/>
                        <a:pt x="14" y="471"/>
                      </a:cubicBezTo>
                      <a:cubicBezTo>
                        <a:pt x="16" y="459"/>
                        <a:pt x="16" y="446"/>
                        <a:pt x="20" y="434"/>
                      </a:cubicBezTo>
                      <a:cubicBezTo>
                        <a:pt x="22" y="420"/>
                        <a:pt x="25" y="407"/>
                        <a:pt x="27" y="393"/>
                      </a:cubicBezTo>
                      <a:cubicBezTo>
                        <a:pt x="28" y="361"/>
                        <a:pt x="19" y="304"/>
                        <a:pt x="35" y="266"/>
                      </a:cubicBezTo>
                      <a:cubicBezTo>
                        <a:pt x="38" y="252"/>
                        <a:pt x="42" y="239"/>
                        <a:pt x="51" y="227"/>
                      </a:cubicBezTo>
                      <a:cubicBezTo>
                        <a:pt x="56" y="212"/>
                        <a:pt x="63" y="197"/>
                        <a:pt x="69" y="182"/>
                      </a:cubicBezTo>
                      <a:cubicBezTo>
                        <a:pt x="70" y="174"/>
                        <a:pt x="71" y="166"/>
                        <a:pt x="74" y="158"/>
                      </a:cubicBezTo>
                      <a:cubicBezTo>
                        <a:pt x="75" y="148"/>
                        <a:pt x="78" y="140"/>
                        <a:pt x="83" y="132"/>
                      </a:cubicBezTo>
                      <a:cubicBezTo>
                        <a:pt x="87" y="111"/>
                        <a:pt x="103" y="87"/>
                        <a:pt x="113" y="68"/>
                      </a:cubicBezTo>
                      <a:cubicBezTo>
                        <a:pt x="117" y="44"/>
                        <a:pt x="154" y="24"/>
                        <a:pt x="176" y="20"/>
                      </a:cubicBezTo>
                      <a:cubicBezTo>
                        <a:pt x="184" y="16"/>
                        <a:pt x="192" y="15"/>
                        <a:pt x="201" y="14"/>
                      </a:cubicBezTo>
                      <a:cubicBezTo>
                        <a:pt x="228" y="7"/>
                        <a:pt x="199" y="14"/>
                        <a:pt x="264" y="11"/>
                      </a:cubicBezTo>
                      <a:cubicBezTo>
                        <a:pt x="282" y="10"/>
                        <a:pt x="300" y="4"/>
                        <a:pt x="318" y="2"/>
                      </a:cubicBezTo>
                      <a:cubicBezTo>
                        <a:pt x="325" y="0"/>
                        <a:pt x="326" y="0"/>
                        <a:pt x="321" y="0"/>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8424" name="Line 17"/>
                <p:cNvSpPr/>
                <p:nvPr/>
              </p:nvSpPr>
              <p:spPr>
                <a:xfrm>
                  <a:off x="1746" y="1531"/>
                  <a:ext cx="0" cy="261"/>
                </a:xfrm>
                <a:prstGeom prst="line">
                  <a:avLst/>
                </a:prstGeom>
                <a:ln w="9525" cap="flat" cmpd="sng">
                  <a:pattFill prst="ltUpDiag">
                    <a:fgClr>
                      <a:schemeClr val="accent1"/>
                    </a:fgClr>
                    <a:bgClr>
                      <a:srgbClr val="FFFFFF"/>
                    </a:bgClr>
                  </a:pattFill>
                  <a:prstDash val="solid"/>
                  <a:headEnd type="none" w="sm" len="med"/>
                  <a:tailEnd type="none" w="sm" len="med"/>
                </a:ln>
              </p:spPr>
            </p:sp>
            <p:sp>
              <p:nvSpPr>
                <p:cNvPr id="58425" name="Line 18"/>
                <p:cNvSpPr/>
                <p:nvPr/>
              </p:nvSpPr>
              <p:spPr>
                <a:xfrm>
                  <a:off x="1827" y="1527"/>
                  <a:ext cx="68" cy="0"/>
                </a:xfrm>
                <a:prstGeom prst="line">
                  <a:avLst/>
                </a:prstGeom>
                <a:ln w="12700" cap="flat" cmpd="sng">
                  <a:pattFill prst="ltUpDiag">
                    <a:fgClr>
                      <a:schemeClr val="accent1"/>
                    </a:fgClr>
                    <a:bgClr>
                      <a:srgbClr val="FFFFFF"/>
                    </a:bgClr>
                  </a:pattFill>
                  <a:prstDash val="solid"/>
                  <a:headEnd type="none" w="sm" len="med"/>
                  <a:tailEnd type="none" w="sm" len="med"/>
                </a:ln>
              </p:spPr>
            </p:sp>
            <p:sp>
              <p:nvSpPr>
                <p:cNvPr id="58426" name="Rectangle 19" descr="浅色上对角线"/>
                <p:cNvSpPr/>
                <p:nvPr/>
              </p:nvSpPr>
              <p:spPr>
                <a:xfrm>
                  <a:off x="2132" y="1484"/>
                  <a:ext cx="91" cy="86"/>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8427" name="Freeform 20"/>
                <p:cNvSpPr/>
                <p:nvPr/>
              </p:nvSpPr>
              <p:spPr>
                <a:xfrm>
                  <a:off x="1512" y="1158"/>
                  <a:ext cx="231" cy="97"/>
                </a:xfrm>
                <a:custGeom>
                  <a:avLst/>
                  <a:gdLst>
                    <a:gd name="txL" fmla="*/ 0 w 231"/>
                    <a:gd name="txT" fmla="*/ 0 h 97"/>
                    <a:gd name="txR" fmla="*/ 231 w 231"/>
                    <a:gd name="txB" fmla="*/ 97 h 97"/>
                  </a:gdLst>
                  <a:ahLst/>
                  <a:cxnLst>
                    <a:cxn ang="0">
                      <a:pos x="4" y="96"/>
                    </a:cxn>
                    <a:cxn ang="0">
                      <a:pos x="10" y="89"/>
                    </a:cxn>
                    <a:cxn ang="0">
                      <a:pos x="17" y="77"/>
                    </a:cxn>
                    <a:cxn ang="0">
                      <a:pos x="22" y="69"/>
                    </a:cxn>
                    <a:cxn ang="0">
                      <a:pos x="3" y="43"/>
                    </a:cxn>
                    <a:cxn ang="0">
                      <a:pos x="20" y="63"/>
                    </a:cxn>
                    <a:cxn ang="0">
                      <a:pos x="22" y="59"/>
                    </a:cxn>
                    <a:cxn ang="0">
                      <a:pos x="32" y="51"/>
                    </a:cxn>
                    <a:cxn ang="0">
                      <a:pos x="50" y="36"/>
                    </a:cxn>
                    <a:cxn ang="0">
                      <a:pos x="61" y="32"/>
                    </a:cxn>
                    <a:cxn ang="0">
                      <a:pos x="74" y="27"/>
                    </a:cxn>
                    <a:cxn ang="0">
                      <a:pos x="94" y="43"/>
                    </a:cxn>
                    <a:cxn ang="0">
                      <a:pos x="77" y="26"/>
                    </a:cxn>
                    <a:cxn ang="0">
                      <a:pos x="88" y="23"/>
                    </a:cxn>
                    <a:cxn ang="0">
                      <a:pos x="121" y="17"/>
                    </a:cxn>
                    <a:cxn ang="0">
                      <a:pos x="136" y="18"/>
                    </a:cxn>
                    <a:cxn ang="0">
                      <a:pos x="157" y="17"/>
                    </a:cxn>
                    <a:cxn ang="0">
                      <a:pos x="179" y="15"/>
                    </a:cxn>
                    <a:cxn ang="0">
                      <a:pos x="184" y="14"/>
                    </a:cxn>
                    <a:cxn ang="0">
                      <a:pos x="211" y="11"/>
                    </a:cxn>
                    <a:cxn ang="0">
                      <a:pos x="226" y="6"/>
                    </a:cxn>
                    <a:cxn ang="0">
                      <a:pos x="230" y="0"/>
                    </a:cxn>
                    <a:cxn ang="0">
                      <a:pos x="3" y="0"/>
                    </a:cxn>
                    <a:cxn ang="0">
                      <a:pos x="4" y="96"/>
                    </a:cxn>
                  </a:cxnLst>
                  <a:rect l="txL" t="txT" r="txR" b="txB"/>
                  <a:pathLst>
                    <a:path w="231" h="97">
                      <a:moveTo>
                        <a:pt x="4" y="96"/>
                      </a:moveTo>
                      <a:cubicBezTo>
                        <a:pt x="7" y="80"/>
                        <a:pt x="2" y="97"/>
                        <a:pt x="10" y="89"/>
                      </a:cubicBezTo>
                      <a:cubicBezTo>
                        <a:pt x="14" y="85"/>
                        <a:pt x="12" y="81"/>
                        <a:pt x="17" y="77"/>
                      </a:cubicBezTo>
                      <a:cubicBezTo>
                        <a:pt x="20" y="71"/>
                        <a:pt x="18" y="73"/>
                        <a:pt x="22" y="69"/>
                      </a:cubicBezTo>
                      <a:cubicBezTo>
                        <a:pt x="16" y="60"/>
                        <a:pt x="6" y="53"/>
                        <a:pt x="3" y="43"/>
                      </a:cubicBezTo>
                      <a:cubicBezTo>
                        <a:pt x="0" y="35"/>
                        <a:pt x="13" y="57"/>
                        <a:pt x="20" y="63"/>
                      </a:cubicBezTo>
                      <a:cubicBezTo>
                        <a:pt x="21" y="64"/>
                        <a:pt x="21" y="60"/>
                        <a:pt x="22" y="59"/>
                      </a:cubicBezTo>
                      <a:cubicBezTo>
                        <a:pt x="23" y="52"/>
                        <a:pt x="26" y="54"/>
                        <a:pt x="32" y="51"/>
                      </a:cubicBezTo>
                      <a:cubicBezTo>
                        <a:pt x="37" y="45"/>
                        <a:pt x="47" y="44"/>
                        <a:pt x="50" y="36"/>
                      </a:cubicBezTo>
                      <a:cubicBezTo>
                        <a:pt x="48" y="52"/>
                        <a:pt x="52" y="34"/>
                        <a:pt x="61" y="32"/>
                      </a:cubicBezTo>
                      <a:cubicBezTo>
                        <a:pt x="65" y="30"/>
                        <a:pt x="74" y="27"/>
                        <a:pt x="74" y="27"/>
                      </a:cubicBezTo>
                      <a:cubicBezTo>
                        <a:pt x="81" y="32"/>
                        <a:pt x="86" y="46"/>
                        <a:pt x="94" y="43"/>
                      </a:cubicBezTo>
                      <a:cubicBezTo>
                        <a:pt x="102" y="40"/>
                        <a:pt x="81" y="33"/>
                        <a:pt x="77" y="26"/>
                      </a:cubicBezTo>
                      <a:cubicBezTo>
                        <a:pt x="75" y="23"/>
                        <a:pt x="84" y="24"/>
                        <a:pt x="88" y="23"/>
                      </a:cubicBezTo>
                      <a:cubicBezTo>
                        <a:pt x="97" y="18"/>
                        <a:pt x="111" y="18"/>
                        <a:pt x="121" y="17"/>
                      </a:cubicBezTo>
                      <a:cubicBezTo>
                        <a:pt x="127" y="14"/>
                        <a:pt x="130" y="17"/>
                        <a:pt x="136" y="18"/>
                      </a:cubicBezTo>
                      <a:cubicBezTo>
                        <a:pt x="144" y="17"/>
                        <a:pt x="150" y="14"/>
                        <a:pt x="157" y="17"/>
                      </a:cubicBezTo>
                      <a:cubicBezTo>
                        <a:pt x="164" y="16"/>
                        <a:pt x="172" y="16"/>
                        <a:pt x="179" y="15"/>
                      </a:cubicBezTo>
                      <a:cubicBezTo>
                        <a:pt x="181" y="15"/>
                        <a:pt x="182" y="14"/>
                        <a:pt x="184" y="14"/>
                      </a:cubicBezTo>
                      <a:cubicBezTo>
                        <a:pt x="193" y="13"/>
                        <a:pt x="211" y="11"/>
                        <a:pt x="211" y="11"/>
                      </a:cubicBezTo>
                      <a:cubicBezTo>
                        <a:pt x="216" y="9"/>
                        <a:pt x="221" y="8"/>
                        <a:pt x="226" y="6"/>
                      </a:cubicBezTo>
                      <a:cubicBezTo>
                        <a:pt x="231" y="2"/>
                        <a:pt x="230" y="5"/>
                        <a:pt x="230" y="0"/>
                      </a:cubicBezTo>
                      <a:lnTo>
                        <a:pt x="3" y="0"/>
                      </a:lnTo>
                      <a:lnTo>
                        <a:pt x="4" y="96"/>
                      </a:lnTo>
                      <a:close/>
                    </a:path>
                  </a:pathLst>
                </a:custGeom>
                <a:solidFill>
                  <a:schemeClr val="bg1">
                    <a:alpha val="100000"/>
                  </a:schemeClr>
                </a:solidFill>
                <a:ln w="28575">
                  <a:noFill/>
                </a:ln>
              </p:spPr>
              <p:txBody>
                <a:bodyPr/>
                <a:lstStyle/>
                <a:p>
                  <a:endParaRPr lang="zh-CN" altLang="en-US"/>
                </a:p>
              </p:txBody>
            </p:sp>
            <p:sp>
              <p:nvSpPr>
                <p:cNvPr id="58428" name="Oval 21"/>
                <p:cNvSpPr/>
                <p:nvPr/>
              </p:nvSpPr>
              <p:spPr>
                <a:xfrm>
                  <a:off x="1500" y="1178"/>
                  <a:ext cx="45" cy="45"/>
                </a:xfrm>
                <a:prstGeom prst="ellipse">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429" name="AutoShape 22"/>
                <p:cNvSpPr/>
                <p:nvPr/>
              </p:nvSpPr>
              <p:spPr>
                <a:xfrm>
                  <a:off x="2210" y="1432"/>
                  <a:ext cx="90" cy="46"/>
                </a:xfrm>
                <a:prstGeom prst="roundRect">
                  <a:avLst>
                    <a:gd name="adj" fmla="val 16667"/>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grpSp>
          <p:grpSp>
            <p:nvGrpSpPr>
              <p:cNvPr id="58401" name="Group 23"/>
              <p:cNvGrpSpPr/>
              <p:nvPr/>
            </p:nvGrpSpPr>
            <p:grpSpPr>
              <a:xfrm>
                <a:off x="2245" y="1071"/>
                <a:ext cx="878" cy="683"/>
                <a:chOff x="2744" y="1752"/>
                <a:chExt cx="878" cy="683"/>
              </a:xfrm>
            </p:grpSpPr>
            <p:sp>
              <p:nvSpPr>
                <p:cNvPr id="58402" name="Rectangle 24" descr="浅色上对角线"/>
                <p:cNvSpPr/>
                <p:nvPr/>
              </p:nvSpPr>
              <p:spPr>
                <a:xfrm>
                  <a:off x="2885" y="2074"/>
                  <a:ext cx="703" cy="317"/>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03" name="Rectangle 25"/>
                <p:cNvSpPr/>
                <p:nvPr/>
              </p:nvSpPr>
              <p:spPr>
                <a:xfrm>
                  <a:off x="3223" y="2075"/>
                  <a:ext cx="227" cy="315"/>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04" name="AutoShape 26"/>
                <p:cNvSpPr/>
                <p:nvPr/>
              </p:nvSpPr>
              <p:spPr>
                <a:xfrm>
                  <a:off x="3066" y="1937"/>
                  <a:ext cx="79" cy="136"/>
                </a:xfrm>
                <a:prstGeom prst="roundRect">
                  <a:avLst>
                    <a:gd name="adj" fmla="val 16667"/>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05" name="Rectangle 27"/>
                <p:cNvSpPr/>
                <p:nvPr/>
              </p:nvSpPr>
              <p:spPr>
                <a:xfrm>
                  <a:off x="3068" y="1864"/>
                  <a:ext cx="91" cy="208"/>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406" name="Rectangle 28" descr="浅色上对角线"/>
                <p:cNvSpPr/>
                <p:nvPr/>
              </p:nvSpPr>
              <p:spPr>
                <a:xfrm>
                  <a:off x="2841" y="1756"/>
                  <a:ext cx="227" cy="635"/>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07" name="Line 29"/>
                <p:cNvSpPr/>
                <p:nvPr/>
              </p:nvSpPr>
              <p:spPr>
                <a:xfrm flipH="1">
                  <a:off x="2751" y="2391"/>
                  <a:ext cx="90" cy="0"/>
                </a:xfrm>
                <a:prstGeom prst="line">
                  <a:avLst/>
                </a:prstGeom>
                <a:ln w="9525" cap="flat" cmpd="sng">
                  <a:solidFill>
                    <a:schemeClr val="tx1"/>
                  </a:solidFill>
                  <a:prstDash val="solid"/>
                  <a:headEnd type="none" w="sm" len="med"/>
                  <a:tailEnd type="none" w="sm" len="med"/>
                </a:ln>
              </p:spPr>
            </p:sp>
            <p:sp>
              <p:nvSpPr>
                <p:cNvPr id="58408" name="Freeform 30"/>
                <p:cNvSpPr/>
                <p:nvPr/>
              </p:nvSpPr>
              <p:spPr>
                <a:xfrm>
                  <a:off x="2744" y="1761"/>
                  <a:ext cx="326" cy="632"/>
                </a:xfrm>
                <a:custGeom>
                  <a:avLst/>
                  <a:gdLst>
                    <a:gd name="txL" fmla="*/ 0 w 326"/>
                    <a:gd name="txT" fmla="*/ 0 h 632"/>
                    <a:gd name="txR" fmla="*/ 326 w 326"/>
                    <a:gd name="txB" fmla="*/ 632 h 632"/>
                  </a:gdLst>
                  <a:ahLst/>
                  <a:cxnLst>
                    <a:cxn ang="0">
                      <a:pos x="6" y="632"/>
                    </a:cxn>
                    <a:cxn ang="0">
                      <a:pos x="0" y="587"/>
                    </a:cxn>
                    <a:cxn ang="0">
                      <a:pos x="6" y="519"/>
                    </a:cxn>
                    <a:cxn ang="0">
                      <a:pos x="14" y="471"/>
                    </a:cxn>
                    <a:cxn ang="0">
                      <a:pos x="20" y="434"/>
                    </a:cxn>
                    <a:cxn ang="0">
                      <a:pos x="27" y="393"/>
                    </a:cxn>
                    <a:cxn ang="0">
                      <a:pos x="35" y="266"/>
                    </a:cxn>
                    <a:cxn ang="0">
                      <a:pos x="51" y="227"/>
                    </a:cxn>
                    <a:cxn ang="0">
                      <a:pos x="69" y="182"/>
                    </a:cxn>
                    <a:cxn ang="0">
                      <a:pos x="74" y="158"/>
                    </a:cxn>
                    <a:cxn ang="0">
                      <a:pos x="83" y="132"/>
                    </a:cxn>
                    <a:cxn ang="0">
                      <a:pos x="113" y="68"/>
                    </a:cxn>
                    <a:cxn ang="0">
                      <a:pos x="176" y="20"/>
                    </a:cxn>
                    <a:cxn ang="0">
                      <a:pos x="201" y="14"/>
                    </a:cxn>
                    <a:cxn ang="0">
                      <a:pos x="264" y="11"/>
                    </a:cxn>
                    <a:cxn ang="0">
                      <a:pos x="318" y="2"/>
                    </a:cxn>
                    <a:cxn ang="0">
                      <a:pos x="321" y="0"/>
                    </a:cxn>
                  </a:cxnLst>
                  <a:rect l="txL" t="txT" r="txR" b="txB"/>
                  <a:pathLst>
                    <a:path w="326" h="632">
                      <a:moveTo>
                        <a:pt x="6" y="632"/>
                      </a:moveTo>
                      <a:cubicBezTo>
                        <a:pt x="5" y="617"/>
                        <a:pt x="2" y="602"/>
                        <a:pt x="0" y="587"/>
                      </a:cubicBezTo>
                      <a:cubicBezTo>
                        <a:pt x="1" y="554"/>
                        <a:pt x="0" y="545"/>
                        <a:pt x="6" y="519"/>
                      </a:cubicBezTo>
                      <a:cubicBezTo>
                        <a:pt x="8" y="502"/>
                        <a:pt x="8" y="487"/>
                        <a:pt x="14" y="471"/>
                      </a:cubicBezTo>
                      <a:cubicBezTo>
                        <a:pt x="16" y="459"/>
                        <a:pt x="16" y="446"/>
                        <a:pt x="20" y="434"/>
                      </a:cubicBezTo>
                      <a:cubicBezTo>
                        <a:pt x="22" y="420"/>
                        <a:pt x="25" y="407"/>
                        <a:pt x="27" y="393"/>
                      </a:cubicBezTo>
                      <a:cubicBezTo>
                        <a:pt x="28" y="361"/>
                        <a:pt x="19" y="304"/>
                        <a:pt x="35" y="266"/>
                      </a:cubicBezTo>
                      <a:cubicBezTo>
                        <a:pt x="38" y="252"/>
                        <a:pt x="42" y="239"/>
                        <a:pt x="51" y="227"/>
                      </a:cubicBezTo>
                      <a:cubicBezTo>
                        <a:pt x="56" y="212"/>
                        <a:pt x="63" y="197"/>
                        <a:pt x="69" y="182"/>
                      </a:cubicBezTo>
                      <a:cubicBezTo>
                        <a:pt x="70" y="174"/>
                        <a:pt x="71" y="166"/>
                        <a:pt x="74" y="158"/>
                      </a:cubicBezTo>
                      <a:cubicBezTo>
                        <a:pt x="75" y="148"/>
                        <a:pt x="78" y="140"/>
                        <a:pt x="83" y="132"/>
                      </a:cubicBezTo>
                      <a:cubicBezTo>
                        <a:pt x="87" y="111"/>
                        <a:pt x="103" y="87"/>
                        <a:pt x="113" y="68"/>
                      </a:cubicBezTo>
                      <a:cubicBezTo>
                        <a:pt x="117" y="44"/>
                        <a:pt x="154" y="24"/>
                        <a:pt x="176" y="20"/>
                      </a:cubicBezTo>
                      <a:cubicBezTo>
                        <a:pt x="184" y="16"/>
                        <a:pt x="192" y="15"/>
                        <a:pt x="201" y="14"/>
                      </a:cubicBezTo>
                      <a:cubicBezTo>
                        <a:pt x="228" y="7"/>
                        <a:pt x="199" y="14"/>
                        <a:pt x="264" y="11"/>
                      </a:cubicBezTo>
                      <a:cubicBezTo>
                        <a:pt x="282" y="10"/>
                        <a:pt x="300" y="4"/>
                        <a:pt x="318" y="2"/>
                      </a:cubicBezTo>
                      <a:cubicBezTo>
                        <a:pt x="325" y="0"/>
                        <a:pt x="326" y="0"/>
                        <a:pt x="321" y="0"/>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8409" name="Line 31"/>
                <p:cNvSpPr/>
                <p:nvPr/>
              </p:nvSpPr>
              <p:spPr>
                <a:xfrm>
                  <a:off x="3068" y="2077"/>
                  <a:ext cx="0" cy="311"/>
                </a:xfrm>
                <a:prstGeom prst="line">
                  <a:avLst/>
                </a:prstGeom>
                <a:ln w="38100" cap="flat" cmpd="sng">
                  <a:pattFill prst="ltUpDiag">
                    <a:fgClr>
                      <a:schemeClr val="accent1"/>
                    </a:fgClr>
                    <a:bgClr>
                      <a:srgbClr val="FFFFFF"/>
                    </a:bgClr>
                  </a:pattFill>
                  <a:prstDash val="solid"/>
                  <a:headEnd type="none" w="sm" len="med"/>
                  <a:tailEnd type="none" w="sm" len="med"/>
                </a:ln>
              </p:spPr>
            </p:sp>
            <p:sp>
              <p:nvSpPr>
                <p:cNvPr id="58410" name="Freeform 32"/>
                <p:cNvSpPr/>
                <p:nvPr/>
              </p:nvSpPr>
              <p:spPr>
                <a:xfrm>
                  <a:off x="2834" y="1752"/>
                  <a:ext cx="231" cy="97"/>
                </a:xfrm>
                <a:custGeom>
                  <a:avLst/>
                  <a:gdLst>
                    <a:gd name="txL" fmla="*/ 0 w 231"/>
                    <a:gd name="txT" fmla="*/ 0 h 97"/>
                    <a:gd name="txR" fmla="*/ 231 w 231"/>
                    <a:gd name="txB" fmla="*/ 97 h 97"/>
                  </a:gdLst>
                  <a:ahLst/>
                  <a:cxnLst>
                    <a:cxn ang="0">
                      <a:pos x="4" y="96"/>
                    </a:cxn>
                    <a:cxn ang="0">
                      <a:pos x="10" y="89"/>
                    </a:cxn>
                    <a:cxn ang="0">
                      <a:pos x="17" y="77"/>
                    </a:cxn>
                    <a:cxn ang="0">
                      <a:pos x="22" y="69"/>
                    </a:cxn>
                    <a:cxn ang="0">
                      <a:pos x="3" y="43"/>
                    </a:cxn>
                    <a:cxn ang="0">
                      <a:pos x="20" y="63"/>
                    </a:cxn>
                    <a:cxn ang="0">
                      <a:pos x="22" y="59"/>
                    </a:cxn>
                    <a:cxn ang="0">
                      <a:pos x="32" y="51"/>
                    </a:cxn>
                    <a:cxn ang="0">
                      <a:pos x="50" y="36"/>
                    </a:cxn>
                    <a:cxn ang="0">
                      <a:pos x="61" y="32"/>
                    </a:cxn>
                    <a:cxn ang="0">
                      <a:pos x="74" y="27"/>
                    </a:cxn>
                    <a:cxn ang="0">
                      <a:pos x="94" y="43"/>
                    </a:cxn>
                    <a:cxn ang="0">
                      <a:pos x="77" y="26"/>
                    </a:cxn>
                    <a:cxn ang="0">
                      <a:pos x="88" y="23"/>
                    </a:cxn>
                    <a:cxn ang="0">
                      <a:pos x="121" y="17"/>
                    </a:cxn>
                    <a:cxn ang="0">
                      <a:pos x="136" y="18"/>
                    </a:cxn>
                    <a:cxn ang="0">
                      <a:pos x="157" y="17"/>
                    </a:cxn>
                    <a:cxn ang="0">
                      <a:pos x="179" y="15"/>
                    </a:cxn>
                    <a:cxn ang="0">
                      <a:pos x="184" y="14"/>
                    </a:cxn>
                    <a:cxn ang="0">
                      <a:pos x="211" y="11"/>
                    </a:cxn>
                    <a:cxn ang="0">
                      <a:pos x="226" y="6"/>
                    </a:cxn>
                    <a:cxn ang="0">
                      <a:pos x="230" y="0"/>
                    </a:cxn>
                    <a:cxn ang="0">
                      <a:pos x="3" y="0"/>
                    </a:cxn>
                    <a:cxn ang="0">
                      <a:pos x="4" y="96"/>
                    </a:cxn>
                  </a:cxnLst>
                  <a:rect l="txL" t="txT" r="txR" b="txB"/>
                  <a:pathLst>
                    <a:path w="231" h="97">
                      <a:moveTo>
                        <a:pt x="4" y="96"/>
                      </a:moveTo>
                      <a:cubicBezTo>
                        <a:pt x="7" y="80"/>
                        <a:pt x="2" y="97"/>
                        <a:pt x="10" y="89"/>
                      </a:cubicBezTo>
                      <a:cubicBezTo>
                        <a:pt x="14" y="85"/>
                        <a:pt x="12" y="81"/>
                        <a:pt x="17" y="77"/>
                      </a:cubicBezTo>
                      <a:cubicBezTo>
                        <a:pt x="20" y="71"/>
                        <a:pt x="18" y="73"/>
                        <a:pt x="22" y="69"/>
                      </a:cubicBezTo>
                      <a:cubicBezTo>
                        <a:pt x="16" y="60"/>
                        <a:pt x="6" y="53"/>
                        <a:pt x="3" y="43"/>
                      </a:cubicBezTo>
                      <a:cubicBezTo>
                        <a:pt x="0" y="35"/>
                        <a:pt x="13" y="57"/>
                        <a:pt x="20" y="63"/>
                      </a:cubicBezTo>
                      <a:cubicBezTo>
                        <a:pt x="21" y="64"/>
                        <a:pt x="21" y="60"/>
                        <a:pt x="22" y="59"/>
                      </a:cubicBezTo>
                      <a:cubicBezTo>
                        <a:pt x="23" y="52"/>
                        <a:pt x="26" y="54"/>
                        <a:pt x="32" y="51"/>
                      </a:cubicBezTo>
                      <a:cubicBezTo>
                        <a:pt x="37" y="45"/>
                        <a:pt x="47" y="44"/>
                        <a:pt x="50" y="36"/>
                      </a:cubicBezTo>
                      <a:cubicBezTo>
                        <a:pt x="48" y="52"/>
                        <a:pt x="52" y="34"/>
                        <a:pt x="61" y="32"/>
                      </a:cubicBezTo>
                      <a:cubicBezTo>
                        <a:pt x="65" y="30"/>
                        <a:pt x="74" y="27"/>
                        <a:pt x="74" y="27"/>
                      </a:cubicBezTo>
                      <a:cubicBezTo>
                        <a:pt x="81" y="32"/>
                        <a:pt x="86" y="46"/>
                        <a:pt x="94" y="43"/>
                      </a:cubicBezTo>
                      <a:cubicBezTo>
                        <a:pt x="102" y="40"/>
                        <a:pt x="81" y="33"/>
                        <a:pt x="77" y="26"/>
                      </a:cubicBezTo>
                      <a:cubicBezTo>
                        <a:pt x="75" y="23"/>
                        <a:pt x="84" y="24"/>
                        <a:pt x="88" y="23"/>
                      </a:cubicBezTo>
                      <a:cubicBezTo>
                        <a:pt x="97" y="18"/>
                        <a:pt x="111" y="18"/>
                        <a:pt x="121" y="17"/>
                      </a:cubicBezTo>
                      <a:cubicBezTo>
                        <a:pt x="127" y="14"/>
                        <a:pt x="130" y="17"/>
                        <a:pt x="136" y="18"/>
                      </a:cubicBezTo>
                      <a:cubicBezTo>
                        <a:pt x="144" y="17"/>
                        <a:pt x="150" y="14"/>
                        <a:pt x="157" y="17"/>
                      </a:cubicBezTo>
                      <a:cubicBezTo>
                        <a:pt x="164" y="16"/>
                        <a:pt x="172" y="16"/>
                        <a:pt x="179" y="15"/>
                      </a:cubicBezTo>
                      <a:cubicBezTo>
                        <a:pt x="181" y="15"/>
                        <a:pt x="182" y="14"/>
                        <a:pt x="184" y="14"/>
                      </a:cubicBezTo>
                      <a:cubicBezTo>
                        <a:pt x="193" y="13"/>
                        <a:pt x="211" y="11"/>
                        <a:pt x="211" y="11"/>
                      </a:cubicBezTo>
                      <a:cubicBezTo>
                        <a:pt x="216" y="9"/>
                        <a:pt x="221" y="8"/>
                        <a:pt x="226" y="6"/>
                      </a:cubicBezTo>
                      <a:cubicBezTo>
                        <a:pt x="231" y="2"/>
                        <a:pt x="230" y="5"/>
                        <a:pt x="230" y="0"/>
                      </a:cubicBezTo>
                      <a:lnTo>
                        <a:pt x="3" y="0"/>
                      </a:lnTo>
                      <a:lnTo>
                        <a:pt x="4" y="96"/>
                      </a:lnTo>
                      <a:close/>
                    </a:path>
                  </a:pathLst>
                </a:custGeom>
                <a:solidFill>
                  <a:schemeClr val="bg1">
                    <a:alpha val="100000"/>
                  </a:schemeClr>
                </a:solidFill>
                <a:ln w="28575">
                  <a:noFill/>
                </a:ln>
              </p:spPr>
              <p:txBody>
                <a:bodyPr/>
                <a:lstStyle/>
                <a:p>
                  <a:endParaRPr lang="zh-CN" altLang="en-US"/>
                </a:p>
              </p:txBody>
            </p:sp>
            <p:sp>
              <p:nvSpPr>
                <p:cNvPr id="58411" name="Oval 33"/>
                <p:cNvSpPr/>
                <p:nvPr/>
              </p:nvSpPr>
              <p:spPr>
                <a:xfrm>
                  <a:off x="2822" y="1772"/>
                  <a:ext cx="45" cy="45"/>
                </a:xfrm>
                <a:prstGeom prst="ellipse">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412" name="AutoShape 34"/>
                <p:cNvSpPr/>
                <p:nvPr/>
              </p:nvSpPr>
              <p:spPr>
                <a:xfrm>
                  <a:off x="3532" y="2026"/>
                  <a:ext cx="90" cy="46"/>
                </a:xfrm>
                <a:prstGeom prst="roundRect">
                  <a:avLst>
                    <a:gd name="adj" fmla="val 16667"/>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413" name="Rectangle 35"/>
                <p:cNvSpPr/>
                <p:nvPr/>
              </p:nvSpPr>
              <p:spPr>
                <a:xfrm>
                  <a:off x="3180" y="2075"/>
                  <a:ext cx="317" cy="45"/>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414" name="Line 36"/>
                <p:cNvSpPr/>
                <p:nvPr/>
              </p:nvSpPr>
              <p:spPr>
                <a:xfrm>
                  <a:off x="3340" y="2027"/>
                  <a:ext cx="0" cy="408"/>
                </a:xfrm>
                <a:prstGeom prst="line">
                  <a:avLst/>
                </a:prstGeom>
                <a:ln w="9525" cap="flat" cmpd="sng">
                  <a:solidFill>
                    <a:schemeClr val="tx1"/>
                  </a:solidFill>
                  <a:prstDash val="lgDashDot"/>
                  <a:headEnd type="none" w="sm" len="med"/>
                  <a:tailEnd type="none" w="sm" len="med"/>
                </a:ln>
              </p:spPr>
            </p:sp>
          </p:grpSp>
        </p:grpSp>
        <p:grpSp>
          <p:nvGrpSpPr>
            <p:cNvPr id="58384" name="Group 37"/>
            <p:cNvGrpSpPr/>
            <p:nvPr/>
          </p:nvGrpSpPr>
          <p:grpSpPr>
            <a:xfrm>
              <a:off x="975" y="1071"/>
              <a:ext cx="878" cy="684"/>
              <a:chOff x="1422" y="1158"/>
              <a:chExt cx="878" cy="684"/>
            </a:xfrm>
          </p:grpSpPr>
          <p:sp>
            <p:nvSpPr>
              <p:cNvPr id="58385" name="Rectangle 38" descr="浅色上对角线"/>
              <p:cNvSpPr/>
              <p:nvPr/>
            </p:nvSpPr>
            <p:spPr>
              <a:xfrm>
                <a:off x="1563" y="1480"/>
                <a:ext cx="703" cy="317"/>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386" name="Rectangle 39" descr="浅色上对角线"/>
              <p:cNvSpPr/>
              <p:nvPr/>
            </p:nvSpPr>
            <p:spPr>
              <a:xfrm>
                <a:off x="1825" y="1459"/>
                <a:ext cx="385" cy="68"/>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387" name="Rectangle 40"/>
              <p:cNvSpPr/>
              <p:nvPr/>
            </p:nvSpPr>
            <p:spPr>
              <a:xfrm>
                <a:off x="1901" y="1459"/>
                <a:ext cx="227" cy="338"/>
              </a:xfrm>
              <a:prstGeom prst="rect">
                <a:avLst/>
              </a:prstGeom>
              <a:solidFill>
                <a:schemeClr val="bg1"/>
              </a:solid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388" name="Line 41"/>
              <p:cNvSpPr/>
              <p:nvPr/>
            </p:nvSpPr>
            <p:spPr>
              <a:xfrm>
                <a:off x="2018" y="1389"/>
                <a:ext cx="0" cy="453"/>
              </a:xfrm>
              <a:prstGeom prst="line">
                <a:avLst/>
              </a:prstGeom>
              <a:ln w="9525" cap="flat" cmpd="sng">
                <a:solidFill>
                  <a:schemeClr val="tx1"/>
                </a:solidFill>
                <a:prstDash val="lgDashDot"/>
                <a:headEnd type="none" w="sm" len="med"/>
                <a:tailEnd type="none" w="sm" len="med"/>
              </a:ln>
            </p:spPr>
          </p:sp>
          <p:sp>
            <p:nvSpPr>
              <p:cNvPr id="58389" name="AutoShape 42"/>
              <p:cNvSpPr/>
              <p:nvPr/>
            </p:nvSpPr>
            <p:spPr>
              <a:xfrm>
                <a:off x="1746" y="1393"/>
                <a:ext cx="79" cy="136"/>
              </a:xfrm>
              <a:prstGeom prst="roundRect">
                <a:avLst>
                  <a:gd name="adj" fmla="val 16667"/>
                </a:avLst>
              </a:prstGeom>
              <a:solidFill>
                <a:schemeClr val="bg1"/>
              </a:solidFill>
              <a:ln w="9525" cap="flat" cmpd="sng">
                <a:solidFill>
                  <a:schemeClr val="tx1"/>
                </a:solidFill>
                <a:prstDash val="solid"/>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390" name="Rectangle 43"/>
              <p:cNvSpPr/>
              <p:nvPr/>
            </p:nvSpPr>
            <p:spPr>
              <a:xfrm>
                <a:off x="1740" y="1366"/>
                <a:ext cx="91" cy="90"/>
              </a:xfrm>
              <a:prstGeom prst="rect">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391" name="Rectangle 44" descr="浅色上对角线"/>
              <p:cNvSpPr/>
              <p:nvPr/>
            </p:nvSpPr>
            <p:spPr>
              <a:xfrm>
                <a:off x="1519" y="1162"/>
                <a:ext cx="227" cy="635"/>
              </a:xfrm>
              <a:prstGeom prst="rect">
                <a:avLst/>
              </a:prstGeom>
              <a:pattFill prst="ltUpDiag">
                <a:fgClr>
                  <a:schemeClr val="accent1"/>
                </a:fgClr>
                <a:bgClr>
                  <a:schemeClr val="bg1"/>
                </a:bgClr>
              </a:pattFill>
              <a:ln w="9525" cap="flat" cmpd="sng">
                <a:solidFill>
                  <a:schemeClr val="tx1"/>
                </a:solidFill>
                <a:prstDash val="solid"/>
                <a:miter/>
                <a:headEnd type="none" w="sm" len="med"/>
                <a:tailEnd type="none" w="sm" len="med"/>
              </a:ln>
            </p:spPr>
            <p:txBody>
              <a:bodyPr wrap="none" anchor="ctr" anchorCtr="0"/>
              <a:lstStyle/>
              <a:p>
                <a:endParaRPr lang="en-US" altLang="x-none" dirty="0">
                  <a:latin typeface="Times New Roman" panose="02020603050405020304" pitchFamily="18" charset="0"/>
                </a:endParaRPr>
              </a:p>
            </p:txBody>
          </p:sp>
          <p:sp>
            <p:nvSpPr>
              <p:cNvPr id="58392" name="Line 45"/>
              <p:cNvSpPr/>
              <p:nvPr/>
            </p:nvSpPr>
            <p:spPr>
              <a:xfrm flipH="1">
                <a:off x="1429" y="1797"/>
                <a:ext cx="90" cy="0"/>
              </a:xfrm>
              <a:prstGeom prst="line">
                <a:avLst/>
              </a:prstGeom>
              <a:ln w="9525" cap="flat" cmpd="sng">
                <a:solidFill>
                  <a:schemeClr val="tx1"/>
                </a:solidFill>
                <a:prstDash val="solid"/>
                <a:headEnd type="none" w="sm" len="med"/>
                <a:tailEnd type="none" w="sm" len="med"/>
              </a:ln>
            </p:spPr>
          </p:sp>
          <p:sp>
            <p:nvSpPr>
              <p:cNvPr id="58393" name="Freeform 46"/>
              <p:cNvSpPr/>
              <p:nvPr/>
            </p:nvSpPr>
            <p:spPr>
              <a:xfrm>
                <a:off x="1422" y="1167"/>
                <a:ext cx="326" cy="632"/>
              </a:xfrm>
              <a:custGeom>
                <a:avLst/>
                <a:gdLst>
                  <a:gd name="txL" fmla="*/ 0 w 326"/>
                  <a:gd name="txT" fmla="*/ 0 h 632"/>
                  <a:gd name="txR" fmla="*/ 326 w 326"/>
                  <a:gd name="txB" fmla="*/ 632 h 632"/>
                </a:gdLst>
                <a:ahLst/>
                <a:cxnLst>
                  <a:cxn ang="0">
                    <a:pos x="6" y="632"/>
                  </a:cxn>
                  <a:cxn ang="0">
                    <a:pos x="0" y="587"/>
                  </a:cxn>
                  <a:cxn ang="0">
                    <a:pos x="6" y="519"/>
                  </a:cxn>
                  <a:cxn ang="0">
                    <a:pos x="14" y="471"/>
                  </a:cxn>
                  <a:cxn ang="0">
                    <a:pos x="20" y="434"/>
                  </a:cxn>
                  <a:cxn ang="0">
                    <a:pos x="27" y="393"/>
                  </a:cxn>
                  <a:cxn ang="0">
                    <a:pos x="35" y="266"/>
                  </a:cxn>
                  <a:cxn ang="0">
                    <a:pos x="51" y="227"/>
                  </a:cxn>
                  <a:cxn ang="0">
                    <a:pos x="69" y="182"/>
                  </a:cxn>
                  <a:cxn ang="0">
                    <a:pos x="74" y="158"/>
                  </a:cxn>
                  <a:cxn ang="0">
                    <a:pos x="83" y="132"/>
                  </a:cxn>
                  <a:cxn ang="0">
                    <a:pos x="113" y="68"/>
                  </a:cxn>
                  <a:cxn ang="0">
                    <a:pos x="176" y="20"/>
                  </a:cxn>
                  <a:cxn ang="0">
                    <a:pos x="201" y="14"/>
                  </a:cxn>
                  <a:cxn ang="0">
                    <a:pos x="264" y="11"/>
                  </a:cxn>
                  <a:cxn ang="0">
                    <a:pos x="318" y="2"/>
                  </a:cxn>
                  <a:cxn ang="0">
                    <a:pos x="321" y="0"/>
                  </a:cxn>
                </a:cxnLst>
                <a:rect l="txL" t="txT" r="txR" b="txB"/>
                <a:pathLst>
                  <a:path w="326" h="632">
                    <a:moveTo>
                      <a:pt x="6" y="632"/>
                    </a:moveTo>
                    <a:cubicBezTo>
                      <a:pt x="5" y="617"/>
                      <a:pt x="2" y="602"/>
                      <a:pt x="0" y="587"/>
                    </a:cubicBezTo>
                    <a:cubicBezTo>
                      <a:pt x="1" y="554"/>
                      <a:pt x="0" y="545"/>
                      <a:pt x="6" y="519"/>
                    </a:cubicBezTo>
                    <a:cubicBezTo>
                      <a:pt x="8" y="502"/>
                      <a:pt x="8" y="487"/>
                      <a:pt x="14" y="471"/>
                    </a:cubicBezTo>
                    <a:cubicBezTo>
                      <a:pt x="16" y="459"/>
                      <a:pt x="16" y="446"/>
                      <a:pt x="20" y="434"/>
                    </a:cubicBezTo>
                    <a:cubicBezTo>
                      <a:pt x="22" y="420"/>
                      <a:pt x="25" y="407"/>
                      <a:pt x="27" y="393"/>
                    </a:cubicBezTo>
                    <a:cubicBezTo>
                      <a:pt x="28" y="361"/>
                      <a:pt x="19" y="304"/>
                      <a:pt x="35" y="266"/>
                    </a:cubicBezTo>
                    <a:cubicBezTo>
                      <a:pt x="38" y="252"/>
                      <a:pt x="42" y="239"/>
                      <a:pt x="51" y="227"/>
                    </a:cubicBezTo>
                    <a:cubicBezTo>
                      <a:pt x="56" y="212"/>
                      <a:pt x="63" y="197"/>
                      <a:pt x="69" y="182"/>
                    </a:cubicBezTo>
                    <a:cubicBezTo>
                      <a:pt x="70" y="174"/>
                      <a:pt x="71" y="166"/>
                      <a:pt x="74" y="158"/>
                    </a:cubicBezTo>
                    <a:cubicBezTo>
                      <a:pt x="75" y="148"/>
                      <a:pt x="78" y="140"/>
                      <a:pt x="83" y="132"/>
                    </a:cubicBezTo>
                    <a:cubicBezTo>
                      <a:pt x="87" y="111"/>
                      <a:pt x="103" y="87"/>
                      <a:pt x="113" y="68"/>
                    </a:cubicBezTo>
                    <a:cubicBezTo>
                      <a:pt x="117" y="44"/>
                      <a:pt x="154" y="24"/>
                      <a:pt x="176" y="20"/>
                    </a:cubicBezTo>
                    <a:cubicBezTo>
                      <a:pt x="184" y="16"/>
                      <a:pt x="192" y="15"/>
                      <a:pt x="201" y="14"/>
                    </a:cubicBezTo>
                    <a:cubicBezTo>
                      <a:pt x="228" y="7"/>
                      <a:pt x="199" y="14"/>
                      <a:pt x="264" y="11"/>
                    </a:cubicBezTo>
                    <a:cubicBezTo>
                      <a:pt x="282" y="10"/>
                      <a:pt x="300" y="4"/>
                      <a:pt x="318" y="2"/>
                    </a:cubicBezTo>
                    <a:cubicBezTo>
                      <a:pt x="325" y="0"/>
                      <a:pt x="326" y="0"/>
                      <a:pt x="321" y="0"/>
                    </a:cubicBezTo>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58394" name="Line 47"/>
              <p:cNvSpPr/>
              <p:nvPr/>
            </p:nvSpPr>
            <p:spPr>
              <a:xfrm>
                <a:off x="1746" y="1531"/>
                <a:ext cx="0" cy="261"/>
              </a:xfrm>
              <a:prstGeom prst="line">
                <a:avLst/>
              </a:prstGeom>
              <a:ln w="9525" cap="flat" cmpd="sng">
                <a:pattFill prst="ltUpDiag">
                  <a:fgClr>
                    <a:schemeClr val="accent1"/>
                  </a:fgClr>
                  <a:bgClr>
                    <a:srgbClr val="FFFFFF"/>
                  </a:bgClr>
                </a:pattFill>
                <a:prstDash val="solid"/>
                <a:headEnd type="none" w="sm" len="med"/>
                <a:tailEnd type="none" w="sm" len="med"/>
              </a:ln>
            </p:spPr>
          </p:sp>
          <p:sp>
            <p:nvSpPr>
              <p:cNvPr id="58395" name="Line 48"/>
              <p:cNvSpPr/>
              <p:nvPr/>
            </p:nvSpPr>
            <p:spPr>
              <a:xfrm>
                <a:off x="1827" y="1527"/>
                <a:ext cx="68" cy="0"/>
              </a:xfrm>
              <a:prstGeom prst="line">
                <a:avLst/>
              </a:prstGeom>
              <a:ln w="12700" cap="flat" cmpd="sng">
                <a:pattFill prst="ltUpDiag">
                  <a:fgClr>
                    <a:schemeClr val="accent1"/>
                  </a:fgClr>
                  <a:bgClr>
                    <a:srgbClr val="FFFFFF"/>
                  </a:bgClr>
                </a:pattFill>
                <a:prstDash val="solid"/>
                <a:headEnd type="none" w="sm" len="med"/>
                <a:tailEnd type="none" w="sm" len="med"/>
              </a:ln>
            </p:spPr>
          </p:sp>
          <p:sp>
            <p:nvSpPr>
              <p:cNvPr id="58396" name="Rectangle 49" descr="浅色上对角线"/>
              <p:cNvSpPr/>
              <p:nvPr/>
            </p:nvSpPr>
            <p:spPr>
              <a:xfrm>
                <a:off x="2132" y="1484"/>
                <a:ext cx="91" cy="86"/>
              </a:xfrm>
              <a:prstGeom prst="rect">
                <a:avLst/>
              </a:prstGeom>
              <a:pattFill prst="ltUpDiag">
                <a:fgClr>
                  <a:schemeClr val="accent1"/>
                </a:fgClr>
                <a:bgClr>
                  <a:schemeClr val="bg1"/>
                </a:bgClr>
              </a:pattFill>
              <a:ln w="9525">
                <a:noFill/>
              </a:ln>
            </p:spPr>
            <p:txBody>
              <a:bodyPr wrap="none" anchor="ctr" anchorCtr="0"/>
              <a:lstStyle/>
              <a:p>
                <a:endParaRPr lang="en-US" altLang="x-none" dirty="0">
                  <a:latin typeface="Times New Roman" panose="02020603050405020304" pitchFamily="18" charset="0"/>
                </a:endParaRPr>
              </a:p>
            </p:txBody>
          </p:sp>
          <p:sp>
            <p:nvSpPr>
              <p:cNvPr id="58397" name="Freeform 50"/>
              <p:cNvSpPr/>
              <p:nvPr/>
            </p:nvSpPr>
            <p:spPr>
              <a:xfrm>
                <a:off x="1512" y="1158"/>
                <a:ext cx="231" cy="97"/>
              </a:xfrm>
              <a:custGeom>
                <a:avLst/>
                <a:gdLst>
                  <a:gd name="txL" fmla="*/ 0 w 231"/>
                  <a:gd name="txT" fmla="*/ 0 h 97"/>
                  <a:gd name="txR" fmla="*/ 231 w 231"/>
                  <a:gd name="txB" fmla="*/ 97 h 97"/>
                </a:gdLst>
                <a:ahLst/>
                <a:cxnLst>
                  <a:cxn ang="0">
                    <a:pos x="4" y="96"/>
                  </a:cxn>
                  <a:cxn ang="0">
                    <a:pos x="10" y="89"/>
                  </a:cxn>
                  <a:cxn ang="0">
                    <a:pos x="17" y="77"/>
                  </a:cxn>
                  <a:cxn ang="0">
                    <a:pos x="22" y="69"/>
                  </a:cxn>
                  <a:cxn ang="0">
                    <a:pos x="3" y="43"/>
                  </a:cxn>
                  <a:cxn ang="0">
                    <a:pos x="20" y="63"/>
                  </a:cxn>
                  <a:cxn ang="0">
                    <a:pos x="22" y="59"/>
                  </a:cxn>
                  <a:cxn ang="0">
                    <a:pos x="32" y="51"/>
                  </a:cxn>
                  <a:cxn ang="0">
                    <a:pos x="50" y="36"/>
                  </a:cxn>
                  <a:cxn ang="0">
                    <a:pos x="61" y="32"/>
                  </a:cxn>
                  <a:cxn ang="0">
                    <a:pos x="74" y="27"/>
                  </a:cxn>
                  <a:cxn ang="0">
                    <a:pos x="94" y="43"/>
                  </a:cxn>
                  <a:cxn ang="0">
                    <a:pos x="77" y="26"/>
                  </a:cxn>
                  <a:cxn ang="0">
                    <a:pos x="88" y="23"/>
                  </a:cxn>
                  <a:cxn ang="0">
                    <a:pos x="121" y="17"/>
                  </a:cxn>
                  <a:cxn ang="0">
                    <a:pos x="136" y="18"/>
                  </a:cxn>
                  <a:cxn ang="0">
                    <a:pos x="157" y="17"/>
                  </a:cxn>
                  <a:cxn ang="0">
                    <a:pos x="179" y="15"/>
                  </a:cxn>
                  <a:cxn ang="0">
                    <a:pos x="184" y="14"/>
                  </a:cxn>
                  <a:cxn ang="0">
                    <a:pos x="211" y="11"/>
                  </a:cxn>
                  <a:cxn ang="0">
                    <a:pos x="226" y="6"/>
                  </a:cxn>
                  <a:cxn ang="0">
                    <a:pos x="230" y="0"/>
                  </a:cxn>
                  <a:cxn ang="0">
                    <a:pos x="3" y="0"/>
                  </a:cxn>
                  <a:cxn ang="0">
                    <a:pos x="4" y="96"/>
                  </a:cxn>
                </a:cxnLst>
                <a:rect l="txL" t="txT" r="txR" b="txB"/>
                <a:pathLst>
                  <a:path w="231" h="97">
                    <a:moveTo>
                      <a:pt x="4" y="96"/>
                    </a:moveTo>
                    <a:cubicBezTo>
                      <a:pt x="7" y="80"/>
                      <a:pt x="2" y="97"/>
                      <a:pt x="10" y="89"/>
                    </a:cubicBezTo>
                    <a:cubicBezTo>
                      <a:pt x="14" y="85"/>
                      <a:pt x="12" y="81"/>
                      <a:pt x="17" y="77"/>
                    </a:cubicBezTo>
                    <a:cubicBezTo>
                      <a:pt x="20" y="71"/>
                      <a:pt x="18" y="73"/>
                      <a:pt x="22" y="69"/>
                    </a:cubicBezTo>
                    <a:cubicBezTo>
                      <a:pt x="16" y="60"/>
                      <a:pt x="6" y="53"/>
                      <a:pt x="3" y="43"/>
                    </a:cubicBezTo>
                    <a:cubicBezTo>
                      <a:pt x="0" y="35"/>
                      <a:pt x="13" y="57"/>
                      <a:pt x="20" y="63"/>
                    </a:cubicBezTo>
                    <a:cubicBezTo>
                      <a:pt x="21" y="64"/>
                      <a:pt x="21" y="60"/>
                      <a:pt x="22" y="59"/>
                    </a:cubicBezTo>
                    <a:cubicBezTo>
                      <a:pt x="23" y="52"/>
                      <a:pt x="26" y="54"/>
                      <a:pt x="32" y="51"/>
                    </a:cubicBezTo>
                    <a:cubicBezTo>
                      <a:pt x="37" y="45"/>
                      <a:pt x="47" y="44"/>
                      <a:pt x="50" y="36"/>
                    </a:cubicBezTo>
                    <a:cubicBezTo>
                      <a:pt x="48" y="52"/>
                      <a:pt x="52" y="34"/>
                      <a:pt x="61" y="32"/>
                    </a:cubicBezTo>
                    <a:cubicBezTo>
                      <a:pt x="65" y="30"/>
                      <a:pt x="74" y="27"/>
                      <a:pt x="74" y="27"/>
                    </a:cubicBezTo>
                    <a:cubicBezTo>
                      <a:pt x="81" y="32"/>
                      <a:pt x="86" y="46"/>
                      <a:pt x="94" y="43"/>
                    </a:cubicBezTo>
                    <a:cubicBezTo>
                      <a:pt x="102" y="40"/>
                      <a:pt x="81" y="33"/>
                      <a:pt x="77" y="26"/>
                    </a:cubicBezTo>
                    <a:cubicBezTo>
                      <a:pt x="75" y="23"/>
                      <a:pt x="84" y="24"/>
                      <a:pt x="88" y="23"/>
                    </a:cubicBezTo>
                    <a:cubicBezTo>
                      <a:pt x="97" y="18"/>
                      <a:pt x="111" y="18"/>
                      <a:pt x="121" y="17"/>
                    </a:cubicBezTo>
                    <a:cubicBezTo>
                      <a:pt x="127" y="14"/>
                      <a:pt x="130" y="17"/>
                      <a:pt x="136" y="18"/>
                    </a:cubicBezTo>
                    <a:cubicBezTo>
                      <a:pt x="144" y="17"/>
                      <a:pt x="150" y="14"/>
                      <a:pt x="157" y="17"/>
                    </a:cubicBezTo>
                    <a:cubicBezTo>
                      <a:pt x="164" y="16"/>
                      <a:pt x="172" y="16"/>
                      <a:pt x="179" y="15"/>
                    </a:cubicBezTo>
                    <a:cubicBezTo>
                      <a:pt x="181" y="15"/>
                      <a:pt x="182" y="14"/>
                      <a:pt x="184" y="14"/>
                    </a:cubicBezTo>
                    <a:cubicBezTo>
                      <a:pt x="193" y="13"/>
                      <a:pt x="211" y="11"/>
                      <a:pt x="211" y="11"/>
                    </a:cubicBezTo>
                    <a:cubicBezTo>
                      <a:pt x="216" y="9"/>
                      <a:pt x="221" y="8"/>
                      <a:pt x="226" y="6"/>
                    </a:cubicBezTo>
                    <a:cubicBezTo>
                      <a:pt x="231" y="2"/>
                      <a:pt x="230" y="5"/>
                      <a:pt x="230" y="0"/>
                    </a:cubicBezTo>
                    <a:lnTo>
                      <a:pt x="3" y="0"/>
                    </a:lnTo>
                    <a:lnTo>
                      <a:pt x="4" y="96"/>
                    </a:lnTo>
                    <a:close/>
                  </a:path>
                </a:pathLst>
              </a:custGeom>
              <a:solidFill>
                <a:schemeClr val="bg1">
                  <a:alpha val="100000"/>
                </a:schemeClr>
              </a:solidFill>
              <a:ln w="28575">
                <a:noFill/>
              </a:ln>
            </p:spPr>
            <p:txBody>
              <a:bodyPr/>
              <a:lstStyle/>
              <a:p>
                <a:endParaRPr lang="zh-CN" altLang="en-US"/>
              </a:p>
            </p:txBody>
          </p:sp>
          <p:sp>
            <p:nvSpPr>
              <p:cNvPr id="58398" name="Oval 51"/>
              <p:cNvSpPr/>
              <p:nvPr/>
            </p:nvSpPr>
            <p:spPr>
              <a:xfrm>
                <a:off x="1500" y="1178"/>
                <a:ext cx="45" cy="45"/>
              </a:xfrm>
              <a:prstGeom prst="ellipse">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sp>
            <p:nvSpPr>
              <p:cNvPr id="58399" name="AutoShape 52"/>
              <p:cNvSpPr/>
              <p:nvPr/>
            </p:nvSpPr>
            <p:spPr>
              <a:xfrm>
                <a:off x="2210" y="1432"/>
                <a:ext cx="90" cy="46"/>
              </a:xfrm>
              <a:prstGeom prst="roundRect">
                <a:avLst>
                  <a:gd name="adj" fmla="val 16667"/>
                </a:avLst>
              </a:prstGeom>
              <a:solidFill>
                <a:schemeClr val="bg1"/>
              </a:solidFill>
              <a:ln w="9525">
                <a:noFill/>
              </a:ln>
            </p:spPr>
            <p:txBody>
              <a:bodyPr wrap="none" anchor="ctr" anchorCtr="0"/>
              <a:lstStyle/>
              <a:p>
                <a:endParaRPr lang="en-US" altLang="x-none" dirty="0">
                  <a:latin typeface="Times New Roman" panose="02020603050405020304" pitchFamily="18" charset="0"/>
                </a:endParaRPr>
              </a:p>
            </p:txBody>
          </p:sp>
        </p:grpSp>
      </p:grpSp>
      <p:sp>
        <p:nvSpPr>
          <p:cNvPr id="482357" name="Text Box 53"/>
          <p:cNvSpPr txBox="1"/>
          <p:nvPr/>
        </p:nvSpPr>
        <p:spPr>
          <a:xfrm>
            <a:off x="395288" y="3894138"/>
            <a:ext cx="719137" cy="1190625"/>
          </a:xfrm>
          <a:prstGeom prst="rect">
            <a:avLst/>
          </a:prstGeom>
          <a:noFill/>
          <a:ln w="9525">
            <a:noFill/>
          </a:ln>
        </p:spPr>
        <p:txBody>
          <a:bodyPr>
            <a:spAutoFit/>
          </a:bodyPr>
          <a:lstStyle/>
          <a:p>
            <a:pPr algn="l">
              <a:spcBef>
                <a:spcPct val="50000"/>
              </a:spcBef>
            </a:pPr>
            <a:r>
              <a:rPr lang="zh-CN" altLang="en-US" sz="1800" b="0" i="0" dirty="0">
                <a:latin typeface="Arial" panose="020B0604020202020204" pitchFamily="34" charset="0"/>
                <a:ea typeface="宋体" panose="02010600030101010101" pitchFamily="2" charset="-122"/>
              </a:rPr>
              <a:t>钻孔处的合理结构</a:t>
            </a:r>
          </a:p>
        </p:txBody>
      </p:sp>
      <p:sp>
        <p:nvSpPr>
          <p:cNvPr id="482358" name="Text Box 54"/>
          <p:cNvSpPr txBox="1">
            <a:spLocks noChangeArrowheads="1"/>
          </p:cNvSpPr>
          <p:nvPr/>
        </p:nvSpPr>
        <p:spPr bwMode="auto">
          <a:xfrm>
            <a:off x="6300788" y="4076700"/>
            <a:ext cx="2625725" cy="1311275"/>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sz="2000" i="0" kern="1200" cap="none" spc="0" normalizeH="0" baseline="0" noProof="0">
                <a:effectLst>
                  <a:outerShdw blurRad="38100" dist="38100" dir="2700000" algn="tl">
                    <a:srgbClr val="C0C0C0"/>
                  </a:outerShdw>
                </a:effectLst>
                <a:latin typeface="Arial" panose="020B0604020202020204" pitchFamily="34" charset="0"/>
                <a:ea typeface="仿宋_GB2312" pitchFamily="49" charset="-122"/>
                <a:cs typeface="+mn-cs"/>
              </a:rPr>
              <a:t>钻孔时，钻头应尽量垂直被加工表面，否则钻头受力不均会产生折断或打滑。</a:t>
            </a:r>
          </a:p>
        </p:txBody>
      </p:sp>
      <p:grpSp>
        <p:nvGrpSpPr>
          <p:cNvPr id="7" name="Group 55"/>
          <p:cNvGrpSpPr/>
          <p:nvPr/>
        </p:nvGrpSpPr>
        <p:grpSpPr>
          <a:xfrm>
            <a:off x="1258888" y="3573463"/>
            <a:ext cx="4648200" cy="2589212"/>
            <a:chOff x="1020" y="2251"/>
            <a:chExt cx="2928" cy="1631"/>
          </a:xfrm>
        </p:grpSpPr>
        <p:pic>
          <p:nvPicPr>
            <p:cNvPr id="58381" name="Picture 56"/>
            <p:cNvPicPr>
              <a:picLocks noChangeAspect="1"/>
            </p:cNvPicPr>
            <p:nvPr/>
          </p:nvPicPr>
          <p:blipFill>
            <a:blip r:embed="rId2">
              <a:clrChange>
                <a:clrFrom>
                  <a:srgbClr val="FFFFFF"/>
                </a:clrFrom>
                <a:clrTo>
                  <a:srgbClr val="FFFFFF">
                    <a:alpha val="0"/>
                  </a:srgbClr>
                </a:clrTo>
              </a:clrChange>
              <a:lum bright="-17999"/>
            </a:blip>
            <a:stretch>
              <a:fillRect/>
            </a:stretch>
          </p:blipFill>
          <p:spPr>
            <a:xfrm>
              <a:off x="1020" y="2432"/>
              <a:ext cx="1452" cy="1368"/>
            </a:xfrm>
            <a:prstGeom prst="rect">
              <a:avLst/>
            </a:prstGeom>
            <a:noFill/>
            <a:ln w="9525">
              <a:noFill/>
            </a:ln>
          </p:spPr>
        </p:pic>
        <p:pic>
          <p:nvPicPr>
            <p:cNvPr id="58382" name="Picture 57" descr="未命名"/>
            <p:cNvPicPr>
              <a:picLocks noChangeAspect="1"/>
            </p:cNvPicPr>
            <p:nvPr/>
          </p:nvPicPr>
          <p:blipFill>
            <a:blip r:embed="rId3">
              <a:clrChange>
                <a:clrFrom>
                  <a:srgbClr val="FFFFFF"/>
                </a:clrFrom>
                <a:clrTo>
                  <a:srgbClr val="FFFFFF">
                    <a:alpha val="0"/>
                  </a:srgbClr>
                </a:clrTo>
              </a:clrChange>
            </a:blip>
            <a:srcRect l="15012" t="17467" r="46596"/>
            <a:stretch>
              <a:fillRect/>
            </a:stretch>
          </p:blipFill>
          <p:spPr>
            <a:xfrm>
              <a:off x="2835" y="2251"/>
              <a:ext cx="1113" cy="1631"/>
            </a:xfrm>
            <a:prstGeom prst="rect">
              <a:avLst/>
            </a:prstGeom>
            <a:noFill/>
            <a:ln w="9525">
              <a:noFill/>
            </a:ln>
          </p:spPr>
        </p:pic>
      </p:grpSp>
      <p:sp>
        <p:nvSpPr>
          <p:cNvPr id="58380" name="Rectangle 59"/>
          <p:cNvSpPr/>
          <p:nvPr/>
        </p:nvSpPr>
        <p:spPr>
          <a:xfrm>
            <a:off x="0" y="0"/>
            <a:ext cx="9144000" cy="420688"/>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12.</a:t>
            </a:r>
            <a:r>
              <a:rPr lang="en-US" altLang="zh-CN" i="0" dirty="0">
                <a:solidFill>
                  <a:schemeClr val="tx2"/>
                </a:solidFill>
                <a:latin typeface="Times New Roman" panose="02020603050405020304" pitchFamily="18" charset="0"/>
                <a:ea typeface="宋体" panose="02010600030101010101" pitchFamily="2" charset="-122"/>
              </a:rPr>
              <a:t>6</a:t>
            </a:r>
            <a:r>
              <a:rPr lang="en-US" altLang="zh-CN" i="0" dirty="0">
                <a:solidFill>
                  <a:schemeClr val="tx2"/>
                </a:solidFill>
                <a:latin typeface="Times New Roman" panose="02020603050405020304" pitchFamily="18" charset="0"/>
              </a:rPr>
              <a:t> </a:t>
            </a:r>
            <a:r>
              <a:rPr lang="zh-CN" altLang="en-US" i="0" dirty="0">
                <a:solidFill>
                  <a:schemeClr val="tx2"/>
                </a:solidFill>
                <a:latin typeface="Times New Roman" panose="02020603050405020304" pitchFamily="18" charset="0"/>
                <a:ea typeface="宋体" panose="02010600030101010101" pitchFamily="2" charset="-122"/>
              </a:rPr>
              <a:t>零件的工艺结构</a:t>
            </a:r>
            <a:endParaRPr lang="zh-CN" altLang="en-US" sz="2000" i="0" dirty="0">
              <a:solidFill>
                <a:srgbClr val="A50021"/>
              </a:solidFill>
              <a:latin typeface="Times New Roman" panose="02020603050405020304" pitchFamily="18" charset="0"/>
              <a:ea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230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482308"/>
                                        </p:tgtEl>
                                        <p:attrNameLst>
                                          <p:attrName>style.visibility</p:attrName>
                                        </p:attrNameLst>
                                      </p:cBhvr>
                                      <p:to>
                                        <p:strVal val="visible"/>
                                      </p:to>
                                    </p:set>
                                    <p:animEffect transition="in" filter="slide(fromBottom)">
                                      <p:cBhvr>
                                        <p:cTn id="16" dur="500"/>
                                        <p:tgtEl>
                                          <p:spTgt spid="482308"/>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8235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82358"/>
                                        </p:tgtEl>
                                        <p:attrNameLst>
                                          <p:attrName>style.visibility</p:attrName>
                                        </p:attrNameLst>
                                      </p:cBhvr>
                                      <p:to>
                                        <p:strVal val="visible"/>
                                      </p:to>
                                    </p:set>
                                    <p:animEffect transition="in" filter="slide(fromBottom)">
                                      <p:cBhvr>
                                        <p:cTn id="30" dur="500"/>
                                        <p:tgtEl>
                                          <p:spTgt spid="482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307" grpId="0"/>
      <p:bldP spid="482308" grpId="0"/>
      <p:bldP spid="482357" grpId="0"/>
      <p:bldP spid="4823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38AC3C4-DF6A-4E18-BCD4-AC6C4855A4F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6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5</a:t>
            </a:fld>
            <a:endParaRPr lang="en-US" altLang="zh-CN" sz="1400" b="0" i="0" dirty="0">
              <a:ea typeface="宋体" panose="02010600030101010101" pitchFamily="2" charset="-122"/>
            </a:endParaRPr>
          </a:p>
        </p:txBody>
      </p:sp>
      <p:sp>
        <p:nvSpPr>
          <p:cNvPr id="8197" name="Rectangle 26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12.1 </a:t>
            </a:r>
            <a:r>
              <a:rPr lang="zh-CN" altLang="en-US" i="0" dirty="0">
                <a:solidFill>
                  <a:schemeClr val="tx2"/>
                </a:solidFill>
                <a:latin typeface="Times New Roman" panose="02020603050405020304" pitchFamily="18" charset="0"/>
                <a:ea typeface="宋体" panose="02010600030101010101" pitchFamily="2" charset="-122"/>
              </a:rPr>
              <a:t>零件图的内容</a:t>
            </a:r>
            <a:r>
              <a:rPr lang="en-US" altLang="zh-CN" i="0" dirty="0">
                <a:solidFill>
                  <a:schemeClr val="tx2"/>
                </a:solidFill>
                <a:latin typeface="Times New Roman" panose="02020603050405020304" pitchFamily="18" charset="0"/>
                <a:ea typeface="宋体" panose="02010600030101010101" pitchFamily="2" charset="-122"/>
              </a:rPr>
              <a:t>-</a:t>
            </a:r>
            <a:r>
              <a:rPr lang="zh-CN" altLang="en-US" i="0" dirty="0">
                <a:solidFill>
                  <a:schemeClr val="tx2"/>
                </a:solidFill>
                <a:latin typeface="Times New Roman" panose="02020603050405020304" pitchFamily="18" charset="0"/>
                <a:ea typeface="宋体" panose="02010600030101010101" pitchFamily="2" charset="-122"/>
              </a:rPr>
              <a:t>蜗轮轴零件图</a:t>
            </a:r>
            <a:endParaRPr lang="zh-CN" altLang="en-US" i="0" dirty="0">
              <a:solidFill>
                <a:srgbClr val="A50021"/>
              </a:solidFill>
              <a:latin typeface="仿宋_GB2312" pitchFamily="49" charset="-122"/>
              <a:ea typeface="仿宋_GB2312" pitchFamily="49" charset="-122"/>
            </a:endParaRPr>
          </a:p>
        </p:txBody>
      </p:sp>
      <p:pic>
        <p:nvPicPr>
          <p:cNvPr id="2" name="图片 1"/>
          <p:cNvPicPr>
            <a:picLocks noChangeAspect="1"/>
          </p:cNvPicPr>
          <p:nvPr/>
        </p:nvPicPr>
        <p:blipFill>
          <a:blip r:embed="rId2"/>
          <a:stretch>
            <a:fillRect/>
          </a:stretch>
        </p:blipFill>
        <p:spPr>
          <a:xfrm>
            <a:off x="223973" y="536611"/>
            <a:ext cx="8870815" cy="5965753"/>
          </a:xfrm>
          <a:prstGeom prst="rect">
            <a:avLst/>
          </a:prstGeom>
        </p:spPr>
      </p:pic>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DAFE288-BE2B-46FB-AE2D-551FC2A33CD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6</a:t>
            </a:fld>
            <a:endParaRPr lang="en-US" altLang="zh-CN" sz="1400" b="0" i="0" dirty="0">
              <a:ea typeface="宋体" panose="02010600030101010101" pitchFamily="2" charset="-122"/>
            </a:endParaRPr>
          </a:p>
        </p:txBody>
      </p:sp>
      <p:sp>
        <p:nvSpPr>
          <p:cNvPr id="9221" name="Rectangle 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12.1 </a:t>
            </a:r>
            <a:r>
              <a:rPr lang="zh-CN" altLang="en-US" i="0" dirty="0">
                <a:solidFill>
                  <a:schemeClr val="tx2"/>
                </a:solidFill>
                <a:latin typeface="Times New Roman" panose="02020603050405020304" pitchFamily="18" charset="0"/>
                <a:ea typeface="宋体" panose="02010600030101010101" pitchFamily="2" charset="-122"/>
              </a:rPr>
              <a:t>零件图的内容</a:t>
            </a:r>
            <a:r>
              <a:rPr lang="en-US" altLang="zh-CN" i="0" dirty="0">
                <a:solidFill>
                  <a:schemeClr val="tx2"/>
                </a:solidFill>
                <a:latin typeface="Times New Roman" panose="02020603050405020304" pitchFamily="18" charset="0"/>
                <a:ea typeface="宋体" panose="02010600030101010101" pitchFamily="2" charset="-122"/>
              </a:rPr>
              <a:t>-</a:t>
            </a:r>
            <a:r>
              <a:rPr lang="zh-CN" altLang="en-US" i="0" dirty="0">
                <a:solidFill>
                  <a:schemeClr val="tx2"/>
                </a:solidFill>
                <a:latin typeface="Times New Roman" panose="02020603050405020304" pitchFamily="18" charset="0"/>
                <a:ea typeface="宋体" panose="02010600030101010101" pitchFamily="2" charset="-122"/>
              </a:rPr>
              <a:t>箱盖零件图</a:t>
            </a:r>
            <a:endParaRPr lang="zh-CN" altLang="en-US" i="0" dirty="0">
              <a:solidFill>
                <a:srgbClr val="A50021"/>
              </a:solidFill>
              <a:latin typeface="仿宋_GB2312" pitchFamily="49" charset="-122"/>
              <a:ea typeface="仿宋_GB2312" pitchFamily="49" charset="-122"/>
            </a:endParaRPr>
          </a:p>
        </p:txBody>
      </p:sp>
      <p:pic>
        <p:nvPicPr>
          <p:cNvPr id="2" name="图片 1"/>
          <p:cNvPicPr>
            <a:picLocks noChangeAspect="1"/>
          </p:cNvPicPr>
          <p:nvPr/>
        </p:nvPicPr>
        <p:blipFill>
          <a:blip r:embed="rId2"/>
          <a:stretch>
            <a:fillRect/>
          </a:stretch>
        </p:blipFill>
        <p:spPr>
          <a:xfrm>
            <a:off x="260526" y="511844"/>
            <a:ext cx="8449133" cy="6008950"/>
          </a:xfrm>
          <a:prstGeom prst="rect">
            <a:avLst/>
          </a:prstGeom>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0E5B91A-540E-4A61-B939-72A0833FF45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7</a:t>
            </a:fld>
            <a:endParaRPr lang="en-US" altLang="zh-CN" sz="1400" b="0" i="0" dirty="0">
              <a:ea typeface="宋体" panose="02010600030101010101" pitchFamily="2" charset="-122"/>
            </a:endParaRPr>
          </a:p>
        </p:txBody>
      </p:sp>
      <p:sp>
        <p:nvSpPr>
          <p:cNvPr id="10245"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12.1 </a:t>
            </a:r>
            <a:r>
              <a:rPr lang="zh-CN" altLang="en-US" i="0" dirty="0">
                <a:solidFill>
                  <a:schemeClr val="tx2"/>
                </a:solidFill>
                <a:latin typeface="Times New Roman" panose="02020603050405020304" pitchFamily="18" charset="0"/>
                <a:ea typeface="宋体" panose="02010600030101010101" pitchFamily="2" charset="-122"/>
              </a:rPr>
              <a:t>零件图的内容</a:t>
            </a:r>
            <a:r>
              <a:rPr lang="en-US" altLang="zh-CN" i="0" dirty="0">
                <a:solidFill>
                  <a:schemeClr val="tx2"/>
                </a:solidFill>
                <a:latin typeface="Times New Roman" panose="02020603050405020304" pitchFamily="18" charset="0"/>
                <a:ea typeface="宋体" panose="02010600030101010101" pitchFamily="2" charset="-122"/>
              </a:rPr>
              <a:t>-</a:t>
            </a:r>
            <a:r>
              <a:rPr lang="zh-CN" altLang="en-US" i="0" dirty="0">
                <a:solidFill>
                  <a:schemeClr val="tx2"/>
                </a:solidFill>
                <a:latin typeface="Times New Roman" panose="02020603050405020304" pitchFamily="18" charset="0"/>
                <a:ea typeface="宋体" panose="02010600030101010101" pitchFamily="2" charset="-122"/>
              </a:rPr>
              <a:t>箱盖零件图</a:t>
            </a:r>
            <a:endParaRPr lang="zh-CN" altLang="en-US" i="0" dirty="0">
              <a:solidFill>
                <a:srgbClr val="A50021"/>
              </a:solidFill>
              <a:latin typeface="仿宋_GB2312" pitchFamily="49" charset="-122"/>
              <a:ea typeface="仿宋_GB2312" pitchFamily="49" charset="-122"/>
            </a:endParaRPr>
          </a:p>
        </p:txBody>
      </p:sp>
      <p:pic>
        <p:nvPicPr>
          <p:cNvPr id="2" name="图片 1"/>
          <p:cNvPicPr>
            <a:picLocks noChangeAspect="1"/>
          </p:cNvPicPr>
          <p:nvPr/>
        </p:nvPicPr>
        <p:blipFill>
          <a:blip r:embed="rId2"/>
          <a:stretch>
            <a:fillRect/>
          </a:stretch>
        </p:blipFill>
        <p:spPr>
          <a:xfrm>
            <a:off x="343428" y="557571"/>
            <a:ext cx="8457143" cy="5742857"/>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873F0DD-8263-4B48-9BD5-29A4989AB712}"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8</a:t>
            </a:fld>
            <a:endParaRPr lang="en-US" altLang="zh-CN" sz="1400" b="0" i="0" dirty="0">
              <a:ea typeface="宋体" panose="02010600030101010101" pitchFamily="2" charset="-122"/>
            </a:endParaRPr>
          </a:p>
        </p:txBody>
      </p:sp>
      <p:sp>
        <p:nvSpPr>
          <p:cNvPr id="394243" name="Text Box 3"/>
          <p:cNvSpPr txBox="1">
            <a:spLocks noChangeArrowheads="1"/>
          </p:cNvSpPr>
          <p:nvPr/>
        </p:nvSpPr>
        <p:spPr bwMode="auto">
          <a:xfrm>
            <a:off x="0" y="866775"/>
            <a:ext cx="8993188" cy="5573713"/>
          </a:xfrm>
          <a:prstGeom prst="rect">
            <a:avLst/>
          </a:prstGeom>
          <a:noFill/>
          <a:ln w="9525">
            <a:noFill/>
            <a:miter lim="800000"/>
            <a:headEnd type="none" w="sm" len="med"/>
            <a:tailEnd type="none" w="sm" len="med"/>
          </a:ln>
          <a:effectLst/>
        </p:spPr>
        <p:txBody>
          <a:bodyPr>
            <a:spAutoFit/>
          </a:bodyPr>
          <a:lstStyle/>
          <a:p>
            <a:pPr marL="342900" marR="0" indent="-342900" algn="l" defTabSz="914400">
              <a:lnSpc>
                <a:spcPct val="115000"/>
              </a:lnSpc>
              <a:spcBef>
                <a:spcPct val="20000"/>
              </a:spcBef>
              <a:buClrTx/>
              <a:buSzTx/>
              <a:buFontTx/>
              <a:buAutoNum type="arabicPeriod"/>
              <a:defRPr/>
            </a:pPr>
            <a:r>
              <a:rPr kumimoji="0" lang="zh-CN" altLang="en-US" sz="2200" i="0" kern="1200" cap="none" spc="0" normalizeH="0" baseline="0" noProof="0">
                <a:solidFill>
                  <a:srgbClr val="990000"/>
                </a:solidFill>
                <a:latin typeface="仿宋_GB2312" pitchFamily="49" charset="-122"/>
                <a:ea typeface="仿宋_GB2312" pitchFamily="49" charset="-122"/>
                <a:cs typeface="+mn-cs"/>
              </a:rPr>
              <a:t>主视图的选择</a:t>
            </a:r>
          </a:p>
          <a:p>
            <a:pPr marL="800100" marR="0" lvl="1" indent="-342900" algn="l" defTabSz="914400" rtl="0" eaLnBrk="1" fontAlgn="base" latinLnBrk="0" hangingPunct="1">
              <a:lnSpc>
                <a:spcPct val="115000"/>
              </a:lnSpc>
              <a:spcBef>
                <a:spcPct val="20000"/>
              </a:spcBef>
              <a:spcAft>
                <a:spcPct val="0"/>
              </a:spcAft>
              <a:buClr>
                <a:srgbClr val="0033CC"/>
              </a:buClr>
              <a:buSzTx/>
              <a:buFont typeface="Wingdings" panose="05000000000000000000" pitchFamily="2" charset="2"/>
              <a:buChar char="ü"/>
              <a:defRPr/>
            </a:pP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表达零件结构信息量最多的</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那个视图作为主视图</a:t>
            </a:r>
          </a:p>
          <a:p>
            <a:pPr marL="800100" marR="0" lvl="1" indent="-342900" algn="l" defTabSz="914400" rtl="0" eaLnBrk="1" fontAlgn="base" latinLnBrk="0" hangingPunct="1">
              <a:lnSpc>
                <a:spcPct val="115000"/>
              </a:lnSpc>
              <a:spcBef>
                <a:spcPct val="20000"/>
              </a:spcBef>
              <a:spcAft>
                <a:spcPct val="0"/>
              </a:spcAft>
              <a:buClr>
                <a:srgbClr val="0033CC"/>
              </a:buClr>
              <a:buSzTx/>
              <a:buFont typeface="Wingdings" panose="05000000000000000000" pitchFamily="2" charset="2"/>
              <a:buChar char="ü"/>
              <a:defRPr/>
            </a:pP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投影时</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零件在投影体系中的位置</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通常是零件的工作（安装）位置或主要的加工位置。</a:t>
            </a:r>
          </a:p>
          <a:p>
            <a:pPr marL="342900" marR="0" indent="-342900" algn="l" defTabSz="914400">
              <a:lnSpc>
                <a:spcPct val="115000"/>
              </a:lnSpc>
              <a:spcBef>
                <a:spcPct val="20000"/>
              </a:spcBef>
              <a:buClrTx/>
              <a:buSzTx/>
              <a:buFontTx/>
              <a:buAutoNum type="arabicPeriod"/>
              <a:defRPr/>
            </a:pPr>
            <a:r>
              <a:rPr kumimoji="0" lang="zh-CN" altLang="en-US" sz="2200" i="0" kern="1200" cap="none" spc="0" normalizeH="0" baseline="0" noProof="0">
                <a:solidFill>
                  <a:srgbClr val="990000"/>
                </a:solidFill>
                <a:latin typeface="仿宋_GB2312" pitchFamily="49" charset="-122"/>
                <a:ea typeface="仿宋_GB2312" pitchFamily="49" charset="-122"/>
                <a:cs typeface="+mn-cs"/>
              </a:rPr>
              <a:t>表达方案的确定</a:t>
            </a:r>
          </a:p>
          <a:p>
            <a:pPr marL="800100" marR="0" lvl="1" indent="-342900" algn="l" defTabSz="914400" rtl="0" eaLnBrk="1" fontAlgn="base" latinLnBrk="0" hangingPunct="1">
              <a:lnSpc>
                <a:spcPct val="115000"/>
              </a:lnSpc>
              <a:spcBef>
                <a:spcPct val="20000"/>
              </a:spcBef>
              <a:spcAft>
                <a:spcPct val="0"/>
              </a:spcAft>
              <a:buClr>
                <a:srgbClr val="0033CC"/>
              </a:buClr>
              <a:buSzTx/>
              <a:buFont typeface="Wingdings" panose="05000000000000000000" pitchFamily="2" charset="2"/>
              <a:buChar char="ü"/>
              <a:defRPr/>
            </a:pP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在明确表达清楚零件结构形状的前提下，应使</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视图</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（包括剖视图、断面图等）</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数量为最少</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a:t>
            </a:r>
          </a:p>
          <a:p>
            <a:pPr marL="800100" marR="0" lvl="1" indent="-342900" algn="l" defTabSz="914400" rtl="0" eaLnBrk="1" fontAlgn="base" latinLnBrk="0" hangingPunct="1">
              <a:lnSpc>
                <a:spcPct val="115000"/>
              </a:lnSpc>
              <a:spcBef>
                <a:spcPct val="20000"/>
              </a:spcBef>
              <a:spcAft>
                <a:spcPct val="0"/>
              </a:spcAft>
              <a:buClr>
                <a:srgbClr val="0033CC"/>
              </a:buClr>
              <a:buSzTx/>
              <a:buFont typeface="Wingdings" panose="05000000000000000000" pitchFamily="2" charset="2"/>
              <a:buChar char="ü"/>
              <a:defRPr/>
            </a:pP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尽量</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避免用虚线表达零件</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的轮廓线及棱边线。视图一般只画零件的可见部分，必要时才画出不可见部分。</a:t>
            </a:r>
          </a:p>
          <a:p>
            <a:pPr marL="800100" marR="0" lvl="1" indent="-342900" algn="l" defTabSz="914400" rtl="0" eaLnBrk="1" fontAlgn="base" latinLnBrk="0" hangingPunct="1">
              <a:lnSpc>
                <a:spcPct val="115000"/>
              </a:lnSpc>
              <a:spcBef>
                <a:spcPct val="20000"/>
              </a:spcBef>
              <a:spcAft>
                <a:spcPct val="0"/>
              </a:spcAft>
              <a:buClr>
                <a:srgbClr val="0033CC"/>
              </a:buClr>
              <a:buSzTx/>
              <a:buFont typeface="Wingdings" panose="05000000000000000000" pitchFamily="2" charset="2"/>
              <a:buChar char="ü"/>
              <a:defRPr/>
            </a:pP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尽量</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避免同一结构</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作不必要的</a:t>
            </a: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重复表达</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，使各个视图（包括剖视图、断面图等）各有表达的重点。</a:t>
            </a:r>
          </a:p>
          <a:p>
            <a:pPr marL="800100" marR="0" lvl="1" indent="-342900" algn="l" defTabSz="914400" rtl="0" eaLnBrk="1" fontAlgn="base" latinLnBrk="0" hangingPunct="1">
              <a:lnSpc>
                <a:spcPct val="115000"/>
              </a:lnSpc>
              <a:spcBef>
                <a:spcPct val="20000"/>
              </a:spcBef>
              <a:spcAft>
                <a:spcPct val="0"/>
              </a:spcAft>
              <a:buClr>
                <a:srgbClr val="0033CC"/>
              </a:buClr>
              <a:buSzTx/>
              <a:buFont typeface="Wingdings" panose="05000000000000000000" pitchFamily="2" charset="2"/>
              <a:buChar char="ü"/>
              <a:defRPr/>
            </a:pPr>
            <a:r>
              <a:rPr kumimoji="0" lang="zh-CN" altLang="en-US" sz="2200" b="1" i="0" u="sng" strike="noStrike" kern="1200" cap="none" spc="0" normalizeH="0" baseline="0" noProof="0">
                <a:ln>
                  <a:noFill/>
                </a:ln>
                <a:solidFill>
                  <a:schemeClr val="hlink"/>
                </a:solidFill>
                <a:effectLst>
                  <a:outerShdw blurRad="38100" dist="38100" dir="2700000" algn="tl">
                    <a:srgbClr val="C0C0C0"/>
                  </a:outerShdw>
                </a:effectLst>
                <a:uLnTx/>
                <a:uFillTx/>
                <a:latin typeface="仿宋_GB2312" pitchFamily="49" charset="-122"/>
                <a:ea typeface="仿宋_GB2312" pitchFamily="49" charset="-122"/>
                <a:cs typeface="+mn-cs"/>
              </a:rPr>
              <a:t>合理布置</a:t>
            </a:r>
            <a:r>
              <a:rPr kumimoji="0" lang="zh-CN" altLang="en-US" sz="2200" b="1" i="0" u="none" strike="noStrike" kern="1200" cap="none" spc="0" normalizeH="0" baseline="0" noProof="0">
                <a:ln>
                  <a:noFill/>
                </a:ln>
                <a:solidFill>
                  <a:schemeClr val="tx1"/>
                </a:solidFill>
                <a:effectLst/>
                <a:uLnTx/>
                <a:uFillTx/>
                <a:latin typeface="仿宋_GB2312" pitchFamily="49" charset="-122"/>
                <a:ea typeface="仿宋_GB2312" pitchFamily="49" charset="-122"/>
                <a:cs typeface="+mn-cs"/>
              </a:rPr>
              <a:t>各视图、剖视图、断面图等位置，既要使图样清晰、美观，又要有利于图幅的充分利用。</a:t>
            </a:r>
          </a:p>
        </p:txBody>
      </p:sp>
      <p:sp>
        <p:nvSpPr>
          <p:cNvPr id="12294"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12.2.1 </a:t>
            </a:r>
            <a:r>
              <a:rPr lang="zh-CN" altLang="en-US" i="0" dirty="0">
                <a:solidFill>
                  <a:srgbClr val="000066"/>
                </a:solidFill>
                <a:latin typeface="仿宋_GB2312" pitchFamily="49" charset="-122"/>
                <a:ea typeface="仿宋_GB2312" pitchFamily="49" charset="-122"/>
              </a:rPr>
              <a:t>选择表达方案的一般原则</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4243">
                                            <p:txEl>
                                              <p:pRg st="0" end="0"/>
                                            </p:txEl>
                                          </p:spTgt>
                                        </p:tgtEl>
                                        <p:attrNameLst>
                                          <p:attrName>style.visibility</p:attrName>
                                        </p:attrNameLst>
                                      </p:cBhvr>
                                      <p:to>
                                        <p:strVal val="visible"/>
                                      </p:to>
                                    </p:set>
                                    <p:anim calcmode="lin" valueType="num">
                                      <p:cBhvr additive="base">
                                        <p:cTn id="7" dur="500" fill="hold"/>
                                        <p:tgtEl>
                                          <p:spTgt spid="3942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424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94243">
                                            <p:txEl>
                                              <p:pRg st="1" end="1"/>
                                            </p:txEl>
                                          </p:spTgt>
                                        </p:tgtEl>
                                        <p:attrNameLst>
                                          <p:attrName>style.visibility</p:attrName>
                                        </p:attrNameLst>
                                      </p:cBhvr>
                                      <p:to>
                                        <p:strVal val="visible"/>
                                      </p:to>
                                    </p:set>
                                    <p:anim calcmode="lin" valueType="num">
                                      <p:cBhvr additive="base">
                                        <p:cTn id="11" dur="500" fill="hold"/>
                                        <p:tgtEl>
                                          <p:spTgt spid="39424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9424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94243">
                                            <p:txEl>
                                              <p:pRg st="2" end="2"/>
                                            </p:txEl>
                                          </p:spTgt>
                                        </p:tgtEl>
                                        <p:attrNameLst>
                                          <p:attrName>style.visibility</p:attrName>
                                        </p:attrNameLst>
                                      </p:cBhvr>
                                      <p:to>
                                        <p:strVal val="visible"/>
                                      </p:to>
                                    </p:set>
                                    <p:anim calcmode="lin" valueType="num">
                                      <p:cBhvr additive="base">
                                        <p:cTn id="15" dur="500" fill="hold"/>
                                        <p:tgtEl>
                                          <p:spTgt spid="39424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94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94243">
                                            <p:txEl>
                                              <p:pRg st="3" end="3"/>
                                            </p:txEl>
                                          </p:spTgt>
                                        </p:tgtEl>
                                        <p:attrNameLst>
                                          <p:attrName>style.visibility</p:attrName>
                                        </p:attrNameLst>
                                      </p:cBhvr>
                                      <p:to>
                                        <p:strVal val="visible"/>
                                      </p:to>
                                    </p:set>
                                    <p:anim calcmode="lin" valueType="num">
                                      <p:cBhvr additive="base">
                                        <p:cTn id="21" dur="500" fill="hold"/>
                                        <p:tgtEl>
                                          <p:spTgt spid="39424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9424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94243">
                                            <p:txEl>
                                              <p:pRg st="4" end="4"/>
                                            </p:txEl>
                                          </p:spTgt>
                                        </p:tgtEl>
                                        <p:attrNameLst>
                                          <p:attrName>style.visibility</p:attrName>
                                        </p:attrNameLst>
                                      </p:cBhvr>
                                      <p:to>
                                        <p:strVal val="visible"/>
                                      </p:to>
                                    </p:set>
                                    <p:anim calcmode="lin" valueType="num">
                                      <p:cBhvr additive="base">
                                        <p:cTn id="25" dur="500" fill="hold"/>
                                        <p:tgtEl>
                                          <p:spTgt spid="39424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424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94243">
                                            <p:txEl>
                                              <p:pRg st="5" end="5"/>
                                            </p:txEl>
                                          </p:spTgt>
                                        </p:tgtEl>
                                        <p:attrNameLst>
                                          <p:attrName>style.visibility</p:attrName>
                                        </p:attrNameLst>
                                      </p:cBhvr>
                                      <p:to>
                                        <p:strVal val="visible"/>
                                      </p:to>
                                    </p:set>
                                    <p:anim calcmode="lin" valueType="num">
                                      <p:cBhvr additive="base">
                                        <p:cTn id="29" dur="500" fill="hold"/>
                                        <p:tgtEl>
                                          <p:spTgt spid="39424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9424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394243">
                                            <p:txEl>
                                              <p:pRg st="6" end="6"/>
                                            </p:txEl>
                                          </p:spTgt>
                                        </p:tgtEl>
                                        <p:attrNameLst>
                                          <p:attrName>style.visibility</p:attrName>
                                        </p:attrNameLst>
                                      </p:cBhvr>
                                      <p:to>
                                        <p:strVal val="visible"/>
                                      </p:to>
                                    </p:set>
                                    <p:anim calcmode="lin" valueType="num">
                                      <p:cBhvr additive="base">
                                        <p:cTn id="33" dur="500" fill="hold"/>
                                        <p:tgtEl>
                                          <p:spTgt spid="39424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9424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394243">
                                            <p:txEl>
                                              <p:pRg st="7" end="7"/>
                                            </p:txEl>
                                          </p:spTgt>
                                        </p:tgtEl>
                                        <p:attrNameLst>
                                          <p:attrName>style.visibility</p:attrName>
                                        </p:attrNameLst>
                                      </p:cBhvr>
                                      <p:to>
                                        <p:strVal val="visible"/>
                                      </p:to>
                                    </p:set>
                                    <p:anim calcmode="lin" valueType="num">
                                      <p:cBhvr additive="base">
                                        <p:cTn id="37" dur="500" fill="hold"/>
                                        <p:tgtEl>
                                          <p:spTgt spid="39424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9424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4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18C3714-C7C7-438A-8CC9-EC0F7180CC9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16:46:42</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9</a:t>
            </a:fld>
            <a:endParaRPr lang="en-US" altLang="zh-CN" sz="1400" b="0" i="0" dirty="0">
              <a:ea typeface="宋体" panose="02010600030101010101" pitchFamily="2" charset="-122"/>
            </a:endParaRPr>
          </a:p>
        </p:txBody>
      </p:sp>
      <p:sp>
        <p:nvSpPr>
          <p:cNvPr id="13317" name="Text Box 13"/>
          <p:cNvSpPr txBox="1"/>
          <p:nvPr/>
        </p:nvSpPr>
        <p:spPr>
          <a:xfrm>
            <a:off x="193675" y="436563"/>
            <a:ext cx="8732838" cy="1187450"/>
          </a:xfrm>
          <a:prstGeom prst="rect">
            <a:avLst/>
          </a:prstGeom>
          <a:noFill/>
          <a:ln w="9525">
            <a:noFill/>
          </a:ln>
        </p:spPr>
        <p:txBody>
          <a:bodyPr>
            <a:spAutoFit/>
          </a:bodyPr>
          <a:lstStyle/>
          <a:p>
            <a:pPr algn="just"/>
            <a:r>
              <a:rPr lang="en-US" altLang="zh-CN" i="0" dirty="0">
                <a:latin typeface="Times New Roman" panose="02020603050405020304" pitchFamily="18" charset="0"/>
                <a:ea typeface="宋体" panose="02010600030101010101" pitchFamily="2" charset="-122"/>
              </a:rPr>
              <a:t>        </a:t>
            </a:r>
            <a:r>
              <a:rPr lang="zh-CN" altLang="en-US" i="0" dirty="0">
                <a:latin typeface="Times New Roman" panose="02020603050405020304" pitchFamily="18" charset="0"/>
                <a:ea typeface="宋体" panose="02010600030101010101" pitchFamily="2" charset="-122"/>
              </a:rPr>
              <a:t>轴通常被用来支承齿轮、皮带轮等传动件传递运动或动力，套筒一般装在轴上起到轴向定位作用。轴套类零件一般由若干段直径不同的同轴圆柱体组成。</a:t>
            </a:r>
          </a:p>
        </p:txBody>
      </p:sp>
      <p:sp>
        <p:nvSpPr>
          <p:cNvPr id="13318" name="Rectangle 1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12.2.2 </a:t>
            </a:r>
            <a:r>
              <a:rPr lang="zh-CN" altLang="en-US" i="0" dirty="0">
                <a:solidFill>
                  <a:srgbClr val="000066"/>
                </a:solidFill>
                <a:latin typeface="仿宋_GB2312" pitchFamily="49" charset="-122"/>
                <a:ea typeface="仿宋_GB2312" pitchFamily="49" charset="-122"/>
              </a:rPr>
              <a:t>零件的表达分析</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轴套类零件的表达分析</a:t>
            </a:r>
          </a:p>
        </p:txBody>
      </p:sp>
      <p:pic>
        <p:nvPicPr>
          <p:cNvPr id="399379" name="Picture 19"/>
          <p:cNvPicPr>
            <a:picLocks noChangeAspect="1"/>
          </p:cNvPicPr>
          <p:nvPr/>
        </p:nvPicPr>
        <p:blipFill>
          <a:blip r:embed="rId2">
            <a:lum bright="6000" contrast="24000"/>
          </a:blip>
          <a:stretch>
            <a:fillRect/>
          </a:stretch>
        </p:blipFill>
        <p:spPr>
          <a:xfrm>
            <a:off x="960438" y="1622425"/>
            <a:ext cx="6102350" cy="4908550"/>
          </a:xfrm>
          <a:prstGeom prst="rect">
            <a:avLst/>
          </a:prstGeom>
          <a:noFill/>
          <a:ln w="4826">
            <a:noFill/>
          </a:ln>
        </p:spPr>
      </p:pic>
      <p:pic>
        <p:nvPicPr>
          <p:cNvPr id="13320" name="Picture 21"/>
          <p:cNvPicPr>
            <a:picLocks noChangeAspect="1"/>
          </p:cNvPicPr>
          <p:nvPr/>
        </p:nvPicPr>
        <p:blipFill>
          <a:blip r:embed="rId3">
            <a:clrChange>
              <a:clrFrom>
                <a:srgbClr val="FFFFFF"/>
              </a:clrFrom>
              <a:clrTo>
                <a:srgbClr val="FFFFFF">
                  <a:alpha val="0"/>
                </a:srgbClr>
              </a:clrTo>
            </a:clrChange>
          </a:blip>
          <a:stretch>
            <a:fillRect/>
          </a:stretch>
        </p:blipFill>
        <p:spPr>
          <a:xfrm>
            <a:off x="5222875" y="1312863"/>
            <a:ext cx="3708400" cy="2355850"/>
          </a:xfrm>
          <a:prstGeom prst="rect">
            <a:avLst/>
          </a:prstGeom>
          <a:noFill/>
          <a:ln w="4763">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99379"/>
                                        </p:tgtEl>
                                        <p:attrNameLst>
                                          <p:attrName>style.visibility</p:attrName>
                                        </p:attrNameLst>
                                      </p:cBhvr>
                                      <p:to>
                                        <p:strVal val="visible"/>
                                      </p:to>
                                    </p:set>
                                    <p:animEffect transition="in" filter="dissolve">
                                      <p:cBhvr>
                                        <p:cTn id="7" dur="500"/>
                                        <p:tgtEl>
                                          <p:spTgt spid="3993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spDef>
    <a:ln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31</TotalTime>
  <Words>3528</Words>
  <Application>Microsoft Office PowerPoint</Application>
  <PresentationFormat>全屏显示(4:3)</PresentationFormat>
  <Paragraphs>470</Paragraphs>
  <Slides>48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48</vt:i4>
      </vt:variant>
    </vt:vector>
  </HeadingPairs>
  <TitlesOfParts>
    <vt:vector size="61" baseType="lpstr">
      <vt:lpstr>Dotum</vt:lpstr>
      <vt:lpstr>仿宋_GB2312</vt:lpstr>
      <vt:lpstr>华文楷体</vt:lpstr>
      <vt:lpstr>华文行楷</vt:lpstr>
      <vt:lpstr>华文中宋</vt:lpstr>
      <vt:lpstr>楷体_GB2312</vt:lpstr>
      <vt:lpstr>宋体</vt:lpstr>
      <vt:lpstr>Arial</vt:lpstr>
      <vt:lpstr>Arial Black</vt:lpstr>
      <vt:lpstr>Times New Roman</vt:lpstr>
      <vt:lpstr>Verdana</vt:lpstr>
      <vt:lpstr>Wingdings</vt:lpstr>
      <vt:lpstr>默认设计模板</vt:lpstr>
      <vt:lpstr>第12章 零件图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611</cp:revision>
  <dcterms:created xsi:type="dcterms:W3CDTF">1999-08-24T10:29:00Z</dcterms:created>
  <dcterms:modified xsi:type="dcterms:W3CDTF">2026-06-28T09:18:21Z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BDE110EC4D314D1BBB46D8ED72939821_13</vt:lpwstr>
  </property>
</Properties>
</file>