
<file path=[Content_Types].xml><?xml version="1.0" encoding="utf-8"?>
<Types xmlns="http://schemas.openxmlformats.org/package/2006/content-types"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>
  <p:sldMasterIdLst>
    <p:sldMasterId id="2147483648" r:id="rId1"/>
  </p:sldMasterIdLst>
  <p:notesMasterIdLst>
    <p:notesMasterId r:id="rId14"/>
  </p:notesMasterIdLst>
  <p:sldIdLst>
    <p:sldId id="427" r:id="rId2"/>
    <p:sldId id="497" r:id="rId3"/>
    <p:sldId id="461" r:id="rId4"/>
    <p:sldId id="498" r:id="rId5"/>
    <p:sldId id="499" r:id="rId6"/>
    <p:sldId id="531" r:id="rId7"/>
    <p:sldId id="462" r:id="rId8"/>
    <p:sldId id="464" r:id="rId9"/>
    <p:sldId id="465" r:id="rId10"/>
    <p:sldId id="466" r:id="rId11"/>
    <p:sldId id="501" r:id="rId12"/>
    <p:sldId id="502" r:id="rId13"/>
  </p:sldIdLst>
  <p:sldSz cx="9144000" cy="6858000" type="screen4x3"/>
  <p:notesSz cx="6858000" cy="9144000"/>
  <p:defaultTextStyle>
    <a:defPPr>
      <a:defRPr lang="zh-CN"/>
    </a:defPPr>
    <a:lvl1pPr marL="0" lvl="0" indent="0" algn="ctr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1" i="1" u="none" kern="1200" baseline="0">
        <a:solidFill>
          <a:schemeClr val="tx1"/>
        </a:solidFill>
        <a:latin typeface="Times New Roman" panose="02020603050405020304" pitchFamily="18" charset="0"/>
        <a:ea typeface="Dotum" pitchFamily="34" charset="-127"/>
        <a:cs typeface="+mn-cs"/>
      </a:defRPr>
    </a:lvl1pPr>
    <a:lvl2pPr marL="457200" lvl="1" indent="0" algn="ctr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1" i="1" u="none" kern="1200" baseline="0">
        <a:solidFill>
          <a:schemeClr val="tx1"/>
        </a:solidFill>
        <a:latin typeface="Times New Roman" panose="02020603050405020304" pitchFamily="18" charset="0"/>
        <a:ea typeface="Dotum" pitchFamily="34" charset="-127"/>
        <a:cs typeface="+mn-cs"/>
      </a:defRPr>
    </a:lvl2pPr>
    <a:lvl3pPr marL="914400" lvl="2" indent="0" algn="ctr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1" i="1" u="none" kern="1200" baseline="0">
        <a:solidFill>
          <a:schemeClr val="tx1"/>
        </a:solidFill>
        <a:latin typeface="Times New Roman" panose="02020603050405020304" pitchFamily="18" charset="0"/>
        <a:ea typeface="Dotum" pitchFamily="34" charset="-127"/>
        <a:cs typeface="+mn-cs"/>
      </a:defRPr>
    </a:lvl3pPr>
    <a:lvl4pPr marL="1371600" lvl="3" indent="0" algn="ctr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1" i="1" u="none" kern="1200" baseline="0">
        <a:solidFill>
          <a:schemeClr val="tx1"/>
        </a:solidFill>
        <a:latin typeface="Times New Roman" panose="02020603050405020304" pitchFamily="18" charset="0"/>
        <a:ea typeface="Dotum" pitchFamily="34" charset="-127"/>
        <a:cs typeface="+mn-cs"/>
      </a:defRPr>
    </a:lvl4pPr>
    <a:lvl5pPr marL="1828800" lvl="4" indent="0" algn="ctr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1" i="1" u="none" kern="1200" baseline="0">
        <a:solidFill>
          <a:schemeClr val="tx1"/>
        </a:solidFill>
        <a:latin typeface="Times New Roman" panose="02020603050405020304" pitchFamily="18" charset="0"/>
        <a:ea typeface="Dotum" pitchFamily="34" charset="-127"/>
        <a:cs typeface="+mn-cs"/>
      </a:defRPr>
    </a:lvl5pPr>
    <a:lvl6pPr marL="2286000" lvl="5" indent="0" algn="ctr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1" i="1" u="none" kern="1200" baseline="0">
        <a:solidFill>
          <a:schemeClr val="tx1"/>
        </a:solidFill>
        <a:latin typeface="Times New Roman" panose="02020603050405020304" pitchFamily="18" charset="0"/>
        <a:ea typeface="Dotum" pitchFamily="34" charset="-127"/>
        <a:cs typeface="+mn-cs"/>
      </a:defRPr>
    </a:lvl6pPr>
    <a:lvl7pPr marL="2743200" lvl="6" indent="0" algn="ctr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1" i="1" u="none" kern="1200" baseline="0">
        <a:solidFill>
          <a:schemeClr val="tx1"/>
        </a:solidFill>
        <a:latin typeface="Times New Roman" panose="02020603050405020304" pitchFamily="18" charset="0"/>
        <a:ea typeface="Dotum" pitchFamily="34" charset="-127"/>
        <a:cs typeface="+mn-cs"/>
      </a:defRPr>
    </a:lvl7pPr>
    <a:lvl8pPr marL="3200400" lvl="7" indent="0" algn="ctr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1" i="1" u="none" kern="1200" baseline="0">
        <a:solidFill>
          <a:schemeClr val="tx1"/>
        </a:solidFill>
        <a:latin typeface="Times New Roman" panose="02020603050405020304" pitchFamily="18" charset="0"/>
        <a:ea typeface="Dotum" pitchFamily="34" charset="-127"/>
        <a:cs typeface="+mn-cs"/>
      </a:defRPr>
    </a:lvl8pPr>
    <a:lvl9pPr marL="3657600" lvl="8" indent="0" algn="ctr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1" i="1" u="none" kern="1200" baseline="0">
        <a:solidFill>
          <a:schemeClr val="tx1"/>
        </a:solidFill>
        <a:latin typeface="Times New Roman" panose="02020603050405020304" pitchFamily="18" charset="0"/>
        <a:ea typeface="Dotum" pitchFamily="34" charset="-127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accent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50021"/>
    <a:srgbClr val="FF3300"/>
    <a:srgbClr val="FF3399"/>
    <a:srgbClr val="FFFFCC"/>
    <a:srgbClr val="CC3300"/>
    <a:srgbClr val="8A0045"/>
    <a:srgbClr val="C00060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4979"/>
    <p:restoredTop sz="94599"/>
  </p:normalViewPr>
  <p:slideViewPr>
    <p:cSldViewPr snapToGrid="0" showGuides="1">
      <p:cViewPr varScale="1">
        <p:scale>
          <a:sx n="60" d="100"/>
          <a:sy n="60" d="100"/>
        </p:scale>
        <p:origin x="1412" y="48"/>
      </p:cViewPr>
      <p:guideLst>
        <p:guide orient="horz" pos="2160"/>
        <p:guide pos="2880"/>
      </p:guideLst>
    </p:cSldViewPr>
  </p:slideViewPr>
  <p:outlineViewPr>
    <p:cViewPr>
      <p:scale>
        <a:sx n="66" d="100"/>
        <a:sy n="66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66" d="100"/>
        <a:sy n="66" d="100"/>
      </p:scale>
      <p:origin x="0" y="0"/>
    </p:cViewPr>
  </p:sorterViewPr>
  <p:gridSpacing cx="45005" cy="450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l">
              <a:defRPr sz="1200" b="0" i="0"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200" b="0" i="0">
                <a:ea typeface="宋体" panose="02010600030101010101" pitchFamily="2" charset="-122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1508" name="Rectangle 4"/>
          <p:cNvSpPr>
            <a:spLocks noGrp="1" noRot="1" noChangeAspect="1" noTextEdi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单击此处编辑母版文本样式</a:t>
            </a:r>
          </a:p>
          <a:p>
            <a:pPr marL="457200" marR="0" lvl="1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第二级</a:t>
            </a:r>
          </a:p>
          <a:p>
            <a:pPr marL="914400" marR="0" lvl="2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第三级</a:t>
            </a:r>
          </a:p>
          <a:p>
            <a:pPr marL="1371600" marR="0" lvl="3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第四级</a:t>
            </a:r>
          </a:p>
          <a:p>
            <a:pPr marL="1828800" marR="0" lvl="4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第五级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l">
              <a:defRPr sz="1200" b="0" i="0"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/>
          <a:p>
            <a:pPr lvl="0" algn="r" eaLnBrk="1" hangingPunct="1"/>
            <a:fld id="{9A0DB2DC-4C9A-4742-B13C-FB6460FD3503}" type="slidenum">
              <a:rPr lang="en-US" altLang="zh-CN" sz="1200" b="0" i="0" dirty="0">
                <a:ea typeface="宋体" panose="02010600030101010101" pitchFamily="2" charset="-122"/>
              </a:rPr>
              <a:t>‹#›</a:t>
            </a:fld>
            <a:endParaRPr lang="en-US" altLang="zh-CN" sz="1200" b="0" i="0" dirty="0">
              <a:ea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21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22221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2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0" y="6615113"/>
            <a:ext cx="2133600" cy="242888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71F9C1C3-5D6C-4376-A6F7-7B78A48C45C8}" type="datetime11">
              <a:rPr kumimoji="1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15:59:56</a:t>
            </a:fld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2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599238"/>
            <a:ext cx="2133600" cy="258763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algn="r"/>
            <a:fld id="{9A0DB2DC-4C9A-4742-B13C-FB6460FD3503}" type="slidenum">
              <a:rPr lang="en-US" altLang="zh-CN" dirty="0">
                <a:ea typeface="宋体" panose="02010600030101010101" pitchFamily="2" charset="-122"/>
              </a:rPr>
              <a:t>‹#›</a:t>
            </a:fld>
            <a:endParaRPr lang="en-US" altLang="zh-CN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99C4C4D8-BF60-4AC4-A25A-4C085A08A024}" type="datetime11">
              <a:rPr kumimoji="1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15:59:56</a:t>
            </a:fld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2471738" y="6588125"/>
            <a:ext cx="4098925" cy="269875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东华大学机械工程学院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dirty="0">
                <a:latin typeface="Times New Roman" panose="02020603050405020304" pitchFamily="18" charset="0"/>
              </a:rPr>
              <a:t>‹#›</a:t>
            </a:fld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99C4C4D8-BF60-4AC4-A25A-4C085A08A024}" type="datetime11">
              <a:rPr kumimoji="1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15:59:56</a:t>
            </a:fld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2471738" y="6588125"/>
            <a:ext cx="4098925" cy="269875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东华大学机械工程学院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dirty="0">
                <a:latin typeface="Times New Roman" panose="02020603050405020304" pitchFamily="18" charset="0"/>
              </a:rPr>
              <a:t>‹#›</a:t>
            </a:fld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99C4C4D8-BF60-4AC4-A25A-4C085A08A024}" type="datetime11">
              <a:rPr kumimoji="1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15:59:56</a:t>
            </a:fld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2471738" y="6588125"/>
            <a:ext cx="4098925" cy="269875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东华大学机械工程学院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dirty="0">
                <a:latin typeface="Times New Roman" panose="02020603050405020304" pitchFamily="18" charset="0"/>
              </a:rPr>
              <a:t>‹#›</a:t>
            </a:fld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99C4C4D8-BF60-4AC4-A25A-4C085A08A024}" type="datetime11">
              <a:rPr kumimoji="1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15:59:56</a:t>
            </a:fld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2471738" y="6588125"/>
            <a:ext cx="4098925" cy="269875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东华大学机械工程学院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dirty="0">
                <a:latin typeface="Times New Roman" panose="02020603050405020304" pitchFamily="18" charset="0"/>
              </a:rPr>
              <a:t>‹#›</a:t>
            </a:fld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99C4C4D8-BF60-4AC4-A25A-4C085A08A024}" type="datetime11">
              <a:rPr kumimoji="1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15:59:56</a:t>
            </a:fld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2471738" y="6588125"/>
            <a:ext cx="4098925" cy="269875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东华大学机械工程学院</a:t>
            </a: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dirty="0">
                <a:latin typeface="Times New Roman" panose="02020603050405020304" pitchFamily="18" charset="0"/>
              </a:rPr>
              <a:t>‹#›</a:t>
            </a:fld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99C4C4D8-BF60-4AC4-A25A-4C085A08A024}" type="datetime11">
              <a:rPr kumimoji="1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15:59:56</a:t>
            </a:fld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2471738" y="6588125"/>
            <a:ext cx="4098925" cy="269875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东华大学机械工程学院</a:t>
            </a: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dirty="0">
                <a:latin typeface="Times New Roman" panose="02020603050405020304" pitchFamily="18" charset="0"/>
              </a:rPr>
              <a:t>‹#›</a:t>
            </a:fld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99C4C4D8-BF60-4AC4-A25A-4C085A08A024}" type="datetime11">
              <a:rPr kumimoji="1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15:59:56</a:t>
            </a:fld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2471738" y="6588125"/>
            <a:ext cx="4098925" cy="269875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东华大学机械工程学院</a:t>
            </a: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dirty="0">
                <a:latin typeface="Times New Roman" panose="02020603050405020304" pitchFamily="18" charset="0"/>
              </a:rPr>
              <a:t>‹#›</a:t>
            </a:fld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99C4C4D8-BF60-4AC4-A25A-4C085A08A024}" type="datetime11">
              <a:rPr kumimoji="1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15:59:56</a:t>
            </a:fld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2471738" y="6588125"/>
            <a:ext cx="4098925" cy="269875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东华大学机械工程学院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dirty="0">
                <a:latin typeface="Times New Roman" panose="02020603050405020304" pitchFamily="18" charset="0"/>
              </a:rPr>
              <a:t>‹#›</a:t>
            </a:fld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99C4C4D8-BF60-4AC4-A25A-4C085A08A024}" type="datetime11">
              <a:rPr kumimoji="1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15:59:56</a:t>
            </a:fld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2471738" y="6588125"/>
            <a:ext cx="4098925" cy="269875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东华大学机械工程学院</a:t>
            </a: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dirty="0">
                <a:latin typeface="Times New Roman" panose="02020603050405020304" pitchFamily="18" charset="0"/>
              </a:rPr>
              <a:t>‹#›</a:t>
            </a:fld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99C4C4D8-BF60-4AC4-A25A-4C085A08A024}" type="datetime11">
              <a:rPr kumimoji="1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15:59:56</a:t>
            </a:fld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2471738" y="6588125"/>
            <a:ext cx="4098925" cy="269875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东华大学机械工程学院</a:t>
            </a: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dirty="0">
                <a:latin typeface="Times New Roman" panose="02020603050405020304" pitchFamily="18" charset="0"/>
              </a:rPr>
              <a:t>‹#›</a:t>
            </a:fld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1027" name="Rectangle 3"/>
          <p:cNvSpPr>
            <a:spLocks noGrp="1"/>
          </p:cNvSpPr>
          <p:nvPr>
            <p:ph type="body" idx="1"/>
          </p:nvPr>
        </p:nvSpPr>
        <p:spPr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0" y="6618288"/>
            <a:ext cx="1905000" cy="23971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 b="0" i="0">
                <a:ea typeface="+mn-ea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99C4C4D8-BF60-4AC4-A25A-4C085A08A024}" type="datetime11">
              <a:rPr kumimoji="1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15:59:56</a:t>
            </a:fld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615238" y="6623050"/>
            <a:ext cx="1498600" cy="22383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 b="0" i="0">
                <a:ea typeface="宋体" panose="02010600030101010101" pitchFamily="2" charset="-122"/>
              </a:defRPr>
            </a:lvl1pPr>
          </a:lstStyle>
          <a:p>
            <a:pPr lvl="0" eaLnBrk="1" hangingPunct="1"/>
            <a:fld id="{9A0DB2DC-4C9A-4742-B13C-FB6460FD3503}" type="slidenum">
              <a:rPr lang="en-US" altLang="zh-CN" dirty="0">
                <a:latin typeface="Times New Roman" panose="02020603050405020304" pitchFamily="18" charset="0"/>
              </a:rPr>
              <a:t>‹#›</a:t>
            </a:fld>
            <a:endParaRPr lang="en-US" altLang="zh-CN" dirty="0">
              <a:latin typeface="Times New Roman" panose="02020603050405020304" pitchFamily="18" charset="0"/>
            </a:endParaRPr>
          </a:p>
        </p:txBody>
      </p:sp>
      <p:sp>
        <p:nvSpPr>
          <p:cNvPr id="1031" name="Rectangle 7"/>
          <p:cNvSpPr>
            <a:spLocks noChangeArrowheads="1"/>
          </p:cNvSpPr>
          <p:nvPr/>
        </p:nvSpPr>
        <p:spPr bwMode="auto">
          <a:xfrm>
            <a:off x="0" y="0"/>
            <a:ext cx="9144000" cy="404813"/>
          </a:xfrm>
          <a:prstGeom prst="rect">
            <a:avLst/>
          </a:prstGeom>
          <a:gradFill rotWithShape="1">
            <a:gsLst>
              <a:gs pos="0">
                <a:srgbClr val="FFCC99"/>
              </a:gs>
              <a:gs pos="50000">
                <a:srgbClr val="FFFFFF"/>
              </a:gs>
              <a:gs pos="100000">
                <a:srgbClr val="FFCC99"/>
              </a:gs>
            </a:gsLst>
            <a:lin ang="5400000" scaled="1"/>
          </a:gradFill>
          <a:ln w="9525">
            <a:solidFill>
              <a:srgbClr val="FFCC99"/>
            </a:solidFill>
            <a:miter lim="800000"/>
          </a:ln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sz="4400" b="0" i="0" u="none" strike="noStrike" kern="1200" cap="none" spc="0" normalizeH="0" baseline="0" noProof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>
    <p:tnLst>
      <p:par>
        <p:cTn id="1" dur="indefinite" restart="never" nodeType="tmRoot"/>
      </p:par>
    </p:tnLst>
  </p:timing>
  <p:hf sldNum="0" hdr="0" ftr="0"/>
  <p:txStyles>
    <p:titleStyle>
      <a:lvl1pPr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wmf"/><Relationship Id="rId2" Type="http://schemas.openxmlformats.org/officeDocument/2006/relationships/slide" Target="slide2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30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830263" y="392113"/>
            <a:ext cx="7772400" cy="1077913"/>
          </a:xfrm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6000" b="1" i="0" u="none" strike="noStrike" kern="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Verdana" panose="020B0604030504040204" pitchFamily="34" charset="0"/>
                <a:ea typeface="华文行楷" panose="02010800040101010101" pitchFamily="2" charset="-122"/>
                <a:cs typeface="+mj-cs"/>
              </a:rPr>
              <a:t>第</a:t>
            </a:r>
            <a:r>
              <a:rPr kumimoji="1" lang="en-US" altLang="zh-CN" sz="6000" b="1" i="0" u="none" strike="noStrike" kern="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Verdana" panose="020B0604030504040204" pitchFamily="34" charset="0"/>
                <a:ea typeface="华文行楷" panose="02010800040101010101" pitchFamily="2" charset="-122"/>
                <a:cs typeface="+mj-cs"/>
              </a:rPr>
              <a:t>9</a:t>
            </a:r>
            <a:r>
              <a:rPr kumimoji="1" lang="zh-CN" altLang="en-US" sz="6000" b="1" i="0" u="none" strike="noStrike" kern="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Verdana" panose="020B0604030504040204" pitchFamily="34" charset="0"/>
                <a:ea typeface="华文行楷" panose="02010800040101010101" pitchFamily="2" charset="-122"/>
                <a:cs typeface="+mj-cs"/>
              </a:rPr>
              <a:t>章  轴测图</a:t>
            </a:r>
          </a:p>
        </p:txBody>
      </p:sp>
      <p:sp>
        <p:nvSpPr>
          <p:cNvPr id="4099" name="Rectangle 3"/>
          <p:cNvSpPr>
            <a:spLocks noGrp="1"/>
          </p:cNvSpPr>
          <p:nvPr>
            <p:ph type="subTitle" idx="1"/>
          </p:nvPr>
        </p:nvSpPr>
        <p:spPr>
          <a:xfrm>
            <a:off x="2357438" y="2632075"/>
            <a:ext cx="4792662" cy="2747963"/>
          </a:xfrm>
        </p:spPr>
        <p:txBody>
          <a:bodyPr vert="horz" wrap="square" lIns="91440" tIns="45720" rIns="91440" bIns="45720" anchor="t" anchorCtr="0"/>
          <a:lstStyle/>
          <a:p>
            <a:pPr algn="l" eaLnBrk="1" hangingPunct="1">
              <a:spcBef>
                <a:spcPct val="70000"/>
              </a:spcBef>
              <a:buClr>
                <a:schemeClr val="tx1"/>
              </a:buClr>
              <a:buSzTx/>
              <a:buFont typeface="Wingdings" panose="05000000000000000000" pitchFamily="2" charset="2"/>
            </a:pPr>
            <a:r>
              <a:rPr kumimoji="1" lang="en-US" altLang="zh-CN" sz="2800" b="1" dirty="0">
                <a:latin typeface="+mn-lt"/>
                <a:ea typeface="+mn-ea"/>
                <a:cs typeface="+mn-cs"/>
              </a:rPr>
              <a:t>§9.1  </a:t>
            </a:r>
            <a:r>
              <a:rPr kumimoji="1" lang="zh-CN" altLang="en-US" sz="2800" b="1" u="sng" dirty="0">
                <a:latin typeface="+mn-lt"/>
                <a:ea typeface="+mn-ea"/>
                <a:cs typeface="+mn-cs"/>
                <a:hlinkClick r:id="rId2" action="ppaction://hlinksldjump"/>
              </a:rPr>
              <a:t>轴测投影图的基本概念</a:t>
            </a:r>
            <a:endParaRPr kumimoji="1" lang="zh-CN" altLang="en-US" sz="2800" b="1" u="sng" dirty="0">
              <a:latin typeface="+mn-lt"/>
              <a:ea typeface="+mn-ea"/>
              <a:cs typeface="+mn-cs"/>
            </a:endParaRPr>
          </a:p>
          <a:p>
            <a:pPr algn="l" eaLnBrk="1" hangingPunct="1">
              <a:spcBef>
                <a:spcPct val="70000"/>
              </a:spcBef>
              <a:buClr>
                <a:schemeClr val="tx1"/>
              </a:buClr>
              <a:buSzTx/>
              <a:buFont typeface="Wingdings" panose="05000000000000000000" pitchFamily="2" charset="2"/>
            </a:pPr>
            <a:r>
              <a:rPr kumimoji="1" lang="en-US" altLang="zh-CN" sz="2800" b="1" dirty="0">
                <a:latin typeface="+mn-lt"/>
                <a:ea typeface="+mn-ea"/>
                <a:cs typeface="+mn-cs"/>
              </a:rPr>
              <a:t>§9.2  </a:t>
            </a:r>
            <a:r>
              <a:rPr kumimoji="1" lang="zh-CN" altLang="en-US" sz="2800" b="1" dirty="0">
                <a:latin typeface="+mn-lt"/>
                <a:ea typeface="+mn-ea"/>
                <a:cs typeface="+mn-cs"/>
              </a:rPr>
              <a:t>正等测</a:t>
            </a:r>
          </a:p>
          <a:p>
            <a:pPr algn="l" eaLnBrk="1" hangingPunct="1">
              <a:spcBef>
                <a:spcPct val="70000"/>
              </a:spcBef>
              <a:buClr>
                <a:schemeClr val="tx1"/>
              </a:buClr>
              <a:buSzTx/>
              <a:buFont typeface="Wingdings" panose="05000000000000000000" pitchFamily="2" charset="2"/>
            </a:pPr>
            <a:r>
              <a:rPr kumimoji="1" lang="en-US" altLang="zh-CN" sz="2800" b="1" dirty="0">
                <a:latin typeface="+mn-lt"/>
                <a:ea typeface="+mn-ea"/>
                <a:cs typeface="+mn-cs"/>
              </a:rPr>
              <a:t>§9.3  </a:t>
            </a:r>
            <a:r>
              <a:rPr kumimoji="1" lang="zh-CN" altLang="en-US" sz="2800" b="1" dirty="0">
                <a:latin typeface="+mn-lt"/>
                <a:ea typeface="+mn-ea"/>
                <a:cs typeface="+mn-cs"/>
              </a:rPr>
              <a:t>斜二测</a:t>
            </a:r>
          </a:p>
          <a:p>
            <a:pPr algn="l" eaLnBrk="1" hangingPunct="1">
              <a:spcBef>
                <a:spcPct val="70000"/>
              </a:spcBef>
              <a:buClr>
                <a:schemeClr val="tx1"/>
              </a:buClr>
              <a:buSzTx/>
              <a:buFont typeface="Wingdings" panose="05000000000000000000" pitchFamily="2" charset="2"/>
            </a:pPr>
            <a:r>
              <a:rPr kumimoji="1" lang="en-US" altLang="zh-CN" sz="2800" b="1" dirty="0">
                <a:latin typeface="+mn-lt"/>
                <a:ea typeface="+mn-ea"/>
                <a:cs typeface="+mn-cs"/>
              </a:rPr>
              <a:t>§9.4  </a:t>
            </a:r>
            <a:r>
              <a:rPr kumimoji="1" lang="zh-CN" altLang="en-US" sz="2800" b="1" dirty="0">
                <a:latin typeface="+mn-lt"/>
                <a:ea typeface="+mn-ea"/>
                <a:cs typeface="+mn-cs"/>
              </a:rPr>
              <a:t>轴测剖视图的画法</a:t>
            </a:r>
          </a:p>
        </p:txBody>
      </p:sp>
      <p:sp>
        <p:nvSpPr>
          <p:cNvPr id="226308" name="Rectangle 4"/>
          <p:cNvSpPr>
            <a:spLocks noChangeArrowheads="1"/>
          </p:cNvSpPr>
          <p:nvPr/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sz="6000" b="1" i="0" u="none" strike="noStrike" kern="1200" cap="none" spc="0" normalizeH="0" baseline="0" noProof="0" smtClean="0">
              <a:ln>
                <a:noFill/>
              </a:ln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Verdana" panose="020B0604030504040204" pitchFamily="34" charset="0"/>
              <a:ea typeface="华文行楷" panose="02010800040101010101" pitchFamily="2" charset="-122"/>
              <a:cs typeface="+mn-cs"/>
            </a:endParaRPr>
          </a:p>
        </p:txBody>
      </p:sp>
      <p:sp>
        <p:nvSpPr>
          <p:cNvPr id="4101" name="Rectangle 5"/>
          <p:cNvSpPr/>
          <p:nvPr/>
        </p:nvSpPr>
        <p:spPr>
          <a:xfrm>
            <a:off x="0" y="3886200"/>
            <a:ext cx="6400800" cy="17526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marL="609600" indent="-609600">
              <a:spcBef>
                <a:spcPct val="70000"/>
              </a:spcBef>
              <a:buClr>
                <a:schemeClr val="tx1"/>
              </a:buClr>
              <a:buFont typeface="Wingdings" panose="05000000000000000000" pitchFamily="2" charset="2"/>
            </a:pPr>
            <a:endParaRPr lang="en-US" altLang="x-none" sz="3600" i="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4102" name="Picture 6" descr="j008854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387475"/>
            <a:ext cx="9144000" cy="34448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日期占位符 1"/>
          <p:cNvSpPr txBox="1">
            <a:spLocks noGrp="1"/>
          </p:cNvSpPr>
          <p:nvPr>
            <p:ph type="dt" sz="half" idx="10"/>
          </p:nvPr>
        </p:nvSpPr>
        <p:spPr bwMode="auto"/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8E04824-3DB8-4054-A4F8-8D64F6FAFA08}" type="datetime11">
              <a:rPr kumimoji="1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15:59:57</a:t>
            </a:fld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8" name="灯片编号占位符 3"/>
          <p:cNvSpPr txBox="1">
            <a:spLocks noGrp="1"/>
          </p:cNvSpPr>
          <p:nvPr>
            <p:ph type="sldNum" sz="quarter" idx="12"/>
          </p:nvPr>
        </p:nvSpPr>
        <p:spPr bwMode="auto"/>
        <p:txBody>
          <a:bodyPr vert="horz" wrap="square" lIns="91440" tIns="45720" rIns="91440" bIns="45720" numCol="1" anchor="t" anchorCtr="0" compatLnSpc="1"/>
          <a:lstStyle>
            <a:lvl1pPr marL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</a:defRPr>
            </a:lvl1pPr>
            <a:lvl2pPr marL="457200" lvl="1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2pPr>
            <a:lvl3pPr marL="914400" lvl="2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3pPr>
            <a:lvl4pPr marL="1371600" lvl="3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4pPr>
            <a:lvl5pPr marL="1828800" lvl="4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5pPr>
          </a:lstStyle>
          <a:p>
            <a:pPr lvl="0" algn="r" eaLnBrk="1" hangingPunct="1"/>
            <a:fld id="{9A0DB2DC-4C9A-4742-B13C-FB6460FD3503}" type="slidenum">
              <a:rPr lang="en-US" altLang="zh-CN" sz="1400" b="0" i="0" dirty="0">
                <a:ea typeface="宋体" panose="02010600030101010101" pitchFamily="2" charset="-122"/>
              </a:rPr>
              <a:t>10</a:t>
            </a:fld>
            <a:endParaRPr lang="en-US" altLang="zh-CN" sz="1400" b="0" i="0" dirty="0">
              <a:ea typeface="宋体" panose="02010600030101010101" pitchFamily="2" charset="-122"/>
            </a:endParaRPr>
          </a:p>
        </p:txBody>
      </p:sp>
      <p:pic>
        <p:nvPicPr>
          <p:cNvPr id="15365" name="Picture 4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3575" y="1436688"/>
            <a:ext cx="2027238" cy="4140200"/>
          </a:xfrm>
          <a:prstGeom prst="rect">
            <a:avLst/>
          </a:prstGeom>
          <a:noFill/>
          <a:ln w="4763">
            <a:noFill/>
          </a:ln>
        </p:spPr>
      </p:pic>
      <p:pic>
        <p:nvPicPr>
          <p:cNvPr id="15366" name="Picture 48"/>
          <p:cNvPicPr>
            <a:picLocks noChangeAspect="1"/>
          </p:cNvPicPr>
          <p:nvPr/>
        </p:nvPicPr>
        <p:blipFill>
          <a:blip r:embed="rId3"/>
          <a:srcRect r="31232"/>
          <a:stretch>
            <a:fillRect/>
          </a:stretch>
        </p:blipFill>
        <p:spPr>
          <a:xfrm>
            <a:off x="2836863" y="608013"/>
            <a:ext cx="4778375" cy="3200400"/>
          </a:xfrm>
          <a:prstGeom prst="rect">
            <a:avLst/>
          </a:prstGeom>
          <a:noFill/>
          <a:ln w="4763">
            <a:noFill/>
          </a:ln>
        </p:spPr>
      </p:pic>
      <p:pic>
        <p:nvPicPr>
          <p:cNvPr id="15367" name="Picture 49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67625"/>
          <a:stretch>
            <a:fillRect/>
          </a:stretch>
        </p:blipFill>
        <p:spPr>
          <a:xfrm>
            <a:off x="4814888" y="3744913"/>
            <a:ext cx="2011362" cy="2860675"/>
          </a:xfrm>
          <a:prstGeom prst="rect">
            <a:avLst/>
          </a:prstGeom>
          <a:noFill/>
          <a:ln w="4763">
            <a:noFill/>
          </a:ln>
        </p:spPr>
      </p:pic>
      <p:sp>
        <p:nvSpPr>
          <p:cNvPr id="15368" name="Rectangle 50"/>
          <p:cNvSpPr/>
          <p:nvPr/>
        </p:nvSpPr>
        <p:spPr>
          <a:xfrm>
            <a:off x="0" y="0"/>
            <a:ext cx="9144000" cy="40481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algn="l">
              <a:lnSpc>
                <a:spcPct val="90000"/>
              </a:lnSpc>
            </a:pPr>
            <a:r>
              <a:rPr lang="en-US" altLang="en-US" i="0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§</a:t>
            </a:r>
            <a:r>
              <a:rPr lang="en-US" altLang="zh-CN" i="0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9.3.2 </a:t>
            </a:r>
            <a:r>
              <a:rPr lang="zh-CN" altLang="en-US" i="0" dirty="0">
                <a:solidFill>
                  <a:srgbClr val="000066"/>
                </a:solidFill>
                <a:latin typeface="仿宋_GB2312" pitchFamily="49" charset="-122"/>
                <a:ea typeface="仿宋_GB2312" pitchFamily="49" charset="-122"/>
              </a:rPr>
              <a:t>曲面立体的斜二测画法</a:t>
            </a:r>
          </a:p>
        </p:txBody>
      </p:sp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日期占位符 1"/>
          <p:cNvSpPr txBox="1">
            <a:spLocks noGrp="1"/>
          </p:cNvSpPr>
          <p:nvPr>
            <p:ph type="dt" sz="half" idx="10"/>
          </p:nvPr>
        </p:nvSpPr>
        <p:spPr bwMode="auto"/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612D2318-055E-4373-8320-2F0E79738F3A}" type="datetime11">
              <a:rPr kumimoji="1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15:59:57</a:t>
            </a:fld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4" name="灯片编号占位符 3"/>
          <p:cNvSpPr txBox="1">
            <a:spLocks noGrp="1"/>
          </p:cNvSpPr>
          <p:nvPr>
            <p:ph type="sldNum" sz="quarter" idx="12"/>
          </p:nvPr>
        </p:nvSpPr>
        <p:spPr bwMode="auto"/>
        <p:txBody>
          <a:bodyPr vert="horz" wrap="square" lIns="91440" tIns="45720" rIns="91440" bIns="45720" numCol="1" anchor="t" anchorCtr="0" compatLnSpc="1"/>
          <a:lstStyle>
            <a:lvl1pPr marL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</a:defRPr>
            </a:lvl1pPr>
            <a:lvl2pPr marL="457200" lvl="1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2pPr>
            <a:lvl3pPr marL="914400" lvl="2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3pPr>
            <a:lvl4pPr marL="1371600" lvl="3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4pPr>
            <a:lvl5pPr marL="1828800" lvl="4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5pPr>
          </a:lstStyle>
          <a:p>
            <a:pPr lvl="0" algn="r" eaLnBrk="1" hangingPunct="1"/>
            <a:fld id="{9A0DB2DC-4C9A-4742-B13C-FB6460FD3503}" type="slidenum">
              <a:rPr lang="en-US" altLang="zh-CN" sz="1400" b="0" i="0" dirty="0">
                <a:ea typeface="宋体" panose="02010600030101010101" pitchFamily="2" charset="-122"/>
              </a:rPr>
              <a:t>11</a:t>
            </a:fld>
            <a:endParaRPr lang="en-US" altLang="zh-CN" sz="1400" b="0" i="0" dirty="0">
              <a:ea typeface="宋体" panose="02010600030101010101" pitchFamily="2" charset="-122"/>
            </a:endParaRPr>
          </a:p>
        </p:txBody>
      </p:sp>
      <p:sp>
        <p:nvSpPr>
          <p:cNvPr id="17413" name="Rectangle 61"/>
          <p:cNvSpPr/>
          <p:nvPr/>
        </p:nvSpPr>
        <p:spPr>
          <a:xfrm>
            <a:off x="0" y="0"/>
            <a:ext cx="9144000" cy="40481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algn="l">
              <a:lnSpc>
                <a:spcPct val="90000"/>
              </a:lnSpc>
            </a:pPr>
            <a:r>
              <a:rPr lang="en-US" altLang="en-US" i="0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§</a:t>
            </a:r>
            <a:r>
              <a:rPr lang="en-US" altLang="zh-CN" i="0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9.4.1 </a:t>
            </a:r>
            <a:r>
              <a:rPr lang="zh-CN" altLang="en-US" i="0" dirty="0">
                <a:solidFill>
                  <a:srgbClr val="000066"/>
                </a:solidFill>
                <a:latin typeface="仿宋_GB2312" pitchFamily="49" charset="-122"/>
                <a:ea typeface="仿宋_GB2312" pitchFamily="49" charset="-122"/>
              </a:rPr>
              <a:t>轴测图的剖切方法及剖面线画法</a:t>
            </a:r>
          </a:p>
        </p:txBody>
      </p:sp>
      <p:pic>
        <p:nvPicPr>
          <p:cNvPr id="17414" name="Picture 6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5875" y="1447800"/>
            <a:ext cx="5978525" cy="1655763"/>
          </a:xfrm>
          <a:prstGeom prst="rect">
            <a:avLst/>
          </a:prstGeom>
          <a:noFill/>
          <a:ln w="4763">
            <a:noFill/>
          </a:ln>
        </p:spPr>
      </p:pic>
      <p:sp>
        <p:nvSpPr>
          <p:cNvPr id="17415" name="Text Box 64"/>
          <p:cNvSpPr txBox="1"/>
          <p:nvPr/>
        </p:nvSpPr>
        <p:spPr>
          <a:xfrm>
            <a:off x="341313" y="471488"/>
            <a:ext cx="8551862" cy="946150"/>
          </a:xfrm>
          <a:prstGeom prst="rect">
            <a:avLst/>
          </a:prstGeom>
          <a:noFill/>
          <a:ln w="4763">
            <a:noFill/>
          </a:ln>
        </p:spPr>
        <p:txBody>
          <a:bodyPr>
            <a:spAutoFit/>
          </a:bodyPr>
          <a:lstStyle/>
          <a:p>
            <a:pPr algn="l"/>
            <a:r>
              <a:rPr lang="en-US" altLang="zh-CN" sz="2800" b="0" i="0" dirty="0">
                <a:solidFill>
                  <a:srgbClr val="8A0045"/>
                </a:solidFill>
                <a:latin typeface="Times New Roman" panose="02020603050405020304" pitchFamily="18" charset="0"/>
                <a:ea typeface="华文中宋" panose="02010600040101010101" pitchFamily="2" charset="-122"/>
              </a:rPr>
              <a:t>        </a:t>
            </a:r>
            <a:r>
              <a:rPr lang="zh-CN" altLang="en-US" sz="2800" b="0" i="0" dirty="0">
                <a:solidFill>
                  <a:srgbClr val="8A0045"/>
                </a:solidFill>
                <a:latin typeface="Times New Roman" panose="02020603050405020304" pitchFamily="18" charset="0"/>
                <a:ea typeface="华文中宋" panose="02010600040101010101" pitchFamily="2" charset="-122"/>
              </a:rPr>
              <a:t>通常用两个相互垂直的轴测做表面进行剖切，能较完整的显示出零件的内外部形状</a:t>
            </a:r>
          </a:p>
        </p:txBody>
      </p:sp>
      <p:sp>
        <p:nvSpPr>
          <p:cNvPr id="17416" name="Text Box 65"/>
          <p:cNvSpPr txBox="1"/>
          <p:nvPr/>
        </p:nvSpPr>
        <p:spPr>
          <a:xfrm>
            <a:off x="1790700" y="2487613"/>
            <a:ext cx="869950" cy="914400"/>
          </a:xfrm>
          <a:prstGeom prst="rect">
            <a:avLst/>
          </a:prstGeom>
          <a:noFill/>
          <a:ln w="4763">
            <a:noFill/>
          </a:ln>
        </p:spPr>
        <p:txBody>
          <a:bodyPr wrap="none">
            <a:spAutoFit/>
          </a:bodyPr>
          <a:lstStyle/>
          <a:p>
            <a:pPr>
              <a:buNone/>
            </a:pPr>
            <a:r>
              <a:rPr lang="en-US" altLang="zh-CN" sz="5400" i="0" dirty="0">
                <a:solidFill>
                  <a:srgbClr val="FF3300"/>
                </a:solidFill>
                <a:latin typeface="Times New Roman" panose="02020603050405020304" pitchFamily="18" charset="0"/>
                <a:ea typeface="华文中宋" panose="02010600040101010101" pitchFamily="2" charset="-122"/>
              </a:rPr>
              <a:t>√</a:t>
            </a:r>
          </a:p>
        </p:txBody>
      </p:sp>
      <p:sp>
        <p:nvSpPr>
          <p:cNvPr id="17417" name="Text Box 66"/>
          <p:cNvSpPr txBox="1"/>
          <p:nvPr/>
        </p:nvSpPr>
        <p:spPr>
          <a:xfrm>
            <a:off x="3867150" y="2530475"/>
            <a:ext cx="869950" cy="914400"/>
          </a:xfrm>
          <a:prstGeom prst="rect">
            <a:avLst/>
          </a:prstGeom>
          <a:noFill/>
          <a:ln w="4763">
            <a:noFill/>
          </a:ln>
        </p:spPr>
        <p:txBody>
          <a:bodyPr wrap="none">
            <a:spAutoFit/>
          </a:bodyPr>
          <a:lstStyle/>
          <a:p>
            <a:pPr>
              <a:buNone/>
            </a:pPr>
            <a:r>
              <a:rPr lang="en-US" altLang="zh-CN" sz="5400" i="0" dirty="0">
                <a:solidFill>
                  <a:srgbClr val="FF3300"/>
                </a:solidFill>
                <a:latin typeface="Times New Roman" panose="02020603050405020304" pitchFamily="18" charset="0"/>
                <a:ea typeface="华文中宋" panose="02010600040101010101" pitchFamily="2" charset="-122"/>
              </a:rPr>
              <a:t>×</a:t>
            </a:r>
          </a:p>
        </p:txBody>
      </p:sp>
      <p:sp>
        <p:nvSpPr>
          <p:cNvPr id="17418" name="Text Box 67"/>
          <p:cNvSpPr txBox="1"/>
          <p:nvPr/>
        </p:nvSpPr>
        <p:spPr>
          <a:xfrm>
            <a:off x="6230938" y="2573338"/>
            <a:ext cx="869950" cy="914400"/>
          </a:xfrm>
          <a:prstGeom prst="rect">
            <a:avLst/>
          </a:prstGeom>
          <a:noFill/>
          <a:ln w="4763">
            <a:noFill/>
          </a:ln>
        </p:spPr>
        <p:txBody>
          <a:bodyPr wrap="none">
            <a:spAutoFit/>
          </a:bodyPr>
          <a:lstStyle/>
          <a:p>
            <a:pPr>
              <a:buNone/>
            </a:pPr>
            <a:r>
              <a:rPr lang="en-US" altLang="zh-CN" sz="5400" i="0" dirty="0">
                <a:solidFill>
                  <a:srgbClr val="FF3300"/>
                </a:solidFill>
                <a:latin typeface="Times New Roman" panose="02020603050405020304" pitchFamily="18" charset="0"/>
                <a:ea typeface="华文中宋" panose="02010600040101010101" pitchFamily="2" charset="-122"/>
              </a:rPr>
              <a:t>×</a:t>
            </a:r>
          </a:p>
        </p:txBody>
      </p:sp>
      <p:pic>
        <p:nvPicPr>
          <p:cNvPr id="17419" name="Picture 6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9263" y="3455988"/>
            <a:ext cx="8285162" cy="2344737"/>
          </a:xfrm>
          <a:prstGeom prst="rect">
            <a:avLst/>
          </a:prstGeom>
          <a:noFill/>
          <a:ln w="4763">
            <a:noFill/>
          </a:ln>
        </p:spPr>
      </p:pic>
      <p:sp>
        <p:nvSpPr>
          <p:cNvPr id="17420" name="Text Box 69"/>
          <p:cNvSpPr txBox="1"/>
          <p:nvPr/>
        </p:nvSpPr>
        <p:spPr>
          <a:xfrm>
            <a:off x="3609975" y="6043613"/>
            <a:ext cx="1962150" cy="519112"/>
          </a:xfrm>
          <a:prstGeom prst="rect">
            <a:avLst/>
          </a:prstGeom>
          <a:noFill/>
          <a:ln w="4763">
            <a:noFill/>
          </a:ln>
        </p:spPr>
        <p:txBody>
          <a:bodyPr wrap="none">
            <a:spAutoFit/>
          </a:bodyPr>
          <a:lstStyle/>
          <a:p>
            <a:r>
              <a:rPr lang="zh-CN" altLang="en-US" sz="2800" b="0" i="0" u="sng" dirty="0">
                <a:solidFill>
                  <a:srgbClr val="8A0045"/>
                </a:solidFill>
                <a:latin typeface="Times New Roman" panose="02020603050405020304" pitchFamily="18" charset="0"/>
                <a:ea typeface="华文中宋" panose="02010600040101010101" pitchFamily="2" charset="-122"/>
              </a:rPr>
              <a:t>剖面线画法</a:t>
            </a:r>
          </a:p>
        </p:txBody>
      </p:sp>
      <p:sp>
        <p:nvSpPr>
          <p:cNvPr id="17421" name="Rectangle 70"/>
          <p:cNvSpPr/>
          <p:nvPr/>
        </p:nvSpPr>
        <p:spPr>
          <a:xfrm>
            <a:off x="2508250" y="5649913"/>
            <a:ext cx="1098550" cy="457200"/>
          </a:xfrm>
          <a:prstGeom prst="rect">
            <a:avLst/>
          </a:prstGeom>
          <a:noFill/>
          <a:ln w="4763">
            <a:noFill/>
          </a:ln>
        </p:spPr>
        <p:txBody>
          <a:bodyPr wrap="none">
            <a:spAutoFit/>
          </a:bodyPr>
          <a:lstStyle/>
          <a:p>
            <a:r>
              <a:rPr lang="zh-CN" altLang="en-US" b="0" i="0" dirty="0">
                <a:solidFill>
                  <a:srgbClr val="CC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正等测</a:t>
            </a:r>
          </a:p>
        </p:txBody>
      </p:sp>
      <p:sp>
        <p:nvSpPr>
          <p:cNvPr id="17422" name="Rectangle 71"/>
          <p:cNvSpPr/>
          <p:nvPr/>
        </p:nvSpPr>
        <p:spPr>
          <a:xfrm>
            <a:off x="6386513" y="5734050"/>
            <a:ext cx="1098550" cy="457200"/>
          </a:xfrm>
          <a:prstGeom prst="rect">
            <a:avLst/>
          </a:prstGeom>
          <a:noFill/>
          <a:ln w="4763">
            <a:noFill/>
          </a:ln>
        </p:spPr>
        <p:txBody>
          <a:bodyPr wrap="none">
            <a:spAutoFit/>
          </a:bodyPr>
          <a:lstStyle/>
          <a:p>
            <a:r>
              <a:rPr lang="zh-CN" altLang="en-US" b="0" i="0" dirty="0">
                <a:solidFill>
                  <a:srgbClr val="CC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斜二测</a:t>
            </a:r>
          </a:p>
        </p:txBody>
      </p:sp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1"/>
          <p:cNvSpPr txBox="1">
            <a:spLocks noGrp="1"/>
          </p:cNvSpPr>
          <p:nvPr>
            <p:ph type="dt" sz="half" idx="10"/>
          </p:nvPr>
        </p:nvSpPr>
        <p:spPr bwMode="auto"/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2262C9E6-E8A3-4556-BE41-A0A2B1B204F0}" type="datetime11">
              <a:rPr kumimoji="1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15:59:57</a:t>
            </a:fld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9" name="灯片编号占位符 3"/>
          <p:cNvSpPr txBox="1">
            <a:spLocks noGrp="1"/>
          </p:cNvSpPr>
          <p:nvPr>
            <p:ph type="sldNum" sz="quarter" idx="12"/>
          </p:nvPr>
        </p:nvSpPr>
        <p:spPr bwMode="auto"/>
        <p:txBody>
          <a:bodyPr vert="horz" wrap="square" lIns="91440" tIns="45720" rIns="91440" bIns="45720" numCol="1" anchor="t" anchorCtr="0" compatLnSpc="1"/>
          <a:lstStyle>
            <a:lvl1pPr marL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</a:defRPr>
            </a:lvl1pPr>
            <a:lvl2pPr marL="457200" lvl="1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2pPr>
            <a:lvl3pPr marL="914400" lvl="2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3pPr>
            <a:lvl4pPr marL="1371600" lvl="3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4pPr>
            <a:lvl5pPr marL="1828800" lvl="4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5pPr>
          </a:lstStyle>
          <a:p>
            <a:pPr lvl="0" algn="r" eaLnBrk="1" hangingPunct="1"/>
            <a:fld id="{9A0DB2DC-4C9A-4742-B13C-FB6460FD3503}" type="slidenum">
              <a:rPr lang="en-US" altLang="zh-CN" sz="1400" b="0" i="0" dirty="0">
                <a:ea typeface="宋体" panose="02010600030101010101" pitchFamily="2" charset="-122"/>
              </a:rPr>
              <a:t>12</a:t>
            </a:fld>
            <a:endParaRPr lang="en-US" altLang="zh-CN" sz="1400" b="0" i="0" dirty="0">
              <a:ea typeface="宋体" panose="02010600030101010101" pitchFamily="2" charset="-122"/>
            </a:endParaRPr>
          </a:p>
        </p:txBody>
      </p:sp>
      <p:pic>
        <p:nvPicPr>
          <p:cNvPr id="18437" name="Picture 6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3" y="457200"/>
            <a:ext cx="9120187" cy="3335338"/>
          </a:xfrm>
          <a:prstGeom prst="rect">
            <a:avLst/>
          </a:prstGeom>
          <a:noFill/>
          <a:ln w="4763">
            <a:noFill/>
          </a:ln>
        </p:spPr>
      </p:pic>
      <p:sp>
        <p:nvSpPr>
          <p:cNvPr id="18438" name="Rectangle 63"/>
          <p:cNvSpPr/>
          <p:nvPr/>
        </p:nvSpPr>
        <p:spPr>
          <a:xfrm>
            <a:off x="0" y="0"/>
            <a:ext cx="9144000" cy="40481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algn="l">
              <a:lnSpc>
                <a:spcPct val="90000"/>
              </a:lnSpc>
            </a:pPr>
            <a:r>
              <a:rPr lang="en-US" altLang="en-US" i="0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§</a:t>
            </a:r>
            <a:r>
              <a:rPr lang="en-US" altLang="zh-CN" i="0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9.4.2 </a:t>
            </a:r>
            <a:r>
              <a:rPr lang="zh-CN" altLang="en-US" i="0" dirty="0">
                <a:solidFill>
                  <a:srgbClr val="000066"/>
                </a:solidFill>
                <a:latin typeface="仿宋_GB2312" pitchFamily="49" charset="-122"/>
                <a:ea typeface="仿宋_GB2312" pitchFamily="49" charset="-122"/>
              </a:rPr>
              <a:t>轴测剖视图的画法</a:t>
            </a:r>
          </a:p>
        </p:txBody>
      </p:sp>
      <p:sp>
        <p:nvSpPr>
          <p:cNvPr id="18439" name="Rectangle 64"/>
          <p:cNvSpPr/>
          <p:nvPr/>
        </p:nvSpPr>
        <p:spPr>
          <a:xfrm>
            <a:off x="1577975" y="3514725"/>
            <a:ext cx="7383463" cy="457200"/>
          </a:xfrm>
          <a:prstGeom prst="rect">
            <a:avLst/>
          </a:prstGeom>
          <a:noFill/>
          <a:ln w="4763">
            <a:noFill/>
          </a:ln>
        </p:spPr>
        <p:txBody>
          <a:bodyPr wrap="none">
            <a:spAutoFit/>
          </a:bodyPr>
          <a:lstStyle/>
          <a:p>
            <a:r>
              <a:rPr lang="zh-CN" altLang="en-US" i="0" dirty="0">
                <a:solidFill>
                  <a:srgbClr val="CC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方法</a:t>
            </a:r>
            <a:r>
              <a:rPr lang="en-US" altLang="zh-CN" i="0" dirty="0">
                <a:solidFill>
                  <a:srgbClr val="CC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altLang="en-US" i="0" dirty="0">
                <a:solidFill>
                  <a:srgbClr val="CC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：先画出完整的外形轮廓，再剖切、画剖面线。</a:t>
            </a:r>
          </a:p>
        </p:txBody>
      </p:sp>
      <p:pic>
        <p:nvPicPr>
          <p:cNvPr id="18440" name="Picture 6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4388" y="3984625"/>
            <a:ext cx="7735887" cy="2168525"/>
          </a:xfrm>
          <a:prstGeom prst="rect">
            <a:avLst/>
          </a:prstGeom>
          <a:noFill/>
          <a:ln w="4763">
            <a:noFill/>
          </a:ln>
        </p:spPr>
      </p:pic>
      <p:sp>
        <p:nvSpPr>
          <p:cNvPr id="18441" name="Rectangle 66"/>
          <p:cNvSpPr/>
          <p:nvPr/>
        </p:nvSpPr>
        <p:spPr>
          <a:xfrm>
            <a:off x="201613" y="6124575"/>
            <a:ext cx="8609012" cy="457200"/>
          </a:xfrm>
          <a:prstGeom prst="rect">
            <a:avLst/>
          </a:prstGeom>
          <a:noFill/>
          <a:ln w="4763">
            <a:noFill/>
          </a:ln>
        </p:spPr>
        <p:txBody>
          <a:bodyPr wrap="none">
            <a:spAutoFit/>
          </a:bodyPr>
          <a:lstStyle/>
          <a:p>
            <a:r>
              <a:rPr lang="zh-CN" altLang="en-US" i="0" dirty="0">
                <a:solidFill>
                  <a:srgbClr val="CC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方法</a:t>
            </a:r>
            <a:r>
              <a:rPr lang="en-US" altLang="zh-CN" i="0" dirty="0">
                <a:solidFill>
                  <a:srgbClr val="CC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altLang="en-US" i="0" dirty="0">
                <a:solidFill>
                  <a:srgbClr val="CC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：先画出剖面区域的轴测投影，再画外部看得见的轮廓。</a:t>
            </a:r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日期占位符 1"/>
          <p:cNvSpPr txBox="1">
            <a:spLocks noGrp="1"/>
          </p:cNvSpPr>
          <p:nvPr>
            <p:ph type="dt" sz="half" idx="10"/>
          </p:nvPr>
        </p:nvSpPr>
        <p:spPr bwMode="auto"/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6B245C4-A814-42A6-BB5F-68FA1E389B50}" type="datetime11">
              <a:rPr kumimoji="1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15:59:57</a:t>
            </a:fld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0" name="灯片编号占位符 3"/>
          <p:cNvSpPr txBox="1">
            <a:spLocks noGrp="1"/>
          </p:cNvSpPr>
          <p:nvPr>
            <p:ph type="sldNum" sz="quarter" idx="12"/>
          </p:nvPr>
        </p:nvSpPr>
        <p:spPr bwMode="auto"/>
        <p:txBody>
          <a:bodyPr vert="horz" wrap="square" lIns="91440" tIns="45720" rIns="91440" bIns="45720" numCol="1" anchor="t" anchorCtr="0" compatLnSpc="1"/>
          <a:lstStyle>
            <a:lvl1pPr marL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</a:defRPr>
            </a:lvl1pPr>
            <a:lvl2pPr marL="457200" lvl="1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2pPr>
            <a:lvl3pPr marL="914400" lvl="2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3pPr>
            <a:lvl4pPr marL="1371600" lvl="3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4pPr>
            <a:lvl5pPr marL="1828800" lvl="4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5pPr>
          </a:lstStyle>
          <a:p>
            <a:pPr lvl="0" algn="r" eaLnBrk="1" hangingPunct="1"/>
            <a:fld id="{9A0DB2DC-4C9A-4742-B13C-FB6460FD3503}" type="slidenum">
              <a:rPr lang="en-US" altLang="zh-CN" sz="1400" b="0" i="0" dirty="0">
                <a:ea typeface="宋体" panose="02010600030101010101" pitchFamily="2" charset="-122"/>
              </a:rPr>
              <a:t>2</a:t>
            </a:fld>
            <a:endParaRPr lang="en-US" altLang="zh-CN" sz="1400" b="0" i="0" dirty="0">
              <a:ea typeface="宋体" panose="02010600030101010101" pitchFamily="2" charset="-122"/>
            </a:endParaRPr>
          </a:p>
        </p:txBody>
      </p:sp>
      <p:sp>
        <p:nvSpPr>
          <p:cNvPr id="5125" name="Rectangle 16"/>
          <p:cNvSpPr/>
          <p:nvPr/>
        </p:nvSpPr>
        <p:spPr>
          <a:xfrm>
            <a:off x="0" y="0"/>
            <a:ext cx="9144000" cy="40481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algn="l">
              <a:lnSpc>
                <a:spcPct val="90000"/>
              </a:lnSpc>
            </a:pPr>
            <a:r>
              <a:rPr lang="en-US" altLang="en-US" i="0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§</a:t>
            </a:r>
            <a:r>
              <a:rPr lang="en-US" altLang="zh-CN" i="0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9.1 </a:t>
            </a:r>
            <a:r>
              <a:rPr lang="zh-CN" altLang="en-US" i="0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轴测投影图的基本概念</a:t>
            </a:r>
            <a:endParaRPr lang="zh-CN" altLang="en-US" i="0" dirty="0">
              <a:solidFill>
                <a:srgbClr val="000066"/>
              </a:solidFill>
              <a:latin typeface="仿宋_GB2312" pitchFamily="49" charset="-122"/>
              <a:ea typeface="仿宋_GB2312" pitchFamily="49" charset="-122"/>
            </a:endParaRPr>
          </a:p>
        </p:txBody>
      </p:sp>
      <p:pic>
        <p:nvPicPr>
          <p:cNvPr id="5126" name="Picture 6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4500" y="796925"/>
            <a:ext cx="4857750" cy="3979863"/>
          </a:xfrm>
          <a:prstGeom prst="rect">
            <a:avLst/>
          </a:prstGeom>
          <a:noFill/>
          <a:ln w="4763">
            <a:noFill/>
          </a:ln>
        </p:spPr>
      </p:pic>
      <p:pic>
        <p:nvPicPr>
          <p:cNvPr id="5127" name="Picture 6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087938" y="893763"/>
            <a:ext cx="3822700" cy="3822700"/>
          </a:xfrm>
          <a:prstGeom prst="rect">
            <a:avLst/>
          </a:prstGeom>
          <a:noFill/>
          <a:ln w="4763">
            <a:noFill/>
          </a:ln>
        </p:spPr>
      </p:pic>
      <p:sp>
        <p:nvSpPr>
          <p:cNvPr id="5128" name="AutoShape 63"/>
          <p:cNvSpPr/>
          <p:nvPr/>
        </p:nvSpPr>
        <p:spPr>
          <a:xfrm>
            <a:off x="3576638" y="3275013"/>
            <a:ext cx="1330325" cy="895350"/>
          </a:xfrm>
          <a:custGeom>
            <a:avLst/>
            <a:gdLst>
              <a:gd name="txL" fmla="*/ 3375 w 21600"/>
              <a:gd name="txT" fmla="*/ 5400 h 21600"/>
              <a:gd name="txR" fmla="*/ 18900 w 21600"/>
              <a:gd name="txB" fmla="*/ 16200 h 21600"/>
            </a:gdLst>
            <a:ahLst/>
            <a:cxnLst>
              <a:cxn ang="17694720">
                <a:pos x="997744" y="0"/>
              </a:cxn>
              <a:cxn ang="11796480">
                <a:pos x="0" y="447675"/>
              </a:cxn>
              <a:cxn ang="5898240">
                <a:pos x="997744" y="895350"/>
              </a:cxn>
              <a:cxn ang="0">
                <a:pos x="1330325" y="447675"/>
              </a:cxn>
            </a:cxnLst>
            <a:rect l="txL" t="txT" r="txR" b="txB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chemeClr val="accent1">
              <a:alpha val="100000"/>
            </a:schemeClr>
          </a:solidFill>
          <a:ln w="4763" cap="flat" cmpd="sng">
            <a:solidFill>
              <a:schemeClr val="tx1">
                <a:alpha val="10000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129" name="Text Box 64"/>
          <p:cNvSpPr txBox="1"/>
          <p:nvPr/>
        </p:nvSpPr>
        <p:spPr>
          <a:xfrm>
            <a:off x="971550" y="5037138"/>
            <a:ext cx="2012950" cy="457200"/>
          </a:xfrm>
          <a:prstGeom prst="rect">
            <a:avLst/>
          </a:prstGeom>
          <a:noFill/>
          <a:ln w="4763">
            <a:noFill/>
          </a:ln>
        </p:spPr>
        <p:txBody>
          <a:bodyPr wrap="none">
            <a:spAutoFit/>
          </a:bodyPr>
          <a:lstStyle/>
          <a:p>
            <a:r>
              <a:rPr lang="zh-CN" altLang="en-US" b="0" i="0" dirty="0">
                <a:solidFill>
                  <a:srgbClr val="CC0000"/>
                </a:solidFill>
                <a:latin typeface="Times New Roman" panose="02020603050405020304" pitchFamily="18" charset="0"/>
                <a:ea typeface="华文中宋" panose="02010600040101010101" pitchFamily="2" charset="-122"/>
              </a:rPr>
              <a:t>多面正投影图</a:t>
            </a:r>
          </a:p>
        </p:txBody>
      </p:sp>
      <p:sp>
        <p:nvSpPr>
          <p:cNvPr id="5130" name="Text Box 65"/>
          <p:cNvSpPr txBox="1"/>
          <p:nvPr/>
        </p:nvSpPr>
        <p:spPr>
          <a:xfrm>
            <a:off x="4362450" y="4916488"/>
            <a:ext cx="4264025" cy="1552575"/>
          </a:xfrm>
          <a:prstGeom prst="rect">
            <a:avLst/>
          </a:prstGeom>
          <a:noFill/>
          <a:ln w="4763">
            <a:noFill/>
          </a:ln>
        </p:spPr>
        <p:txBody>
          <a:bodyPr>
            <a:spAutoFit/>
          </a:bodyPr>
          <a:lstStyle/>
          <a:p>
            <a:r>
              <a:rPr lang="zh-CN" altLang="en-US" b="0" i="0" dirty="0">
                <a:solidFill>
                  <a:srgbClr val="CC0000"/>
                </a:solidFill>
                <a:latin typeface="Times New Roman" panose="02020603050405020304" pitchFamily="18" charset="0"/>
                <a:ea typeface="华文中宋" panose="02010600040101010101" pitchFamily="2" charset="-122"/>
              </a:rPr>
              <a:t>轴测图</a:t>
            </a:r>
          </a:p>
          <a:p>
            <a:pPr algn="l"/>
            <a:r>
              <a:rPr lang="zh-CN" altLang="en-US" b="0" i="0" dirty="0">
                <a:latin typeface="Times New Roman" panose="02020603050405020304" pitchFamily="18" charset="0"/>
                <a:ea typeface="华文中宋" panose="02010600040101010101" pitchFamily="2" charset="-122"/>
              </a:rPr>
              <a:t> 直观，但不能确切表达零件实际形状和大小，且作图复杂，故一般仅用来做为辅助图样</a:t>
            </a: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1"/>
          <p:cNvSpPr txBox="1">
            <a:spLocks noGrp="1"/>
          </p:cNvSpPr>
          <p:nvPr>
            <p:ph type="dt" sz="half" idx="10"/>
          </p:nvPr>
        </p:nvSpPr>
        <p:spPr bwMode="auto"/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2C66E67-EADC-4E20-B4C0-56D9CC0A9198}" type="datetime11">
              <a:rPr kumimoji="1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15:59:57</a:t>
            </a:fld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9" name="灯片编号占位符 3"/>
          <p:cNvSpPr txBox="1">
            <a:spLocks noGrp="1"/>
          </p:cNvSpPr>
          <p:nvPr>
            <p:ph type="sldNum" sz="quarter" idx="12"/>
          </p:nvPr>
        </p:nvSpPr>
        <p:spPr bwMode="auto"/>
        <p:txBody>
          <a:bodyPr vert="horz" wrap="square" lIns="91440" tIns="45720" rIns="91440" bIns="45720" numCol="1" anchor="t" anchorCtr="0" compatLnSpc="1"/>
          <a:lstStyle>
            <a:lvl1pPr marL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</a:defRPr>
            </a:lvl1pPr>
            <a:lvl2pPr marL="457200" lvl="1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2pPr>
            <a:lvl3pPr marL="914400" lvl="2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3pPr>
            <a:lvl4pPr marL="1371600" lvl="3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4pPr>
            <a:lvl5pPr marL="1828800" lvl="4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5pPr>
          </a:lstStyle>
          <a:p>
            <a:pPr lvl="0" algn="r" eaLnBrk="1" hangingPunct="1"/>
            <a:fld id="{9A0DB2DC-4C9A-4742-B13C-FB6460FD3503}" type="slidenum">
              <a:rPr lang="en-US" altLang="zh-CN" sz="1400" b="0" i="0" dirty="0">
                <a:ea typeface="宋体" panose="02010600030101010101" pitchFamily="2" charset="-122"/>
              </a:rPr>
              <a:t>3</a:t>
            </a:fld>
            <a:endParaRPr lang="en-US" altLang="zh-CN" sz="1400" b="0" i="0" dirty="0">
              <a:ea typeface="宋体" panose="02010600030101010101" pitchFamily="2" charset="-122"/>
            </a:endParaRPr>
          </a:p>
        </p:txBody>
      </p:sp>
      <p:sp>
        <p:nvSpPr>
          <p:cNvPr id="6149" name="Rectangle 58"/>
          <p:cNvSpPr/>
          <p:nvPr/>
        </p:nvSpPr>
        <p:spPr>
          <a:xfrm>
            <a:off x="0" y="0"/>
            <a:ext cx="9144000" cy="40481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algn="l">
              <a:lnSpc>
                <a:spcPct val="90000"/>
              </a:lnSpc>
            </a:pPr>
            <a:r>
              <a:rPr lang="en-US" altLang="en-US" i="0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§</a:t>
            </a:r>
            <a:r>
              <a:rPr lang="en-US" altLang="zh-CN" i="0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9.1.1 </a:t>
            </a:r>
            <a:r>
              <a:rPr lang="zh-CN" altLang="en-US" i="0" dirty="0">
                <a:solidFill>
                  <a:srgbClr val="000066"/>
                </a:solidFill>
                <a:latin typeface="仿宋_GB2312" pitchFamily="49" charset="-122"/>
                <a:ea typeface="仿宋_GB2312" pitchFamily="49" charset="-122"/>
              </a:rPr>
              <a:t>轴测投影图的形成</a:t>
            </a:r>
          </a:p>
        </p:txBody>
      </p:sp>
      <p:pic>
        <p:nvPicPr>
          <p:cNvPr id="6150" name="Picture 5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611188"/>
            <a:ext cx="5286375" cy="3533775"/>
          </a:xfrm>
          <a:prstGeom prst="rect">
            <a:avLst/>
          </a:prstGeom>
          <a:noFill/>
          <a:ln w="4763">
            <a:noFill/>
          </a:ln>
        </p:spPr>
      </p:pic>
      <p:pic>
        <p:nvPicPr>
          <p:cNvPr id="6151" name="Picture 60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678363" y="3387725"/>
            <a:ext cx="4210050" cy="3028950"/>
          </a:xfrm>
          <a:prstGeom prst="rect">
            <a:avLst/>
          </a:prstGeom>
          <a:noFill/>
          <a:ln w="4763">
            <a:noFill/>
          </a:ln>
        </p:spPr>
      </p:pic>
      <p:sp>
        <p:nvSpPr>
          <p:cNvPr id="6152" name="Text Box 61"/>
          <p:cNvSpPr txBox="1"/>
          <p:nvPr/>
        </p:nvSpPr>
        <p:spPr>
          <a:xfrm>
            <a:off x="527050" y="4806950"/>
            <a:ext cx="4264025" cy="822325"/>
          </a:xfrm>
          <a:prstGeom prst="rect">
            <a:avLst/>
          </a:prstGeom>
          <a:noFill/>
          <a:ln w="4763">
            <a:noFill/>
          </a:ln>
        </p:spPr>
        <p:txBody>
          <a:bodyPr>
            <a:spAutoFit/>
          </a:bodyPr>
          <a:lstStyle/>
          <a:p>
            <a:r>
              <a:rPr lang="en-US" altLang="zh-CN" b="0" i="0" dirty="0">
                <a:solidFill>
                  <a:srgbClr val="CC0000"/>
                </a:solidFill>
                <a:latin typeface="Times New Roman" panose="02020603050405020304" pitchFamily="18" charset="0"/>
                <a:ea typeface="华文中宋" panose="02010600040101010101" pitchFamily="2" charset="-122"/>
              </a:rPr>
              <a:t>P</a:t>
            </a:r>
            <a:r>
              <a:rPr lang="zh-CN" altLang="en-US" b="0" i="0" dirty="0">
                <a:solidFill>
                  <a:srgbClr val="CC0000"/>
                </a:solidFill>
                <a:latin typeface="Times New Roman" panose="02020603050405020304" pitchFamily="18" charset="0"/>
                <a:ea typeface="华文中宋" panose="02010600040101010101" pitchFamily="2" charset="-122"/>
              </a:rPr>
              <a:t>与</a:t>
            </a:r>
            <a:r>
              <a:rPr lang="en-US" altLang="zh-CN" b="0" i="0" dirty="0">
                <a:solidFill>
                  <a:srgbClr val="CC0000"/>
                </a:solidFill>
                <a:latin typeface="Times New Roman" panose="02020603050405020304" pitchFamily="18" charset="0"/>
                <a:ea typeface="华文中宋" panose="02010600040101010101" pitchFamily="2" charset="-122"/>
              </a:rPr>
              <a:t>S</a:t>
            </a:r>
            <a:r>
              <a:rPr lang="zh-CN" altLang="en-US" b="0" i="0" dirty="0">
                <a:solidFill>
                  <a:srgbClr val="CC0000"/>
                </a:solidFill>
                <a:latin typeface="Times New Roman" panose="02020603050405020304" pitchFamily="18" charset="0"/>
                <a:ea typeface="华文中宋" panose="02010600040101010101" pitchFamily="2" charset="-122"/>
              </a:rPr>
              <a:t>垂直，物体放斜，得到的投影称为正轴测投影图。</a:t>
            </a:r>
          </a:p>
        </p:txBody>
      </p:sp>
      <p:sp>
        <p:nvSpPr>
          <p:cNvPr id="6153" name="Text Box 62"/>
          <p:cNvSpPr txBox="1"/>
          <p:nvPr/>
        </p:nvSpPr>
        <p:spPr>
          <a:xfrm>
            <a:off x="4678363" y="633413"/>
            <a:ext cx="4264025" cy="822325"/>
          </a:xfrm>
          <a:prstGeom prst="rect">
            <a:avLst/>
          </a:prstGeom>
          <a:noFill/>
          <a:ln w="4763">
            <a:noFill/>
          </a:ln>
        </p:spPr>
        <p:txBody>
          <a:bodyPr>
            <a:spAutoFit/>
          </a:bodyPr>
          <a:lstStyle/>
          <a:p>
            <a:r>
              <a:rPr lang="en-US" altLang="zh-CN" b="0" i="0" dirty="0">
                <a:solidFill>
                  <a:srgbClr val="CC0000"/>
                </a:solidFill>
                <a:latin typeface="Times New Roman" panose="02020603050405020304" pitchFamily="18" charset="0"/>
                <a:ea typeface="华文中宋" panose="02010600040101010101" pitchFamily="2" charset="-122"/>
              </a:rPr>
              <a:t>P</a:t>
            </a:r>
            <a:r>
              <a:rPr lang="zh-CN" altLang="en-US" b="0" i="0" dirty="0">
                <a:solidFill>
                  <a:srgbClr val="CC0000"/>
                </a:solidFill>
                <a:latin typeface="Times New Roman" panose="02020603050405020304" pitchFamily="18" charset="0"/>
                <a:ea typeface="华文中宋" panose="02010600040101010101" pitchFamily="2" charset="-122"/>
              </a:rPr>
              <a:t>与</a:t>
            </a:r>
            <a:r>
              <a:rPr lang="en-US" altLang="zh-CN" b="0" i="0" dirty="0">
                <a:solidFill>
                  <a:srgbClr val="CC0000"/>
                </a:solidFill>
                <a:latin typeface="Times New Roman" panose="02020603050405020304" pitchFamily="18" charset="0"/>
                <a:ea typeface="华文中宋" panose="02010600040101010101" pitchFamily="2" charset="-122"/>
              </a:rPr>
              <a:t>S</a:t>
            </a:r>
            <a:r>
              <a:rPr lang="zh-CN" altLang="en-US" b="0" i="0" dirty="0">
                <a:solidFill>
                  <a:srgbClr val="CC0000"/>
                </a:solidFill>
                <a:latin typeface="Times New Roman" panose="02020603050405020304" pitchFamily="18" charset="0"/>
                <a:ea typeface="华文中宋" panose="02010600040101010101" pitchFamily="2" charset="-122"/>
              </a:rPr>
              <a:t>倾斜，</a:t>
            </a:r>
            <a:r>
              <a:rPr lang="en-US" altLang="zh-CN" b="0" i="0" dirty="0">
                <a:solidFill>
                  <a:srgbClr val="CC0000"/>
                </a:solidFill>
                <a:latin typeface="Times New Roman" panose="02020603050405020304" pitchFamily="18" charset="0"/>
                <a:ea typeface="华文中宋" panose="02010600040101010101" pitchFamily="2" charset="-122"/>
              </a:rPr>
              <a:t>P</a:t>
            </a:r>
            <a:r>
              <a:rPr lang="zh-CN" altLang="en-US" b="0" i="0" dirty="0">
                <a:solidFill>
                  <a:srgbClr val="CC0000"/>
                </a:solidFill>
                <a:latin typeface="Times New Roman" panose="02020603050405020304" pitchFamily="18" charset="0"/>
                <a:ea typeface="华文中宋" panose="02010600040101010101" pitchFamily="2" charset="-122"/>
              </a:rPr>
              <a:t>平行</a:t>
            </a:r>
            <a:r>
              <a:rPr lang="en-US" altLang="zh-CN" b="0" i="0" dirty="0">
                <a:solidFill>
                  <a:srgbClr val="CC0000"/>
                </a:solidFill>
                <a:latin typeface="Times New Roman" panose="02020603050405020304" pitchFamily="18" charset="0"/>
                <a:ea typeface="华文中宋" panose="02010600040101010101" pitchFamily="2" charset="-122"/>
              </a:rPr>
              <a:t>XOZ</a:t>
            </a:r>
            <a:r>
              <a:rPr lang="zh-CN" altLang="en-US" b="0" i="0" dirty="0">
                <a:solidFill>
                  <a:srgbClr val="CC0000"/>
                </a:solidFill>
                <a:latin typeface="Times New Roman" panose="02020603050405020304" pitchFamily="18" charset="0"/>
                <a:ea typeface="华文中宋" panose="02010600040101010101" pitchFamily="2" charset="-122"/>
              </a:rPr>
              <a:t>，得到的投影称为正轴测投影图。</a:t>
            </a:r>
          </a:p>
        </p:txBody>
      </p: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日期占位符 1"/>
          <p:cNvSpPr txBox="1">
            <a:spLocks noGrp="1"/>
          </p:cNvSpPr>
          <p:nvPr>
            <p:ph type="dt" sz="half" idx="10"/>
          </p:nvPr>
        </p:nvSpPr>
        <p:spPr bwMode="auto"/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6AB79EA4-9C55-4139-AAD3-24D821EA22FA}" type="datetime11">
              <a:rPr kumimoji="1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15:59:57</a:t>
            </a:fld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灯片编号占位符 3"/>
          <p:cNvSpPr txBox="1">
            <a:spLocks noGrp="1"/>
          </p:cNvSpPr>
          <p:nvPr>
            <p:ph type="sldNum" sz="quarter" idx="12"/>
          </p:nvPr>
        </p:nvSpPr>
        <p:spPr bwMode="auto"/>
        <p:txBody>
          <a:bodyPr vert="horz" wrap="square" lIns="91440" tIns="45720" rIns="91440" bIns="45720" numCol="1" anchor="t" anchorCtr="0" compatLnSpc="1"/>
          <a:lstStyle>
            <a:lvl1pPr marL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</a:defRPr>
            </a:lvl1pPr>
            <a:lvl2pPr marL="457200" lvl="1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2pPr>
            <a:lvl3pPr marL="914400" lvl="2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3pPr>
            <a:lvl4pPr marL="1371600" lvl="3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4pPr>
            <a:lvl5pPr marL="1828800" lvl="4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5pPr>
          </a:lstStyle>
          <a:p>
            <a:pPr lvl="0" algn="r" eaLnBrk="1" hangingPunct="1"/>
            <a:fld id="{9A0DB2DC-4C9A-4742-B13C-FB6460FD3503}" type="slidenum">
              <a:rPr lang="en-US" altLang="zh-CN" sz="1400" b="0" i="0" dirty="0">
                <a:ea typeface="宋体" panose="02010600030101010101" pitchFamily="2" charset="-122"/>
              </a:rPr>
              <a:t>4</a:t>
            </a:fld>
            <a:endParaRPr lang="en-US" altLang="zh-CN" sz="1400" b="0" i="0" dirty="0">
              <a:ea typeface="宋体" panose="02010600030101010101" pitchFamily="2" charset="-122"/>
            </a:endParaRPr>
          </a:p>
        </p:txBody>
      </p:sp>
      <p:sp>
        <p:nvSpPr>
          <p:cNvPr id="7173" name="Rectangle 6"/>
          <p:cNvSpPr/>
          <p:nvPr/>
        </p:nvSpPr>
        <p:spPr>
          <a:xfrm>
            <a:off x="0" y="0"/>
            <a:ext cx="9144000" cy="40481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algn="l">
              <a:lnSpc>
                <a:spcPct val="90000"/>
              </a:lnSpc>
            </a:pPr>
            <a:r>
              <a:rPr lang="en-US" altLang="en-US" i="0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§</a:t>
            </a:r>
            <a:r>
              <a:rPr lang="en-US" altLang="zh-CN" i="0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9.1.2 </a:t>
            </a:r>
            <a:r>
              <a:rPr lang="zh-CN" altLang="en-US" i="0" dirty="0">
                <a:solidFill>
                  <a:srgbClr val="000066"/>
                </a:solidFill>
                <a:latin typeface="仿宋_GB2312" pitchFamily="49" charset="-122"/>
                <a:ea typeface="仿宋_GB2312" pitchFamily="49" charset="-122"/>
              </a:rPr>
              <a:t>轴间角与轴向伸缩系数</a:t>
            </a:r>
          </a:p>
        </p:txBody>
      </p:sp>
      <p:pic>
        <p:nvPicPr>
          <p:cNvPr id="7174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6338" y="427038"/>
            <a:ext cx="6559550" cy="4095750"/>
          </a:xfrm>
          <a:prstGeom prst="rect">
            <a:avLst/>
          </a:prstGeom>
          <a:noFill/>
          <a:ln w="4763">
            <a:noFill/>
          </a:ln>
        </p:spPr>
      </p:pic>
      <p:sp>
        <p:nvSpPr>
          <p:cNvPr id="7175" name="Text Box 8"/>
          <p:cNvSpPr txBox="1"/>
          <p:nvPr/>
        </p:nvSpPr>
        <p:spPr>
          <a:xfrm>
            <a:off x="554038" y="4370388"/>
            <a:ext cx="7880350" cy="1917700"/>
          </a:xfrm>
          <a:prstGeom prst="rect">
            <a:avLst/>
          </a:prstGeom>
          <a:noFill/>
          <a:ln w="4763">
            <a:noFill/>
          </a:ln>
        </p:spPr>
        <p:txBody>
          <a:bodyPr>
            <a:spAutoFit/>
          </a:bodyPr>
          <a:lstStyle/>
          <a:p>
            <a:pPr algn="l">
              <a:buFont typeface="Wingdings" panose="05000000000000000000" pitchFamily="2" charset="2"/>
              <a:buChar char="Ø"/>
            </a:pPr>
            <a:r>
              <a:rPr lang="zh-CN" altLang="en-US" b="0" i="0" dirty="0">
                <a:solidFill>
                  <a:srgbClr val="CC0000"/>
                </a:solidFill>
                <a:latin typeface="Times New Roman" panose="02020603050405020304" pitchFamily="18" charset="0"/>
                <a:ea typeface="华文中宋" panose="02010600040101010101" pitchFamily="2" charset="-122"/>
              </a:rPr>
              <a:t>角</a:t>
            </a:r>
            <a:r>
              <a:rPr lang="en-US" altLang="zh-CN" b="0" dirty="0">
                <a:solidFill>
                  <a:srgbClr val="CC0000"/>
                </a:solidFill>
                <a:latin typeface="Times New Roman" panose="02020603050405020304" pitchFamily="18" charset="0"/>
                <a:ea typeface="华文中宋" panose="02010600040101010101" pitchFamily="2" charset="-122"/>
              </a:rPr>
              <a:t>X</a:t>
            </a:r>
            <a:r>
              <a:rPr lang="en-US" altLang="zh-CN" b="0" i="0" baseline="-25000" dirty="0">
                <a:solidFill>
                  <a:srgbClr val="CC0000"/>
                </a:solidFill>
                <a:latin typeface="Times New Roman" panose="02020603050405020304" pitchFamily="18" charset="0"/>
                <a:ea typeface="华文中宋" panose="02010600040101010101" pitchFamily="2" charset="-122"/>
              </a:rPr>
              <a:t>1</a:t>
            </a:r>
            <a:r>
              <a:rPr lang="en-US" altLang="zh-CN" b="0" dirty="0">
                <a:solidFill>
                  <a:srgbClr val="CC0000"/>
                </a:solidFill>
                <a:latin typeface="Times New Roman" panose="02020603050405020304" pitchFamily="18" charset="0"/>
                <a:ea typeface="华文中宋" panose="02010600040101010101" pitchFamily="2" charset="-122"/>
              </a:rPr>
              <a:t>O</a:t>
            </a:r>
            <a:r>
              <a:rPr lang="en-US" altLang="zh-CN" b="0" i="0" baseline="-25000" dirty="0">
                <a:solidFill>
                  <a:srgbClr val="CC0000"/>
                </a:solidFill>
                <a:latin typeface="Times New Roman" panose="02020603050405020304" pitchFamily="18" charset="0"/>
                <a:ea typeface="华文中宋" panose="02010600040101010101" pitchFamily="2" charset="-122"/>
              </a:rPr>
              <a:t>1</a:t>
            </a:r>
            <a:r>
              <a:rPr lang="en-US" altLang="zh-CN" b="0" dirty="0">
                <a:solidFill>
                  <a:srgbClr val="CC0000"/>
                </a:solidFill>
                <a:latin typeface="Times New Roman" panose="02020603050405020304" pitchFamily="18" charset="0"/>
                <a:ea typeface="华文中宋" panose="02010600040101010101" pitchFamily="2" charset="-122"/>
              </a:rPr>
              <a:t>Y</a:t>
            </a:r>
            <a:r>
              <a:rPr lang="en-US" altLang="zh-CN" b="0" i="0" baseline="-25000" dirty="0">
                <a:solidFill>
                  <a:srgbClr val="CC0000"/>
                </a:solidFill>
                <a:latin typeface="Times New Roman" panose="02020603050405020304" pitchFamily="18" charset="0"/>
                <a:ea typeface="华文中宋" panose="02010600040101010101" pitchFamily="2" charset="-122"/>
              </a:rPr>
              <a:t>1</a:t>
            </a:r>
            <a:r>
              <a:rPr lang="zh-CN" altLang="en-US" b="0" i="0" dirty="0">
                <a:solidFill>
                  <a:srgbClr val="CC0000"/>
                </a:solidFill>
                <a:latin typeface="Times New Roman" panose="02020603050405020304" pitchFamily="18" charset="0"/>
                <a:ea typeface="华文中宋" panose="02010600040101010101" pitchFamily="2" charset="-122"/>
              </a:rPr>
              <a:t>、</a:t>
            </a:r>
            <a:r>
              <a:rPr lang="zh-CN" altLang="en-US" b="0" i="0" dirty="0">
                <a:solidFill>
                  <a:srgbClr val="CC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角</a:t>
            </a:r>
            <a:r>
              <a:rPr lang="en-US" altLang="zh-CN" b="0" dirty="0">
                <a:solidFill>
                  <a:srgbClr val="CC0000"/>
                </a:solidFill>
                <a:latin typeface="Times New Roman" panose="02020603050405020304" pitchFamily="18" charset="0"/>
                <a:ea typeface="华文中宋" panose="02010600040101010101" pitchFamily="2" charset="-122"/>
              </a:rPr>
              <a:t>X</a:t>
            </a:r>
            <a:r>
              <a:rPr lang="en-US" altLang="zh-CN" b="0" i="0" baseline="-25000" dirty="0">
                <a:solidFill>
                  <a:srgbClr val="CC0000"/>
                </a:solidFill>
                <a:latin typeface="Times New Roman" panose="02020603050405020304" pitchFamily="18" charset="0"/>
                <a:ea typeface="华文中宋" panose="02010600040101010101" pitchFamily="2" charset="-122"/>
              </a:rPr>
              <a:t>1</a:t>
            </a:r>
            <a:r>
              <a:rPr lang="en-US" altLang="zh-CN" b="0" dirty="0">
                <a:solidFill>
                  <a:srgbClr val="CC0000"/>
                </a:solidFill>
                <a:latin typeface="Times New Roman" panose="02020603050405020304" pitchFamily="18" charset="0"/>
                <a:ea typeface="华文中宋" panose="02010600040101010101" pitchFamily="2" charset="-122"/>
              </a:rPr>
              <a:t>O</a:t>
            </a:r>
            <a:r>
              <a:rPr lang="en-US" altLang="zh-CN" b="0" i="0" baseline="-25000" dirty="0">
                <a:solidFill>
                  <a:srgbClr val="CC0000"/>
                </a:solidFill>
                <a:latin typeface="Times New Roman" panose="02020603050405020304" pitchFamily="18" charset="0"/>
                <a:ea typeface="华文中宋" panose="02010600040101010101" pitchFamily="2" charset="-122"/>
              </a:rPr>
              <a:t>1</a:t>
            </a:r>
            <a:r>
              <a:rPr lang="en-US" altLang="zh-CN" b="0" dirty="0">
                <a:solidFill>
                  <a:srgbClr val="CC0000"/>
                </a:solidFill>
                <a:latin typeface="Times New Roman" panose="02020603050405020304" pitchFamily="18" charset="0"/>
                <a:ea typeface="华文中宋" panose="02010600040101010101" pitchFamily="2" charset="-122"/>
              </a:rPr>
              <a:t>Z</a:t>
            </a:r>
            <a:r>
              <a:rPr lang="en-US" altLang="zh-CN" b="0" i="0" baseline="-25000" dirty="0">
                <a:solidFill>
                  <a:srgbClr val="CC0000"/>
                </a:solidFill>
                <a:latin typeface="Times New Roman" panose="02020603050405020304" pitchFamily="18" charset="0"/>
                <a:ea typeface="华文中宋" panose="02010600040101010101" pitchFamily="2" charset="-122"/>
              </a:rPr>
              <a:t>1</a:t>
            </a:r>
            <a:r>
              <a:rPr lang="en-US" altLang="zh-CN" dirty="0">
                <a:latin typeface="Times New Roman" panose="02020603050405020304" pitchFamily="18" charset="0"/>
              </a:rPr>
              <a:t> </a:t>
            </a:r>
            <a:r>
              <a:rPr lang="zh-CN" altLang="en-US" b="0" i="0" dirty="0">
                <a:solidFill>
                  <a:srgbClr val="CC0000"/>
                </a:solidFill>
                <a:latin typeface="Times New Roman" panose="02020603050405020304" pitchFamily="18" charset="0"/>
                <a:ea typeface="华文中宋" panose="02010600040101010101" pitchFamily="2" charset="-122"/>
              </a:rPr>
              <a:t>、角</a:t>
            </a:r>
            <a:r>
              <a:rPr lang="en-US" altLang="zh-CN" b="0" dirty="0">
                <a:solidFill>
                  <a:srgbClr val="CC0000"/>
                </a:solidFill>
                <a:latin typeface="Times New Roman" panose="02020603050405020304" pitchFamily="18" charset="0"/>
                <a:ea typeface="华文中宋" panose="02010600040101010101" pitchFamily="2" charset="-122"/>
              </a:rPr>
              <a:t>Y</a:t>
            </a:r>
            <a:r>
              <a:rPr lang="en-US" altLang="zh-CN" b="0" i="0" baseline="-25000" dirty="0">
                <a:solidFill>
                  <a:srgbClr val="CC0000"/>
                </a:solidFill>
                <a:latin typeface="Times New Roman" panose="02020603050405020304" pitchFamily="18" charset="0"/>
                <a:ea typeface="华文中宋" panose="02010600040101010101" pitchFamily="2" charset="-122"/>
              </a:rPr>
              <a:t>1</a:t>
            </a:r>
            <a:r>
              <a:rPr lang="en-US" altLang="zh-CN" b="0" dirty="0">
                <a:solidFill>
                  <a:srgbClr val="CC0000"/>
                </a:solidFill>
                <a:latin typeface="Times New Roman" panose="02020603050405020304" pitchFamily="18" charset="0"/>
                <a:ea typeface="华文中宋" panose="02010600040101010101" pitchFamily="2" charset="-122"/>
              </a:rPr>
              <a:t>O</a:t>
            </a:r>
            <a:r>
              <a:rPr lang="en-US" altLang="zh-CN" b="0" i="0" baseline="-25000" dirty="0">
                <a:solidFill>
                  <a:srgbClr val="CC0000"/>
                </a:solidFill>
                <a:latin typeface="Times New Roman" panose="02020603050405020304" pitchFamily="18" charset="0"/>
                <a:ea typeface="华文中宋" panose="02010600040101010101" pitchFamily="2" charset="-122"/>
              </a:rPr>
              <a:t>1</a:t>
            </a:r>
            <a:r>
              <a:rPr lang="en-US" altLang="zh-CN" b="0" dirty="0">
                <a:solidFill>
                  <a:srgbClr val="CC0000"/>
                </a:solidFill>
                <a:latin typeface="Times New Roman" panose="02020603050405020304" pitchFamily="18" charset="0"/>
                <a:ea typeface="华文中宋" panose="02010600040101010101" pitchFamily="2" charset="-122"/>
              </a:rPr>
              <a:t>Z</a:t>
            </a:r>
            <a:r>
              <a:rPr lang="en-US" altLang="zh-CN" b="0" i="0" baseline="-25000" dirty="0">
                <a:solidFill>
                  <a:srgbClr val="CC0000"/>
                </a:solidFill>
                <a:latin typeface="Times New Roman" panose="02020603050405020304" pitchFamily="18" charset="0"/>
                <a:ea typeface="华文中宋" panose="02010600040101010101" pitchFamily="2" charset="-122"/>
              </a:rPr>
              <a:t>1</a:t>
            </a:r>
            <a:r>
              <a:rPr lang="zh-CN" altLang="en-US" b="0" i="0" dirty="0">
                <a:solidFill>
                  <a:srgbClr val="CC0000"/>
                </a:solidFill>
                <a:latin typeface="Times New Roman" panose="02020603050405020304" pitchFamily="18" charset="0"/>
                <a:ea typeface="华文中宋" panose="02010600040101010101" pitchFamily="2" charset="-122"/>
              </a:rPr>
              <a:t>称为轴间角。</a:t>
            </a:r>
          </a:p>
          <a:p>
            <a:pPr algn="l">
              <a:buFont typeface="Wingdings" panose="05000000000000000000" pitchFamily="2" charset="2"/>
              <a:buChar char="Ø"/>
            </a:pPr>
            <a:r>
              <a:rPr lang="zh-CN" altLang="en-US" b="0" i="0" dirty="0">
                <a:solidFill>
                  <a:srgbClr val="CC0000"/>
                </a:solidFill>
                <a:latin typeface="Times New Roman" panose="02020603050405020304" pitchFamily="18" charset="0"/>
                <a:ea typeface="华文中宋" panose="02010600040101010101" pitchFamily="2" charset="-122"/>
              </a:rPr>
              <a:t>空间三轴测轴上单位长度</a:t>
            </a:r>
            <a:r>
              <a:rPr lang="en-US" altLang="zh-CN" b="0" dirty="0">
                <a:solidFill>
                  <a:srgbClr val="CC0000"/>
                </a:solidFill>
                <a:latin typeface="Times New Roman" panose="02020603050405020304" pitchFamily="18" charset="0"/>
                <a:ea typeface="华文中宋" panose="02010600040101010101" pitchFamily="2" charset="-122"/>
              </a:rPr>
              <a:t>i</a:t>
            </a:r>
            <a:r>
              <a:rPr lang="zh-CN" altLang="en-US" b="0" i="0" dirty="0">
                <a:solidFill>
                  <a:srgbClr val="CC0000"/>
                </a:solidFill>
                <a:latin typeface="Times New Roman" panose="02020603050405020304" pitchFamily="18" charset="0"/>
                <a:ea typeface="华文中宋" panose="02010600040101010101" pitchFamily="2" charset="-122"/>
              </a:rPr>
              <a:t>，</a:t>
            </a:r>
            <a:r>
              <a:rPr lang="en-US" altLang="zh-CN" b="0" dirty="0">
                <a:solidFill>
                  <a:srgbClr val="CC0000"/>
                </a:solidFill>
                <a:latin typeface="Times New Roman" panose="02020603050405020304" pitchFamily="18" charset="0"/>
                <a:ea typeface="华文中宋" panose="02010600040101010101" pitchFamily="2" charset="-122"/>
              </a:rPr>
              <a:t>j</a:t>
            </a:r>
            <a:r>
              <a:rPr lang="zh-CN" altLang="en-US" b="0" i="0" dirty="0">
                <a:solidFill>
                  <a:srgbClr val="CC0000"/>
                </a:solidFill>
                <a:latin typeface="Times New Roman" panose="02020603050405020304" pitchFamily="18" charset="0"/>
                <a:ea typeface="华文中宋" panose="02010600040101010101" pitchFamily="2" charset="-122"/>
              </a:rPr>
              <a:t>，</a:t>
            </a:r>
            <a:r>
              <a:rPr lang="en-US" altLang="zh-CN" b="0" dirty="0">
                <a:solidFill>
                  <a:srgbClr val="CC0000"/>
                </a:solidFill>
                <a:latin typeface="Times New Roman" panose="02020603050405020304" pitchFamily="18" charset="0"/>
                <a:ea typeface="华文中宋" panose="02010600040101010101" pitchFamily="2" charset="-122"/>
              </a:rPr>
              <a:t>k</a:t>
            </a:r>
            <a:r>
              <a:rPr lang="zh-CN" altLang="en-US" b="0" i="0" dirty="0">
                <a:solidFill>
                  <a:srgbClr val="CC0000"/>
                </a:solidFill>
                <a:latin typeface="Times New Roman" panose="02020603050405020304" pitchFamily="18" charset="0"/>
                <a:ea typeface="华文中宋" panose="02010600040101010101" pitchFamily="2" charset="-122"/>
              </a:rPr>
              <a:t>与直角坐标轴上单位长度</a:t>
            </a:r>
            <a:r>
              <a:rPr lang="en-US" altLang="zh-CN" b="0" dirty="0">
                <a:solidFill>
                  <a:srgbClr val="CC0000"/>
                </a:solidFill>
                <a:latin typeface="Times New Roman" panose="02020603050405020304" pitchFamily="18" charset="0"/>
                <a:ea typeface="华文中宋" panose="02010600040101010101" pitchFamily="2" charset="-122"/>
              </a:rPr>
              <a:t>u</a:t>
            </a:r>
            <a:r>
              <a:rPr lang="zh-CN" altLang="en-US" b="0" i="0" dirty="0">
                <a:solidFill>
                  <a:srgbClr val="CC0000"/>
                </a:solidFill>
                <a:latin typeface="Times New Roman" panose="02020603050405020304" pitchFamily="18" charset="0"/>
                <a:ea typeface="华文中宋" panose="02010600040101010101" pitchFamily="2" charset="-122"/>
              </a:rPr>
              <a:t>的比值，即</a:t>
            </a:r>
            <a:r>
              <a:rPr lang="en-US" altLang="zh-CN" b="0" dirty="0">
                <a:solidFill>
                  <a:srgbClr val="CC0000"/>
                </a:solidFill>
                <a:latin typeface="Times New Roman" panose="02020603050405020304" pitchFamily="18" charset="0"/>
                <a:ea typeface="华文中宋" panose="02010600040101010101" pitchFamily="2" charset="-122"/>
              </a:rPr>
              <a:t>p</a:t>
            </a:r>
            <a:r>
              <a:rPr lang="en-US" altLang="zh-CN" b="0" i="0" baseline="-25000" dirty="0">
                <a:solidFill>
                  <a:srgbClr val="CC0000"/>
                </a:solidFill>
                <a:latin typeface="Times New Roman" panose="02020603050405020304" pitchFamily="18" charset="0"/>
                <a:ea typeface="华文中宋" panose="02010600040101010101" pitchFamily="2" charset="-122"/>
              </a:rPr>
              <a:t>1</a:t>
            </a:r>
            <a:r>
              <a:rPr lang="en-US" altLang="zh-CN" b="0" i="0" dirty="0">
                <a:solidFill>
                  <a:srgbClr val="CC0000"/>
                </a:solidFill>
                <a:latin typeface="Times New Roman" panose="02020603050405020304" pitchFamily="18" charset="0"/>
                <a:ea typeface="华文中宋" panose="02010600040101010101" pitchFamily="2" charset="-122"/>
              </a:rPr>
              <a:t>= </a:t>
            </a:r>
            <a:r>
              <a:rPr lang="en-US" altLang="zh-CN" b="0" dirty="0">
                <a:solidFill>
                  <a:srgbClr val="CC0000"/>
                </a:solidFill>
                <a:latin typeface="Times New Roman" panose="02020603050405020304" pitchFamily="18" charset="0"/>
              </a:rPr>
              <a:t>i</a:t>
            </a:r>
            <a:r>
              <a:rPr lang="en-US" altLang="zh-CN" b="0" i="0" dirty="0">
                <a:solidFill>
                  <a:srgbClr val="CC0000"/>
                </a:solidFill>
                <a:latin typeface="Times New Roman" panose="02020603050405020304" pitchFamily="18" charset="0"/>
              </a:rPr>
              <a:t>/</a:t>
            </a:r>
            <a:r>
              <a:rPr lang="en-US" altLang="zh-CN" b="0" dirty="0">
                <a:solidFill>
                  <a:srgbClr val="CC0000"/>
                </a:solidFill>
                <a:latin typeface="Times New Roman" panose="02020603050405020304" pitchFamily="18" charset="0"/>
              </a:rPr>
              <a:t>u</a:t>
            </a:r>
            <a:r>
              <a:rPr lang="en-US" altLang="zh-CN" i="0" dirty="0">
                <a:latin typeface="Times New Roman" panose="02020603050405020304" pitchFamily="18" charset="0"/>
              </a:rPr>
              <a:t>, </a:t>
            </a:r>
            <a:r>
              <a:rPr lang="en-US" altLang="zh-CN" b="0" dirty="0">
                <a:solidFill>
                  <a:srgbClr val="CC0000"/>
                </a:solidFill>
                <a:latin typeface="Times New Roman" panose="02020603050405020304" pitchFamily="18" charset="0"/>
                <a:ea typeface="华文中宋" panose="02010600040101010101" pitchFamily="2" charset="-122"/>
              </a:rPr>
              <a:t>q</a:t>
            </a:r>
            <a:r>
              <a:rPr lang="en-US" altLang="zh-CN" b="0" i="0" baseline="-25000" dirty="0">
                <a:solidFill>
                  <a:srgbClr val="CC0000"/>
                </a:solidFill>
                <a:latin typeface="Times New Roman" panose="02020603050405020304" pitchFamily="18" charset="0"/>
                <a:ea typeface="华文中宋" panose="02010600040101010101" pitchFamily="2" charset="-122"/>
              </a:rPr>
              <a:t>1</a:t>
            </a:r>
            <a:r>
              <a:rPr lang="en-US" altLang="zh-CN" b="0" i="0" dirty="0">
                <a:solidFill>
                  <a:srgbClr val="CC0000"/>
                </a:solidFill>
                <a:latin typeface="Times New Roman" panose="02020603050405020304" pitchFamily="18" charset="0"/>
                <a:ea typeface="华文中宋" panose="02010600040101010101" pitchFamily="2" charset="-122"/>
              </a:rPr>
              <a:t>= </a:t>
            </a:r>
            <a:r>
              <a:rPr lang="en-US" altLang="zh-CN" b="0" dirty="0">
                <a:solidFill>
                  <a:srgbClr val="CC0000"/>
                </a:solidFill>
                <a:latin typeface="Times New Roman" panose="02020603050405020304" pitchFamily="18" charset="0"/>
              </a:rPr>
              <a:t>j</a:t>
            </a:r>
            <a:r>
              <a:rPr lang="en-US" altLang="zh-CN" b="0" i="0" dirty="0">
                <a:solidFill>
                  <a:srgbClr val="CC0000"/>
                </a:solidFill>
                <a:latin typeface="Times New Roman" panose="02020603050405020304" pitchFamily="18" charset="0"/>
              </a:rPr>
              <a:t>/</a:t>
            </a:r>
            <a:r>
              <a:rPr lang="en-US" altLang="zh-CN" b="0" dirty="0">
                <a:solidFill>
                  <a:srgbClr val="CC0000"/>
                </a:solidFill>
                <a:latin typeface="Times New Roman" panose="02020603050405020304" pitchFamily="18" charset="0"/>
              </a:rPr>
              <a:t>u</a:t>
            </a:r>
            <a:r>
              <a:rPr lang="en-US" altLang="zh-CN" i="0" dirty="0">
                <a:latin typeface="Times New Roman" panose="02020603050405020304" pitchFamily="18" charset="0"/>
              </a:rPr>
              <a:t>, </a:t>
            </a:r>
            <a:r>
              <a:rPr lang="en-US" altLang="zh-CN" b="0" dirty="0">
                <a:solidFill>
                  <a:srgbClr val="CC0000"/>
                </a:solidFill>
                <a:latin typeface="Times New Roman" panose="02020603050405020304" pitchFamily="18" charset="0"/>
                <a:ea typeface="华文中宋" panose="02010600040101010101" pitchFamily="2" charset="-122"/>
              </a:rPr>
              <a:t>r</a:t>
            </a:r>
            <a:r>
              <a:rPr lang="en-US" altLang="zh-CN" b="0" i="0" baseline="-25000" dirty="0">
                <a:solidFill>
                  <a:srgbClr val="CC0000"/>
                </a:solidFill>
                <a:latin typeface="Times New Roman" panose="02020603050405020304" pitchFamily="18" charset="0"/>
                <a:ea typeface="华文中宋" panose="02010600040101010101" pitchFamily="2" charset="-122"/>
              </a:rPr>
              <a:t>1</a:t>
            </a:r>
            <a:r>
              <a:rPr lang="en-US" altLang="zh-CN" b="0" i="0" dirty="0">
                <a:solidFill>
                  <a:srgbClr val="CC0000"/>
                </a:solidFill>
                <a:latin typeface="Times New Roman" panose="02020603050405020304" pitchFamily="18" charset="0"/>
                <a:ea typeface="华文中宋" panose="02010600040101010101" pitchFamily="2" charset="-122"/>
              </a:rPr>
              <a:t>= </a:t>
            </a:r>
            <a:r>
              <a:rPr lang="en-US" altLang="zh-CN" b="0" dirty="0">
                <a:solidFill>
                  <a:srgbClr val="CC0000"/>
                </a:solidFill>
                <a:latin typeface="Times New Roman" panose="02020603050405020304" pitchFamily="18" charset="0"/>
              </a:rPr>
              <a:t>k</a:t>
            </a:r>
            <a:r>
              <a:rPr lang="en-US" altLang="zh-CN" b="0" i="0" dirty="0">
                <a:solidFill>
                  <a:srgbClr val="CC0000"/>
                </a:solidFill>
                <a:latin typeface="Times New Roman" panose="02020603050405020304" pitchFamily="18" charset="0"/>
              </a:rPr>
              <a:t>/</a:t>
            </a:r>
            <a:r>
              <a:rPr lang="en-US" altLang="zh-CN" b="0" dirty="0">
                <a:solidFill>
                  <a:srgbClr val="CC0000"/>
                </a:solidFill>
                <a:latin typeface="Times New Roman" panose="02020603050405020304" pitchFamily="18" charset="0"/>
              </a:rPr>
              <a:t>u</a:t>
            </a:r>
            <a:r>
              <a:rPr lang="zh-CN" altLang="en-US" b="0" i="0" dirty="0">
                <a:solidFill>
                  <a:srgbClr val="CC0000"/>
                </a:solidFill>
                <a:latin typeface="Times New Roman" panose="02020603050405020304" pitchFamily="18" charset="0"/>
                <a:ea typeface="华文中宋" panose="02010600040101010101" pitchFamily="2" charset="-122"/>
              </a:rPr>
              <a:t>分别称为</a:t>
            </a:r>
            <a:r>
              <a:rPr lang="en-US" altLang="zh-CN" b="0" dirty="0">
                <a:solidFill>
                  <a:srgbClr val="CC0000"/>
                </a:solidFill>
                <a:latin typeface="Times New Roman" panose="02020603050405020304" pitchFamily="18" charset="0"/>
              </a:rPr>
              <a:t>X</a:t>
            </a:r>
            <a:r>
              <a:rPr lang="zh-CN" altLang="en-US" b="0" i="0" dirty="0">
                <a:solidFill>
                  <a:srgbClr val="CC0000"/>
                </a:solidFill>
                <a:latin typeface="Times New Roman" panose="02020603050405020304" pitchFamily="18" charset="0"/>
              </a:rPr>
              <a:t>，</a:t>
            </a:r>
            <a:r>
              <a:rPr lang="en-US" altLang="zh-CN" b="0" dirty="0">
                <a:solidFill>
                  <a:srgbClr val="CC0000"/>
                </a:solidFill>
                <a:latin typeface="Times New Roman" panose="02020603050405020304" pitchFamily="18" charset="0"/>
              </a:rPr>
              <a:t>Y</a:t>
            </a:r>
            <a:r>
              <a:rPr lang="zh-CN" altLang="en-US" b="0" dirty="0">
                <a:solidFill>
                  <a:srgbClr val="CC0000"/>
                </a:solidFill>
                <a:latin typeface="Times New Roman" panose="02020603050405020304" pitchFamily="18" charset="0"/>
              </a:rPr>
              <a:t>，</a:t>
            </a:r>
            <a:r>
              <a:rPr lang="en-US" altLang="zh-CN" b="0" dirty="0">
                <a:solidFill>
                  <a:srgbClr val="CC0000"/>
                </a:solidFill>
                <a:latin typeface="Times New Roman" panose="02020603050405020304" pitchFamily="18" charset="0"/>
              </a:rPr>
              <a:t>Z</a:t>
            </a:r>
            <a:r>
              <a:rPr lang="zh-CN" altLang="en-US" b="0" i="0" dirty="0">
                <a:solidFill>
                  <a:srgbClr val="CC0000"/>
                </a:solidFill>
                <a:latin typeface="Times New Roman" panose="02020603050405020304" pitchFamily="18" charset="0"/>
                <a:ea typeface="华文中宋" panose="02010600040101010101" pitchFamily="2" charset="-122"/>
              </a:rPr>
              <a:t>轴的轴向伸缩系数。若</a:t>
            </a:r>
            <a:r>
              <a:rPr lang="en-US" altLang="zh-CN" b="0" dirty="0">
                <a:solidFill>
                  <a:srgbClr val="CC0000"/>
                </a:solidFill>
                <a:latin typeface="Times New Roman" panose="02020603050405020304" pitchFamily="18" charset="0"/>
                <a:ea typeface="华文中宋" panose="02010600040101010101" pitchFamily="2" charset="-122"/>
              </a:rPr>
              <a:t>p</a:t>
            </a:r>
            <a:r>
              <a:rPr lang="en-US" altLang="zh-CN" b="0" i="0" baseline="-25000" dirty="0">
                <a:solidFill>
                  <a:srgbClr val="CC0000"/>
                </a:solidFill>
                <a:latin typeface="Times New Roman" panose="02020603050405020304" pitchFamily="18" charset="0"/>
                <a:ea typeface="华文中宋" panose="02010600040101010101" pitchFamily="2" charset="-122"/>
              </a:rPr>
              <a:t>1</a:t>
            </a:r>
            <a:r>
              <a:rPr lang="en-US" altLang="zh-CN" b="0" i="0" dirty="0">
                <a:solidFill>
                  <a:srgbClr val="CC0000"/>
                </a:solidFill>
                <a:latin typeface="Times New Roman" panose="02020603050405020304" pitchFamily="18" charset="0"/>
                <a:ea typeface="华文中宋" panose="02010600040101010101" pitchFamily="2" charset="-122"/>
              </a:rPr>
              <a:t>= </a:t>
            </a:r>
            <a:r>
              <a:rPr lang="en-US" altLang="zh-CN" b="0" dirty="0">
                <a:solidFill>
                  <a:srgbClr val="CC0000"/>
                </a:solidFill>
                <a:latin typeface="Times New Roman" panose="02020603050405020304" pitchFamily="18" charset="0"/>
                <a:ea typeface="华文中宋" panose="02010600040101010101" pitchFamily="2" charset="-122"/>
              </a:rPr>
              <a:t>q</a:t>
            </a:r>
            <a:r>
              <a:rPr lang="en-US" altLang="zh-CN" b="0" i="0" baseline="-25000" dirty="0">
                <a:solidFill>
                  <a:srgbClr val="CC0000"/>
                </a:solidFill>
                <a:latin typeface="Times New Roman" panose="02020603050405020304" pitchFamily="18" charset="0"/>
                <a:ea typeface="华文中宋" panose="02010600040101010101" pitchFamily="2" charset="-122"/>
              </a:rPr>
              <a:t>1</a:t>
            </a:r>
            <a:r>
              <a:rPr lang="en-US" altLang="zh-CN" b="0" i="0" dirty="0">
                <a:solidFill>
                  <a:srgbClr val="CC0000"/>
                </a:solidFill>
                <a:latin typeface="Times New Roman" panose="02020603050405020304" pitchFamily="18" charset="0"/>
                <a:ea typeface="华文中宋" panose="02010600040101010101" pitchFamily="2" charset="-122"/>
              </a:rPr>
              <a:t>= </a:t>
            </a:r>
            <a:r>
              <a:rPr lang="en-US" altLang="zh-CN" b="0" dirty="0">
                <a:solidFill>
                  <a:srgbClr val="CC0000"/>
                </a:solidFill>
                <a:latin typeface="Times New Roman" panose="02020603050405020304" pitchFamily="18" charset="0"/>
                <a:ea typeface="华文中宋" panose="02010600040101010101" pitchFamily="2" charset="-122"/>
              </a:rPr>
              <a:t>r</a:t>
            </a:r>
            <a:r>
              <a:rPr lang="en-US" altLang="zh-CN" b="0" i="0" baseline="-25000" dirty="0">
                <a:solidFill>
                  <a:srgbClr val="CC0000"/>
                </a:solidFill>
                <a:latin typeface="Times New Roman" panose="02020603050405020304" pitchFamily="18" charset="0"/>
                <a:ea typeface="华文中宋" panose="02010600040101010101" pitchFamily="2" charset="-122"/>
              </a:rPr>
              <a:t>1</a:t>
            </a:r>
            <a:r>
              <a:rPr lang="zh-CN" altLang="en-US" b="0" i="0" dirty="0">
                <a:solidFill>
                  <a:srgbClr val="CC0000"/>
                </a:solidFill>
                <a:latin typeface="Times New Roman" panose="02020603050405020304" pitchFamily="18" charset="0"/>
                <a:ea typeface="华文中宋" panose="02010600040101010101" pitchFamily="2" charset="-122"/>
              </a:rPr>
              <a:t>，称为正等测，</a:t>
            </a:r>
            <a:r>
              <a:rPr lang="zh-CN" altLang="en-US" b="0" i="0" dirty="0">
                <a:solidFill>
                  <a:srgbClr val="CC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若</a:t>
            </a:r>
            <a:r>
              <a:rPr lang="en-US" altLang="zh-CN" b="0" dirty="0">
                <a:solidFill>
                  <a:srgbClr val="CC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p</a:t>
            </a:r>
            <a:r>
              <a:rPr lang="en-US" altLang="zh-CN" b="0" i="0" baseline="-25000" dirty="0">
                <a:solidFill>
                  <a:srgbClr val="CC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en-US" altLang="zh-CN" b="0" i="0" dirty="0">
                <a:solidFill>
                  <a:srgbClr val="CC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= </a:t>
            </a:r>
            <a:r>
              <a:rPr lang="en-US" altLang="zh-CN" b="0" dirty="0">
                <a:solidFill>
                  <a:srgbClr val="CC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q</a:t>
            </a:r>
            <a:r>
              <a:rPr lang="en-US" altLang="zh-CN" b="0" i="0" baseline="-25000" dirty="0">
                <a:solidFill>
                  <a:srgbClr val="CC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en-US" altLang="zh-CN" b="0" i="0" dirty="0">
                <a:solidFill>
                  <a:srgbClr val="CC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≠ </a:t>
            </a:r>
            <a:r>
              <a:rPr lang="en-US" altLang="zh-CN" b="0" dirty="0">
                <a:solidFill>
                  <a:srgbClr val="CC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r</a:t>
            </a:r>
            <a:r>
              <a:rPr lang="en-US" altLang="zh-CN" b="0" i="0" baseline="-25000" dirty="0">
                <a:solidFill>
                  <a:srgbClr val="CC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altLang="en-US" b="0" i="0" dirty="0">
                <a:solidFill>
                  <a:srgbClr val="CC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，称为正（或斜）二测，</a:t>
            </a:r>
            <a:r>
              <a:rPr lang="zh-CN" altLang="en-US" b="0" i="0" dirty="0">
                <a:solidFill>
                  <a:srgbClr val="CC0000"/>
                </a:solidFill>
                <a:latin typeface="Times New Roman" panose="02020603050405020304" pitchFamily="18" charset="0"/>
                <a:ea typeface="华文中宋" panose="02010600040101010101" pitchFamily="2" charset="-122"/>
              </a:rPr>
              <a:t>若</a:t>
            </a:r>
            <a:r>
              <a:rPr lang="en-US" altLang="zh-CN" b="0" dirty="0">
                <a:solidFill>
                  <a:srgbClr val="CC0000"/>
                </a:solidFill>
                <a:latin typeface="Times New Roman" panose="02020603050405020304" pitchFamily="18" charset="0"/>
                <a:ea typeface="华文中宋" panose="02010600040101010101" pitchFamily="2" charset="-122"/>
              </a:rPr>
              <a:t>p</a:t>
            </a:r>
            <a:r>
              <a:rPr lang="en-US" altLang="zh-CN" b="0" i="0" baseline="-25000" dirty="0">
                <a:solidFill>
                  <a:srgbClr val="CC0000"/>
                </a:solidFill>
                <a:latin typeface="Times New Roman" panose="02020603050405020304" pitchFamily="18" charset="0"/>
                <a:ea typeface="华文中宋" panose="02010600040101010101" pitchFamily="2" charset="-122"/>
              </a:rPr>
              <a:t>1 </a:t>
            </a:r>
            <a:r>
              <a:rPr lang="en-US" altLang="zh-CN" b="0" i="0" dirty="0">
                <a:solidFill>
                  <a:srgbClr val="CC0000"/>
                </a:solidFill>
                <a:latin typeface="Times New Roman" panose="02020603050405020304" pitchFamily="18" charset="0"/>
              </a:rPr>
              <a:t>≠</a:t>
            </a:r>
            <a:r>
              <a:rPr lang="en-US" altLang="zh-CN" b="0" i="0" dirty="0">
                <a:solidFill>
                  <a:srgbClr val="CC0000"/>
                </a:solidFill>
                <a:latin typeface="Times New Roman" panose="02020603050405020304" pitchFamily="18" charset="0"/>
                <a:ea typeface="华文中宋" panose="02010600040101010101" pitchFamily="2" charset="-122"/>
              </a:rPr>
              <a:t> </a:t>
            </a:r>
            <a:r>
              <a:rPr lang="en-US" altLang="zh-CN" b="0" dirty="0">
                <a:solidFill>
                  <a:srgbClr val="CC0000"/>
                </a:solidFill>
                <a:latin typeface="Times New Roman" panose="02020603050405020304" pitchFamily="18" charset="0"/>
                <a:ea typeface="华文中宋" panose="02010600040101010101" pitchFamily="2" charset="-122"/>
              </a:rPr>
              <a:t>q</a:t>
            </a:r>
            <a:r>
              <a:rPr lang="en-US" altLang="zh-CN" b="0" i="0" baseline="-25000" dirty="0">
                <a:solidFill>
                  <a:srgbClr val="CC0000"/>
                </a:solidFill>
                <a:latin typeface="Times New Roman" panose="02020603050405020304" pitchFamily="18" charset="0"/>
                <a:ea typeface="华文中宋" panose="02010600040101010101" pitchFamily="2" charset="-122"/>
              </a:rPr>
              <a:t>1 </a:t>
            </a:r>
            <a:r>
              <a:rPr lang="en-US" altLang="zh-CN" b="0" i="0" dirty="0">
                <a:solidFill>
                  <a:srgbClr val="CC0000"/>
                </a:solidFill>
                <a:latin typeface="Times New Roman" panose="02020603050405020304" pitchFamily="18" charset="0"/>
              </a:rPr>
              <a:t>≠</a:t>
            </a:r>
            <a:r>
              <a:rPr lang="en-US" altLang="zh-CN" b="0" i="0" dirty="0">
                <a:solidFill>
                  <a:srgbClr val="CC0000"/>
                </a:solidFill>
                <a:latin typeface="Times New Roman" panose="02020603050405020304" pitchFamily="18" charset="0"/>
                <a:ea typeface="华文中宋" panose="02010600040101010101" pitchFamily="2" charset="-122"/>
              </a:rPr>
              <a:t> </a:t>
            </a:r>
            <a:r>
              <a:rPr lang="en-US" altLang="zh-CN" b="0" dirty="0">
                <a:solidFill>
                  <a:srgbClr val="CC0000"/>
                </a:solidFill>
                <a:latin typeface="Times New Roman" panose="02020603050405020304" pitchFamily="18" charset="0"/>
                <a:ea typeface="华文中宋" panose="02010600040101010101" pitchFamily="2" charset="-122"/>
              </a:rPr>
              <a:t>r</a:t>
            </a:r>
            <a:r>
              <a:rPr lang="en-US" altLang="zh-CN" b="0" i="0" baseline="-25000" dirty="0">
                <a:solidFill>
                  <a:srgbClr val="CC0000"/>
                </a:solidFill>
                <a:latin typeface="Times New Roman" panose="02020603050405020304" pitchFamily="18" charset="0"/>
                <a:ea typeface="华文中宋" panose="02010600040101010101" pitchFamily="2" charset="-122"/>
              </a:rPr>
              <a:t>1</a:t>
            </a:r>
            <a:r>
              <a:rPr lang="zh-CN" altLang="en-US" b="0" i="0" dirty="0">
                <a:solidFill>
                  <a:srgbClr val="CC0000"/>
                </a:solidFill>
                <a:latin typeface="Times New Roman" panose="02020603050405020304" pitchFamily="18" charset="0"/>
                <a:ea typeface="华文中宋" panose="02010600040101010101" pitchFamily="2" charset="-122"/>
              </a:rPr>
              <a:t>，称为正三测。</a:t>
            </a:r>
          </a:p>
        </p:txBody>
      </p:sp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日期占位符 1"/>
          <p:cNvSpPr txBox="1">
            <a:spLocks noGrp="1"/>
          </p:cNvSpPr>
          <p:nvPr>
            <p:ph type="dt" sz="half" idx="10"/>
          </p:nvPr>
        </p:nvSpPr>
        <p:spPr bwMode="auto"/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ED4687E-95E7-4405-B15F-133416EA53FD}" type="datetime11">
              <a:rPr kumimoji="1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15:59:57</a:t>
            </a:fld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灯片编号占位符 3"/>
          <p:cNvSpPr txBox="1">
            <a:spLocks noGrp="1"/>
          </p:cNvSpPr>
          <p:nvPr>
            <p:ph type="sldNum" sz="quarter" idx="12"/>
          </p:nvPr>
        </p:nvSpPr>
        <p:spPr bwMode="auto"/>
        <p:txBody>
          <a:bodyPr vert="horz" wrap="square" lIns="91440" tIns="45720" rIns="91440" bIns="45720" numCol="1" anchor="t" anchorCtr="0" compatLnSpc="1"/>
          <a:lstStyle>
            <a:lvl1pPr marL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</a:defRPr>
            </a:lvl1pPr>
            <a:lvl2pPr marL="457200" lvl="1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2pPr>
            <a:lvl3pPr marL="914400" lvl="2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3pPr>
            <a:lvl4pPr marL="1371600" lvl="3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4pPr>
            <a:lvl5pPr marL="1828800" lvl="4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5pPr>
          </a:lstStyle>
          <a:p>
            <a:pPr lvl="0" algn="r" eaLnBrk="1" hangingPunct="1"/>
            <a:fld id="{9A0DB2DC-4C9A-4742-B13C-FB6460FD3503}" type="slidenum">
              <a:rPr lang="en-US" altLang="zh-CN" sz="1400" b="0" i="0" dirty="0">
                <a:ea typeface="宋体" panose="02010600030101010101" pitchFamily="2" charset="-122"/>
              </a:rPr>
              <a:t>5</a:t>
            </a:fld>
            <a:endParaRPr lang="en-US" altLang="zh-CN" sz="1400" b="0" i="0" dirty="0">
              <a:ea typeface="宋体" panose="02010600030101010101" pitchFamily="2" charset="-122"/>
            </a:endParaRPr>
          </a:p>
        </p:txBody>
      </p:sp>
      <p:sp>
        <p:nvSpPr>
          <p:cNvPr id="9221" name="Rectangle 49"/>
          <p:cNvSpPr/>
          <p:nvPr/>
        </p:nvSpPr>
        <p:spPr>
          <a:xfrm>
            <a:off x="0" y="0"/>
            <a:ext cx="9144000" cy="40481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algn="l">
              <a:lnSpc>
                <a:spcPct val="90000"/>
              </a:lnSpc>
            </a:pPr>
            <a:r>
              <a:rPr lang="en-US" altLang="en-US" i="0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§</a:t>
            </a:r>
            <a:r>
              <a:rPr lang="en-US" altLang="zh-CN" i="0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9.2.1 </a:t>
            </a:r>
            <a:r>
              <a:rPr lang="zh-CN" altLang="en-US" i="0" dirty="0">
                <a:solidFill>
                  <a:srgbClr val="000066"/>
                </a:solidFill>
                <a:latin typeface="仿宋_GB2312" pitchFamily="49" charset="-122"/>
                <a:ea typeface="仿宋_GB2312" pitchFamily="49" charset="-122"/>
              </a:rPr>
              <a:t>正等测的轴间角与轴向伸缩系数</a:t>
            </a:r>
          </a:p>
        </p:txBody>
      </p:sp>
      <p:pic>
        <p:nvPicPr>
          <p:cNvPr id="9222" name="Picture 5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2163" y="469900"/>
            <a:ext cx="4670425" cy="3937000"/>
          </a:xfrm>
          <a:prstGeom prst="rect">
            <a:avLst/>
          </a:prstGeom>
          <a:noFill/>
          <a:ln w="4763">
            <a:noFill/>
          </a:ln>
        </p:spPr>
      </p:pic>
      <p:sp>
        <p:nvSpPr>
          <p:cNvPr id="9223" name="Text Box 51"/>
          <p:cNvSpPr txBox="1"/>
          <p:nvPr/>
        </p:nvSpPr>
        <p:spPr>
          <a:xfrm>
            <a:off x="649288" y="4779963"/>
            <a:ext cx="8001000" cy="946150"/>
          </a:xfrm>
          <a:prstGeom prst="rect">
            <a:avLst/>
          </a:prstGeom>
          <a:noFill/>
          <a:ln w="4763">
            <a:noFill/>
          </a:ln>
        </p:spPr>
        <p:txBody>
          <a:bodyPr>
            <a:spAutoFit/>
          </a:bodyPr>
          <a:lstStyle/>
          <a:p>
            <a:pPr algn="l">
              <a:buFont typeface="Wingdings" panose="05000000000000000000" pitchFamily="2" charset="2"/>
              <a:buChar char="Ø"/>
            </a:pPr>
            <a:r>
              <a:rPr lang="zh-CN" altLang="en-US" sz="2800" i="0" dirty="0">
                <a:solidFill>
                  <a:schemeClr val="accent2"/>
                </a:solidFill>
                <a:latin typeface="Times New Roman" panose="02020603050405020304" pitchFamily="18" charset="0"/>
                <a:ea typeface="华文中宋" panose="02010600040101010101" pitchFamily="2" charset="-122"/>
              </a:rPr>
              <a:t>角</a:t>
            </a:r>
            <a:r>
              <a:rPr lang="en-US" altLang="zh-CN" sz="2800" dirty="0">
                <a:solidFill>
                  <a:schemeClr val="accent2"/>
                </a:solidFill>
                <a:latin typeface="Times New Roman" panose="02020603050405020304" pitchFamily="18" charset="0"/>
                <a:ea typeface="华文中宋" panose="02010600040101010101" pitchFamily="2" charset="-122"/>
              </a:rPr>
              <a:t>X</a:t>
            </a:r>
            <a:r>
              <a:rPr lang="en-US" altLang="zh-CN" sz="2800" i="0" baseline="-25000" dirty="0">
                <a:solidFill>
                  <a:schemeClr val="accent2"/>
                </a:solidFill>
                <a:latin typeface="Times New Roman" panose="02020603050405020304" pitchFamily="18" charset="0"/>
                <a:ea typeface="华文中宋" panose="02010600040101010101" pitchFamily="2" charset="-122"/>
              </a:rPr>
              <a:t>1</a:t>
            </a:r>
            <a:r>
              <a:rPr lang="en-US" altLang="zh-CN" sz="2800" dirty="0">
                <a:solidFill>
                  <a:schemeClr val="accent2"/>
                </a:solidFill>
                <a:latin typeface="Times New Roman" panose="02020603050405020304" pitchFamily="18" charset="0"/>
                <a:ea typeface="华文中宋" panose="02010600040101010101" pitchFamily="2" charset="-122"/>
              </a:rPr>
              <a:t>O</a:t>
            </a:r>
            <a:r>
              <a:rPr lang="en-US" altLang="zh-CN" sz="2800" i="0" baseline="-25000" dirty="0">
                <a:solidFill>
                  <a:schemeClr val="accent2"/>
                </a:solidFill>
                <a:latin typeface="Times New Roman" panose="02020603050405020304" pitchFamily="18" charset="0"/>
                <a:ea typeface="华文中宋" panose="02010600040101010101" pitchFamily="2" charset="-122"/>
              </a:rPr>
              <a:t>1</a:t>
            </a:r>
            <a:r>
              <a:rPr lang="en-US" altLang="zh-CN" sz="2800" dirty="0">
                <a:solidFill>
                  <a:schemeClr val="accent2"/>
                </a:solidFill>
                <a:latin typeface="Times New Roman" panose="02020603050405020304" pitchFamily="18" charset="0"/>
                <a:ea typeface="华文中宋" panose="02010600040101010101" pitchFamily="2" charset="-122"/>
              </a:rPr>
              <a:t>Y</a:t>
            </a:r>
            <a:r>
              <a:rPr lang="en-US" altLang="zh-CN" sz="2800" i="0" baseline="-25000" dirty="0">
                <a:solidFill>
                  <a:schemeClr val="accent2"/>
                </a:solidFill>
                <a:latin typeface="Times New Roman" panose="02020603050405020304" pitchFamily="18" charset="0"/>
                <a:ea typeface="华文中宋" panose="02010600040101010101" pitchFamily="2" charset="-122"/>
              </a:rPr>
              <a:t>1</a:t>
            </a:r>
            <a:r>
              <a:rPr lang="zh-CN" altLang="en-US" sz="2800" i="0" dirty="0">
                <a:solidFill>
                  <a:schemeClr val="accent2"/>
                </a:solidFill>
                <a:latin typeface="Times New Roman" panose="02020603050405020304" pitchFamily="18" charset="0"/>
                <a:ea typeface="华文中宋" panose="02010600040101010101" pitchFamily="2" charset="-122"/>
              </a:rPr>
              <a:t>、</a:t>
            </a:r>
            <a:r>
              <a:rPr lang="zh-CN" altLang="en-US" sz="2800" i="0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角</a:t>
            </a:r>
            <a:r>
              <a:rPr lang="en-US" altLang="zh-CN" sz="2800" dirty="0">
                <a:solidFill>
                  <a:schemeClr val="accent2"/>
                </a:solidFill>
                <a:latin typeface="Times New Roman" panose="02020603050405020304" pitchFamily="18" charset="0"/>
                <a:ea typeface="华文中宋" panose="02010600040101010101" pitchFamily="2" charset="-122"/>
              </a:rPr>
              <a:t>X</a:t>
            </a:r>
            <a:r>
              <a:rPr lang="en-US" altLang="zh-CN" sz="2800" i="0" baseline="-25000" dirty="0">
                <a:solidFill>
                  <a:schemeClr val="accent2"/>
                </a:solidFill>
                <a:latin typeface="Times New Roman" panose="02020603050405020304" pitchFamily="18" charset="0"/>
                <a:ea typeface="华文中宋" panose="02010600040101010101" pitchFamily="2" charset="-122"/>
              </a:rPr>
              <a:t>1</a:t>
            </a:r>
            <a:r>
              <a:rPr lang="en-US" altLang="zh-CN" sz="2800" dirty="0">
                <a:solidFill>
                  <a:schemeClr val="accent2"/>
                </a:solidFill>
                <a:latin typeface="Times New Roman" panose="02020603050405020304" pitchFamily="18" charset="0"/>
                <a:ea typeface="华文中宋" panose="02010600040101010101" pitchFamily="2" charset="-122"/>
              </a:rPr>
              <a:t>O</a:t>
            </a:r>
            <a:r>
              <a:rPr lang="en-US" altLang="zh-CN" sz="2800" i="0" baseline="-25000" dirty="0">
                <a:solidFill>
                  <a:schemeClr val="accent2"/>
                </a:solidFill>
                <a:latin typeface="Times New Roman" panose="02020603050405020304" pitchFamily="18" charset="0"/>
                <a:ea typeface="华文中宋" panose="02010600040101010101" pitchFamily="2" charset="-122"/>
              </a:rPr>
              <a:t>1</a:t>
            </a:r>
            <a:r>
              <a:rPr lang="en-US" altLang="zh-CN" sz="2800" dirty="0">
                <a:solidFill>
                  <a:schemeClr val="accent2"/>
                </a:solidFill>
                <a:latin typeface="Times New Roman" panose="02020603050405020304" pitchFamily="18" charset="0"/>
                <a:ea typeface="华文中宋" panose="02010600040101010101" pitchFamily="2" charset="-122"/>
              </a:rPr>
              <a:t>Z</a:t>
            </a:r>
            <a:r>
              <a:rPr lang="en-US" altLang="zh-CN" sz="2800" i="0" baseline="-25000" dirty="0">
                <a:solidFill>
                  <a:schemeClr val="accent2"/>
                </a:solidFill>
                <a:latin typeface="Times New Roman" panose="02020603050405020304" pitchFamily="18" charset="0"/>
                <a:ea typeface="华文中宋" panose="02010600040101010101" pitchFamily="2" charset="-122"/>
              </a:rPr>
              <a:t>1</a:t>
            </a:r>
            <a:r>
              <a:rPr lang="en-US" altLang="zh-CN" sz="2800" dirty="0">
                <a:solidFill>
                  <a:schemeClr val="accent2"/>
                </a:solidFill>
                <a:latin typeface="Times New Roman" panose="02020603050405020304" pitchFamily="18" charset="0"/>
              </a:rPr>
              <a:t> </a:t>
            </a:r>
            <a:r>
              <a:rPr lang="zh-CN" altLang="en-US" sz="2800" i="0" dirty="0">
                <a:solidFill>
                  <a:schemeClr val="accent2"/>
                </a:solidFill>
                <a:latin typeface="Times New Roman" panose="02020603050405020304" pitchFamily="18" charset="0"/>
                <a:ea typeface="华文中宋" panose="02010600040101010101" pitchFamily="2" charset="-122"/>
              </a:rPr>
              <a:t>、角</a:t>
            </a:r>
            <a:r>
              <a:rPr lang="en-US" altLang="zh-CN" sz="2800" dirty="0">
                <a:solidFill>
                  <a:schemeClr val="accent2"/>
                </a:solidFill>
                <a:latin typeface="Times New Roman" panose="02020603050405020304" pitchFamily="18" charset="0"/>
                <a:ea typeface="华文中宋" panose="02010600040101010101" pitchFamily="2" charset="-122"/>
              </a:rPr>
              <a:t>Y</a:t>
            </a:r>
            <a:r>
              <a:rPr lang="en-US" altLang="zh-CN" sz="2800" i="0" baseline="-25000" dirty="0">
                <a:solidFill>
                  <a:schemeClr val="accent2"/>
                </a:solidFill>
                <a:latin typeface="Times New Roman" panose="02020603050405020304" pitchFamily="18" charset="0"/>
                <a:ea typeface="华文中宋" panose="02010600040101010101" pitchFamily="2" charset="-122"/>
              </a:rPr>
              <a:t>1</a:t>
            </a:r>
            <a:r>
              <a:rPr lang="en-US" altLang="zh-CN" sz="2800" dirty="0">
                <a:solidFill>
                  <a:schemeClr val="accent2"/>
                </a:solidFill>
                <a:latin typeface="Times New Roman" panose="02020603050405020304" pitchFamily="18" charset="0"/>
                <a:ea typeface="华文中宋" panose="02010600040101010101" pitchFamily="2" charset="-122"/>
              </a:rPr>
              <a:t>O</a:t>
            </a:r>
            <a:r>
              <a:rPr lang="en-US" altLang="zh-CN" sz="2800" i="0" baseline="-25000" dirty="0">
                <a:solidFill>
                  <a:schemeClr val="accent2"/>
                </a:solidFill>
                <a:latin typeface="Times New Roman" panose="02020603050405020304" pitchFamily="18" charset="0"/>
                <a:ea typeface="华文中宋" panose="02010600040101010101" pitchFamily="2" charset="-122"/>
              </a:rPr>
              <a:t>1</a:t>
            </a:r>
            <a:r>
              <a:rPr lang="en-US" altLang="zh-CN" sz="2800" dirty="0">
                <a:solidFill>
                  <a:schemeClr val="accent2"/>
                </a:solidFill>
                <a:latin typeface="Times New Roman" panose="02020603050405020304" pitchFamily="18" charset="0"/>
                <a:ea typeface="华文中宋" panose="02010600040101010101" pitchFamily="2" charset="-122"/>
              </a:rPr>
              <a:t>Z</a:t>
            </a:r>
            <a:r>
              <a:rPr lang="en-US" altLang="zh-CN" sz="2800" i="0" baseline="-25000" dirty="0">
                <a:solidFill>
                  <a:schemeClr val="accent2"/>
                </a:solidFill>
                <a:latin typeface="Times New Roman" panose="02020603050405020304" pitchFamily="18" charset="0"/>
                <a:ea typeface="华文中宋" panose="02010600040101010101" pitchFamily="2" charset="-122"/>
              </a:rPr>
              <a:t>1</a:t>
            </a:r>
            <a:r>
              <a:rPr lang="zh-CN" altLang="en-US" sz="2800" i="0" dirty="0">
                <a:solidFill>
                  <a:schemeClr val="accent2"/>
                </a:solidFill>
                <a:latin typeface="Times New Roman" panose="02020603050405020304" pitchFamily="18" charset="0"/>
                <a:ea typeface="华文中宋" panose="02010600040101010101" pitchFamily="2" charset="-122"/>
              </a:rPr>
              <a:t>均等于</a:t>
            </a:r>
            <a:r>
              <a:rPr lang="en-US" altLang="zh-CN" sz="2800" i="0" dirty="0">
                <a:solidFill>
                  <a:schemeClr val="accent2"/>
                </a:solidFill>
                <a:latin typeface="Times New Roman" panose="02020603050405020304" pitchFamily="18" charset="0"/>
                <a:ea typeface="华文中宋" panose="02010600040101010101" pitchFamily="2" charset="-122"/>
              </a:rPr>
              <a:t>120</a:t>
            </a:r>
            <a:r>
              <a:rPr lang="zh-CN" altLang="en-US" sz="2800" i="0" dirty="0">
                <a:solidFill>
                  <a:schemeClr val="accent2"/>
                </a:solidFill>
                <a:latin typeface="Times New Roman" panose="02020603050405020304" pitchFamily="18" charset="0"/>
                <a:ea typeface="华文中宋" panose="02010600040101010101" pitchFamily="2" charset="-122"/>
              </a:rPr>
              <a:t>度。</a:t>
            </a:r>
          </a:p>
          <a:p>
            <a:pPr algn="l">
              <a:buFont typeface="Wingdings" panose="05000000000000000000" pitchFamily="2" charset="2"/>
              <a:buChar char="Ø"/>
            </a:pPr>
            <a:r>
              <a:rPr lang="en-US" altLang="zh-CN" sz="2800" dirty="0">
                <a:solidFill>
                  <a:schemeClr val="accent2"/>
                </a:solidFill>
                <a:latin typeface="Times New Roman" panose="02020603050405020304" pitchFamily="18" charset="0"/>
                <a:ea typeface="华文中宋" panose="02010600040101010101" pitchFamily="2" charset="-122"/>
              </a:rPr>
              <a:t>p</a:t>
            </a:r>
            <a:r>
              <a:rPr lang="en-US" altLang="zh-CN" sz="2800" i="0" baseline="-25000" dirty="0">
                <a:solidFill>
                  <a:schemeClr val="accent2"/>
                </a:solidFill>
                <a:latin typeface="Times New Roman" panose="02020603050405020304" pitchFamily="18" charset="0"/>
                <a:ea typeface="华文中宋" panose="02010600040101010101" pitchFamily="2" charset="-122"/>
              </a:rPr>
              <a:t>1</a:t>
            </a:r>
            <a:r>
              <a:rPr lang="en-US" altLang="zh-CN" sz="2800" i="0" dirty="0">
                <a:solidFill>
                  <a:schemeClr val="accent2"/>
                </a:solidFill>
                <a:latin typeface="Times New Roman" panose="02020603050405020304" pitchFamily="18" charset="0"/>
                <a:ea typeface="华文中宋" panose="02010600040101010101" pitchFamily="2" charset="-122"/>
              </a:rPr>
              <a:t>= </a:t>
            </a:r>
            <a:r>
              <a:rPr lang="en-US" altLang="zh-CN" sz="2800" dirty="0">
                <a:solidFill>
                  <a:schemeClr val="accent2"/>
                </a:solidFill>
                <a:latin typeface="Times New Roman" panose="02020603050405020304" pitchFamily="18" charset="0"/>
                <a:ea typeface="华文中宋" panose="02010600040101010101" pitchFamily="2" charset="-122"/>
              </a:rPr>
              <a:t>q</a:t>
            </a:r>
            <a:r>
              <a:rPr lang="en-US" altLang="zh-CN" sz="2800" i="0" baseline="-25000" dirty="0">
                <a:solidFill>
                  <a:schemeClr val="accent2"/>
                </a:solidFill>
                <a:latin typeface="Times New Roman" panose="02020603050405020304" pitchFamily="18" charset="0"/>
                <a:ea typeface="华文中宋" panose="02010600040101010101" pitchFamily="2" charset="-122"/>
              </a:rPr>
              <a:t>1</a:t>
            </a:r>
            <a:r>
              <a:rPr lang="en-US" altLang="zh-CN" sz="2800" i="0" dirty="0">
                <a:solidFill>
                  <a:schemeClr val="accent2"/>
                </a:solidFill>
                <a:latin typeface="Times New Roman" panose="02020603050405020304" pitchFamily="18" charset="0"/>
                <a:ea typeface="华文中宋" panose="02010600040101010101" pitchFamily="2" charset="-122"/>
              </a:rPr>
              <a:t>= </a:t>
            </a:r>
            <a:r>
              <a:rPr lang="en-US" altLang="zh-CN" sz="2800" dirty="0">
                <a:solidFill>
                  <a:schemeClr val="accent2"/>
                </a:solidFill>
                <a:latin typeface="Times New Roman" panose="02020603050405020304" pitchFamily="18" charset="0"/>
                <a:ea typeface="华文中宋" panose="02010600040101010101" pitchFamily="2" charset="-122"/>
              </a:rPr>
              <a:t>r</a:t>
            </a:r>
            <a:r>
              <a:rPr lang="en-US" altLang="zh-CN" sz="2800" i="0" baseline="-25000" dirty="0">
                <a:solidFill>
                  <a:schemeClr val="accent2"/>
                </a:solidFill>
                <a:latin typeface="Times New Roman" panose="02020603050405020304" pitchFamily="18" charset="0"/>
                <a:ea typeface="华文中宋" panose="02010600040101010101" pitchFamily="2" charset="-122"/>
              </a:rPr>
              <a:t>1</a:t>
            </a:r>
            <a:r>
              <a:rPr lang="zh-CN" altLang="en-US" sz="2800" i="0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约等于 </a:t>
            </a:r>
            <a:r>
              <a:rPr lang="en-US" altLang="zh-CN" sz="2800" i="0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0.82</a:t>
            </a:r>
            <a:r>
              <a:rPr lang="zh-CN" altLang="en-US" sz="2800" i="0" dirty="0">
                <a:solidFill>
                  <a:schemeClr val="accent2"/>
                </a:solidFill>
                <a:latin typeface="Times New Roman" panose="02020603050405020304" pitchFamily="18" charset="0"/>
                <a:ea typeface="华文中宋" panose="02010600040101010101" pitchFamily="2" charset="-122"/>
              </a:rPr>
              <a:t>。</a:t>
            </a:r>
          </a:p>
        </p:txBody>
      </p:sp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日期占位符 1"/>
          <p:cNvSpPr txBox="1">
            <a:spLocks noGrp="1"/>
          </p:cNvSpPr>
          <p:nvPr>
            <p:ph type="dt" sz="half" idx="10"/>
          </p:nvPr>
        </p:nvSpPr>
        <p:spPr bwMode="auto"/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D7B389DC-A3A8-42D7-BEE5-2FA8E4BF05F8}" type="datetime11">
              <a:rPr kumimoji="1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15:59:57</a:t>
            </a:fld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8" name="灯片编号占位符 3"/>
          <p:cNvSpPr txBox="1">
            <a:spLocks noGrp="1"/>
          </p:cNvSpPr>
          <p:nvPr>
            <p:ph type="sldNum" sz="quarter" idx="12"/>
          </p:nvPr>
        </p:nvSpPr>
        <p:spPr bwMode="auto"/>
        <p:txBody>
          <a:bodyPr vert="horz" wrap="square" lIns="91440" tIns="45720" rIns="91440" bIns="45720" numCol="1" anchor="t" anchorCtr="0" compatLnSpc="1"/>
          <a:lstStyle>
            <a:lvl1pPr marL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</a:defRPr>
            </a:lvl1pPr>
            <a:lvl2pPr marL="457200" lvl="1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2pPr>
            <a:lvl3pPr marL="914400" lvl="2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3pPr>
            <a:lvl4pPr marL="1371600" lvl="3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4pPr>
            <a:lvl5pPr marL="1828800" lvl="4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5pPr>
          </a:lstStyle>
          <a:p>
            <a:pPr lvl="0" algn="r" eaLnBrk="1" hangingPunct="1"/>
            <a:fld id="{9A0DB2DC-4C9A-4742-B13C-FB6460FD3503}" type="slidenum">
              <a:rPr lang="en-US" altLang="zh-CN" sz="1400" b="0" i="0" dirty="0">
                <a:ea typeface="宋体" panose="02010600030101010101" pitchFamily="2" charset="-122"/>
              </a:rPr>
              <a:t>6</a:t>
            </a:fld>
            <a:endParaRPr lang="en-US" altLang="zh-CN" sz="1400" b="0" i="0" dirty="0">
              <a:ea typeface="宋体" panose="02010600030101010101" pitchFamily="2" charset="-122"/>
            </a:endParaRPr>
          </a:p>
        </p:txBody>
      </p:sp>
      <p:sp>
        <p:nvSpPr>
          <p:cNvPr id="10245" name="Rectangle 2"/>
          <p:cNvSpPr/>
          <p:nvPr/>
        </p:nvSpPr>
        <p:spPr>
          <a:xfrm>
            <a:off x="0" y="0"/>
            <a:ext cx="9144000" cy="40481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algn="l">
              <a:lnSpc>
                <a:spcPct val="90000"/>
              </a:lnSpc>
            </a:pPr>
            <a:r>
              <a:rPr lang="en-US" altLang="en-US" i="0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§</a:t>
            </a:r>
            <a:r>
              <a:rPr lang="en-US" altLang="zh-CN" i="0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9.2.2</a:t>
            </a:r>
            <a:r>
              <a:rPr lang="zh-CN" altLang="en-US" i="0" dirty="0">
                <a:solidFill>
                  <a:srgbClr val="000066"/>
                </a:solidFill>
                <a:latin typeface="仿宋_GB2312" pitchFamily="49" charset="-122"/>
                <a:ea typeface="仿宋_GB2312" pitchFamily="49" charset="-122"/>
              </a:rPr>
              <a:t>平面立体的正等测画法</a:t>
            </a:r>
          </a:p>
        </p:txBody>
      </p:sp>
      <p:pic>
        <p:nvPicPr>
          <p:cNvPr id="1024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742950"/>
            <a:ext cx="2382838" cy="3903663"/>
          </a:xfrm>
          <a:prstGeom prst="rect">
            <a:avLst/>
          </a:prstGeom>
          <a:noFill/>
          <a:ln w="4763">
            <a:noFill/>
          </a:ln>
        </p:spPr>
      </p:pic>
      <p:pic>
        <p:nvPicPr>
          <p:cNvPr id="10247" name="Picture 7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940050" y="1628775"/>
            <a:ext cx="5824538" cy="4391025"/>
          </a:xfrm>
          <a:prstGeom prst="rect">
            <a:avLst/>
          </a:prstGeom>
          <a:noFill/>
          <a:ln w="4763">
            <a:noFill/>
          </a:ln>
        </p:spPr>
      </p:pic>
      <p:sp>
        <p:nvSpPr>
          <p:cNvPr id="10248" name="Text Box 8"/>
          <p:cNvSpPr txBox="1"/>
          <p:nvPr/>
        </p:nvSpPr>
        <p:spPr>
          <a:xfrm>
            <a:off x="4216400" y="839788"/>
            <a:ext cx="3384550" cy="519112"/>
          </a:xfrm>
          <a:prstGeom prst="rect">
            <a:avLst/>
          </a:prstGeom>
          <a:noFill/>
          <a:ln w="4763">
            <a:noFill/>
          </a:ln>
        </p:spPr>
        <p:txBody>
          <a:bodyPr wrap="none">
            <a:spAutoFit/>
          </a:bodyPr>
          <a:lstStyle/>
          <a:p>
            <a:r>
              <a:rPr lang="zh-CN" altLang="en-US" sz="2800" b="0" i="0" u="sng" dirty="0">
                <a:solidFill>
                  <a:srgbClr val="8A0045"/>
                </a:solidFill>
                <a:latin typeface="Times New Roman" panose="02020603050405020304" pitchFamily="18" charset="0"/>
                <a:ea typeface="华文中宋" panose="02010600040101010101" pitchFamily="2" charset="-122"/>
              </a:rPr>
              <a:t>六棱柱的正等测画法</a:t>
            </a:r>
          </a:p>
        </p:txBody>
      </p:sp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日期占位符 1"/>
          <p:cNvSpPr txBox="1">
            <a:spLocks noGrp="1"/>
          </p:cNvSpPr>
          <p:nvPr>
            <p:ph type="dt" sz="half" idx="10"/>
          </p:nvPr>
        </p:nvSpPr>
        <p:spPr bwMode="auto"/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6BF30B0-CF71-4EE1-BE3B-36978C8DF3BD}" type="datetime11">
              <a:rPr kumimoji="1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15:59:57</a:t>
            </a:fld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0" name="灯片编号占位符 3"/>
          <p:cNvSpPr txBox="1">
            <a:spLocks noGrp="1"/>
          </p:cNvSpPr>
          <p:nvPr>
            <p:ph type="sldNum" sz="quarter" idx="12"/>
          </p:nvPr>
        </p:nvSpPr>
        <p:spPr bwMode="auto"/>
        <p:txBody>
          <a:bodyPr vert="horz" wrap="square" lIns="91440" tIns="45720" rIns="91440" bIns="45720" numCol="1" anchor="t" anchorCtr="0" compatLnSpc="1"/>
          <a:lstStyle>
            <a:lvl1pPr marL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</a:defRPr>
            </a:lvl1pPr>
            <a:lvl2pPr marL="457200" lvl="1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2pPr>
            <a:lvl3pPr marL="914400" lvl="2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3pPr>
            <a:lvl4pPr marL="1371600" lvl="3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4pPr>
            <a:lvl5pPr marL="1828800" lvl="4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5pPr>
          </a:lstStyle>
          <a:p>
            <a:pPr lvl="0" algn="r" eaLnBrk="1" hangingPunct="1"/>
            <a:fld id="{9A0DB2DC-4C9A-4742-B13C-FB6460FD3503}" type="slidenum">
              <a:rPr lang="en-US" altLang="zh-CN" sz="1400" b="0" i="0" dirty="0">
                <a:ea typeface="宋体" panose="02010600030101010101" pitchFamily="2" charset="-122"/>
              </a:rPr>
              <a:t>7</a:t>
            </a:fld>
            <a:endParaRPr lang="en-US" altLang="zh-CN" sz="1400" b="0" i="0" dirty="0">
              <a:ea typeface="宋体" panose="02010600030101010101" pitchFamily="2" charset="-122"/>
            </a:endParaRPr>
          </a:p>
        </p:txBody>
      </p:sp>
      <p:sp>
        <p:nvSpPr>
          <p:cNvPr id="11269" name="Rectangle 123"/>
          <p:cNvSpPr/>
          <p:nvPr/>
        </p:nvSpPr>
        <p:spPr>
          <a:xfrm>
            <a:off x="0" y="0"/>
            <a:ext cx="9144000" cy="40481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algn="l">
              <a:lnSpc>
                <a:spcPct val="90000"/>
              </a:lnSpc>
            </a:pPr>
            <a:r>
              <a:rPr lang="en-US" altLang="en-US" i="0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§</a:t>
            </a:r>
            <a:r>
              <a:rPr lang="en-US" altLang="zh-CN" i="0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9.2.3 </a:t>
            </a:r>
            <a:r>
              <a:rPr lang="zh-CN" altLang="en-US" i="0" dirty="0">
                <a:solidFill>
                  <a:srgbClr val="000066"/>
                </a:solidFill>
                <a:latin typeface="仿宋_GB2312" pitchFamily="49" charset="-122"/>
                <a:ea typeface="仿宋_GB2312" pitchFamily="49" charset="-122"/>
              </a:rPr>
              <a:t>圆的正等测画法</a:t>
            </a:r>
          </a:p>
        </p:txBody>
      </p:sp>
      <p:pic>
        <p:nvPicPr>
          <p:cNvPr id="11270" name="Picture 12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5663" y="523875"/>
            <a:ext cx="7546975" cy="3163888"/>
          </a:xfrm>
          <a:prstGeom prst="rect">
            <a:avLst/>
          </a:prstGeom>
          <a:noFill/>
          <a:ln w="4763">
            <a:noFill/>
          </a:ln>
        </p:spPr>
      </p:pic>
      <p:sp>
        <p:nvSpPr>
          <p:cNvPr id="11271" name="Text Box 125"/>
          <p:cNvSpPr txBox="1"/>
          <p:nvPr/>
        </p:nvSpPr>
        <p:spPr>
          <a:xfrm>
            <a:off x="1790700" y="3419475"/>
            <a:ext cx="1606550" cy="519113"/>
          </a:xfrm>
          <a:prstGeom prst="rect">
            <a:avLst/>
          </a:prstGeom>
          <a:noFill/>
          <a:ln w="4763">
            <a:noFill/>
          </a:ln>
        </p:spPr>
        <p:txBody>
          <a:bodyPr wrap="none">
            <a:spAutoFit/>
          </a:bodyPr>
          <a:lstStyle/>
          <a:p>
            <a:r>
              <a:rPr lang="zh-CN" altLang="en-US" sz="2800" b="0" i="0" dirty="0">
                <a:solidFill>
                  <a:srgbClr val="8A0045"/>
                </a:solidFill>
                <a:latin typeface="Times New Roman" panose="02020603050405020304" pitchFamily="18" charset="0"/>
                <a:ea typeface="华文中宋" panose="02010600040101010101" pitchFamily="2" charset="-122"/>
              </a:rPr>
              <a:t>正规画法</a:t>
            </a:r>
          </a:p>
        </p:txBody>
      </p:sp>
      <p:sp>
        <p:nvSpPr>
          <p:cNvPr id="11272" name="Text Box 126"/>
          <p:cNvSpPr txBox="1"/>
          <p:nvPr/>
        </p:nvSpPr>
        <p:spPr>
          <a:xfrm>
            <a:off x="5969000" y="3640138"/>
            <a:ext cx="1606550" cy="519112"/>
          </a:xfrm>
          <a:prstGeom prst="rect">
            <a:avLst/>
          </a:prstGeom>
          <a:noFill/>
          <a:ln w="4763">
            <a:noFill/>
          </a:ln>
        </p:spPr>
        <p:txBody>
          <a:bodyPr wrap="none">
            <a:spAutoFit/>
          </a:bodyPr>
          <a:lstStyle/>
          <a:p>
            <a:r>
              <a:rPr lang="zh-CN" altLang="en-US" sz="2800" b="0" i="0" dirty="0">
                <a:solidFill>
                  <a:srgbClr val="8A0045"/>
                </a:solidFill>
                <a:latin typeface="Times New Roman" panose="02020603050405020304" pitchFamily="18" charset="0"/>
                <a:ea typeface="华文中宋" panose="02010600040101010101" pitchFamily="2" charset="-122"/>
              </a:rPr>
              <a:t>简化画法</a:t>
            </a:r>
          </a:p>
        </p:txBody>
      </p:sp>
      <p:pic>
        <p:nvPicPr>
          <p:cNvPr id="11273" name="Picture 12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2588" y="4187825"/>
            <a:ext cx="8353425" cy="1514475"/>
          </a:xfrm>
          <a:prstGeom prst="rect">
            <a:avLst/>
          </a:prstGeom>
          <a:noFill/>
          <a:ln w="4763">
            <a:noFill/>
          </a:ln>
        </p:spPr>
      </p:pic>
      <p:sp>
        <p:nvSpPr>
          <p:cNvPr id="11274" name="Text Box 128"/>
          <p:cNvSpPr txBox="1"/>
          <p:nvPr/>
        </p:nvSpPr>
        <p:spPr>
          <a:xfrm>
            <a:off x="2868613" y="5768975"/>
            <a:ext cx="3740150" cy="519113"/>
          </a:xfrm>
          <a:prstGeom prst="rect">
            <a:avLst/>
          </a:prstGeom>
          <a:noFill/>
          <a:ln w="4763">
            <a:noFill/>
          </a:ln>
        </p:spPr>
        <p:txBody>
          <a:bodyPr wrap="none">
            <a:spAutoFit/>
          </a:bodyPr>
          <a:lstStyle/>
          <a:p>
            <a:r>
              <a:rPr lang="zh-CN" altLang="en-US" sz="2800" b="0" i="0" dirty="0">
                <a:solidFill>
                  <a:srgbClr val="8A0045"/>
                </a:solidFill>
                <a:latin typeface="Times New Roman" panose="02020603050405020304" pitchFamily="18" charset="0"/>
                <a:ea typeface="华文中宋" panose="02010600040101010101" pitchFamily="2" charset="-122"/>
              </a:rPr>
              <a:t>正等测椭圆的近似画法</a:t>
            </a:r>
          </a:p>
        </p:txBody>
      </p:sp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日期占位符 1"/>
          <p:cNvSpPr txBox="1">
            <a:spLocks noGrp="1"/>
          </p:cNvSpPr>
          <p:nvPr>
            <p:ph type="dt" sz="half" idx="10"/>
          </p:nvPr>
        </p:nvSpPr>
        <p:spPr bwMode="auto"/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AC4C1BB-8467-467B-95BC-1A2FE4F5B958}" type="datetime11">
              <a:rPr kumimoji="1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15:59:57</a:t>
            </a:fld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灯片编号占位符 3"/>
          <p:cNvSpPr txBox="1">
            <a:spLocks noGrp="1"/>
          </p:cNvSpPr>
          <p:nvPr>
            <p:ph type="sldNum" sz="quarter" idx="12"/>
          </p:nvPr>
        </p:nvSpPr>
        <p:spPr bwMode="auto"/>
        <p:txBody>
          <a:bodyPr vert="horz" wrap="square" lIns="91440" tIns="45720" rIns="91440" bIns="45720" numCol="1" anchor="t" anchorCtr="0" compatLnSpc="1"/>
          <a:lstStyle>
            <a:lvl1pPr marL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</a:defRPr>
            </a:lvl1pPr>
            <a:lvl2pPr marL="457200" lvl="1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2pPr>
            <a:lvl3pPr marL="914400" lvl="2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3pPr>
            <a:lvl4pPr marL="1371600" lvl="3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4pPr>
            <a:lvl5pPr marL="1828800" lvl="4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5pPr>
          </a:lstStyle>
          <a:p>
            <a:pPr lvl="0" algn="r" eaLnBrk="1" hangingPunct="1"/>
            <a:fld id="{9A0DB2DC-4C9A-4742-B13C-FB6460FD3503}" type="slidenum">
              <a:rPr lang="en-US" altLang="zh-CN" sz="1400" b="0" i="0" dirty="0">
                <a:ea typeface="宋体" panose="02010600030101010101" pitchFamily="2" charset="-122"/>
              </a:rPr>
              <a:t>8</a:t>
            </a:fld>
            <a:endParaRPr lang="en-US" altLang="zh-CN" sz="1400" b="0" i="0" dirty="0">
              <a:ea typeface="宋体" panose="02010600030101010101" pitchFamily="2" charset="-122"/>
            </a:endParaRPr>
          </a:p>
        </p:txBody>
      </p:sp>
      <p:sp>
        <p:nvSpPr>
          <p:cNvPr id="12293" name="Rectangle 59"/>
          <p:cNvSpPr/>
          <p:nvPr/>
        </p:nvSpPr>
        <p:spPr>
          <a:xfrm>
            <a:off x="0" y="0"/>
            <a:ext cx="9144000" cy="40481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algn="l">
              <a:lnSpc>
                <a:spcPct val="90000"/>
              </a:lnSpc>
            </a:pPr>
            <a:r>
              <a:rPr lang="en-US" altLang="en-US" i="0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§</a:t>
            </a:r>
            <a:r>
              <a:rPr lang="en-US" altLang="zh-CN" i="0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9.2.4 </a:t>
            </a:r>
            <a:r>
              <a:rPr lang="zh-CN" altLang="en-US" i="0" dirty="0">
                <a:solidFill>
                  <a:srgbClr val="000066"/>
                </a:solidFill>
                <a:latin typeface="仿宋_GB2312" pitchFamily="49" charset="-122"/>
                <a:ea typeface="仿宋_GB2312" pitchFamily="49" charset="-122"/>
              </a:rPr>
              <a:t>曲面立体的正等测画法</a:t>
            </a:r>
          </a:p>
        </p:txBody>
      </p:sp>
      <p:pic>
        <p:nvPicPr>
          <p:cNvPr id="12294" name="Picture 6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" y="465138"/>
            <a:ext cx="3038475" cy="3886200"/>
          </a:xfrm>
          <a:prstGeom prst="rect">
            <a:avLst/>
          </a:prstGeom>
          <a:noFill/>
          <a:ln w="4763">
            <a:noFill/>
          </a:ln>
        </p:spPr>
      </p:pic>
      <p:pic>
        <p:nvPicPr>
          <p:cNvPr id="12295" name="Picture 61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128963" y="749300"/>
            <a:ext cx="5476875" cy="5932488"/>
          </a:xfrm>
          <a:prstGeom prst="rect">
            <a:avLst/>
          </a:prstGeom>
          <a:noFill/>
          <a:ln w="4763">
            <a:noFill/>
          </a:ln>
        </p:spPr>
      </p:pic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日期占位符 1"/>
          <p:cNvSpPr txBox="1">
            <a:spLocks noGrp="1"/>
          </p:cNvSpPr>
          <p:nvPr>
            <p:ph type="dt" sz="half" idx="10"/>
          </p:nvPr>
        </p:nvSpPr>
        <p:spPr bwMode="auto"/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132F2DAE-EA09-4EBF-B63F-C817A0D486DF}" type="datetime11">
              <a:rPr kumimoji="1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15:59:57</a:t>
            </a:fld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灯片编号占位符 3"/>
          <p:cNvSpPr txBox="1">
            <a:spLocks noGrp="1"/>
          </p:cNvSpPr>
          <p:nvPr>
            <p:ph type="sldNum" sz="quarter" idx="12"/>
          </p:nvPr>
        </p:nvSpPr>
        <p:spPr bwMode="auto"/>
        <p:txBody>
          <a:bodyPr vert="horz" wrap="square" lIns="91440" tIns="45720" rIns="91440" bIns="45720" numCol="1" anchor="t" anchorCtr="0" compatLnSpc="1"/>
          <a:lstStyle>
            <a:lvl1pPr marL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</a:defRPr>
            </a:lvl1pPr>
            <a:lvl2pPr marL="457200" lvl="1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2pPr>
            <a:lvl3pPr marL="914400" lvl="2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3pPr>
            <a:lvl4pPr marL="1371600" lvl="3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4pPr>
            <a:lvl5pPr marL="1828800" lvl="4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5pPr>
          </a:lstStyle>
          <a:p>
            <a:pPr lvl="0" algn="r" eaLnBrk="1" hangingPunct="1"/>
            <a:fld id="{9A0DB2DC-4C9A-4742-B13C-FB6460FD3503}" type="slidenum">
              <a:rPr lang="en-US" altLang="zh-CN" sz="1400" b="0" i="0" dirty="0">
                <a:ea typeface="宋体" panose="02010600030101010101" pitchFamily="2" charset="-122"/>
              </a:rPr>
              <a:t>9</a:t>
            </a:fld>
            <a:endParaRPr lang="en-US" altLang="zh-CN" sz="1400" b="0" i="0" dirty="0">
              <a:ea typeface="宋体" panose="02010600030101010101" pitchFamily="2" charset="-122"/>
            </a:endParaRPr>
          </a:p>
        </p:txBody>
      </p:sp>
      <p:sp>
        <p:nvSpPr>
          <p:cNvPr id="14341" name="Rectangle 138"/>
          <p:cNvSpPr/>
          <p:nvPr/>
        </p:nvSpPr>
        <p:spPr>
          <a:xfrm>
            <a:off x="0" y="0"/>
            <a:ext cx="9144000" cy="40481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algn="l">
              <a:lnSpc>
                <a:spcPct val="90000"/>
              </a:lnSpc>
            </a:pPr>
            <a:r>
              <a:rPr lang="en-US" altLang="en-US" i="0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§</a:t>
            </a:r>
            <a:r>
              <a:rPr lang="en-US" altLang="zh-CN" i="0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9.3.1 </a:t>
            </a:r>
            <a:r>
              <a:rPr lang="zh-CN" altLang="en-US" i="0" dirty="0">
                <a:solidFill>
                  <a:srgbClr val="000066"/>
                </a:solidFill>
                <a:latin typeface="仿宋_GB2312" pitchFamily="49" charset="-122"/>
                <a:ea typeface="仿宋_GB2312" pitchFamily="49" charset="-122"/>
              </a:rPr>
              <a:t>斜二测的轴间角与轴向伸缩系数</a:t>
            </a:r>
          </a:p>
        </p:txBody>
      </p:sp>
      <p:pic>
        <p:nvPicPr>
          <p:cNvPr id="14342" name="Picture 13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92300" y="696913"/>
            <a:ext cx="4294188" cy="3903662"/>
          </a:xfrm>
          <a:prstGeom prst="rect">
            <a:avLst/>
          </a:prstGeom>
          <a:noFill/>
          <a:ln w="4763">
            <a:noFill/>
          </a:ln>
        </p:spPr>
      </p:pic>
      <p:sp>
        <p:nvSpPr>
          <p:cNvPr id="14343" name="Text Box 140"/>
          <p:cNvSpPr txBox="1"/>
          <p:nvPr/>
        </p:nvSpPr>
        <p:spPr>
          <a:xfrm>
            <a:off x="649288" y="4779963"/>
            <a:ext cx="8001000" cy="1373187"/>
          </a:xfrm>
          <a:prstGeom prst="rect">
            <a:avLst/>
          </a:prstGeom>
          <a:noFill/>
          <a:ln w="4763">
            <a:noFill/>
          </a:ln>
        </p:spPr>
        <p:txBody>
          <a:bodyPr>
            <a:spAutoFit/>
          </a:bodyPr>
          <a:lstStyle/>
          <a:p>
            <a:pPr algn="l">
              <a:buFont typeface="Wingdings" panose="05000000000000000000" pitchFamily="2" charset="2"/>
              <a:buChar char="Ø"/>
            </a:pPr>
            <a:r>
              <a:rPr lang="zh-CN" altLang="en-US" sz="2800" i="0" dirty="0">
                <a:solidFill>
                  <a:schemeClr val="accent2"/>
                </a:solidFill>
                <a:latin typeface="Times New Roman" panose="02020603050405020304" pitchFamily="18" charset="0"/>
                <a:ea typeface="华文中宋" panose="02010600040101010101" pitchFamily="2" charset="-122"/>
              </a:rPr>
              <a:t>角</a:t>
            </a:r>
            <a:r>
              <a:rPr lang="en-US" altLang="zh-CN" sz="2800" dirty="0">
                <a:solidFill>
                  <a:schemeClr val="accent2"/>
                </a:solidFill>
                <a:latin typeface="Times New Roman" panose="02020603050405020304" pitchFamily="18" charset="0"/>
                <a:ea typeface="华文中宋" panose="02010600040101010101" pitchFamily="2" charset="-122"/>
              </a:rPr>
              <a:t>X</a:t>
            </a:r>
            <a:r>
              <a:rPr lang="en-US" altLang="zh-CN" sz="2800" i="0" baseline="-25000" dirty="0">
                <a:solidFill>
                  <a:schemeClr val="accent2"/>
                </a:solidFill>
                <a:latin typeface="Times New Roman" panose="02020603050405020304" pitchFamily="18" charset="0"/>
                <a:ea typeface="华文中宋" panose="02010600040101010101" pitchFamily="2" charset="-122"/>
              </a:rPr>
              <a:t>1</a:t>
            </a:r>
            <a:r>
              <a:rPr lang="en-US" altLang="zh-CN" sz="2800" dirty="0">
                <a:solidFill>
                  <a:schemeClr val="accent2"/>
                </a:solidFill>
                <a:latin typeface="Times New Roman" panose="02020603050405020304" pitchFamily="18" charset="0"/>
                <a:ea typeface="华文中宋" panose="02010600040101010101" pitchFamily="2" charset="-122"/>
              </a:rPr>
              <a:t>O</a:t>
            </a:r>
            <a:r>
              <a:rPr lang="en-US" altLang="zh-CN" sz="2800" i="0" baseline="-25000" dirty="0">
                <a:solidFill>
                  <a:schemeClr val="accent2"/>
                </a:solidFill>
                <a:latin typeface="Times New Roman" panose="02020603050405020304" pitchFamily="18" charset="0"/>
                <a:ea typeface="华文中宋" panose="02010600040101010101" pitchFamily="2" charset="-122"/>
              </a:rPr>
              <a:t>1</a:t>
            </a:r>
            <a:r>
              <a:rPr lang="en-US" altLang="zh-CN" sz="2800" dirty="0">
                <a:solidFill>
                  <a:schemeClr val="accent2"/>
                </a:solidFill>
                <a:latin typeface="Times New Roman" panose="02020603050405020304" pitchFamily="18" charset="0"/>
                <a:ea typeface="华文中宋" panose="02010600040101010101" pitchFamily="2" charset="-122"/>
              </a:rPr>
              <a:t>Y</a:t>
            </a:r>
            <a:r>
              <a:rPr lang="en-US" altLang="zh-CN" sz="2800" i="0" baseline="-25000" dirty="0">
                <a:solidFill>
                  <a:schemeClr val="accent2"/>
                </a:solidFill>
                <a:latin typeface="Times New Roman" panose="02020603050405020304" pitchFamily="18" charset="0"/>
                <a:ea typeface="华文中宋" panose="02010600040101010101" pitchFamily="2" charset="-122"/>
              </a:rPr>
              <a:t>1</a:t>
            </a:r>
            <a:r>
              <a:rPr lang="zh-CN" altLang="en-US" sz="2800" i="0" dirty="0">
                <a:solidFill>
                  <a:schemeClr val="accent2"/>
                </a:solidFill>
                <a:latin typeface="Times New Roman" panose="02020603050405020304" pitchFamily="18" charset="0"/>
                <a:ea typeface="华文中宋" panose="02010600040101010101" pitchFamily="2" charset="-122"/>
              </a:rPr>
              <a:t>、角</a:t>
            </a:r>
            <a:r>
              <a:rPr lang="en-US" altLang="zh-CN" sz="2800" dirty="0">
                <a:solidFill>
                  <a:schemeClr val="accent2"/>
                </a:solidFill>
                <a:latin typeface="Times New Roman" panose="02020603050405020304" pitchFamily="18" charset="0"/>
                <a:ea typeface="华文中宋" panose="02010600040101010101" pitchFamily="2" charset="-122"/>
              </a:rPr>
              <a:t>Y</a:t>
            </a:r>
            <a:r>
              <a:rPr lang="en-US" altLang="zh-CN" sz="2800" i="0" baseline="-25000" dirty="0">
                <a:solidFill>
                  <a:schemeClr val="accent2"/>
                </a:solidFill>
                <a:latin typeface="Times New Roman" panose="02020603050405020304" pitchFamily="18" charset="0"/>
                <a:ea typeface="华文中宋" panose="02010600040101010101" pitchFamily="2" charset="-122"/>
              </a:rPr>
              <a:t>1</a:t>
            </a:r>
            <a:r>
              <a:rPr lang="en-US" altLang="zh-CN" sz="2800" dirty="0">
                <a:solidFill>
                  <a:schemeClr val="accent2"/>
                </a:solidFill>
                <a:latin typeface="Times New Roman" panose="02020603050405020304" pitchFamily="18" charset="0"/>
                <a:ea typeface="华文中宋" panose="02010600040101010101" pitchFamily="2" charset="-122"/>
              </a:rPr>
              <a:t>O</a:t>
            </a:r>
            <a:r>
              <a:rPr lang="en-US" altLang="zh-CN" sz="2800" i="0" baseline="-25000" dirty="0">
                <a:solidFill>
                  <a:schemeClr val="accent2"/>
                </a:solidFill>
                <a:latin typeface="Times New Roman" panose="02020603050405020304" pitchFamily="18" charset="0"/>
                <a:ea typeface="华文中宋" panose="02010600040101010101" pitchFamily="2" charset="-122"/>
              </a:rPr>
              <a:t>1</a:t>
            </a:r>
            <a:r>
              <a:rPr lang="en-US" altLang="zh-CN" sz="2800" dirty="0">
                <a:solidFill>
                  <a:schemeClr val="accent2"/>
                </a:solidFill>
                <a:latin typeface="Times New Roman" panose="02020603050405020304" pitchFamily="18" charset="0"/>
                <a:ea typeface="华文中宋" panose="02010600040101010101" pitchFamily="2" charset="-122"/>
              </a:rPr>
              <a:t>Z</a:t>
            </a:r>
            <a:r>
              <a:rPr lang="en-US" altLang="zh-CN" sz="2800" i="0" baseline="-25000" dirty="0">
                <a:solidFill>
                  <a:schemeClr val="accent2"/>
                </a:solidFill>
                <a:latin typeface="Times New Roman" panose="02020603050405020304" pitchFamily="18" charset="0"/>
                <a:ea typeface="华文中宋" panose="02010600040101010101" pitchFamily="2" charset="-122"/>
              </a:rPr>
              <a:t>1</a:t>
            </a:r>
            <a:r>
              <a:rPr lang="zh-CN" altLang="en-US" sz="2800" i="0" dirty="0">
                <a:solidFill>
                  <a:schemeClr val="accent2"/>
                </a:solidFill>
                <a:latin typeface="Times New Roman" panose="02020603050405020304" pitchFamily="18" charset="0"/>
                <a:ea typeface="华文中宋" panose="02010600040101010101" pitchFamily="2" charset="-122"/>
              </a:rPr>
              <a:t>均等于</a:t>
            </a:r>
            <a:r>
              <a:rPr lang="en-US" altLang="zh-CN" sz="2800" i="0" dirty="0">
                <a:solidFill>
                  <a:schemeClr val="accent2"/>
                </a:solidFill>
                <a:latin typeface="Times New Roman" panose="02020603050405020304" pitchFamily="18" charset="0"/>
                <a:ea typeface="华文中宋" panose="02010600040101010101" pitchFamily="2" charset="-122"/>
              </a:rPr>
              <a:t>135</a:t>
            </a:r>
            <a:r>
              <a:rPr lang="zh-CN" altLang="en-US" sz="2800" i="0" dirty="0">
                <a:solidFill>
                  <a:schemeClr val="accent2"/>
                </a:solidFill>
                <a:latin typeface="Times New Roman" panose="02020603050405020304" pitchFamily="18" charset="0"/>
                <a:ea typeface="华文中宋" panose="02010600040101010101" pitchFamily="2" charset="-122"/>
              </a:rPr>
              <a:t>度，</a:t>
            </a:r>
            <a:r>
              <a:rPr lang="zh-CN" altLang="en-US" sz="2800" i="0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角</a:t>
            </a:r>
            <a:r>
              <a:rPr lang="en-US" altLang="zh-CN" sz="2800" dirty="0">
                <a:solidFill>
                  <a:schemeClr val="accent2"/>
                </a:solidFill>
                <a:latin typeface="Times New Roman" panose="02020603050405020304" pitchFamily="18" charset="0"/>
                <a:ea typeface="华文中宋" panose="02010600040101010101" pitchFamily="2" charset="-122"/>
              </a:rPr>
              <a:t>X</a:t>
            </a:r>
            <a:r>
              <a:rPr lang="en-US" altLang="zh-CN" sz="2800" i="0" baseline="-25000" dirty="0">
                <a:solidFill>
                  <a:schemeClr val="accent2"/>
                </a:solidFill>
                <a:latin typeface="Times New Roman" panose="02020603050405020304" pitchFamily="18" charset="0"/>
                <a:ea typeface="华文中宋" panose="02010600040101010101" pitchFamily="2" charset="-122"/>
              </a:rPr>
              <a:t>1</a:t>
            </a:r>
            <a:r>
              <a:rPr lang="en-US" altLang="zh-CN" sz="2800" dirty="0">
                <a:solidFill>
                  <a:schemeClr val="accent2"/>
                </a:solidFill>
                <a:latin typeface="Times New Roman" panose="02020603050405020304" pitchFamily="18" charset="0"/>
                <a:ea typeface="华文中宋" panose="02010600040101010101" pitchFamily="2" charset="-122"/>
              </a:rPr>
              <a:t>O</a:t>
            </a:r>
            <a:r>
              <a:rPr lang="en-US" altLang="zh-CN" sz="2800" i="0" baseline="-25000" dirty="0">
                <a:solidFill>
                  <a:schemeClr val="accent2"/>
                </a:solidFill>
                <a:latin typeface="Times New Roman" panose="02020603050405020304" pitchFamily="18" charset="0"/>
                <a:ea typeface="华文中宋" panose="02010600040101010101" pitchFamily="2" charset="-122"/>
              </a:rPr>
              <a:t>1</a:t>
            </a:r>
            <a:r>
              <a:rPr lang="en-US" altLang="zh-CN" sz="2800" dirty="0">
                <a:solidFill>
                  <a:schemeClr val="accent2"/>
                </a:solidFill>
                <a:latin typeface="Times New Roman" panose="02020603050405020304" pitchFamily="18" charset="0"/>
                <a:ea typeface="华文中宋" panose="02010600040101010101" pitchFamily="2" charset="-122"/>
              </a:rPr>
              <a:t>Z</a:t>
            </a:r>
            <a:r>
              <a:rPr lang="en-US" altLang="zh-CN" sz="2800" i="0" baseline="-25000" dirty="0">
                <a:solidFill>
                  <a:schemeClr val="accent2"/>
                </a:solidFill>
                <a:latin typeface="Times New Roman" panose="02020603050405020304" pitchFamily="18" charset="0"/>
                <a:ea typeface="华文中宋" panose="02010600040101010101" pitchFamily="2" charset="-122"/>
              </a:rPr>
              <a:t>1</a:t>
            </a:r>
            <a:r>
              <a:rPr lang="zh-CN" altLang="en-US" sz="2800" i="0" dirty="0">
                <a:solidFill>
                  <a:schemeClr val="accent2"/>
                </a:solidFill>
                <a:latin typeface="Times New Roman" panose="02020603050405020304" pitchFamily="18" charset="0"/>
                <a:ea typeface="华文中宋" panose="02010600040101010101" pitchFamily="2" charset="-122"/>
              </a:rPr>
              <a:t>等于</a:t>
            </a:r>
            <a:r>
              <a:rPr lang="en-US" altLang="zh-CN" sz="2800" i="0" dirty="0">
                <a:solidFill>
                  <a:schemeClr val="accent2"/>
                </a:solidFill>
                <a:latin typeface="Times New Roman" panose="02020603050405020304" pitchFamily="18" charset="0"/>
                <a:ea typeface="华文中宋" panose="02010600040101010101" pitchFamily="2" charset="-122"/>
              </a:rPr>
              <a:t>90</a:t>
            </a:r>
            <a:r>
              <a:rPr lang="zh-CN" altLang="en-US" sz="2800" i="0" dirty="0">
                <a:solidFill>
                  <a:schemeClr val="accent2"/>
                </a:solidFill>
                <a:latin typeface="Times New Roman" panose="02020603050405020304" pitchFamily="18" charset="0"/>
                <a:ea typeface="华文中宋" panose="02010600040101010101" pitchFamily="2" charset="-122"/>
              </a:rPr>
              <a:t>度。</a:t>
            </a:r>
          </a:p>
          <a:p>
            <a:pPr algn="l">
              <a:buFont typeface="Wingdings" panose="05000000000000000000" pitchFamily="2" charset="2"/>
              <a:buChar char="Ø"/>
            </a:pPr>
            <a:r>
              <a:rPr lang="en-US" altLang="zh-CN" sz="2800" dirty="0">
                <a:solidFill>
                  <a:schemeClr val="accent2"/>
                </a:solidFill>
                <a:latin typeface="Times New Roman" panose="02020603050405020304" pitchFamily="18" charset="0"/>
                <a:ea typeface="华文中宋" panose="02010600040101010101" pitchFamily="2" charset="-122"/>
              </a:rPr>
              <a:t>p</a:t>
            </a:r>
            <a:r>
              <a:rPr lang="en-US" altLang="zh-CN" sz="2800" i="0" baseline="-25000" dirty="0">
                <a:solidFill>
                  <a:schemeClr val="accent2"/>
                </a:solidFill>
                <a:latin typeface="Times New Roman" panose="02020603050405020304" pitchFamily="18" charset="0"/>
                <a:ea typeface="华文中宋" panose="02010600040101010101" pitchFamily="2" charset="-122"/>
              </a:rPr>
              <a:t>1</a:t>
            </a:r>
            <a:r>
              <a:rPr lang="en-US" altLang="zh-CN" sz="2800" i="0" dirty="0">
                <a:solidFill>
                  <a:schemeClr val="accent2"/>
                </a:solidFill>
                <a:latin typeface="Times New Roman" panose="02020603050405020304" pitchFamily="18" charset="0"/>
                <a:ea typeface="华文中宋" panose="02010600040101010101" pitchFamily="2" charset="-122"/>
              </a:rPr>
              <a:t>= </a:t>
            </a:r>
            <a:r>
              <a:rPr lang="en-US" altLang="zh-CN" sz="2800" dirty="0">
                <a:solidFill>
                  <a:schemeClr val="accent2"/>
                </a:solidFill>
                <a:latin typeface="Times New Roman" panose="02020603050405020304" pitchFamily="18" charset="0"/>
                <a:ea typeface="华文中宋" panose="02010600040101010101" pitchFamily="2" charset="-122"/>
              </a:rPr>
              <a:t>r</a:t>
            </a:r>
            <a:r>
              <a:rPr lang="en-US" altLang="zh-CN" sz="2800" i="0" baseline="-25000" dirty="0">
                <a:solidFill>
                  <a:schemeClr val="accent2"/>
                </a:solidFill>
                <a:latin typeface="Times New Roman" panose="02020603050405020304" pitchFamily="18" charset="0"/>
                <a:ea typeface="华文中宋" panose="02010600040101010101" pitchFamily="2" charset="-122"/>
              </a:rPr>
              <a:t>1 </a:t>
            </a:r>
            <a:r>
              <a:rPr lang="en-US" altLang="zh-CN" i="0" dirty="0">
                <a:solidFill>
                  <a:schemeClr val="accent2"/>
                </a:solidFill>
                <a:latin typeface="Times New Roman" panose="02020603050405020304" pitchFamily="18" charset="0"/>
              </a:rPr>
              <a:t>=1</a:t>
            </a:r>
            <a:r>
              <a:rPr lang="zh-CN" altLang="en-US" sz="2800" i="0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 </a:t>
            </a:r>
            <a:r>
              <a:rPr lang="en-US" altLang="zh-CN" sz="2800" dirty="0">
                <a:solidFill>
                  <a:schemeClr val="accent2"/>
                </a:solidFill>
                <a:latin typeface="Times New Roman" panose="02020603050405020304" pitchFamily="18" charset="0"/>
                <a:ea typeface="华文中宋" panose="02010600040101010101" pitchFamily="2" charset="-122"/>
              </a:rPr>
              <a:t>q</a:t>
            </a:r>
            <a:r>
              <a:rPr lang="en-US" altLang="zh-CN" sz="2800" i="0" baseline="-25000" dirty="0">
                <a:solidFill>
                  <a:schemeClr val="accent2"/>
                </a:solidFill>
                <a:latin typeface="Times New Roman" panose="02020603050405020304" pitchFamily="18" charset="0"/>
                <a:ea typeface="华文中宋" panose="02010600040101010101" pitchFamily="2" charset="-122"/>
              </a:rPr>
              <a:t>1</a:t>
            </a:r>
            <a:r>
              <a:rPr lang="en-US" altLang="zh-CN" sz="2800" i="0" dirty="0">
                <a:solidFill>
                  <a:schemeClr val="accent2"/>
                </a:solidFill>
                <a:latin typeface="Times New Roman" panose="02020603050405020304" pitchFamily="18" charset="0"/>
                <a:ea typeface="华文中宋" panose="02010600040101010101" pitchFamily="2" charset="-122"/>
              </a:rPr>
              <a:t>= </a:t>
            </a:r>
            <a:r>
              <a:rPr lang="en-US" altLang="zh-CN" sz="2800" i="0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0.5</a:t>
            </a:r>
            <a:r>
              <a:rPr lang="zh-CN" altLang="en-US" sz="2800" i="0" dirty="0">
                <a:solidFill>
                  <a:schemeClr val="accent2"/>
                </a:solidFill>
                <a:latin typeface="Times New Roman" panose="02020603050405020304" pitchFamily="18" charset="0"/>
                <a:ea typeface="华文中宋" panose="02010600040101010101" pitchFamily="2" charset="-122"/>
              </a:rPr>
              <a:t>。</a:t>
            </a:r>
          </a:p>
        </p:txBody>
      </p:sp>
    </p:spTree>
  </p:cSld>
  <p:clrMapOvr>
    <a:masterClrMapping/>
  </p:clrMapOvr>
  <p:transition/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0000FF"/>
      </a:hlink>
      <a:folHlink>
        <a:srgbClr val="CC00FF"/>
      </a:folHlink>
    </a:clrScheme>
    <a:fontScheme name="默认设计模板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4763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1" lang="zh-CN" altLang="en-US" sz="2400" b="1" i="1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Dotum" pitchFamily="34" charset="-127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4763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1" lang="zh-CN" altLang="en-US" sz="2400" b="1" i="1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Dotum" pitchFamily="34" charset="-127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Globe</Template>
  <TotalTime>1</TotalTime>
  <Words>459</Words>
  <Application>Microsoft Office PowerPoint</Application>
  <PresentationFormat>全屏显示(4:3)</PresentationFormat>
  <Paragraphs>62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1" baseType="lpstr">
      <vt:lpstr>Dotum</vt:lpstr>
      <vt:lpstr>仿宋_GB2312</vt:lpstr>
      <vt:lpstr>华文行楷</vt:lpstr>
      <vt:lpstr>华文中宋</vt:lpstr>
      <vt:lpstr>宋体</vt:lpstr>
      <vt:lpstr>Times New Roman</vt:lpstr>
      <vt:lpstr>Verdana</vt:lpstr>
      <vt:lpstr>Wingdings</vt:lpstr>
      <vt:lpstr>默认设计模板</vt:lpstr>
      <vt:lpstr>第9章  轴测图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admin</cp:lastModifiedBy>
  <cp:revision>552</cp:revision>
  <dcterms:created xsi:type="dcterms:W3CDTF">1999-08-24T10:29:00Z</dcterms:created>
  <dcterms:modified xsi:type="dcterms:W3CDTF">2026-06-28T08:01:15Z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2052-12.1.0.26895</vt:lpwstr>
  </property>
  <property fmtid="{D5CDD505-2E9C-101B-9397-08002B2CF9AE}" pid="3" name="ICV">
    <vt:lpwstr>FD0E4E05EA3648A8993751ECCE0931B1_13</vt:lpwstr>
  </property>
</Properties>
</file>