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47"/>
  </p:notesMasterIdLst>
  <p:sldIdLst>
    <p:sldId id="584" r:id="rId2"/>
    <p:sldId id="620" r:id="rId3"/>
    <p:sldId id="621" r:id="rId4"/>
    <p:sldId id="586" r:id="rId5"/>
    <p:sldId id="590" r:id="rId6"/>
    <p:sldId id="622" r:id="rId7"/>
    <p:sldId id="623" r:id="rId8"/>
    <p:sldId id="592" r:id="rId9"/>
    <p:sldId id="593" r:id="rId10"/>
    <p:sldId id="587" r:id="rId11"/>
    <p:sldId id="588" r:id="rId12"/>
    <p:sldId id="589" r:id="rId13"/>
    <p:sldId id="594" r:id="rId14"/>
    <p:sldId id="595" r:id="rId15"/>
    <p:sldId id="596" r:id="rId16"/>
    <p:sldId id="597" r:id="rId17"/>
    <p:sldId id="598" r:id="rId18"/>
    <p:sldId id="599" r:id="rId19"/>
    <p:sldId id="600" r:id="rId20"/>
    <p:sldId id="624" r:id="rId21"/>
    <p:sldId id="601" r:id="rId22"/>
    <p:sldId id="625" r:id="rId23"/>
    <p:sldId id="604" r:id="rId24"/>
    <p:sldId id="605" r:id="rId25"/>
    <p:sldId id="606" r:id="rId26"/>
    <p:sldId id="607" r:id="rId27"/>
    <p:sldId id="629" r:id="rId28"/>
    <p:sldId id="608" r:id="rId29"/>
    <p:sldId id="630" r:id="rId30"/>
    <p:sldId id="627" r:id="rId31"/>
    <p:sldId id="628" r:id="rId32"/>
    <p:sldId id="609" r:id="rId33"/>
    <p:sldId id="610" r:id="rId34"/>
    <p:sldId id="611" r:id="rId35"/>
    <p:sldId id="614" r:id="rId36"/>
    <p:sldId id="615" r:id="rId37"/>
    <p:sldId id="616" r:id="rId38"/>
    <p:sldId id="632" r:id="rId39"/>
    <p:sldId id="633" r:id="rId40"/>
    <p:sldId id="634" r:id="rId41"/>
    <p:sldId id="635" r:id="rId42"/>
    <p:sldId id="636" r:id="rId43"/>
    <p:sldId id="618" r:id="rId44"/>
    <p:sldId id="619" r:id="rId45"/>
    <p:sldId id="638" r:id="rId46"/>
  </p:sldIdLst>
  <p:sldSz cx="9144000" cy="6858000" type="screen4x3"/>
  <p:notesSz cx="6858000" cy="9144000"/>
  <p:defaultTextStyle>
    <a:defPPr>
      <a:defRPr lang="zh-CN"/>
    </a:defPPr>
    <a:lvl1pPr marL="0" lvl="0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1pPr>
    <a:lvl2pPr marL="457200" lvl="1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2pPr>
    <a:lvl3pPr marL="914400" lvl="2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3pPr>
    <a:lvl4pPr marL="1371600" lvl="3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4pPr>
    <a:lvl5pPr marL="1828800" lvl="4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5pPr>
    <a:lvl6pPr marL="2286000" lvl="5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6pPr>
    <a:lvl7pPr marL="2743200" lvl="6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7pPr>
    <a:lvl8pPr marL="3200400" lvl="7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8pPr>
    <a:lvl9pPr marL="3657600" lvl="8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chemeClr val="accent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21"/>
    <a:srgbClr val="FF3300"/>
    <a:srgbClr val="FF3399"/>
    <a:srgbClr val="FFFFCC"/>
    <a:srgbClr val="CC3300"/>
    <a:srgbClr val="8A0045"/>
    <a:srgbClr val="C0006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6902"/>
    <p:restoredTop sz="93949"/>
  </p:normalViewPr>
  <p:slideViewPr>
    <p:cSldViewPr snapToGrid="0" showGuides="1">
      <p:cViewPr varScale="1">
        <p:scale>
          <a:sx n="60" d="100"/>
          <a:sy n="60" d="100"/>
        </p:scale>
        <p:origin x="1340" y="48"/>
      </p:cViewPr>
      <p:guideLst>
        <p:guide orient="horz" pos="2160"/>
        <p:guide pos="2880"/>
      </p:guideLst>
    </p:cSldViewPr>
  </p:slideViewPr>
  <p:outlineViewPr>
    <p:cViewPr>
      <p:scale>
        <a:sx n="66" d="100"/>
        <a:sy n="66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 b="0" i="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 i="0" smtClean="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300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 b="0" i="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en-US" altLang="zh-CN" sz="1200" b="0" i="0" dirty="0">
                <a:ea typeface="宋体" panose="02010600030101010101" pitchFamily="2" charset="-122"/>
              </a:rPr>
              <a:t>‹#›</a:t>
            </a:fld>
            <a:endParaRPr lang="en-US" altLang="zh-CN" sz="1200" b="0" i="0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en-US" altLang="zh-CN" sz="1200" b="0" i="0" dirty="0">
                <a:ea typeface="宋体" panose="02010600030101010101" pitchFamily="2" charset="-122"/>
              </a:rPr>
              <a:t>5</a:t>
            </a:fld>
            <a:endParaRPr lang="en-US" altLang="zh-CN" sz="1200" b="0" i="0" dirty="0">
              <a:ea typeface="宋体" panose="02010600030101010101" pitchFamily="2" charset="-122"/>
            </a:endParaRPr>
          </a:p>
        </p:txBody>
      </p:sp>
      <p:sp>
        <p:nvSpPr>
          <p:cNvPr id="56323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6324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222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2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15113"/>
            <a:ext cx="2133600" cy="242888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7A74226-42C1-42F3-B079-EFD92042DE49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17:19:12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599238"/>
            <a:ext cx="2133600" cy="258763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altLang="zh-CN" dirty="0">
                <a:ea typeface="宋体" panose="02010600030101010101" pitchFamily="2" charset="-122"/>
              </a:rPr>
              <a:t>‹#›</a:t>
            </a:fld>
            <a:endParaRPr lang="en-US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C556D9-62BB-4BD7-B8BD-E8A56E4CE95A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17:19:12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C556D9-62BB-4BD7-B8BD-E8A56E4CE95A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17:19:12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C556D9-62BB-4BD7-B8BD-E8A56E4CE95A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17:19:12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C556D9-62BB-4BD7-B8BD-E8A56E4CE95A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17:19:12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C556D9-62BB-4BD7-B8BD-E8A56E4CE95A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17:19:12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C556D9-62BB-4BD7-B8BD-E8A56E4CE95A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17:19:12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C556D9-62BB-4BD7-B8BD-E8A56E4CE95A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17:19:12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C556D9-62BB-4BD7-B8BD-E8A56E4CE95A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17:19:12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C556D9-62BB-4BD7-B8BD-E8A56E4CE95A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17:19:12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C556D9-62BB-4BD7-B8BD-E8A56E4CE95A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17:19:12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C556D9-62BB-4BD7-B8BD-E8A56E4CE95A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17:19:12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C556D9-62BB-4BD7-B8BD-E8A56E4CE95A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17:19:12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C556D9-62BB-4BD7-B8BD-E8A56E4CE95A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17:19:12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075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18288"/>
            <a:ext cx="1905000" cy="239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 b="0" i="0" smtClean="0"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C556D9-62BB-4BD7-B8BD-E8A56E4CE95A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17:19:12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581900" y="6634163"/>
            <a:ext cx="1498600" cy="2238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 i="0">
                <a:ea typeface="宋体" panose="02010600030101010101" pitchFamily="2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0"/>
            <a:ext cx="9144000" cy="404813"/>
          </a:xfrm>
          <a:prstGeom prst="rect">
            <a:avLst/>
          </a:prstGeom>
          <a:gradFill rotWithShape="1">
            <a:gsLst>
              <a:gs pos="0">
                <a:srgbClr val="FFCC99"/>
              </a:gs>
              <a:gs pos="50000">
                <a:srgbClr val="FFFFFF"/>
              </a:gs>
              <a:gs pos="100000">
                <a:srgbClr val="FFCC99"/>
              </a:gs>
            </a:gsLst>
            <a:lin ang="5400000" scaled="1"/>
          </a:gradFill>
          <a:ln w="9525">
            <a:solidFill>
              <a:srgbClr val="FFCC99"/>
            </a:solidFill>
            <a:miter lim="800000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4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/>
  <p:timing>
    <p:tnLst>
      <p:par>
        <p:cTn id="1" dur="indefinite" restart="never" nodeType="tmRoot"/>
      </p:par>
    </p:tnLst>
  </p:timing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image" Target="../media/image26.w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0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2263" y="277813"/>
            <a:ext cx="8629650" cy="1077913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5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 panose="020B0604030504040204" pitchFamily="34" charset="0"/>
                <a:ea typeface="华文行楷" panose="02010800040101010101" pitchFamily="2" charset="-122"/>
                <a:cs typeface="+mj-cs"/>
              </a:rPr>
              <a:t>第</a:t>
            </a:r>
            <a:r>
              <a:rPr kumimoji="1" lang="en-US" altLang="zh-CN" sz="5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 panose="020B0604030504040204" pitchFamily="34" charset="0"/>
                <a:ea typeface="华文行楷" panose="02010800040101010101" pitchFamily="2" charset="-122"/>
                <a:cs typeface="+mj-cs"/>
              </a:rPr>
              <a:t>13</a:t>
            </a:r>
            <a:r>
              <a:rPr kumimoji="1" lang="zh-CN" altLang="en-US" sz="5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 panose="020B0604030504040204" pitchFamily="34" charset="0"/>
                <a:ea typeface="华文行楷" panose="02010800040101010101" pitchFamily="2" charset="-122"/>
                <a:cs typeface="+mj-cs"/>
              </a:rPr>
              <a:t>章 零件的连接</a:t>
            </a:r>
          </a:p>
        </p:txBody>
      </p:sp>
      <p:sp>
        <p:nvSpPr>
          <p:cNvPr id="6147" name="Rectangle 3"/>
          <p:cNvSpPr>
            <a:spLocks noGrp="1"/>
          </p:cNvSpPr>
          <p:nvPr>
            <p:ph type="subTitle" idx="1"/>
          </p:nvPr>
        </p:nvSpPr>
        <p:spPr>
          <a:xfrm>
            <a:off x="1012825" y="2241550"/>
            <a:ext cx="6699250" cy="2898775"/>
          </a:xfrm>
        </p:spPr>
        <p:txBody>
          <a:bodyPr vert="horz" wrap="square" lIns="91440" tIns="45720" rIns="91440" bIns="45720" anchor="t" anchorCtr="0"/>
          <a:lstStyle/>
          <a:p>
            <a:pPr algn="l" eaLnBrk="1" hangingPunct="1">
              <a:spcBef>
                <a:spcPct val="40000"/>
              </a:spcBef>
              <a:buClr>
                <a:schemeClr val="tx1"/>
              </a:buClr>
              <a:buSzTx/>
              <a:buFont typeface="Wingdings" panose="05000000000000000000" pitchFamily="2" charset="2"/>
            </a:pPr>
            <a:r>
              <a:rPr kumimoji="1" lang="en-US" altLang="zh-CN" sz="3400" b="1" dirty="0">
                <a:latin typeface="+mn-lt"/>
                <a:ea typeface="+mn-ea"/>
                <a:cs typeface="+mn-cs"/>
              </a:rPr>
              <a:t>§13.1  </a:t>
            </a:r>
            <a:r>
              <a:rPr kumimoji="1" lang="zh-CN" altLang="en-US" sz="3400" b="1" dirty="0">
                <a:latin typeface="+mn-lt"/>
                <a:ea typeface="+mn-ea"/>
                <a:cs typeface="+mn-cs"/>
                <a:hlinkClick r:id="" action="ppaction://noaction"/>
              </a:rPr>
              <a:t>螺纹</a:t>
            </a:r>
            <a:r>
              <a:rPr kumimoji="1" lang="zh-CN" altLang="en-US" sz="3400" b="1" u="sng" dirty="0">
                <a:latin typeface="+mn-lt"/>
                <a:ea typeface="+mn-ea"/>
                <a:cs typeface="+mn-cs"/>
                <a:hlinkClick r:id="" action="ppaction://noaction"/>
              </a:rPr>
              <a:t>的</a:t>
            </a:r>
            <a:r>
              <a:rPr kumimoji="1" lang="zh-CN" altLang="en-US" sz="3400" b="1" dirty="0">
                <a:latin typeface="+mn-lt"/>
                <a:ea typeface="+mn-ea"/>
                <a:cs typeface="+mn-cs"/>
                <a:hlinkClick r:id="" action="ppaction://noaction"/>
              </a:rPr>
              <a:t>种类、</a:t>
            </a:r>
            <a:r>
              <a:rPr kumimoji="1" lang="zh-CN" altLang="en-US" sz="3400" b="1" u="sng" dirty="0">
                <a:latin typeface="+mn-lt"/>
                <a:ea typeface="+mn-ea"/>
                <a:cs typeface="+mn-cs"/>
                <a:hlinkClick r:id="" action="ppaction://noaction"/>
              </a:rPr>
              <a:t>画法与标注</a:t>
            </a:r>
            <a:endParaRPr kumimoji="1" lang="zh-CN" altLang="en-US" sz="3400" b="1" u="sng" dirty="0">
              <a:latin typeface="+mn-lt"/>
              <a:ea typeface="+mn-ea"/>
              <a:cs typeface="+mn-cs"/>
            </a:endParaRPr>
          </a:p>
          <a:p>
            <a:pPr algn="l" eaLnBrk="1" hangingPunct="1">
              <a:spcBef>
                <a:spcPct val="40000"/>
              </a:spcBef>
              <a:buClr>
                <a:schemeClr val="tx1"/>
              </a:buClr>
              <a:buSzTx/>
              <a:buFont typeface="Wingdings" panose="05000000000000000000" pitchFamily="2" charset="2"/>
            </a:pPr>
            <a:r>
              <a:rPr kumimoji="1" lang="en-US" altLang="zh-CN" sz="3400" b="1" dirty="0">
                <a:latin typeface="+mn-lt"/>
                <a:ea typeface="+mn-ea"/>
                <a:cs typeface="+mn-cs"/>
              </a:rPr>
              <a:t>§13.2  </a:t>
            </a:r>
            <a:r>
              <a:rPr kumimoji="1" lang="zh-CN" altLang="en-US" sz="3400" b="1" dirty="0">
                <a:latin typeface="+mn-lt"/>
                <a:ea typeface="+mn-ea"/>
                <a:cs typeface="+mn-cs"/>
              </a:rPr>
              <a:t>螺纹紧固件及其连接画法</a:t>
            </a:r>
          </a:p>
          <a:p>
            <a:pPr algn="l" eaLnBrk="1" hangingPunct="1">
              <a:spcBef>
                <a:spcPct val="40000"/>
              </a:spcBef>
              <a:buClr>
                <a:schemeClr val="tx1"/>
              </a:buClr>
              <a:buSzTx/>
              <a:buFont typeface="Wingdings" panose="05000000000000000000" pitchFamily="2" charset="2"/>
            </a:pPr>
            <a:r>
              <a:rPr kumimoji="1" lang="en-US" altLang="zh-CN" sz="3400" b="1" dirty="0">
                <a:latin typeface="+mn-lt"/>
                <a:ea typeface="+mn-ea"/>
                <a:cs typeface="+mn-cs"/>
              </a:rPr>
              <a:t>§13.3  </a:t>
            </a:r>
            <a:r>
              <a:rPr kumimoji="1" lang="zh-CN" altLang="en-US" sz="3400" b="1" dirty="0">
                <a:latin typeface="+mn-lt"/>
                <a:ea typeface="+mn-ea"/>
                <a:cs typeface="+mn-cs"/>
              </a:rPr>
              <a:t>键及其联结画法</a:t>
            </a:r>
          </a:p>
          <a:p>
            <a:pPr algn="l" eaLnBrk="1" hangingPunct="1">
              <a:spcBef>
                <a:spcPct val="40000"/>
              </a:spcBef>
              <a:buClr>
                <a:schemeClr val="tx1"/>
              </a:buClr>
              <a:buSzTx/>
              <a:buFont typeface="Wingdings" panose="05000000000000000000" pitchFamily="2" charset="2"/>
            </a:pPr>
            <a:r>
              <a:rPr kumimoji="1" lang="en-US" altLang="zh-CN" sz="3400" b="1" dirty="0">
                <a:latin typeface="+mn-lt"/>
                <a:ea typeface="+mn-ea"/>
                <a:cs typeface="+mn-cs"/>
              </a:rPr>
              <a:t>§13.4  </a:t>
            </a:r>
            <a:r>
              <a:rPr kumimoji="1" lang="zh-CN" altLang="en-US" sz="3400" b="1" dirty="0">
                <a:latin typeface="+mn-lt"/>
                <a:ea typeface="+mn-ea"/>
                <a:cs typeface="+mn-cs"/>
              </a:rPr>
              <a:t>销及其连接画法</a:t>
            </a:r>
          </a:p>
        </p:txBody>
      </p:sp>
      <p:pic>
        <p:nvPicPr>
          <p:cNvPr id="6148" name="Picture 4" descr="j00885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3175"/>
            <a:ext cx="9144000" cy="344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31D0AB-F8EB-4C3E-A2DE-45E71B3169F3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17:19:13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2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10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14341" name="Rectangle 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13.1.1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螺纹的基本要素与种类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直径</a:t>
            </a:r>
          </a:p>
        </p:txBody>
      </p:sp>
      <p:sp>
        <p:nvSpPr>
          <p:cNvPr id="473091" name="Rectangle 3"/>
          <p:cNvSpPr>
            <a:spLocks noChangeArrowheads="1"/>
          </p:cNvSpPr>
          <p:nvPr/>
        </p:nvSpPr>
        <p:spPr bwMode="auto">
          <a:xfrm>
            <a:off x="284163" y="447675"/>
            <a:ext cx="8388350" cy="1373188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it-IT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螺纹的直径有大径</a:t>
            </a:r>
            <a:r>
              <a:rPr kumimoji="1" lang="zh-CN" altLang="it-IT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</a:t>
            </a:r>
            <a:r>
              <a:rPr kumimoji="1" lang="it-IT" altLang="zh-CN" sz="2800" b="1" i="1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</a:t>
            </a:r>
            <a:r>
              <a:rPr kumimoji="1" lang="zh-CN" altLang="it-IT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或</a:t>
            </a:r>
            <a:r>
              <a:rPr kumimoji="1" lang="it-IT" altLang="zh-CN" sz="2800" b="1" i="1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</a:t>
            </a:r>
            <a:r>
              <a:rPr kumimoji="1" lang="it-IT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</a:t>
            </a:r>
            <a:r>
              <a:rPr kumimoji="1" lang="it-IT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</a:t>
            </a:r>
            <a:r>
              <a:rPr kumimoji="1" lang="zh-CN" altLang="it-IT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小径</a:t>
            </a:r>
            <a:r>
              <a:rPr kumimoji="1" lang="zh-CN" altLang="it-IT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</a:t>
            </a:r>
            <a:r>
              <a:rPr kumimoji="1" lang="it-IT" altLang="zh-CN" sz="2800" b="1" i="1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</a:t>
            </a:r>
            <a:r>
              <a:rPr kumimoji="1" lang="it-IT" altLang="zh-CN" sz="2800" b="1" i="0" u="none" strike="noStrike" kern="1200" cap="none" spc="0" normalizeH="0" baseline="-2500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kumimoji="1" lang="zh-CN" altLang="it-IT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或</a:t>
            </a:r>
            <a:r>
              <a:rPr kumimoji="1" lang="it-IT" altLang="zh-CN" sz="2800" b="1" i="1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</a:t>
            </a:r>
            <a:r>
              <a:rPr kumimoji="1" lang="it-IT" altLang="zh-CN" sz="2800" b="1" i="0" u="none" strike="noStrike" kern="1200" cap="none" spc="0" normalizeH="0" baseline="-2500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kumimoji="1" lang="it-IT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</a:t>
            </a:r>
            <a:r>
              <a:rPr kumimoji="1" lang="it-IT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</a:t>
            </a:r>
            <a:r>
              <a:rPr kumimoji="1" lang="zh-CN" altLang="it-IT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中径</a:t>
            </a:r>
            <a:r>
              <a:rPr kumimoji="1" lang="zh-CN" altLang="it-IT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</a:t>
            </a:r>
            <a:r>
              <a:rPr kumimoji="1" lang="it-IT" altLang="zh-CN" sz="2800" b="1" i="1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</a:t>
            </a:r>
            <a:r>
              <a:rPr kumimoji="1" lang="it-IT" altLang="zh-CN" sz="2800" b="1" i="0" u="none" strike="noStrike" kern="1200" cap="none" spc="0" normalizeH="0" baseline="-2500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kumimoji="1" lang="zh-CN" altLang="it-IT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或</a:t>
            </a:r>
            <a:r>
              <a:rPr kumimoji="1" lang="it-IT" altLang="zh-CN" sz="2800" b="1" i="1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D</a:t>
            </a:r>
            <a:r>
              <a:rPr kumimoji="1" lang="it-IT" altLang="zh-CN" sz="2800" b="1" i="0" u="none" strike="noStrike" kern="1200" cap="none" spc="0" normalizeH="0" baseline="-2500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kumimoji="1" lang="it-IT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</a:t>
            </a:r>
            <a:r>
              <a:rPr kumimoji="1" lang="zh-CN" altLang="it-IT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之分。普通螺纹和梯形螺纹的大径又称（公称）直径。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4343" name="Group 4"/>
          <p:cNvGrpSpPr/>
          <p:nvPr/>
        </p:nvGrpSpPr>
        <p:grpSpPr>
          <a:xfrm>
            <a:off x="1298575" y="2600325"/>
            <a:ext cx="5903913" cy="3097213"/>
            <a:chOff x="1252" y="2094"/>
            <a:chExt cx="3002" cy="1159"/>
          </a:xfrm>
        </p:grpSpPr>
        <p:sp>
          <p:nvSpPr>
            <p:cNvPr id="14407" name="Line 5"/>
            <p:cNvSpPr/>
            <p:nvPr/>
          </p:nvSpPr>
          <p:spPr>
            <a:xfrm rot="-72769" flipH="1">
              <a:off x="3137" y="2133"/>
              <a:ext cx="132" cy="111"/>
            </a:xfrm>
            <a:prstGeom prst="line">
              <a:avLst/>
            </a:prstGeom>
            <a:ln w="12700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408" name="Freeform 6"/>
            <p:cNvSpPr/>
            <p:nvPr/>
          </p:nvSpPr>
          <p:spPr>
            <a:xfrm rot="-72769">
              <a:off x="2781" y="2327"/>
              <a:ext cx="1268" cy="333"/>
            </a:xfrm>
            <a:custGeom>
              <a:avLst/>
              <a:gdLst>
                <a:gd name="txL" fmla="*/ 0 w 1268"/>
                <a:gd name="txT" fmla="*/ 0 h 333"/>
                <a:gd name="txR" fmla="*/ 1268 w 1268"/>
                <a:gd name="txB" fmla="*/ 333 h 333"/>
              </a:gdLst>
              <a:ahLst/>
              <a:cxnLst>
                <a:cxn ang="0">
                  <a:pos x="1268" y="20"/>
                </a:cxn>
                <a:cxn ang="0">
                  <a:pos x="1232" y="44"/>
                </a:cxn>
                <a:cxn ang="0">
                  <a:pos x="1168" y="124"/>
                </a:cxn>
                <a:cxn ang="0">
                  <a:pos x="1136" y="160"/>
                </a:cxn>
                <a:cxn ang="0">
                  <a:pos x="1064" y="256"/>
                </a:cxn>
                <a:cxn ang="0">
                  <a:pos x="920" y="292"/>
                </a:cxn>
                <a:cxn ang="0">
                  <a:pos x="820" y="328"/>
                </a:cxn>
                <a:cxn ang="0">
                  <a:pos x="468" y="308"/>
                </a:cxn>
                <a:cxn ang="0">
                  <a:pos x="340" y="284"/>
                </a:cxn>
                <a:cxn ang="0">
                  <a:pos x="284" y="268"/>
                </a:cxn>
                <a:cxn ang="0">
                  <a:pos x="272" y="264"/>
                </a:cxn>
                <a:cxn ang="0">
                  <a:pos x="216" y="236"/>
                </a:cxn>
                <a:cxn ang="0">
                  <a:pos x="160" y="180"/>
                </a:cxn>
                <a:cxn ang="0">
                  <a:pos x="84" y="108"/>
                </a:cxn>
                <a:cxn ang="0">
                  <a:pos x="60" y="96"/>
                </a:cxn>
                <a:cxn ang="0">
                  <a:pos x="36" y="80"/>
                </a:cxn>
                <a:cxn ang="0">
                  <a:pos x="16" y="44"/>
                </a:cxn>
                <a:cxn ang="0">
                  <a:pos x="12" y="4"/>
                </a:cxn>
                <a:cxn ang="0">
                  <a:pos x="0" y="0"/>
                </a:cxn>
              </a:cxnLst>
              <a:rect l="txL" t="txT" r="txR" b="txB"/>
              <a:pathLst>
                <a:path w="1268" h="333">
                  <a:moveTo>
                    <a:pt x="1268" y="20"/>
                  </a:moveTo>
                  <a:cubicBezTo>
                    <a:pt x="1252" y="31"/>
                    <a:pt x="1251" y="39"/>
                    <a:pt x="1232" y="44"/>
                  </a:cubicBezTo>
                  <a:cubicBezTo>
                    <a:pt x="1212" y="74"/>
                    <a:pt x="1185" y="90"/>
                    <a:pt x="1168" y="124"/>
                  </a:cubicBezTo>
                  <a:cubicBezTo>
                    <a:pt x="1161" y="138"/>
                    <a:pt x="1136" y="160"/>
                    <a:pt x="1136" y="160"/>
                  </a:cubicBezTo>
                  <a:cubicBezTo>
                    <a:pt x="1126" y="190"/>
                    <a:pt x="1093" y="241"/>
                    <a:pt x="1064" y="256"/>
                  </a:cubicBezTo>
                  <a:cubicBezTo>
                    <a:pt x="1022" y="277"/>
                    <a:pt x="966" y="281"/>
                    <a:pt x="920" y="292"/>
                  </a:cubicBezTo>
                  <a:cubicBezTo>
                    <a:pt x="884" y="301"/>
                    <a:pt x="855" y="319"/>
                    <a:pt x="820" y="328"/>
                  </a:cubicBezTo>
                  <a:cubicBezTo>
                    <a:pt x="701" y="326"/>
                    <a:pt x="584" y="333"/>
                    <a:pt x="468" y="308"/>
                  </a:cubicBezTo>
                  <a:cubicBezTo>
                    <a:pt x="425" y="299"/>
                    <a:pt x="383" y="293"/>
                    <a:pt x="340" y="284"/>
                  </a:cubicBezTo>
                  <a:cubicBezTo>
                    <a:pt x="315" y="279"/>
                    <a:pt x="307" y="276"/>
                    <a:pt x="284" y="268"/>
                  </a:cubicBezTo>
                  <a:cubicBezTo>
                    <a:pt x="280" y="267"/>
                    <a:pt x="272" y="264"/>
                    <a:pt x="272" y="264"/>
                  </a:cubicBezTo>
                  <a:cubicBezTo>
                    <a:pt x="253" y="249"/>
                    <a:pt x="239" y="244"/>
                    <a:pt x="216" y="236"/>
                  </a:cubicBezTo>
                  <a:cubicBezTo>
                    <a:pt x="199" y="219"/>
                    <a:pt x="180" y="193"/>
                    <a:pt x="160" y="180"/>
                  </a:cubicBezTo>
                  <a:cubicBezTo>
                    <a:pt x="139" y="149"/>
                    <a:pt x="117" y="125"/>
                    <a:pt x="84" y="108"/>
                  </a:cubicBezTo>
                  <a:cubicBezTo>
                    <a:pt x="76" y="104"/>
                    <a:pt x="68" y="100"/>
                    <a:pt x="60" y="96"/>
                  </a:cubicBezTo>
                  <a:cubicBezTo>
                    <a:pt x="52" y="91"/>
                    <a:pt x="36" y="80"/>
                    <a:pt x="36" y="80"/>
                  </a:cubicBezTo>
                  <a:cubicBezTo>
                    <a:pt x="32" y="67"/>
                    <a:pt x="16" y="44"/>
                    <a:pt x="16" y="44"/>
                  </a:cubicBezTo>
                  <a:cubicBezTo>
                    <a:pt x="15" y="31"/>
                    <a:pt x="17" y="17"/>
                    <a:pt x="12" y="4"/>
                  </a:cubicBezTo>
                  <a:cubicBezTo>
                    <a:pt x="11" y="0"/>
                    <a:pt x="0" y="0"/>
                    <a:pt x="0" y="0"/>
                  </a:cubicBezTo>
                </a:path>
              </a:pathLst>
            </a:custGeom>
            <a:noFill/>
            <a:ln w="12700" cap="flat" cmpd="sng">
              <a:solidFill>
                <a:srgbClr val="99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4409" name="Group 7"/>
            <p:cNvGrpSpPr/>
            <p:nvPr/>
          </p:nvGrpSpPr>
          <p:grpSpPr>
            <a:xfrm rot="-72769">
              <a:off x="2787" y="2112"/>
              <a:ext cx="1274" cy="538"/>
              <a:chOff x="4532" y="1304"/>
              <a:chExt cx="1274" cy="538"/>
            </a:xfrm>
          </p:grpSpPr>
          <p:sp>
            <p:nvSpPr>
              <p:cNvPr id="14461" name="Line 8"/>
              <p:cNvSpPr/>
              <p:nvPr/>
            </p:nvSpPr>
            <p:spPr>
              <a:xfrm flipH="1">
                <a:off x="4582" y="1304"/>
                <a:ext cx="85" cy="70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462" name="Line 9"/>
              <p:cNvSpPr/>
              <p:nvPr/>
            </p:nvSpPr>
            <p:spPr>
              <a:xfrm flipH="1">
                <a:off x="4532" y="1338"/>
                <a:ext cx="162" cy="153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463" name="Line 10"/>
              <p:cNvSpPr/>
              <p:nvPr/>
            </p:nvSpPr>
            <p:spPr>
              <a:xfrm flipH="1">
                <a:off x="4556" y="1392"/>
                <a:ext cx="165" cy="132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464" name="Line 11"/>
              <p:cNvSpPr/>
              <p:nvPr/>
            </p:nvSpPr>
            <p:spPr>
              <a:xfrm flipH="1">
                <a:off x="4562" y="1416"/>
                <a:ext cx="183" cy="171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465" name="Line 12"/>
              <p:cNvSpPr/>
              <p:nvPr/>
            </p:nvSpPr>
            <p:spPr>
              <a:xfrm flipH="1">
                <a:off x="4595" y="1467"/>
                <a:ext cx="180" cy="159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466" name="Line 13"/>
              <p:cNvSpPr/>
              <p:nvPr/>
            </p:nvSpPr>
            <p:spPr>
              <a:xfrm flipH="1">
                <a:off x="4646" y="1500"/>
                <a:ext cx="168" cy="150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467" name="Line 14"/>
              <p:cNvSpPr/>
              <p:nvPr/>
            </p:nvSpPr>
            <p:spPr>
              <a:xfrm flipH="1">
                <a:off x="4673" y="1362"/>
                <a:ext cx="369" cy="333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468" name="Line 15"/>
              <p:cNvSpPr/>
              <p:nvPr/>
            </p:nvSpPr>
            <p:spPr>
              <a:xfrm flipH="1">
                <a:off x="4721" y="1416"/>
                <a:ext cx="336" cy="306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469" name="Line 16"/>
              <p:cNvSpPr/>
              <p:nvPr/>
            </p:nvSpPr>
            <p:spPr>
              <a:xfrm flipH="1">
                <a:off x="4769" y="1470"/>
                <a:ext cx="312" cy="291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470" name="Line 17"/>
              <p:cNvSpPr/>
              <p:nvPr/>
            </p:nvSpPr>
            <p:spPr>
              <a:xfrm flipH="1">
                <a:off x="4823" y="1500"/>
                <a:ext cx="297" cy="285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471" name="Line 18"/>
              <p:cNvSpPr/>
              <p:nvPr/>
            </p:nvSpPr>
            <p:spPr>
              <a:xfrm flipH="1">
                <a:off x="4886" y="1360"/>
                <a:ext cx="480" cy="449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472" name="Line 19"/>
              <p:cNvSpPr/>
              <p:nvPr/>
            </p:nvSpPr>
            <p:spPr>
              <a:xfrm flipH="1">
                <a:off x="4973" y="1409"/>
                <a:ext cx="419" cy="406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473" name="Line 20"/>
              <p:cNvSpPr/>
              <p:nvPr/>
            </p:nvSpPr>
            <p:spPr>
              <a:xfrm flipH="1">
                <a:off x="5033" y="1459"/>
                <a:ext cx="392" cy="371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474" name="Line 21"/>
              <p:cNvSpPr/>
              <p:nvPr/>
            </p:nvSpPr>
            <p:spPr>
              <a:xfrm flipH="1">
                <a:off x="5120" y="1515"/>
                <a:ext cx="354" cy="327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475" name="Line 22"/>
              <p:cNvSpPr/>
              <p:nvPr/>
            </p:nvSpPr>
            <p:spPr>
              <a:xfrm flipH="1">
                <a:off x="5201" y="1368"/>
                <a:ext cx="510" cy="474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476" name="Line 23"/>
              <p:cNvSpPr/>
              <p:nvPr/>
            </p:nvSpPr>
            <p:spPr>
              <a:xfrm flipH="1">
                <a:off x="5288" y="1431"/>
                <a:ext cx="447" cy="399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477" name="Line 24"/>
              <p:cNvSpPr/>
              <p:nvPr/>
            </p:nvSpPr>
            <p:spPr>
              <a:xfrm flipH="1">
                <a:off x="5408" y="1475"/>
                <a:ext cx="360" cy="350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478" name="Line 25"/>
              <p:cNvSpPr/>
              <p:nvPr/>
            </p:nvSpPr>
            <p:spPr>
              <a:xfrm flipH="1">
                <a:off x="5510" y="1510"/>
                <a:ext cx="296" cy="293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4410" name="Freeform 26"/>
            <p:cNvSpPr/>
            <p:nvPr/>
          </p:nvSpPr>
          <p:spPr>
            <a:xfrm rot="-72769">
              <a:off x="1948" y="2125"/>
              <a:ext cx="120" cy="1128"/>
            </a:xfrm>
            <a:custGeom>
              <a:avLst/>
              <a:gdLst>
                <a:gd name="txL" fmla="*/ 0 w 120"/>
                <a:gd name="txT" fmla="*/ 0 h 1128"/>
                <a:gd name="txR" fmla="*/ 120 w 120"/>
                <a:gd name="txB" fmla="*/ 1128 h 1128"/>
              </a:gdLst>
              <a:ahLst/>
              <a:cxnLst>
                <a:cxn ang="0">
                  <a:pos x="120" y="1128"/>
                </a:cxn>
                <a:cxn ang="0">
                  <a:pos x="96" y="1120"/>
                </a:cxn>
                <a:cxn ang="0">
                  <a:pos x="72" y="1068"/>
                </a:cxn>
                <a:cxn ang="0">
                  <a:pos x="60" y="1072"/>
                </a:cxn>
                <a:cxn ang="0">
                  <a:pos x="52" y="1060"/>
                </a:cxn>
                <a:cxn ang="0">
                  <a:pos x="28" y="1048"/>
                </a:cxn>
                <a:cxn ang="0">
                  <a:pos x="20" y="1036"/>
                </a:cxn>
                <a:cxn ang="0">
                  <a:pos x="16" y="1024"/>
                </a:cxn>
                <a:cxn ang="0">
                  <a:pos x="0" y="1000"/>
                </a:cxn>
                <a:cxn ang="0">
                  <a:pos x="20" y="836"/>
                </a:cxn>
                <a:cxn ang="0">
                  <a:pos x="24" y="664"/>
                </a:cxn>
                <a:cxn ang="0">
                  <a:pos x="8" y="144"/>
                </a:cxn>
                <a:cxn ang="0">
                  <a:pos x="16" y="0"/>
                </a:cxn>
              </a:cxnLst>
              <a:rect l="txL" t="txT" r="txR" b="txB"/>
              <a:pathLst>
                <a:path w="120" h="1128">
                  <a:moveTo>
                    <a:pt x="120" y="1128"/>
                  </a:moveTo>
                  <a:cubicBezTo>
                    <a:pt x="112" y="1125"/>
                    <a:pt x="101" y="1127"/>
                    <a:pt x="96" y="1120"/>
                  </a:cubicBezTo>
                  <a:cubicBezTo>
                    <a:pt x="85" y="1103"/>
                    <a:pt x="83" y="1085"/>
                    <a:pt x="72" y="1068"/>
                  </a:cubicBezTo>
                  <a:cubicBezTo>
                    <a:pt x="68" y="1069"/>
                    <a:pt x="64" y="1074"/>
                    <a:pt x="60" y="1072"/>
                  </a:cubicBezTo>
                  <a:cubicBezTo>
                    <a:pt x="56" y="1070"/>
                    <a:pt x="56" y="1063"/>
                    <a:pt x="52" y="1060"/>
                  </a:cubicBezTo>
                  <a:cubicBezTo>
                    <a:pt x="45" y="1054"/>
                    <a:pt x="35" y="1053"/>
                    <a:pt x="28" y="1048"/>
                  </a:cubicBezTo>
                  <a:cubicBezTo>
                    <a:pt x="25" y="1044"/>
                    <a:pt x="22" y="1040"/>
                    <a:pt x="20" y="1036"/>
                  </a:cubicBezTo>
                  <a:cubicBezTo>
                    <a:pt x="18" y="1032"/>
                    <a:pt x="18" y="1028"/>
                    <a:pt x="16" y="1024"/>
                  </a:cubicBezTo>
                  <a:cubicBezTo>
                    <a:pt x="11" y="1016"/>
                    <a:pt x="0" y="1000"/>
                    <a:pt x="0" y="1000"/>
                  </a:cubicBezTo>
                  <a:cubicBezTo>
                    <a:pt x="2" y="937"/>
                    <a:pt x="1" y="892"/>
                    <a:pt x="20" y="836"/>
                  </a:cubicBezTo>
                  <a:cubicBezTo>
                    <a:pt x="23" y="782"/>
                    <a:pt x="37" y="716"/>
                    <a:pt x="24" y="664"/>
                  </a:cubicBezTo>
                  <a:cubicBezTo>
                    <a:pt x="19" y="491"/>
                    <a:pt x="18" y="317"/>
                    <a:pt x="8" y="144"/>
                  </a:cubicBezTo>
                  <a:cubicBezTo>
                    <a:pt x="10" y="95"/>
                    <a:pt x="16" y="48"/>
                    <a:pt x="16" y="0"/>
                  </a:cubicBezTo>
                </a:path>
              </a:pathLst>
            </a:custGeom>
            <a:noFill/>
            <a:ln w="12700" cap="flat" cmpd="sng">
              <a:solidFill>
                <a:srgbClr val="99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1" name="Freeform 27"/>
            <p:cNvSpPr/>
            <p:nvPr/>
          </p:nvSpPr>
          <p:spPr>
            <a:xfrm rot="-72769">
              <a:off x="3943" y="2105"/>
              <a:ext cx="168" cy="1062"/>
            </a:xfrm>
            <a:custGeom>
              <a:avLst/>
              <a:gdLst>
                <a:gd name="txL" fmla="*/ 0 w 168"/>
                <a:gd name="txT" fmla="*/ 0 h 1045"/>
                <a:gd name="txR" fmla="*/ 168 w 168"/>
                <a:gd name="txB" fmla="*/ 1045 h 1045"/>
              </a:gdLst>
              <a:ahLst/>
              <a:cxnLst>
                <a:cxn ang="0">
                  <a:pos x="0" y="0"/>
                </a:cxn>
                <a:cxn ang="0">
                  <a:pos x="24" y="28"/>
                </a:cxn>
                <a:cxn ang="0">
                  <a:pos x="56" y="89"/>
                </a:cxn>
                <a:cxn ang="0">
                  <a:pos x="68" y="138"/>
                </a:cxn>
                <a:cxn ang="0">
                  <a:pos x="92" y="150"/>
                </a:cxn>
                <a:cxn ang="0">
                  <a:pos x="132" y="232"/>
                </a:cxn>
                <a:cxn ang="0">
                  <a:pos x="156" y="370"/>
                </a:cxn>
                <a:cxn ang="0">
                  <a:pos x="168" y="524"/>
                </a:cxn>
                <a:cxn ang="0">
                  <a:pos x="164" y="679"/>
                </a:cxn>
                <a:cxn ang="0">
                  <a:pos x="152" y="752"/>
                </a:cxn>
                <a:cxn ang="0">
                  <a:pos x="140" y="789"/>
                </a:cxn>
                <a:cxn ang="0">
                  <a:pos x="120" y="907"/>
                </a:cxn>
                <a:cxn ang="0">
                  <a:pos x="108" y="931"/>
                </a:cxn>
                <a:cxn ang="0">
                  <a:pos x="76" y="984"/>
                </a:cxn>
                <a:cxn ang="0">
                  <a:pos x="52" y="1045"/>
                </a:cxn>
                <a:cxn ang="0">
                  <a:pos x="44" y="1053"/>
                </a:cxn>
              </a:cxnLst>
              <a:rect l="txL" t="txT" r="txR" b="txB"/>
              <a:pathLst>
                <a:path w="168" h="1045">
                  <a:moveTo>
                    <a:pt x="0" y="0"/>
                  </a:moveTo>
                  <a:cubicBezTo>
                    <a:pt x="5" y="16"/>
                    <a:pt x="8" y="23"/>
                    <a:pt x="24" y="28"/>
                  </a:cubicBezTo>
                  <a:cubicBezTo>
                    <a:pt x="30" y="47"/>
                    <a:pt x="40" y="77"/>
                    <a:pt x="56" y="88"/>
                  </a:cubicBezTo>
                  <a:cubicBezTo>
                    <a:pt x="60" y="101"/>
                    <a:pt x="58" y="126"/>
                    <a:pt x="68" y="136"/>
                  </a:cubicBezTo>
                  <a:cubicBezTo>
                    <a:pt x="74" y="142"/>
                    <a:pt x="85" y="143"/>
                    <a:pt x="92" y="148"/>
                  </a:cubicBezTo>
                  <a:cubicBezTo>
                    <a:pt x="111" y="177"/>
                    <a:pt x="125" y="195"/>
                    <a:pt x="132" y="228"/>
                  </a:cubicBezTo>
                  <a:cubicBezTo>
                    <a:pt x="135" y="283"/>
                    <a:pt x="146" y="314"/>
                    <a:pt x="156" y="364"/>
                  </a:cubicBezTo>
                  <a:cubicBezTo>
                    <a:pt x="159" y="460"/>
                    <a:pt x="156" y="456"/>
                    <a:pt x="168" y="516"/>
                  </a:cubicBezTo>
                  <a:cubicBezTo>
                    <a:pt x="167" y="567"/>
                    <a:pt x="166" y="617"/>
                    <a:pt x="164" y="668"/>
                  </a:cubicBezTo>
                  <a:cubicBezTo>
                    <a:pt x="162" y="716"/>
                    <a:pt x="164" y="705"/>
                    <a:pt x="152" y="740"/>
                  </a:cubicBezTo>
                  <a:cubicBezTo>
                    <a:pt x="148" y="752"/>
                    <a:pt x="140" y="776"/>
                    <a:pt x="140" y="776"/>
                  </a:cubicBezTo>
                  <a:cubicBezTo>
                    <a:pt x="136" y="813"/>
                    <a:pt x="133" y="857"/>
                    <a:pt x="120" y="892"/>
                  </a:cubicBezTo>
                  <a:cubicBezTo>
                    <a:pt x="108" y="923"/>
                    <a:pt x="115" y="886"/>
                    <a:pt x="108" y="916"/>
                  </a:cubicBezTo>
                  <a:cubicBezTo>
                    <a:pt x="103" y="940"/>
                    <a:pt x="101" y="960"/>
                    <a:pt x="76" y="968"/>
                  </a:cubicBezTo>
                  <a:cubicBezTo>
                    <a:pt x="69" y="990"/>
                    <a:pt x="62" y="1008"/>
                    <a:pt x="52" y="1028"/>
                  </a:cubicBezTo>
                  <a:cubicBezTo>
                    <a:pt x="43" y="1045"/>
                    <a:pt x="44" y="1044"/>
                    <a:pt x="44" y="1036"/>
                  </a:cubicBezTo>
                </a:path>
              </a:pathLst>
            </a:custGeom>
            <a:noFill/>
            <a:ln w="12700" cap="flat" cmpd="sng">
              <a:solidFill>
                <a:srgbClr val="99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2" name="Line 28"/>
            <p:cNvSpPr/>
            <p:nvPr/>
          </p:nvSpPr>
          <p:spPr>
            <a:xfrm rot="-72769">
              <a:off x="1991" y="2793"/>
              <a:ext cx="58" cy="454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413" name="Line 29"/>
            <p:cNvSpPr/>
            <p:nvPr/>
          </p:nvSpPr>
          <p:spPr>
            <a:xfrm rot="-72769">
              <a:off x="1976" y="2128"/>
              <a:ext cx="104" cy="1100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414" name="Line 30"/>
            <p:cNvSpPr/>
            <p:nvPr/>
          </p:nvSpPr>
          <p:spPr>
            <a:xfrm rot="-72769">
              <a:off x="2071" y="2290"/>
              <a:ext cx="138" cy="748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415" name="Line 31"/>
            <p:cNvSpPr/>
            <p:nvPr/>
          </p:nvSpPr>
          <p:spPr>
            <a:xfrm rot="-72769">
              <a:off x="2111" y="2281"/>
              <a:ext cx="134" cy="749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416" name="Line 32"/>
            <p:cNvSpPr/>
            <p:nvPr/>
          </p:nvSpPr>
          <p:spPr>
            <a:xfrm rot="-72769">
              <a:off x="2248" y="2123"/>
              <a:ext cx="116" cy="1100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417" name="Line 33"/>
            <p:cNvSpPr/>
            <p:nvPr/>
          </p:nvSpPr>
          <p:spPr>
            <a:xfrm rot="-72769">
              <a:off x="2296" y="2141"/>
              <a:ext cx="124" cy="1084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418" name="Line 34"/>
            <p:cNvSpPr/>
            <p:nvPr/>
          </p:nvSpPr>
          <p:spPr>
            <a:xfrm rot="-72769">
              <a:off x="2396" y="2283"/>
              <a:ext cx="140" cy="751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419" name="Line 35"/>
            <p:cNvSpPr/>
            <p:nvPr/>
          </p:nvSpPr>
          <p:spPr>
            <a:xfrm rot="-72769">
              <a:off x="2442" y="2286"/>
              <a:ext cx="134" cy="756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420" name="Line 36"/>
            <p:cNvSpPr/>
            <p:nvPr/>
          </p:nvSpPr>
          <p:spPr>
            <a:xfrm rot="-72769">
              <a:off x="2568" y="2100"/>
              <a:ext cx="128" cy="1148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421" name="Line 37"/>
            <p:cNvSpPr/>
            <p:nvPr/>
          </p:nvSpPr>
          <p:spPr>
            <a:xfrm rot="-72769">
              <a:off x="2624" y="2103"/>
              <a:ext cx="120" cy="1140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422" name="Line 38"/>
            <p:cNvSpPr/>
            <p:nvPr/>
          </p:nvSpPr>
          <p:spPr>
            <a:xfrm rot="-72769">
              <a:off x="2739" y="2308"/>
              <a:ext cx="139" cy="726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423" name="Line 39"/>
            <p:cNvSpPr/>
            <p:nvPr/>
          </p:nvSpPr>
          <p:spPr>
            <a:xfrm rot="-72769">
              <a:off x="2771" y="2286"/>
              <a:ext cx="144" cy="753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424" name="Line 40"/>
            <p:cNvSpPr/>
            <p:nvPr/>
          </p:nvSpPr>
          <p:spPr>
            <a:xfrm rot="-72769">
              <a:off x="2940" y="2519"/>
              <a:ext cx="95" cy="706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425" name="Line 41"/>
            <p:cNvSpPr/>
            <p:nvPr/>
          </p:nvSpPr>
          <p:spPr>
            <a:xfrm rot="-72769">
              <a:off x="3001" y="2567"/>
              <a:ext cx="80" cy="672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426" name="Line 42"/>
            <p:cNvSpPr/>
            <p:nvPr/>
          </p:nvSpPr>
          <p:spPr>
            <a:xfrm rot="-72769">
              <a:off x="3125" y="2615"/>
              <a:ext cx="77" cy="421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427" name="Line 43"/>
            <p:cNvSpPr/>
            <p:nvPr/>
          </p:nvSpPr>
          <p:spPr>
            <a:xfrm rot="-72769">
              <a:off x="3164" y="2628"/>
              <a:ext cx="84" cy="416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428" name="Line 44"/>
            <p:cNvSpPr/>
            <p:nvPr/>
          </p:nvSpPr>
          <p:spPr>
            <a:xfrm rot="-72769">
              <a:off x="3285" y="2641"/>
              <a:ext cx="70" cy="601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429" name="Line 45"/>
            <p:cNvSpPr/>
            <p:nvPr/>
          </p:nvSpPr>
          <p:spPr>
            <a:xfrm rot="-72769">
              <a:off x="3342" y="2652"/>
              <a:ext cx="64" cy="584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430" name="Line 46"/>
            <p:cNvSpPr/>
            <p:nvPr/>
          </p:nvSpPr>
          <p:spPr>
            <a:xfrm rot="-72769">
              <a:off x="3449" y="2650"/>
              <a:ext cx="88" cy="400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431" name="Line 47"/>
            <p:cNvSpPr/>
            <p:nvPr/>
          </p:nvSpPr>
          <p:spPr>
            <a:xfrm rot="-72769">
              <a:off x="3496" y="2645"/>
              <a:ext cx="76" cy="400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432" name="Line 48"/>
            <p:cNvSpPr/>
            <p:nvPr/>
          </p:nvSpPr>
          <p:spPr>
            <a:xfrm rot="-72769">
              <a:off x="3626" y="2646"/>
              <a:ext cx="60" cy="592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433" name="Line 49"/>
            <p:cNvSpPr/>
            <p:nvPr/>
          </p:nvSpPr>
          <p:spPr>
            <a:xfrm rot="-72769">
              <a:off x="3674" y="2625"/>
              <a:ext cx="62" cy="616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434" name="Line 50"/>
            <p:cNvSpPr/>
            <p:nvPr/>
          </p:nvSpPr>
          <p:spPr>
            <a:xfrm rot="-72769">
              <a:off x="3769" y="2595"/>
              <a:ext cx="96" cy="464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435" name="Line 51"/>
            <p:cNvSpPr/>
            <p:nvPr/>
          </p:nvSpPr>
          <p:spPr>
            <a:xfrm rot="-72769">
              <a:off x="3808" y="2582"/>
              <a:ext cx="104" cy="476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436" name="Line 52"/>
            <p:cNvSpPr/>
            <p:nvPr/>
          </p:nvSpPr>
          <p:spPr>
            <a:xfrm rot="-72769">
              <a:off x="3931" y="2463"/>
              <a:ext cx="80" cy="632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437" name="Line 53"/>
            <p:cNvSpPr/>
            <p:nvPr/>
          </p:nvSpPr>
          <p:spPr>
            <a:xfrm rot="-72769">
              <a:off x="3973" y="2406"/>
              <a:ext cx="76" cy="629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438" name="Line 54"/>
            <p:cNvSpPr/>
            <p:nvPr/>
          </p:nvSpPr>
          <p:spPr>
            <a:xfrm rot="-72769">
              <a:off x="1884" y="2648"/>
              <a:ext cx="2370" cy="42"/>
            </a:xfrm>
            <a:prstGeom prst="line">
              <a:avLst/>
            </a:prstGeom>
            <a:ln w="12700" cap="flat" cmpd="sng">
              <a:solidFill>
                <a:srgbClr val="9900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14439" name="Line 55"/>
            <p:cNvSpPr/>
            <p:nvPr/>
          </p:nvSpPr>
          <p:spPr>
            <a:xfrm rot="-72769">
              <a:off x="1794" y="3129"/>
              <a:ext cx="2272" cy="44"/>
            </a:xfrm>
            <a:prstGeom prst="line">
              <a:avLst/>
            </a:prstGeom>
            <a:ln w="12700" cap="flat" cmpd="sng">
              <a:solidFill>
                <a:srgbClr val="9900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14440" name="Line 56"/>
            <p:cNvSpPr/>
            <p:nvPr/>
          </p:nvSpPr>
          <p:spPr>
            <a:xfrm rot="-72769">
              <a:off x="1818" y="2175"/>
              <a:ext cx="2246" cy="47"/>
            </a:xfrm>
            <a:prstGeom prst="line">
              <a:avLst/>
            </a:prstGeom>
            <a:ln w="12700" cap="flat" cmpd="sng">
              <a:solidFill>
                <a:srgbClr val="9900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14441" name="Freeform 57"/>
            <p:cNvSpPr/>
            <p:nvPr/>
          </p:nvSpPr>
          <p:spPr>
            <a:xfrm>
              <a:off x="2078" y="3025"/>
              <a:ext cx="1921" cy="223"/>
            </a:xfrm>
            <a:custGeom>
              <a:avLst/>
              <a:gdLst>
                <a:gd name="txL" fmla="*/ 0 w 1921"/>
                <a:gd name="txT" fmla="*/ 0 h 223"/>
                <a:gd name="txR" fmla="*/ 1921 w 1921"/>
                <a:gd name="txB" fmla="*/ 223 h 223"/>
              </a:gdLst>
              <a:ahLst/>
              <a:cxnLst>
                <a:cxn ang="0">
                  <a:pos x="0" y="220"/>
                </a:cxn>
                <a:cxn ang="0">
                  <a:pos x="136" y="0"/>
                </a:cxn>
                <a:cxn ang="0">
                  <a:pos x="174" y="2"/>
                </a:cxn>
                <a:cxn ang="0">
                  <a:pos x="304" y="213"/>
                </a:cxn>
                <a:cxn ang="0">
                  <a:pos x="343" y="213"/>
                </a:cxn>
                <a:cxn ang="0">
                  <a:pos x="468" y="2"/>
                </a:cxn>
                <a:cxn ang="0">
                  <a:pos x="502" y="1"/>
                </a:cxn>
                <a:cxn ang="0">
                  <a:pos x="627" y="223"/>
                </a:cxn>
                <a:cxn ang="0">
                  <a:pos x="676" y="223"/>
                </a:cxn>
                <a:cxn ang="0">
                  <a:pos x="806" y="4"/>
                </a:cxn>
                <a:cxn ang="0">
                  <a:pos x="846" y="4"/>
                </a:cxn>
                <a:cxn ang="0">
                  <a:pos x="973" y="212"/>
                </a:cxn>
                <a:cxn ang="0">
                  <a:pos x="1010" y="211"/>
                </a:cxn>
                <a:cxn ang="0">
                  <a:pos x="1131" y="8"/>
                </a:cxn>
                <a:cxn ang="0">
                  <a:pos x="1168" y="6"/>
                </a:cxn>
                <a:cxn ang="0">
                  <a:pos x="1283" y="216"/>
                </a:cxn>
                <a:cxn ang="0">
                  <a:pos x="1332" y="216"/>
                </a:cxn>
                <a:cxn ang="0">
                  <a:pos x="1459" y="16"/>
                </a:cxn>
                <a:cxn ang="0">
                  <a:pos x="1493" y="16"/>
                </a:cxn>
                <a:cxn ang="0">
                  <a:pos x="1619" y="222"/>
                </a:cxn>
                <a:cxn ang="0">
                  <a:pos x="1664" y="222"/>
                </a:cxn>
                <a:cxn ang="0">
                  <a:pos x="1788" y="22"/>
                </a:cxn>
                <a:cxn ang="0">
                  <a:pos x="1837" y="22"/>
                </a:cxn>
                <a:cxn ang="0">
                  <a:pos x="1921" y="144"/>
                </a:cxn>
              </a:cxnLst>
              <a:rect l="txL" t="txT" r="txR" b="txB"/>
              <a:pathLst>
                <a:path w="1921" h="223">
                  <a:moveTo>
                    <a:pt x="0" y="220"/>
                  </a:moveTo>
                  <a:lnTo>
                    <a:pt x="136" y="0"/>
                  </a:lnTo>
                  <a:lnTo>
                    <a:pt x="174" y="2"/>
                  </a:lnTo>
                  <a:lnTo>
                    <a:pt x="304" y="213"/>
                  </a:lnTo>
                  <a:lnTo>
                    <a:pt x="343" y="213"/>
                  </a:lnTo>
                  <a:lnTo>
                    <a:pt x="468" y="2"/>
                  </a:lnTo>
                  <a:lnTo>
                    <a:pt x="502" y="1"/>
                  </a:lnTo>
                  <a:lnTo>
                    <a:pt x="627" y="223"/>
                  </a:lnTo>
                  <a:lnTo>
                    <a:pt x="676" y="223"/>
                  </a:lnTo>
                  <a:lnTo>
                    <a:pt x="806" y="4"/>
                  </a:lnTo>
                  <a:lnTo>
                    <a:pt x="846" y="4"/>
                  </a:lnTo>
                  <a:lnTo>
                    <a:pt x="973" y="212"/>
                  </a:lnTo>
                  <a:lnTo>
                    <a:pt x="1010" y="211"/>
                  </a:lnTo>
                  <a:lnTo>
                    <a:pt x="1131" y="8"/>
                  </a:lnTo>
                  <a:lnTo>
                    <a:pt x="1168" y="6"/>
                  </a:lnTo>
                  <a:lnTo>
                    <a:pt x="1283" y="216"/>
                  </a:lnTo>
                  <a:lnTo>
                    <a:pt x="1332" y="216"/>
                  </a:lnTo>
                  <a:lnTo>
                    <a:pt x="1459" y="16"/>
                  </a:lnTo>
                  <a:lnTo>
                    <a:pt x="1493" y="16"/>
                  </a:lnTo>
                  <a:lnTo>
                    <a:pt x="1619" y="222"/>
                  </a:lnTo>
                  <a:lnTo>
                    <a:pt x="1664" y="222"/>
                  </a:lnTo>
                  <a:lnTo>
                    <a:pt x="1788" y="22"/>
                  </a:lnTo>
                  <a:lnTo>
                    <a:pt x="1837" y="22"/>
                  </a:lnTo>
                  <a:lnTo>
                    <a:pt x="1921" y="144"/>
                  </a:lnTo>
                </a:path>
              </a:pathLst>
            </a:custGeom>
            <a:noFill/>
            <a:ln w="28575" cap="flat" cmpd="sng">
              <a:solidFill>
                <a:srgbClr val="99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2" name="Freeform 58"/>
            <p:cNvSpPr/>
            <p:nvPr/>
          </p:nvSpPr>
          <p:spPr>
            <a:xfrm>
              <a:off x="1951" y="2102"/>
              <a:ext cx="1979" cy="210"/>
            </a:xfrm>
            <a:custGeom>
              <a:avLst/>
              <a:gdLst>
                <a:gd name="txL" fmla="*/ 0 w 1979"/>
                <a:gd name="txT" fmla="*/ 0 h 210"/>
                <a:gd name="txR" fmla="*/ 1979 w 1979"/>
                <a:gd name="txB" fmla="*/ 210 h 210"/>
              </a:gdLst>
              <a:ahLst/>
              <a:cxnLst>
                <a:cxn ang="0">
                  <a:pos x="0" y="10"/>
                </a:cxn>
                <a:cxn ang="0">
                  <a:pos x="116" y="203"/>
                </a:cxn>
                <a:cxn ang="0">
                  <a:pos x="151" y="203"/>
                </a:cxn>
                <a:cxn ang="0">
                  <a:pos x="282" y="16"/>
                </a:cxn>
                <a:cxn ang="0">
                  <a:pos x="327" y="16"/>
                </a:cxn>
                <a:cxn ang="0">
                  <a:pos x="436" y="189"/>
                </a:cxn>
                <a:cxn ang="0">
                  <a:pos x="478" y="188"/>
                </a:cxn>
                <a:cxn ang="0">
                  <a:pos x="606" y="0"/>
                </a:cxn>
                <a:cxn ang="0">
                  <a:pos x="653" y="0"/>
                </a:cxn>
                <a:cxn ang="0">
                  <a:pos x="766" y="202"/>
                </a:cxn>
                <a:cxn ang="0">
                  <a:pos x="804" y="201"/>
                </a:cxn>
                <a:cxn ang="0">
                  <a:pos x="924" y="2"/>
                </a:cxn>
                <a:cxn ang="0">
                  <a:pos x="967" y="2"/>
                </a:cxn>
                <a:cxn ang="0">
                  <a:pos x="1097" y="207"/>
                </a:cxn>
                <a:cxn ang="0">
                  <a:pos x="1133" y="207"/>
                </a:cxn>
                <a:cxn ang="0">
                  <a:pos x="1254" y="8"/>
                </a:cxn>
                <a:cxn ang="0">
                  <a:pos x="1303" y="8"/>
                </a:cxn>
                <a:cxn ang="0">
                  <a:pos x="1423" y="210"/>
                </a:cxn>
                <a:cxn ang="0">
                  <a:pos x="1467" y="210"/>
                </a:cxn>
                <a:cxn ang="0">
                  <a:pos x="1594" y="5"/>
                </a:cxn>
                <a:cxn ang="0">
                  <a:pos x="1628" y="5"/>
                </a:cxn>
                <a:cxn ang="0">
                  <a:pos x="1765" y="209"/>
                </a:cxn>
                <a:cxn ang="0">
                  <a:pos x="1814" y="209"/>
                </a:cxn>
                <a:cxn ang="0">
                  <a:pos x="1921" y="5"/>
                </a:cxn>
                <a:cxn ang="0">
                  <a:pos x="1979" y="5"/>
                </a:cxn>
              </a:cxnLst>
              <a:rect l="txL" t="txT" r="txR" b="txB"/>
              <a:pathLst>
                <a:path w="1979" h="210">
                  <a:moveTo>
                    <a:pt x="0" y="10"/>
                  </a:moveTo>
                  <a:lnTo>
                    <a:pt x="116" y="203"/>
                  </a:lnTo>
                  <a:lnTo>
                    <a:pt x="151" y="203"/>
                  </a:lnTo>
                  <a:lnTo>
                    <a:pt x="282" y="16"/>
                  </a:lnTo>
                  <a:lnTo>
                    <a:pt x="327" y="16"/>
                  </a:lnTo>
                  <a:lnTo>
                    <a:pt x="436" y="189"/>
                  </a:lnTo>
                  <a:lnTo>
                    <a:pt x="478" y="188"/>
                  </a:lnTo>
                  <a:lnTo>
                    <a:pt x="606" y="0"/>
                  </a:lnTo>
                  <a:lnTo>
                    <a:pt x="653" y="0"/>
                  </a:lnTo>
                  <a:lnTo>
                    <a:pt x="766" y="202"/>
                  </a:lnTo>
                  <a:lnTo>
                    <a:pt x="804" y="201"/>
                  </a:lnTo>
                  <a:lnTo>
                    <a:pt x="924" y="2"/>
                  </a:lnTo>
                  <a:lnTo>
                    <a:pt x="967" y="2"/>
                  </a:lnTo>
                  <a:lnTo>
                    <a:pt x="1097" y="207"/>
                  </a:lnTo>
                  <a:lnTo>
                    <a:pt x="1133" y="207"/>
                  </a:lnTo>
                  <a:lnTo>
                    <a:pt x="1254" y="8"/>
                  </a:lnTo>
                  <a:lnTo>
                    <a:pt x="1303" y="8"/>
                  </a:lnTo>
                  <a:lnTo>
                    <a:pt x="1423" y="210"/>
                  </a:lnTo>
                  <a:lnTo>
                    <a:pt x="1467" y="210"/>
                  </a:lnTo>
                  <a:lnTo>
                    <a:pt x="1594" y="5"/>
                  </a:lnTo>
                  <a:lnTo>
                    <a:pt x="1628" y="5"/>
                  </a:lnTo>
                  <a:lnTo>
                    <a:pt x="1765" y="209"/>
                  </a:lnTo>
                  <a:lnTo>
                    <a:pt x="1814" y="209"/>
                  </a:lnTo>
                  <a:lnTo>
                    <a:pt x="1921" y="5"/>
                  </a:lnTo>
                  <a:lnTo>
                    <a:pt x="1979" y="5"/>
                  </a:lnTo>
                </a:path>
              </a:pathLst>
            </a:custGeom>
            <a:noFill/>
            <a:ln w="28575" cap="flat" cmpd="sng">
              <a:solidFill>
                <a:srgbClr val="99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4443" name="Group 59"/>
            <p:cNvGrpSpPr/>
            <p:nvPr/>
          </p:nvGrpSpPr>
          <p:grpSpPr>
            <a:xfrm>
              <a:off x="1718" y="2282"/>
              <a:ext cx="486" cy="728"/>
              <a:chOff x="2904" y="917"/>
              <a:chExt cx="486" cy="728"/>
            </a:xfrm>
          </p:grpSpPr>
          <p:sp>
            <p:nvSpPr>
              <p:cNvPr id="14456" name="Text Box 60"/>
              <p:cNvSpPr txBox="1"/>
              <p:nvPr/>
            </p:nvSpPr>
            <p:spPr>
              <a:xfrm>
                <a:off x="2904" y="1134"/>
                <a:ext cx="129" cy="13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lIns="0" tIns="0" rIns="0" bIns="0" anchor="t" anchorCtr="1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dirty="0">
                    <a:solidFill>
                      <a:srgbClr val="99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d</a:t>
                </a:r>
                <a:r>
                  <a:rPr lang="en-US" altLang="zh-CN" baseline="-25000" dirty="0">
                    <a:solidFill>
                      <a:srgbClr val="99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</a:p>
            </p:txBody>
          </p:sp>
          <p:grpSp>
            <p:nvGrpSpPr>
              <p:cNvPr id="14457" name="Group 61"/>
              <p:cNvGrpSpPr/>
              <p:nvPr/>
            </p:nvGrpSpPr>
            <p:grpSpPr>
              <a:xfrm>
                <a:off x="2990" y="917"/>
                <a:ext cx="400" cy="728"/>
                <a:chOff x="2990" y="917"/>
                <a:chExt cx="400" cy="728"/>
              </a:xfrm>
            </p:grpSpPr>
            <p:sp>
              <p:nvSpPr>
                <p:cNvPr id="14458" name="Line 62"/>
                <p:cNvSpPr/>
                <p:nvPr/>
              </p:nvSpPr>
              <p:spPr>
                <a:xfrm>
                  <a:off x="2990" y="1642"/>
                  <a:ext cx="400" cy="1"/>
                </a:xfrm>
                <a:prstGeom prst="line">
                  <a:avLst/>
                </a:prstGeom>
                <a:ln w="9525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459" name="Line 63"/>
                <p:cNvSpPr/>
                <p:nvPr/>
              </p:nvSpPr>
              <p:spPr>
                <a:xfrm flipH="1" flipV="1">
                  <a:off x="3065" y="918"/>
                  <a:ext cx="0" cy="727"/>
                </a:xfrm>
                <a:prstGeom prst="line">
                  <a:avLst/>
                </a:prstGeom>
                <a:ln w="9525" cap="flat" cmpd="sng">
                  <a:solidFill>
                    <a:schemeClr val="tx2"/>
                  </a:solidFill>
                  <a:prstDash val="solid"/>
                  <a:headEnd type="triangle" w="sm" len="lg"/>
                  <a:tailEnd type="triangle" w="sm" len="lg"/>
                </a:ln>
              </p:spPr>
            </p:sp>
            <p:sp>
              <p:nvSpPr>
                <p:cNvPr id="14460" name="Line 64"/>
                <p:cNvSpPr/>
                <p:nvPr/>
              </p:nvSpPr>
              <p:spPr>
                <a:xfrm>
                  <a:off x="2990" y="917"/>
                  <a:ext cx="276" cy="0"/>
                </a:xfrm>
                <a:prstGeom prst="line">
                  <a:avLst/>
                </a:prstGeom>
                <a:ln w="9525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grpSp>
          <p:nvGrpSpPr>
            <p:cNvPr id="14444" name="Group 65"/>
            <p:cNvGrpSpPr/>
            <p:nvPr/>
          </p:nvGrpSpPr>
          <p:grpSpPr>
            <a:xfrm>
              <a:off x="1421" y="2199"/>
              <a:ext cx="404" cy="964"/>
              <a:chOff x="2645" y="1677"/>
              <a:chExt cx="289" cy="964"/>
            </a:xfrm>
          </p:grpSpPr>
          <p:grpSp>
            <p:nvGrpSpPr>
              <p:cNvPr id="14451" name="Group 66"/>
              <p:cNvGrpSpPr/>
              <p:nvPr/>
            </p:nvGrpSpPr>
            <p:grpSpPr>
              <a:xfrm>
                <a:off x="2751" y="1677"/>
                <a:ext cx="183" cy="964"/>
                <a:chOff x="2751" y="1677"/>
                <a:chExt cx="183" cy="964"/>
              </a:xfrm>
            </p:grpSpPr>
            <p:sp>
              <p:nvSpPr>
                <p:cNvPr id="14453" name="Line 67"/>
                <p:cNvSpPr/>
                <p:nvPr/>
              </p:nvSpPr>
              <p:spPr>
                <a:xfrm>
                  <a:off x="2805" y="1678"/>
                  <a:ext cx="1" cy="963"/>
                </a:xfrm>
                <a:prstGeom prst="line">
                  <a:avLst/>
                </a:prstGeom>
                <a:ln w="12700" cap="flat" cmpd="sng">
                  <a:solidFill>
                    <a:schemeClr val="tx2"/>
                  </a:solidFill>
                  <a:prstDash val="solid"/>
                  <a:headEnd type="triangle" w="sm" len="lg"/>
                  <a:tailEnd type="triangle" w="sm" len="lg"/>
                </a:ln>
              </p:spPr>
            </p:sp>
            <p:sp>
              <p:nvSpPr>
                <p:cNvPr id="14454" name="Line 68"/>
                <p:cNvSpPr/>
                <p:nvPr/>
              </p:nvSpPr>
              <p:spPr>
                <a:xfrm flipH="1">
                  <a:off x="2751" y="2631"/>
                  <a:ext cx="154" cy="0"/>
                </a:xfrm>
                <a:prstGeom prst="line">
                  <a:avLst/>
                </a:prstGeom>
                <a:ln w="12700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455" name="Line 69"/>
                <p:cNvSpPr/>
                <p:nvPr/>
              </p:nvSpPr>
              <p:spPr>
                <a:xfrm flipH="1">
                  <a:off x="2758" y="1677"/>
                  <a:ext cx="176" cy="0"/>
                </a:xfrm>
                <a:prstGeom prst="line">
                  <a:avLst/>
                </a:prstGeom>
                <a:ln w="12700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4452" name="Text Box 70"/>
              <p:cNvSpPr txBox="1"/>
              <p:nvPr/>
            </p:nvSpPr>
            <p:spPr>
              <a:xfrm>
                <a:off x="2645" y="2019"/>
                <a:ext cx="183" cy="13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0" tIns="0" rIns="0" bIns="0" anchor="t" anchorCtr="1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dirty="0">
                    <a:solidFill>
                      <a:srgbClr val="99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d</a:t>
                </a:r>
                <a:r>
                  <a:rPr lang="en-US" altLang="zh-CN" baseline="-25000" dirty="0">
                    <a:solidFill>
                      <a:srgbClr val="99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</a:p>
            </p:txBody>
          </p:sp>
        </p:grpSp>
        <p:grpSp>
          <p:nvGrpSpPr>
            <p:cNvPr id="14445" name="Group 71"/>
            <p:cNvGrpSpPr/>
            <p:nvPr/>
          </p:nvGrpSpPr>
          <p:grpSpPr>
            <a:xfrm>
              <a:off x="1252" y="2094"/>
              <a:ext cx="988" cy="1137"/>
              <a:chOff x="2438" y="729"/>
              <a:chExt cx="988" cy="1137"/>
            </a:xfrm>
          </p:grpSpPr>
          <p:grpSp>
            <p:nvGrpSpPr>
              <p:cNvPr id="14446" name="Group 72"/>
              <p:cNvGrpSpPr/>
              <p:nvPr/>
            </p:nvGrpSpPr>
            <p:grpSpPr>
              <a:xfrm>
                <a:off x="2508" y="729"/>
                <a:ext cx="918" cy="1137"/>
                <a:chOff x="2508" y="729"/>
                <a:chExt cx="918" cy="1137"/>
              </a:xfrm>
            </p:grpSpPr>
            <p:sp>
              <p:nvSpPr>
                <p:cNvPr id="14448" name="Line 73"/>
                <p:cNvSpPr/>
                <p:nvPr/>
              </p:nvSpPr>
              <p:spPr>
                <a:xfrm flipV="1">
                  <a:off x="2508" y="1859"/>
                  <a:ext cx="693" cy="1"/>
                </a:xfrm>
                <a:prstGeom prst="line">
                  <a:avLst/>
                </a:prstGeom>
                <a:ln w="12700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449" name="Line 74"/>
                <p:cNvSpPr/>
                <p:nvPr/>
              </p:nvSpPr>
              <p:spPr>
                <a:xfrm flipV="1">
                  <a:off x="2529" y="736"/>
                  <a:ext cx="897" cy="1"/>
                </a:xfrm>
                <a:prstGeom prst="line">
                  <a:avLst/>
                </a:prstGeom>
                <a:ln w="12700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450" name="Line 75"/>
                <p:cNvSpPr/>
                <p:nvPr/>
              </p:nvSpPr>
              <p:spPr>
                <a:xfrm flipV="1">
                  <a:off x="2583" y="729"/>
                  <a:ext cx="0" cy="1137"/>
                </a:xfrm>
                <a:prstGeom prst="line">
                  <a:avLst/>
                </a:prstGeom>
                <a:ln w="12700" cap="flat" cmpd="sng">
                  <a:solidFill>
                    <a:schemeClr val="tx2"/>
                  </a:solidFill>
                  <a:prstDash val="solid"/>
                  <a:headEnd type="triangle" w="sm" len="lg"/>
                  <a:tailEnd type="triangle" w="sm" len="lg"/>
                </a:ln>
              </p:spPr>
            </p:sp>
          </p:grpSp>
          <p:sp>
            <p:nvSpPr>
              <p:cNvPr id="14447" name="Text Box 76"/>
              <p:cNvSpPr txBox="1"/>
              <p:nvPr/>
            </p:nvSpPr>
            <p:spPr>
              <a:xfrm>
                <a:off x="2438" y="1112"/>
                <a:ext cx="114" cy="137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lIns="0" tIns="0" rIns="0" bIns="0" anchor="t" anchorCtr="1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dirty="0">
                    <a:solidFill>
                      <a:srgbClr val="99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d</a:t>
                </a:r>
              </a:p>
            </p:txBody>
          </p:sp>
        </p:grpSp>
      </p:grpSp>
      <p:grpSp>
        <p:nvGrpSpPr>
          <p:cNvPr id="10" name="Group 77"/>
          <p:cNvGrpSpPr/>
          <p:nvPr/>
        </p:nvGrpSpPr>
        <p:grpSpPr>
          <a:xfrm>
            <a:off x="2928938" y="1828800"/>
            <a:ext cx="3541712" cy="4751388"/>
            <a:chOff x="3262" y="395"/>
            <a:chExt cx="1807" cy="1872"/>
          </a:xfrm>
        </p:grpSpPr>
        <p:grpSp>
          <p:nvGrpSpPr>
            <p:cNvPr id="14348" name="Group 78"/>
            <p:cNvGrpSpPr/>
            <p:nvPr/>
          </p:nvGrpSpPr>
          <p:grpSpPr>
            <a:xfrm>
              <a:off x="3277" y="395"/>
              <a:ext cx="1786" cy="534"/>
              <a:chOff x="3277" y="395"/>
              <a:chExt cx="1786" cy="534"/>
            </a:xfrm>
          </p:grpSpPr>
          <p:sp>
            <p:nvSpPr>
              <p:cNvPr id="14379" name="Line 79"/>
              <p:cNvSpPr/>
              <p:nvPr/>
            </p:nvSpPr>
            <p:spPr>
              <a:xfrm rot="-72769">
                <a:off x="4461" y="433"/>
                <a:ext cx="260" cy="290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380" name="Line 80"/>
              <p:cNvSpPr/>
              <p:nvPr/>
            </p:nvSpPr>
            <p:spPr>
              <a:xfrm rot="-72769">
                <a:off x="3297" y="557"/>
                <a:ext cx="312" cy="333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381" name="Line 81"/>
              <p:cNvSpPr/>
              <p:nvPr/>
            </p:nvSpPr>
            <p:spPr>
              <a:xfrm rot="-72769" flipV="1">
                <a:off x="3280" y="413"/>
                <a:ext cx="10" cy="492"/>
              </a:xfrm>
              <a:prstGeom prst="line">
                <a:avLst/>
              </a:prstGeom>
              <a:ln w="381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382" name="Line 82"/>
              <p:cNvSpPr/>
              <p:nvPr/>
            </p:nvSpPr>
            <p:spPr>
              <a:xfrm rot="-72769" flipV="1">
                <a:off x="5055" y="452"/>
                <a:ext cx="5" cy="258"/>
              </a:xfrm>
              <a:prstGeom prst="line">
                <a:avLst/>
              </a:prstGeom>
              <a:ln w="28575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383" name="Freeform 83"/>
              <p:cNvSpPr/>
              <p:nvPr/>
            </p:nvSpPr>
            <p:spPr>
              <a:xfrm rot="-72769">
                <a:off x="3277" y="395"/>
                <a:ext cx="1771" cy="81"/>
              </a:xfrm>
              <a:custGeom>
                <a:avLst/>
                <a:gdLst>
                  <a:gd name="txL" fmla="*/ 0 w 1771"/>
                  <a:gd name="txT" fmla="*/ 0 h 81"/>
                  <a:gd name="txR" fmla="*/ 1771 w 1771"/>
                  <a:gd name="txB" fmla="*/ 81 h 81"/>
                </a:gdLst>
                <a:ahLst/>
                <a:cxnLst>
                  <a:cxn ang="0">
                    <a:pos x="0" y="11"/>
                  </a:cxn>
                  <a:cxn ang="0">
                    <a:pos x="391" y="17"/>
                  </a:cxn>
                  <a:cxn ang="0">
                    <a:pos x="463" y="33"/>
                  </a:cxn>
                  <a:cxn ang="0">
                    <a:pos x="619" y="23"/>
                  </a:cxn>
                  <a:cxn ang="0">
                    <a:pos x="767" y="6"/>
                  </a:cxn>
                  <a:cxn ang="0">
                    <a:pos x="863" y="17"/>
                  </a:cxn>
                  <a:cxn ang="0">
                    <a:pos x="967" y="50"/>
                  </a:cxn>
                  <a:cxn ang="0">
                    <a:pos x="1207" y="50"/>
                  </a:cxn>
                  <a:cxn ang="0">
                    <a:pos x="1491" y="72"/>
                  </a:cxn>
                  <a:cxn ang="0">
                    <a:pos x="1771" y="77"/>
                  </a:cxn>
                </a:cxnLst>
                <a:rect l="txL" t="txT" r="txR" b="txB"/>
                <a:pathLst>
                  <a:path w="1771" h="81">
                    <a:moveTo>
                      <a:pt x="0" y="11"/>
                    </a:moveTo>
                    <a:cubicBezTo>
                      <a:pt x="140" y="0"/>
                      <a:pt x="195" y="1"/>
                      <a:pt x="391" y="17"/>
                    </a:cubicBezTo>
                    <a:cubicBezTo>
                      <a:pt x="409" y="19"/>
                      <a:pt x="463" y="33"/>
                      <a:pt x="463" y="33"/>
                    </a:cubicBezTo>
                    <a:cubicBezTo>
                      <a:pt x="549" y="29"/>
                      <a:pt x="550" y="42"/>
                      <a:pt x="619" y="23"/>
                    </a:cubicBezTo>
                    <a:cubicBezTo>
                      <a:pt x="649" y="24"/>
                      <a:pt x="735" y="50"/>
                      <a:pt x="767" y="6"/>
                    </a:cubicBezTo>
                    <a:cubicBezTo>
                      <a:pt x="800" y="9"/>
                      <a:pt x="831" y="8"/>
                      <a:pt x="863" y="17"/>
                    </a:cubicBezTo>
                    <a:cubicBezTo>
                      <a:pt x="900" y="28"/>
                      <a:pt x="928" y="44"/>
                      <a:pt x="967" y="50"/>
                    </a:cubicBezTo>
                    <a:cubicBezTo>
                      <a:pt x="1042" y="16"/>
                      <a:pt x="1129" y="44"/>
                      <a:pt x="1207" y="50"/>
                    </a:cubicBezTo>
                    <a:cubicBezTo>
                      <a:pt x="1316" y="72"/>
                      <a:pt x="1320" y="67"/>
                      <a:pt x="1491" y="72"/>
                    </a:cubicBezTo>
                    <a:cubicBezTo>
                      <a:pt x="1584" y="81"/>
                      <a:pt x="1678" y="77"/>
                      <a:pt x="1771" y="77"/>
                    </a:cubicBezTo>
                  </a:path>
                </a:pathLst>
              </a:custGeom>
              <a:noFill/>
              <a:ln w="12700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84" name="Line 84"/>
              <p:cNvSpPr/>
              <p:nvPr/>
            </p:nvSpPr>
            <p:spPr>
              <a:xfrm rot="-72769">
                <a:off x="3285" y="659"/>
                <a:ext cx="97" cy="100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385" name="Line 85"/>
              <p:cNvSpPr/>
              <p:nvPr/>
            </p:nvSpPr>
            <p:spPr>
              <a:xfrm rot="-72769">
                <a:off x="3281" y="735"/>
                <a:ext cx="73" cy="76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386" name="Line 86"/>
              <p:cNvSpPr/>
              <p:nvPr/>
            </p:nvSpPr>
            <p:spPr>
              <a:xfrm rot="-72769">
                <a:off x="3292" y="467"/>
                <a:ext cx="354" cy="375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387" name="Line 87"/>
              <p:cNvSpPr/>
              <p:nvPr/>
            </p:nvSpPr>
            <p:spPr>
              <a:xfrm rot="-72769">
                <a:off x="3353" y="416"/>
                <a:ext cx="341" cy="367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388" name="Line 88"/>
              <p:cNvSpPr/>
              <p:nvPr/>
            </p:nvSpPr>
            <p:spPr>
              <a:xfrm rot="-72769">
                <a:off x="3462" y="419"/>
                <a:ext cx="272" cy="299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389" name="Line 89"/>
              <p:cNvSpPr/>
              <p:nvPr/>
            </p:nvSpPr>
            <p:spPr>
              <a:xfrm rot="-72769">
                <a:off x="3571" y="417"/>
                <a:ext cx="388" cy="446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390" name="Line 90"/>
              <p:cNvSpPr/>
              <p:nvPr/>
            </p:nvSpPr>
            <p:spPr>
              <a:xfrm rot="-72769">
                <a:off x="3665" y="416"/>
                <a:ext cx="338" cy="390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391" name="Line 91"/>
              <p:cNvSpPr/>
              <p:nvPr/>
            </p:nvSpPr>
            <p:spPr>
              <a:xfrm rot="-72769">
                <a:off x="3779" y="435"/>
                <a:ext cx="259" cy="312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392" name="Line 92"/>
              <p:cNvSpPr/>
              <p:nvPr/>
            </p:nvSpPr>
            <p:spPr>
              <a:xfrm rot="-72769">
                <a:off x="3863" y="432"/>
                <a:ext cx="402" cy="474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393" name="Line 93"/>
              <p:cNvSpPr/>
              <p:nvPr/>
            </p:nvSpPr>
            <p:spPr>
              <a:xfrm rot="-72769">
                <a:off x="3950" y="432"/>
                <a:ext cx="358" cy="406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394" name="Line 94"/>
              <p:cNvSpPr/>
              <p:nvPr/>
            </p:nvSpPr>
            <p:spPr>
              <a:xfrm rot="-72769">
                <a:off x="4018" y="418"/>
                <a:ext cx="329" cy="367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395" name="Line 95"/>
              <p:cNvSpPr/>
              <p:nvPr/>
            </p:nvSpPr>
            <p:spPr>
              <a:xfrm rot="-72769">
                <a:off x="4104" y="410"/>
                <a:ext cx="277" cy="325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396" name="Line 96"/>
              <p:cNvSpPr/>
              <p:nvPr/>
            </p:nvSpPr>
            <p:spPr>
              <a:xfrm rot="-72769">
                <a:off x="4214" y="439"/>
                <a:ext cx="396" cy="465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397" name="Line 97"/>
              <p:cNvSpPr/>
              <p:nvPr/>
            </p:nvSpPr>
            <p:spPr>
              <a:xfrm rot="-72769">
                <a:off x="4297" y="429"/>
                <a:ext cx="354" cy="411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398" name="Line 98"/>
              <p:cNvSpPr/>
              <p:nvPr/>
            </p:nvSpPr>
            <p:spPr>
              <a:xfrm rot="-72769">
                <a:off x="4359" y="419"/>
                <a:ext cx="330" cy="375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399" name="Line 99"/>
              <p:cNvSpPr/>
              <p:nvPr/>
            </p:nvSpPr>
            <p:spPr>
              <a:xfrm rot="-72769">
                <a:off x="4556" y="447"/>
                <a:ext cx="405" cy="436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400" name="Line 100"/>
              <p:cNvSpPr/>
              <p:nvPr/>
            </p:nvSpPr>
            <p:spPr>
              <a:xfrm rot="-72769">
                <a:off x="4651" y="449"/>
                <a:ext cx="347" cy="373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401" name="Line 101"/>
              <p:cNvSpPr/>
              <p:nvPr/>
            </p:nvSpPr>
            <p:spPr>
              <a:xfrm rot="-72769">
                <a:off x="4743" y="450"/>
                <a:ext cx="285" cy="309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402" name="Line 102"/>
              <p:cNvSpPr/>
              <p:nvPr/>
            </p:nvSpPr>
            <p:spPr>
              <a:xfrm rot="-72769">
                <a:off x="4845" y="452"/>
                <a:ext cx="210" cy="246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403" name="Line 103"/>
              <p:cNvSpPr/>
              <p:nvPr/>
            </p:nvSpPr>
            <p:spPr>
              <a:xfrm rot="-72769">
                <a:off x="4934" y="460"/>
                <a:ext cx="120" cy="141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404" name="Line 104"/>
              <p:cNvSpPr/>
              <p:nvPr/>
            </p:nvSpPr>
            <p:spPr>
              <a:xfrm rot="-72769">
                <a:off x="5005" y="450"/>
                <a:ext cx="48" cy="63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405" name="Freeform 105"/>
              <p:cNvSpPr/>
              <p:nvPr/>
            </p:nvSpPr>
            <p:spPr>
              <a:xfrm rot="-72769">
                <a:off x="3285" y="696"/>
                <a:ext cx="1778" cy="233"/>
              </a:xfrm>
              <a:custGeom>
                <a:avLst/>
                <a:gdLst>
                  <a:gd name="txL" fmla="*/ 0 w 1778"/>
                  <a:gd name="txT" fmla="*/ 0 h 233"/>
                  <a:gd name="txR" fmla="*/ 1778 w 1778"/>
                  <a:gd name="txB" fmla="*/ 233 h 233"/>
                </a:gdLst>
                <a:ahLst/>
                <a:cxnLst>
                  <a:cxn ang="0">
                    <a:pos x="0" y="189"/>
                  </a:cxn>
                  <a:cxn ang="0">
                    <a:pos x="5" y="191"/>
                  </a:cxn>
                  <a:cxn ang="0">
                    <a:pos x="5" y="189"/>
                  </a:cxn>
                  <a:cxn ang="0">
                    <a:pos x="136" y="9"/>
                  </a:cxn>
                  <a:cxn ang="0">
                    <a:pos x="181" y="9"/>
                  </a:cxn>
                  <a:cxn ang="0">
                    <a:pos x="286" y="185"/>
                  </a:cxn>
                  <a:cxn ang="0">
                    <a:pos x="328" y="185"/>
                  </a:cxn>
                  <a:cxn ang="0">
                    <a:pos x="459" y="3"/>
                  </a:cxn>
                  <a:cxn ang="0">
                    <a:pos x="507" y="0"/>
                  </a:cxn>
                  <a:cxn ang="0">
                    <a:pos x="616" y="205"/>
                  </a:cxn>
                  <a:cxn ang="0">
                    <a:pos x="658" y="201"/>
                  </a:cxn>
                  <a:cxn ang="0">
                    <a:pos x="779" y="9"/>
                  </a:cxn>
                  <a:cxn ang="0">
                    <a:pos x="821" y="9"/>
                  </a:cxn>
                  <a:cxn ang="0">
                    <a:pos x="946" y="217"/>
                  </a:cxn>
                  <a:cxn ang="0">
                    <a:pos x="984" y="214"/>
                  </a:cxn>
                  <a:cxn ang="0">
                    <a:pos x="1109" y="22"/>
                  </a:cxn>
                  <a:cxn ang="0">
                    <a:pos x="1157" y="22"/>
                  </a:cxn>
                  <a:cxn ang="0">
                    <a:pos x="1272" y="227"/>
                  </a:cxn>
                  <a:cxn ang="0">
                    <a:pos x="1320" y="227"/>
                  </a:cxn>
                  <a:cxn ang="0">
                    <a:pos x="1448" y="25"/>
                  </a:cxn>
                  <a:cxn ang="0">
                    <a:pos x="1486" y="29"/>
                  </a:cxn>
                  <a:cxn ang="0">
                    <a:pos x="1614" y="233"/>
                  </a:cxn>
                  <a:cxn ang="0">
                    <a:pos x="1669" y="230"/>
                  </a:cxn>
                  <a:cxn ang="0">
                    <a:pos x="1778" y="32"/>
                  </a:cxn>
                  <a:cxn ang="0">
                    <a:pos x="1776" y="31"/>
                  </a:cxn>
                </a:cxnLst>
                <a:rect l="txL" t="txT" r="txR" b="txB"/>
                <a:pathLst>
                  <a:path w="1778" h="233">
                    <a:moveTo>
                      <a:pt x="0" y="189"/>
                    </a:moveTo>
                    <a:lnTo>
                      <a:pt x="5" y="191"/>
                    </a:lnTo>
                    <a:lnTo>
                      <a:pt x="5" y="189"/>
                    </a:lnTo>
                    <a:lnTo>
                      <a:pt x="136" y="9"/>
                    </a:lnTo>
                    <a:lnTo>
                      <a:pt x="181" y="9"/>
                    </a:lnTo>
                    <a:lnTo>
                      <a:pt x="286" y="185"/>
                    </a:lnTo>
                    <a:lnTo>
                      <a:pt x="328" y="185"/>
                    </a:lnTo>
                    <a:lnTo>
                      <a:pt x="459" y="3"/>
                    </a:lnTo>
                    <a:lnTo>
                      <a:pt x="507" y="0"/>
                    </a:lnTo>
                    <a:lnTo>
                      <a:pt x="616" y="205"/>
                    </a:lnTo>
                    <a:lnTo>
                      <a:pt x="658" y="201"/>
                    </a:lnTo>
                    <a:lnTo>
                      <a:pt x="779" y="9"/>
                    </a:lnTo>
                    <a:lnTo>
                      <a:pt x="821" y="9"/>
                    </a:lnTo>
                    <a:lnTo>
                      <a:pt x="946" y="217"/>
                    </a:lnTo>
                    <a:lnTo>
                      <a:pt x="984" y="214"/>
                    </a:lnTo>
                    <a:lnTo>
                      <a:pt x="1109" y="22"/>
                    </a:lnTo>
                    <a:lnTo>
                      <a:pt x="1157" y="22"/>
                    </a:lnTo>
                    <a:lnTo>
                      <a:pt x="1272" y="227"/>
                    </a:lnTo>
                    <a:lnTo>
                      <a:pt x="1320" y="227"/>
                    </a:lnTo>
                    <a:lnTo>
                      <a:pt x="1448" y="25"/>
                    </a:lnTo>
                    <a:lnTo>
                      <a:pt x="1486" y="29"/>
                    </a:lnTo>
                    <a:lnTo>
                      <a:pt x="1614" y="233"/>
                    </a:lnTo>
                    <a:lnTo>
                      <a:pt x="1669" y="230"/>
                    </a:lnTo>
                    <a:lnTo>
                      <a:pt x="1778" y="32"/>
                    </a:lnTo>
                    <a:lnTo>
                      <a:pt x="1776" y="31"/>
                    </a:lnTo>
                  </a:path>
                </a:pathLst>
              </a:custGeom>
              <a:noFill/>
              <a:ln w="28575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406" name="Line 106"/>
              <p:cNvSpPr/>
              <p:nvPr/>
            </p:nvSpPr>
            <p:spPr>
              <a:xfrm rot="-72769">
                <a:off x="3287" y="817"/>
                <a:ext cx="39" cy="40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4349" name="Group 107"/>
            <p:cNvGrpSpPr/>
            <p:nvPr/>
          </p:nvGrpSpPr>
          <p:grpSpPr>
            <a:xfrm>
              <a:off x="3262" y="1668"/>
              <a:ext cx="1807" cy="599"/>
              <a:chOff x="3262" y="1668"/>
              <a:chExt cx="1807" cy="599"/>
            </a:xfrm>
          </p:grpSpPr>
          <p:grpSp>
            <p:nvGrpSpPr>
              <p:cNvPr id="14350" name="Group 108"/>
              <p:cNvGrpSpPr/>
              <p:nvPr/>
            </p:nvGrpSpPr>
            <p:grpSpPr>
              <a:xfrm>
                <a:off x="3268" y="1700"/>
                <a:ext cx="1801" cy="567"/>
                <a:chOff x="3268" y="1700"/>
                <a:chExt cx="1801" cy="567"/>
              </a:xfrm>
            </p:grpSpPr>
            <p:sp>
              <p:nvSpPr>
                <p:cNvPr id="14354" name="Freeform 109"/>
                <p:cNvSpPr/>
                <p:nvPr/>
              </p:nvSpPr>
              <p:spPr>
                <a:xfrm rot="-72769">
                  <a:off x="3270" y="2162"/>
                  <a:ext cx="1799" cy="105"/>
                </a:xfrm>
                <a:custGeom>
                  <a:avLst/>
                  <a:gdLst>
                    <a:gd name="txL" fmla="*/ 0 w 1799"/>
                    <a:gd name="txT" fmla="*/ 0 h 105"/>
                    <a:gd name="txR" fmla="*/ 1799 w 1799"/>
                    <a:gd name="txB" fmla="*/ 105 h 105"/>
                  </a:gdLst>
                  <a:ahLst/>
                  <a:cxnLst>
                    <a:cxn ang="0">
                      <a:pos x="0" y="3"/>
                    </a:cxn>
                    <a:cxn ang="0">
                      <a:pos x="356" y="7"/>
                    </a:cxn>
                    <a:cxn ang="0">
                      <a:pos x="668" y="19"/>
                    </a:cxn>
                    <a:cxn ang="0">
                      <a:pos x="1156" y="35"/>
                    </a:cxn>
                    <a:cxn ang="0">
                      <a:pos x="1224" y="39"/>
                    </a:cxn>
                    <a:cxn ang="0">
                      <a:pos x="1236" y="27"/>
                    </a:cxn>
                    <a:cxn ang="0">
                      <a:pos x="1352" y="35"/>
                    </a:cxn>
                    <a:cxn ang="0">
                      <a:pos x="1684" y="63"/>
                    </a:cxn>
                    <a:cxn ang="0">
                      <a:pos x="1799" y="52"/>
                    </a:cxn>
                  </a:cxnLst>
                  <a:rect l="txL" t="txT" r="txR" b="txB"/>
                  <a:pathLst>
                    <a:path w="1799" h="105">
                      <a:moveTo>
                        <a:pt x="0" y="3"/>
                      </a:moveTo>
                      <a:cubicBezTo>
                        <a:pt x="127" y="10"/>
                        <a:pt x="211" y="9"/>
                        <a:pt x="356" y="7"/>
                      </a:cubicBezTo>
                      <a:cubicBezTo>
                        <a:pt x="410" y="0"/>
                        <a:pt x="641" y="18"/>
                        <a:pt x="668" y="19"/>
                      </a:cubicBezTo>
                      <a:cubicBezTo>
                        <a:pt x="825" y="45"/>
                        <a:pt x="999" y="33"/>
                        <a:pt x="1156" y="35"/>
                      </a:cubicBezTo>
                      <a:cubicBezTo>
                        <a:pt x="1179" y="36"/>
                        <a:pt x="1201" y="41"/>
                        <a:pt x="1224" y="39"/>
                      </a:cubicBezTo>
                      <a:cubicBezTo>
                        <a:pt x="1230" y="38"/>
                        <a:pt x="1230" y="27"/>
                        <a:pt x="1236" y="27"/>
                      </a:cubicBezTo>
                      <a:cubicBezTo>
                        <a:pt x="1275" y="26"/>
                        <a:pt x="1352" y="35"/>
                        <a:pt x="1352" y="35"/>
                      </a:cubicBezTo>
                      <a:cubicBezTo>
                        <a:pt x="1457" y="105"/>
                        <a:pt x="1473" y="60"/>
                        <a:pt x="1684" y="63"/>
                      </a:cubicBezTo>
                      <a:cubicBezTo>
                        <a:pt x="1712" y="54"/>
                        <a:pt x="1773" y="65"/>
                        <a:pt x="1799" y="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0000CC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355" name="Line 110"/>
                <p:cNvSpPr/>
                <p:nvPr/>
              </p:nvSpPr>
              <p:spPr>
                <a:xfrm rot="-72769">
                  <a:off x="3268" y="2127"/>
                  <a:ext cx="58" cy="65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56" name="Line 111"/>
                <p:cNvSpPr/>
                <p:nvPr/>
              </p:nvSpPr>
              <p:spPr>
                <a:xfrm rot="-72769">
                  <a:off x="3276" y="2070"/>
                  <a:ext cx="115" cy="115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57" name="Line 112"/>
                <p:cNvSpPr/>
                <p:nvPr/>
              </p:nvSpPr>
              <p:spPr>
                <a:xfrm rot="-72769">
                  <a:off x="3283" y="1998"/>
                  <a:ext cx="164" cy="180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58" name="Line 113"/>
                <p:cNvSpPr/>
                <p:nvPr/>
              </p:nvSpPr>
              <p:spPr>
                <a:xfrm rot="-72769">
                  <a:off x="3286" y="1921"/>
                  <a:ext cx="240" cy="268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59" name="Line 114"/>
                <p:cNvSpPr/>
                <p:nvPr/>
              </p:nvSpPr>
              <p:spPr>
                <a:xfrm rot="-72769">
                  <a:off x="3297" y="1856"/>
                  <a:ext cx="300" cy="332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60" name="Line 115"/>
                <p:cNvSpPr/>
                <p:nvPr/>
              </p:nvSpPr>
              <p:spPr>
                <a:xfrm rot="-72769">
                  <a:off x="3333" y="1801"/>
                  <a:ext cx="328" cy="378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61" name="Line 116"/>
                <p:cNvSpPr/>
                <p:nvPr/>
              </p:nvSpPr>
              <p:spPr>
                <a:xfrm rot="-72769">
                  <a:off x="3360" y="1737"/>
                  <a:ext cx="392" cy="444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62" name="Line 117"/>
                <p:cNvSpPr/>
                <p:nvPr/>
              </p:nvSpPr>
              <p:spPr>
                <a:xfrm rot="-72769">
                  <a:off x="3408" y="1700"/>
                  <a:ext cx="453" cy="493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63" name="Line 118"/>
                <p:cNvSpPr/>
                <p:nvPr/>
              </p:nvSpPr>
              <p:spPr>
                <a:xfrm rot="-72769">
                  <a:off x="3641" y="1832"/>
                  <a:ext cx="328" cy="364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64" name="Line 119"/>
                <p:cNvSpPr/>
                <p:nvPr/>
              </p:nvSpPr>
              <p:spPr>
                <a:xfrm rot="-72769">
                  <a:off x="3673" y="1787"/>
                  <a:ext cx="388" cy="408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65" name="Line 120"/>
                <p:cNvSpPr/>
                <p:nvPr/>
              </p:nvSpPr>
              <p:spPr>
                <a:xfrm rot="-72769">
                  <a:off x="3712" y="1722"/>
                  <a:ext cx="436" cy="476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66" name="Line 121"/>
                <p:cNvSpPr/>
                <p:nvPr/>
              </p:nvSpPr>
              <p:spPr>
                <a:xfrm rot="-72769">
                  <a:off x="3946" y="1874"/>
                  <a:ext cx="304" cy="320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67" name="Line 122"/>
                <p:cNvSpPr/>
                <p:nvPr/>
              </p:nvSpPr>
              <p:spPr>
                <a:xfrm rot="-72769">
                  <a:off x="3985" y="1821"/>
                  <a:ext cx="355" cy="377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68" name="Line 123"/>
                <p:cNvSpPr/>
                <p:nvPr/>
              </p:nvSpPr>
              <p:spPr>
                <a:xfrm rot="-72769">
                  <a:off x="4025" y="1759"/>
                  <a:ext cx="412" cy="448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69" name="Line 124"/>
                <p:cNvSpPr/>
                <p:nvPr/>
              </p:nvSpPr>
              <p:spPr>
                <a:xfrm rot="-72769">
                  <a:off x="4072" y="1702"/>
                  <a:ext cx="445" cy="487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70" name="Line 125"/>
                <p:cNvSpPr/>
                <p:nvPr/>
              </p:nvSpPr>
              <p:spPr>
                <a:xfrm rot="-72769">
                  <a:off x="4309" y="1838"/>
                  <a:ext cx="304" cy="344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71" name="Line 126"/>
                <p:cNvSpPr/>
                <p:nvPr/>
              </p:nvSpPr>
              <p:spPr>
                <a:xfrm rot="-72769">
                  <a:off x="4345" y="1769"/>
                  <a:ext cx="400" cy="456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72" name="Line 127"/>
                <p:cNvSpPr/>
                <p:nvPr/>
              </p:nvSpPr>
              <p:spPr>
                <a:xfrm rot="-72769">
                  <a:off x="4380" y="1703"/>
                  <a:ext cx="456" cy="516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73" name="Line 128"/>
                <p:cNvSpPr/>
                <p:nvPr/>
              </p:nvSpPr>
              <p:spPr>
                <a:xfrm rot="-72769">
                  <a:off x="4618" y="1864"/>
                  <a:ext cx="325" cy="349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74" name="Line 129"/>
                <p:cNvSpPr/>
                <p:nvPr/>
              </p:nvSpPr>
              <p:spPr>
                <a:xfrm rot="-72769">
                  <a:off x="4661" y="1798"/>
                  <a:ext cx="364" cy="407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75" name="Line 130"/>
                <p:cNvSpPr/>
                <p:nvPr/>
              </p:nvSpPr>
              <p:spPr>
                <a:xfrm rot="-72769">
                  <a:off x="4700" y="1730"/>
                  <a:ext cx="352" cy="396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76" name="Line 131"/>
                <p:cNvSpPr/>
                <p:nvPr/>
              </p:nvSpPr>
              <p:spPr>
                <a:xfrm rot="-72769">
                  <a:off x="4946" y="1889"/>
                  <a:ext cx="109" cy="118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77" name="Line 132"/>
                <p:cNvSpPr/>
                <p:nvPr/>
              </p:nvSpPr>
              <p:spPr>
                <a:xfrm rot="-72769">
                  <a:off x="4974" y="1831"/>
                  <a:ext cx="85" cy="76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78" name="Line 133"/>
                <p:cNvSpPr/>
                <p:nvPr/>
              </p:nvSpPr>
              <p:spPr>
                <a:xfrm rot="-72769">
                  <a:off x="5009" y="1766"/>
                  <a:ext cx="58" cy="63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4351" name="Freeform 134"/>
              <p:cNvSpPr/>
              <p:nvPr/>
            </p:nvSpPr>
            <p:spPr>
              <a:xfrm rot="-72769">
                <a:off x="3262" y="1668"/>
                <a:ext cx="1795" cy="253"/>
              </a:xfrm>
              <a:custGeom>
                <a:avLst/>
                <a:gdLst>
                  <a:gd name="txL" fmla="*/ 0 w 1795"/>
                  <a:gd name="txT" fmla="*/ 0 h 253"/>
                  <a:gd name="txR" fmla="*/ 1795 w 1795"/>
                  <a:gd name="txB" fmla="*/ 253 h 253"/>
                </a:gdLst>
                <a:ahLst/>
                <a:cxnLst>
                  <a:cxn ang="0">
                    <a:pos x="0" y="217"/>
                  </a:cxn>
                  <a:cxn ang="0">
                    <a:pos x="134" y="0"/>
                  </a:cxn>
                  <a:cxn ang="0">
                    <a:pos x="179" y="3"/>
                  </a:cxn>
                  <a:cxn ang="0">
                    <a:pos x="304" y="217"/>
                  </a:cxn>
                  <a:cxn ang="0">
                    <a:pos x="352" y="214"/>
                  </a:cxn>
                  <a:cxn ang="0">
                    <a:pos x="473" y="9"/>
                  </a:cxn>
                  <a:cxn ang="0">
                    <a:pos x="509" y="13"/>
                  </a:cxn>
                  <a:cxn ang="0">
                    <a:pos x="627" y="233"/>
                  </a:cxn>
                  <a:cxn ang="0">
                    <a:pos x="681" y="230"/>
                  </a:cxn>
                  <a:cxn ang="0">
                    <a:pos x="809" y="19"/>
                  </a:cxn>
                  <a:cxn ang="0">
                    <a:pos x="851" y="19"/>
                  </a:cxn>
                  <a:cxn ang="0">
                    <a:pos x="973" y="230"/>
                  </a:cxn>
                  <a:cxn ang="0">
                    <a:pos x="1014" y="227"/>
                  </a:cxn>
                  <a:cxn ang="0">
                    <a:pos x="1136" y="29"/>
                  </a:cxn>
                  <a:cxn ang="0">
                    <a:pos x="1171" y="25"/>
                  </a:cxn>
                  <a:cxn ang="0">
                    <a:pos x="1283" y="240"/>
                  </a:cxn>
                  <a:cxn ang="0">
                    <a:pos x="1337" y="230"/>
                  </a:cxn>
                  <a:cxn ang="0">
                    <a:pos x="1465" y="45"/>
                  </a:cxn>
                  <a:cxn ang="0">
                    <a:pos x="1497" y="45"/>
                  </a:cxn>
                  <a:cxn ang="0">
                    <a:pos x="1619" y="253"/>
                  </a:cxn>
                  <a:cxn ang="0">
                    <a:pos x="1673" y="246"/>
                  </a:cxn>
                  <a:cxn ang="0">
                    <a:pos x="1792" y="57"/>
                  </a:cxn>
                  <a:cxn ang="0">
                    <a:pos x="1795" y="57"/>
                  </a:cxn>
                  <a:cxn ang="0">
                    <a:pos x="1795" y="57"/>
                  </a:cxn>
                </a:cxnLst>
                <a:rect l="txL" t="txT" r="txR" b="txB"/>
                <a:pathLst>
                  <a:path w="1795" h="253">
                    <a:moveTo>
                      <a:pt x="0" y="217"/>
                    </a:moveTo>
                    <a:lnTo>
                      <a:pt x="134" y="0"/>
                    </a:lnTo>
                    <a:lnTo>
                      <a:pt x="179" y="3"/>
                    </a:lnTo>
                    <a:lnTo>
                      <a:pt x="304" y="217"/>
                    </a:lnTo>
                    <a:lnTo>
                      <a:pt x="352" y="214"/>
                    </a:lnTo>
                    <a:lnTo>
                      <a:pt x="473" y="9"/>
                    </a:lnTo>
                    <a:lnTo>
                      <a:pt x="509" y="13"/>
                    </a:lnTo>
                    <a:lnTo>
                      <a:pt x="627" y="233"/>
                    </a:lnTo>
                    <a:lnTo>
                      <a:pt x="681" y="230"/>
                    </a:lnTo>
                    <a:lnTo>
                      <a:pt x="809" y="19"/>
                    </a:lnTo>
                    <a:lnTo>
                      <a:pt x="851" y="19"/>
                    </a:lnTo>
                    <a:lnTo>
                      <a:pt x="973" y="230"/>
                    </a:lnTo>
                    <a:lnTo>
                      <a:pt x="1014" y="227"/>
                    </a:lnTo>
                    <a:lnTo>
                      <a:pt x="1136" y="29"/>
                    </a:lnTo>
                    <a:lnTo>
                      <a:pt x="1171" y="25"/>
                    </a:lnTo>
                    <a:lnTo>
                      <a:pt x="1283" y="240"/>
                    </a:lnTo>
                    <a:lnTo>
                      <a:pt x="1337" y="230"/>
                    </a:lnTo>
                    <a:lnTo>
                      <a:pt x="1465" y="45"/>
                    </a:lnTo>
                    <a:lnTo>
                      <a:pt x="1497" y="45"/>
                    </a:lnTo>
                    <a:lnTo>
                      <a:pt x="1619" y="253"/>
                    </a:lnTo>
                    <a:lnTo>
                      <a:pt x="1673" y="246"/>
                    </a:lnTo>
                    <a:lnTo>
                      <a:pt x="1792" y="57"/>
                    </a:lnTo>
                    <a:lnTo>
                      <a:pt x="1795" y="57"/>
                    </a:lnTo>
                  </a:path>
                </a:pathLst>
              </a:custGeom>
              <a:noFill/>
              <a:ln w="28575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52" name="Freeform 135"/>
              <p:cNvSpPr/>
              <p:nvPr/>
            </p:nvSpPr>
            <p:spPr>
              <a:xfrm>
                <a:off x="5060" y="1703"/>
                <a:ext cx="1" cy="505"/>
              </a:xfrm>
              <a:custGeom>
                <a:avLst/>
                <a:gdLst>
                  <a:gd name="txL" fmla="*/ 0 w 1"/>
                  <a:gd name="txT" fmla="*/ 0 h 505"/>
                  <a:gd name="txR" fmla="*/ 1 w 1"/>
                  <a:gd name="txB" fmla="*/ 505 h 505"/>
                </a:gdLst>
                <a:ahLst/>
                <a:cxnLst>
                  <a:cxn ang="0">
                    <a:pos x="0" y="0"/>
                  </a:cxn>
                  <a:cxn ang="0">
                    <a:pos x="0" y="505"/>
                  </a:cxn>
                </a:cxnLst>
                <a:rect l="txL" t="txT" r="txR" b="txB"/>
                <a:pathLst>
                  <a:path w="1" h="505">
                    <a:moveTo>
                      <a:pt x="0" y="0"/>
                    </a:moveTo>
                    <a:lnTo>
                      <a:pt x="0" y="505"/>
                    </a:lnTo>
                  </a:path>
                </a:pathLst>
              </a:custGeom>
              <a:noFill/>
              <a:ln w="28575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53" name="Freeform 136"/>
              <p:cNvSpPr/>
              <p:nvPr/>
            </p:nvSpPr>
            <p:spPr>
              <a:xfrm>
                <a:off x="3270" y="1896"/>
                <a:ext cx="1" cy="293"/>
              </a:xfrm>
              <a:custGeom>
                <a:avLst/>
                <a:gdLst>
                  <a:gd name="txL" fmla="*/ 0 w 1"/>
                  <a:gd name="txT" fmla="*/ 0 h 293"/>
                  <a:gd name="txR" fmla="*/ 1 w 1"/>
                  <a:gd name="txB" fmla="*/ 293 h 293"/>
                </a:gdLst>
                <a:ahLst/>
                <a:cxnLst>
                  <a:cxn ang="0">
                    <a:pos x="0" y="0"/>
                  </a:cxn>
                  <a:cxn ang="0">
                    <a:pos x="0" y="293"/>
                  </a:cxn>
                </a:cxnLst>
                <a:rect l="txL" t="txT" r="txR" b="txB"/>
                <a:pathLst>
                  <a:path w="1" h="293">
                    <a:moveTo>
                      <a:pt x="0" y="0"/>
                    </a:moveTo>
                    <a:lnTo>
                      <a:pt x="0" y="293"/>
                    </a:lnTo>
                  </a:path>
                </a:pathLst>
              </a:custGeom>
              <a:noFill/>
              <a:ln w="28575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473225" name="Rectangle 137"/>
          <p:cNvSpPr>
            <a:spLocks noChangeArrowheads="1"/>
          </p:cNvSpPr>
          <p:nvPr/>
        </p:nvSpPr>
        <p:spPr bwMode="auto">
          <a:xfrm>
            <a:off x="2085975" y="3930650"/>
            <a:ext cx="506413" cy="457200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it-IT" altLang="zh-CN" sz="2400" b="1" i="1" u="none" strike="noStrike" kern="1200" cap="none" spc="0" normalizeH="0" baseline="0" noProof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Dotum" pitchFamily="34" charset="-127"/>
                <a:cs typeface="+mn-cs"/>
              </a:rPr>
              <a:t>D</a:t>
            </a:r>
            <a:r>
              <a:rPr kumimoji="1" lang="it-IT" altLang="zh-CN" sz="2400" b="1" i="0" u="none" strike="noStrike" kern="1200" cap="none" spc="0" normalizeH="0" baseline="-25000" noProof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Dotum" pitchFamily="34" charset="-127"/>
                <a:cs typeface="+mn-cs"/>
              </a:rPr>
              <a:t>1</a:t>
            </a:r>
            <a:endParaRPr kumimoji="1" lang="en-US" altLang="zh-CN" sz="2400" b="1" i="0" u="none" strike="noStrike" kern="1200" cap="none" spc="0" normalizeH="0" baseline="-25000" noProof="0">
              <a:ln>
                <a:noFill/>
              </a:ln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Dotum" pitchFamily="34" charset="-127"/>
              <a:cs typeface="+mn-cs"/>
            </a:endParaRPr>
          </a:p>
        </p:txBody>
      </p:sp>
      <p:sp>
        <p:nvSpPr>
          <p:cNvPr id="473226" name="Rectangle 138"/>
          <p:cNvSpPr>
            <a:spLocks noChangeArrowheads="1"/>
          </p:cNvSpPr>
          <p:nvPr/>
        </p:nvSpPr>
        <p:spPr bwMode="auto">
          <a:xfrm>
            <a:off x="1177925" y="3975100"/>
            <a:ext cx="404813" cy="457200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it-IT" altLang="zh-CN" sz="2400" b="1" i="1" u="none" strike="noStrike" kern="1200" cap="none" spc="0" normalizeH="0" baseline="0" noProof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Dotum" pitchFamily="34" charset="-127"/>
                <a:cs typeface="+mn-cs"/>
              </a:rPr>
              <a:t>D</a:t>
            </a:r>
            <a:endParaRPr kumimoji="1" lang="en-US" altLang="zh-CN" sz="2400" b="1" i="0" u="none" strike="noStrike" kern="1200" cap="none" spc="0" normalizeH="0" baseline="0" noProof="0">
              <a:ln>
                <a:noFill/>
              </a:ln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Dotum" pitchFamily="34" charset="-127"/>
              <a:cs typeface="+mn-cs"/>
            </a:endParaRPr>
          </a:p>
        </p:txBody>
      </p:sp>
      <p:sp>
        <p:nvSpPr>
          <p:cNvPr id="473227" name="Rectangle 139"/>
          <p:cNvSpPr>
            <a:spLocks noChangeArrowheads="1"/>
          </p:cNvSpPr>
          <p:nvPr/>
        </p:nvSpPr>
        <p:spPr bwMode="auto">
          <a:xfrm>
            <a:off x="1625600" y="4070350"/>
            <a:ext cx="506413" cy="457200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it-IT" altLang="zh-CN" sz="2400" b="1" i="1" u="none" strike="noStrike" kern="1200" cap="none" spc="0" normalizeH="0" baseline="0" noProof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Dotum" pitchFamily="34" charset="-127"/>
                <a:cs typeface="+mn-cs"/>
              </a:rPr>
              <a:t>D</a:t>
            </a:r>
            <a:r>
              <a:rPr kumimoji="1" lang="it-IT" altLang="zh-CN" sz="2400" b="1" i="0" u="none" strike="noStrike" kern="1200" cap="none" spc="0" normalizeH="0" baseline="-25000" noProof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endParaRPr kumimoji="1" lang="en-US" altLang="zh-CN" sz="2400" b="1" i="0" u="none" strike="noStrike" kern="1200" cap="none" spc="0" normalizeH="0" baseline="-25000" noProof="0">
              <a:ln>
                <a:noFill/>
              </a:ln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3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3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3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3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3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3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3225" grpId="0"/>
      <p:bldP spid="473226" grpId="0"/>
      <p:bldP spid="4732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6EAC3B-9B32-47D4-8865-5A54273E9C09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17:19:13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11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15365" name="Rectangle 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13.1.1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螺纹的基本要素与种类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线数</a:t>
            </a:r>
            <a:r>
              <a:rPr lang="en-US" altLang="zh-CN" dirty="0">
                <a:solidFill>
                  <a:srgbClr val="CC3300"/>
                </a:solidFill>
                <a:latin typeface="仿宋_GB2312" pitchFamily="49" charset="-122"/>
                <a:ea typeface="仿宋_GB2312" pitchFamily="49" charset="-122"/>
              </a:rPr>
              <a:t>n</a:t>
            </a:r>
          </a:p>
        </p:txBody>
      </p:sp>
      <p:pic>
        <p:nvPicPr>
          <p:cNvPr id="15366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" y="590550"/>
            <a:ext cx="8972550" cy="4181475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474116" name="Rectangle 4"/>
          <p:cNvSpPr>
            <a:spLocks noChangeArrowheads="1"/>
          </p:cNvSpPr>
          <p:nvPr/>
        </p:nvSpPr>
        <p:spPr bwMode="auto">
          <a:xfrm>
            <a:off x="365125" y="4875213"/>
            <a:ext cx="8521700" cy="1373188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it-IT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螺纹有</a:t>
            </a:r>
            <a:r>
              <a:rPr kumimoji="1" lang="zh-CN" altLang="it-IT" sz="2800" b="1" i="0" u="none" strike="noStrike" kern="1200" cap="none" spc="0" normalizeH="0" baseline="0" noProof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单线</a:t>
            </a:r>
            <a:r>
              <a:rPr kumimoji="1" lang="zh-CN" altLang="it-IT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和</a:t>
            </a:r>
            <a:r>
              <a:rPr kumimoji="1" lang="zh-CN" altLang="it-IT" sz="2800" b="1" i="0" u="none" strike="noStrike" kern="1200" cap="none" spc="0" normalizeH="0" baseline="0" noProof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多线</a:t>
            </a:r>
            <a:r>
              <a:rPr kumimoji="1" lang="zh-CN" altLang="it-IT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之分。沿一根螺旋线形成的螺纹称单线螺纹</a:t>
            </a:r>
            <a:r>
              <a:rPr kumimoji="1" lang="it-IT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；</a:t>
            </a:r>
            <a:r>
              <a:rPr kumimoji="1" lang="zh-CN" altLang="it-IT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沿两根以上螺旋线形成的螺纹称多线螺纹</a:t>
            </a:r>
            <a:r>
              <a:rPr kumimoji="1" lang="it-IT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  <a:r>
              <a:rPr kumimoji="1" lang="zh-CN" altLang="it-IT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连接螺纹大多为单线。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D8169B8-A7C3-49A3-B123-2B1A06EB8235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17:19:13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32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12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16389" name="Rectangle 2"/>
          <p:cNvSpPr/>
          <p:nvPr/>
        </p:nvSpPr>
        <p:spPr>
          <a:xfrm>
            <a:off x="-111125" y="0"/>
            <a:ext cx="9255125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13.1.1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螺纹的基本要素与种类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螺距和导程</a:t>
            </a:r>
          </a:p>
        </p:txBody>
      </p:sp>
      <p:sp>
        <p:nvSpPr>
          <p:cNvPr id="16390" name="Line 3"/>
          <p:cNvSpPr/>
          <p:nvPr/>
        </p:nvSpPr>
        <p:spPr>
          <a:xfrm rot="-72769" flipH="1">
            <a:off x="4232275" y="3683000"/>
            <a:ext cx="209550" cy="176213"/>
          </a:xfrm>
          <a:prstGeom prst="line">
            <a:avLst/>
          </a:prstGeom>
          <a:ln w="12700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391" name="Freeform 4"/>
          <p:cNvSpPr/>
          <p:nvPr/>
        </p:nvSpPr>
        <p:spPr>
          <a:xfrm rot="-72769">
            <a:off x="3667125" y="3990975"/>
            <a:ext cx="2012950" cy="528638"/>
          </a:xfrm>
          <a:custGeom>
            <a:avLst/>
            <a:gdLst>
              <a:gd name="txL" fmla="*/ 0 w 1268"/>
              <a:gd name="txT" fmla="*/ 0 h 333"/>
              <a:gd name="txR" fmla="*/ 1268 w 1268"/>
              <a:gd name="txB" fmla="*/ 333 h 333"/>
            </a:gdLst>
            <a:ahLst/>
            <a:cxnLst>
              <a:cxn ang="0">
                <a:pos x="2012950" y="31750"/>
              </a:cxn>
              <a:cxn ang="0">
                <a:pos x="1955800" y="69850"/>
              </a:cxn>
              <a:cxn ang="0">
                <a:pos x="1854200" y="196850"/>
              </a:cxn>
              <a:cxn ang="0">
                <a:pos x="1803400" y="254000"/>
              </a:cxn>
              <a:cxn ang="0">
                <a:pos x="1689100" y="406400"/>
              </a:cxn>
              <a:cxn ang="0">
                <a:pos x="1460500" y="463550"/>
              </a:cxn>
              <a:cxn ang="0">
                <a:pos x="1301750" y="520700"/>
              </a:cxn>
              <a:cxn ang="0">
                <a:pos x="742950" y="488950"/>
              </a:cxn>
              <a:cxn ang="0">
                <a:pos x="539750" y="450850"/>
              </a:cxn>
              <a:cxn ang="0">
                <a:pos x="450850" y="425450"/>
              </a:cxn>
              <a:cxn ang="0">
                <a:pos x="431800" y="419100"/>
              </a:cxn>
              <a:cxn ang="0">
                <a:pos x="342900" y="374650"/>
              </a:cxn>
              <a:cxn ang="0">
                <a:pos x="254000" y="285750"/>
              </a:cxn>
              <a:cxn ang="0">
                <a:pos x="133350" y="171450"/>
              </a:cxn>
              <a:cxn ang="0">
                <a:pos x="95250" y="152400"/>
              </a:cxn>
              <a:cxn ang="0">
                <a:pos x="57150" y="127000"/>
              </a:cxn>
              <a:cxn ang="0">
                <a:pos x="25400" y="69850"/>
              </a:cxn>
              <a:cxn ang="0">
                <a:pos x="19050" y="6350"/>
              </a:cxn>
              <a:cxn ang="0">
                <a:pos x="0" y="0"/>
              </a:cxn>
            </a:cxnLst>
            <a:rect l="txL" t="txT" r="txR" b="txB"/>
            <a:pathLst>
              <a:path w="1268" h="333">
                <a:moveTo>
                  <a:pt x="1268" y="20"/>
                </a:moveTo>
                <a:cubicBezTo>
                  <a:pt x="1252" y="31"/>
                  <a:pt x="1251" y="39"/>
                  <a:pt x="1232" y="44"/>
                </a:cubicBezTo>
                <a:cubicBezTo>
                  <a:pt x="1212" y="74"/>
                  <a:pt x="1185" y="90"/>
                  <a:pt x="1168" y="124"/>
                </a:cubicBezTo>
                <a:cubicBezTo>
                  <a:pt x="1161" y="138"/>
                  <a:pt x="1136" y="160"/>
                  <a:pt x="1136" y="160"/>
                </a:cubicBezTo>
                <a:cubicBezTo>
                  <a:pt x="1126" y="190"/>
                  <a:pt x="1093" y="241"/>
                  <a:pt x="1064" y="256"/>
                </a:cubicBezTo>
                <a:cubicBezTo>
                  <a:pt x="1022" y="277"/>
                  <a:pt x="966" y="281"/>
                  <a:pt x="920" y="292"/>
                </a:cubicBezTo>
                <a:cubicBezTo>
                  <a:pt x="884" y="301"/>
                  <a:pt x="855" y="319"/>
                  <a:pt x="820" y="328"/>
                </a:cubicBezTo>
                <a:cubicBezTo>
                  <a:pt x="701" y="326"/>
                  <a:pt x="584" y="333"/>
                  <a:pt x="468" y="308"/>
                </a:cubicBezTo>
                <a:cubicBezTo>
                  <a:pt x="425" y="299"/>
                  <a:pt x="383" y="293"/>
                  <a:pt x="340" y="284"/>
                </a:cubicBezTo>
                <a:cubicBezTo>
                  <a:pt x="315" y="279"/>
                  <a:pt x="307" y="276"/>
                  <a:pt x="284" y="268"/>
                </a:cubicBezTo>
                <a:cubicBezTo>
                  <a:pt x="280" y="267"/>
                  <a:pt x="272" y="264"/>
                  <a:pt x="272" y="264"/>
                </a:cubicBezTo>
                <a:cubicBezTo>
                  <a:pt x="253" y="249"/>
                  <a:pt x="239" y="244"/>
                  <a:pt x="216" y="236"/>
                </a:cubicBezTo>
                <a:cubicBezTo>
                  <a:pt x="199" y="219"/>
                  <a:pt x="180" y="193"/>
                  <a:pt x="160" y="180"/>
                </a:cubicBezTo>
                <a:cubicBezTo>
                  <a:pt x="139" y="149"/>
                  <a:pt x="117" y="125"/>
                  <a:pt x="84" y="108"/>
                </a:cubicBezTo>
                <a:cubicBezTo>
                  <a:pt x="76" y="104"/>
                  <a:pt x="68" y="100"/>
                  <a:pt x="60" y="96"/>
                </a:cubicBezTo>
                <a:cubicBezTo>
                  <a:pt x="52" y="91"/>
                  <a:pt x="36" y="80"/>
                  <a:pt x="36" y="80"/>
                </a:cubicBezTo>
                <a:cubicBezTo>
                  <a:pt x="32" y="67"/>
                  <a:pt x="16" y="44"/>
                  <a:pt x="16" y="44"/>
                </a:cubicBezTo>
                <a:cubicBezTo>
                  <a:pt x="15" y="31"/>
                  <a:pt x="17" y="17"/>
                  <a:pt x="12" y="4"/>
                </a:cubicBezTo>
                <a:cubicBezTo>
                  <a:pt x="11" y="0"/>
                  <a:pt x="0" y="0"/>
                  <a:pt x="0" y="0"/>
                </a:cubicBezTo>
              </a:path>
            </a:pathLst>
          </a:custGeom>
          <a:noFill/>
          <a:ln w="12700" cap="flat" cmpd="sng">
            <a:solidFill>
              <a:srgbClr val="99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6392" name="Group 5"/>
          <p:cNvGrpSpPr/>
          <p:nvPr/>
        </p:nvGrpSpPr>
        <p:grpSpPr>
          <a:xfrm rot="-72769">
            <a:off x="3676650" y="3649663"/>
            <a:ext cx="2022475" cy="854075"/>
            <a:chOff x="4532" y="1304"/>
            <a:chExt cx="1274" cy="538"/>
          </a:xfrm>
        </p:grpSpPr>
        <p:sp>
          <p:nvSpPr>
            <p:cNvPr id="16499" name="Line 6"/>
            <p:cNvSpPr/>
            <p:nvPr/>
          </p:nvSpPr>
          <p:spPr>
            <a:xfrm flipH="1">
              <a:off x="4582" y="1304"/>
              <a:ext cx="85" cy="70"/>
            </a:xfrm>
            <a:prstGeom prst="line">
              <a:avLst/>
            </a:prstGeom>
            <a:ln w="12700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500" name="Line 7"/>
            <p:cNvSpPr/>
            <p:nvPr/>
          </p:nvSpPr>
          <p:spPr>
            <a:xfrm flipH="1">
              <a:off x="4532" y="1338"/>
              <a:ext cx="162" cy="153"/>
            </a:xfrm>
            <a:prstGeom prst="line">
              <a:avLst/>
            </a:prstGeom>
            <a:ln w="12700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501" name="Line 8"/>
            <p:cNvSpPr/>
            <p:nvPr/>
          </p:nvSpPr>
          <p:spPr>
            <a:xfrm flipH="1">
              <a:off x="4556" y="1392"/>
              <a:ext cx="165" cy="132"/>
            </a:xfrm>
            <a:prstGeom prst="line">
              <a:avLst/>
            </a:prstGeom>
            <a:ln w="12700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502" name="Line 9"/>
            <p:cNvSpPr/>
            <p:nvPr/>
          </p:nvSpPr>
          <p:spPr>
            <a:xfrm flipH="1">
              <a:off x="4562" y="1416"/>
              <a:ext cx="183" cy="171"/>
            </a:xfrm>
            <a:prstGeom prst="line">
              <a:avLst/>
            </a:prstGeom>
            <a:ln w="12700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503" name="Line 10"/>
            <p:cNvSpPr/>
            <p:nvPr/>
          </p:nvSpPr>
          <p:spPr>
            <a:xfrm flipH="1">
              <a:off x="4595" y="1467"/>
              <a:ext cx="180" cy="159"/>
            </a:xfrm>
            <a:prstGeom prst="line">
              <a:avLst/>
            </a:prstGeom>
            <a:ln w="12700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504" name="Line 11"/>
            <p:cNvSpPr/>
            <p:nvPr/>
          </p:nvSpPr>
          <p:spPr>
            <a:xfrm flipH="1">
              <a:off x="4646" y="1500"/>
              <a:ext cx="168" cy="150"/>
            </a:xfrm>
            <a:prstGeom prst="line">
              <a:avLst/>
            </a:prstGeom>
            <a:ln w="12700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505" name="Line 12"/>
            <p:cNvSpPr/>
            <p:nvPr/>
          </p:nvSpPr>
          <p:spPr>
            <a:xfrm flipH="1">
              <a:off x="4673" y="1362"/>
              <a:ext cx="369" cy="333"/>
            </a:xfrm>
            <a:prstGeom prst="line">
              <a:avLst/>
            </a:prstGeom>
            <a:ln w="12700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506" name="Line 13"/>
            <p:cNvSpPr/>
            <p:nvPr/>
          </p:nvSpPr>
          <p:spPr>
            <a:xfrm flipH="1">
              <a:off x="4721" y="1416"/>
              <a:ext cx="336" cy="306"/>
            </a:xfrm>
            <a:prstGeom prst="line">
              <a:avLst/>
            </a:prstGeom>
            <a:ln w="12700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507" name="Line 14"/>
            <p:cNvSpPr/>
            <p:nvPr/>
          </p:nvSpPr>
          <p:spPr>
            <a:xfrm flipH="1">
              <a:off x="4769" y="1470"/>
              <a:ext cx="312" cy="291"/>
            </a:xfrm>
            <a:prstGeom prst="line">
              <a:avLst/>
            </a:prstGeom>
            <a:ln w="12700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508" name="Line 15"/>
            <p:cNvSpPr/>
            <p:nvPr/>
          </p:nvSpPr>
          <p:spPr>
            <a:xfrm flipH="1">
              <a:off x="4823" y="1500"/>
              <a:ext cx="297" cy="285"/>
            </a:xfrm>
            <a:prstGeom prst="line">
              <a:avLst/>
            </a:prstGeom>
            <a:ln w="12700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509" name="Line 16"/>
            <p:cNvSpPr/>
            <p:nvPr/>
          </p:nvSpPr>
          <p:spPr>
            <a:xfrm flipH="1">
              <a:off x="4886" y="1360"/>
              <a:ext cx="480" cy="449"/>
            </a:xfrm>
            <a:prstGeom prst="line">
              <a:avLst/>
            </a:prstGeom>
            <a:ln w="12700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510" name="Line 17"/>
            <p:cNvSpPr/>
            <p:nvPr/>
          </p:nvSpPr>
          <p:spPr>
            <a:xfrm flipH="1">
              <a:off x="4973" y="1409"/>
              <a:ext cx="419" cy="406"/>
            </a:xfrm>
            <a:prstGeom prst="line">
              <a:avLst/>
            </a:prstGeom>
            <a:ln w="12700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511" name="Line 18"/>
            <p:cNvSpPr/>
            <p:nvPr/>
          </p:nvSpPr>
          <p:spPr>
            <a:xfrm flipH="1">
              <a:off x="5033" y="1459"/>
              <a:ext cx="392" cy="371"/>
            </a:xfrm>
            <a:prstGeom prst="line">
              <a:avLst/>
            </a:prstGeom>
            <a:ln w="12700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512" name="Line 19"/>
            <p:cNvSpPr/>
            <p:nvPr/>
          </p:nvSpPr>
          <p:spPr>
            <a:xfrm flipH="1">
              <a:off x="5120" y="1515"/>
              <a:ext cx="354" cy="327"/>
            </a:xfrm>
            <a:prstGeom prst="line">
              <a:avLst/>
            </a:prstGeom>
            <a:ln w="12700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513" name="Line 20"/>
            <p:cNvSpPr/>
            <p:nvPr/>
          </p:nvSpPr>
          <p:spPr>
            <a:xfrm flipH="1">
              <a:off x="5201" y="1368"/>
              <a:ext cx="510" cy="474"/>
            </a:xfrm>
            <a:prstGeom prst="line">
              <a:avLst/>
            </a:prstGeom>
            <a:ln w="12700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514" name="Line 21"/>
            <p:cNvSpPr/>
            <p:nvPr/>
          </p:nvSpPr>
          <p:spPr>
            <a:xfrm flipH="1">
              <a:off x="5288" y="1431"/>
              <a:ext cx="447" cy="399"/>
            </a:xfrm>
            <a:prstGeom prst="line">
              <a:avLst/>
            </a:prstGeom>
            <a:ln w="12700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515" name="Line 22"/>
            <p:cNvSpPr/>
            <p:nvPr/>
          </p:nvSpPr>
          <p:spPr>
            <a:xfrm flipH="1">
              <a:off x="5408" y="1475"/>
              <a:ext cx="360" cy="350"/>
            </a:xfrm>
            <a:prstGeom prst="line">
              <a:avLst/>
            </a:prstGeom>
            <a:ln w="12700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516" name="Line 23"/>
            <p:cNvSpPr/>
            <p:nvPr/>
          </p:nvSpPr>
          <p:spPr>
            <a:xfrm flipH="1">
              <a:off x="5510" y="1510"/>
              <a:ext cx="296" cy="293"/>
            </a:xfrm>
            <a:prstGeom prst="line">
              <a:avLst/>
            </a:prstGeom>
            <a:ln w="12700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6393" name="Freeform 24"/>
          <p:cNvSpPr/>
          <p:nvPr/>
        </p:nvSpPr>
        <p:spPr>
          <a:xfrm rot="-72769">
            <a:off x="2344738" y="3670300"/>
            <a:ext cx="190500" cy="1790700"/>
          </a:xfrm>
          <a:custGeom>
            <a:avLst/>
            <a:gdLst>
              <a:gd name="txL" fmla="*/ 0 w 120"/>
              <a:gd name="txT" fmla="*/ 0 h 1128"/>
              <a:gd name="txR" fmla="*/ 120 w 120"/>
              <a:gd name="txB" fmla="*/ 1128 h 1128"/>
            </a:gdLst>
            <a:ahLst/>
            <a:cxnLst>
              <a:cxn ang="0">
                <a:pos x="190500" y="1790700"/>
              </a:cxn>
              <a:cxn ang="0">
                <a:pos x="152400" y="1778000"/>
              </a:cxn>
              <a:cxn ang="0">
                <a:pos x="114300" y="1695450"/>
              </a:cxn>
              <a:cxn ang="0">
                <a:pos x="95250" y="1701800"/>
              </a:cxn>
              <a:cxn ang="0">
                <a:pos x="82550" y="1682750"/>
              </a:cxn>
              <a:cxn ang="0">
                <a:pos x="44450" y="1663700"/>
              </a:cxn>
              <a:cxn ang="0">
                <a:pos x="31750" y="1644650"/>
              </a:cxn>
              <a:cxn ang="0">
                <a:pos x="25400" y="1625600"/>
              </a:cxn>
              <a:cxn ang="0">
                <a:pos x="0" y="1587500"/>
              </a:cxn>
              <a:cxn ang="0">
                <a:pos x="31750" y="1327150"/>
              </a:cxn>
              <a:cxn ang="0">
                <a:pos x="38100" y="1054100"/>
              </a:cxn>
              <a:cxn ang="0">
                <a:pos x="12700" y="228600"/>
              </a:cxn>
              <a:cxn ang="0">
                <a:pos x="25400" y="0"/>
              </a:cxn>
            </a:cxnLst>
            <a:rect l="txL" t="txT" r="txR" b="txB"/>
            <a:pathLst>
              <a:path w="120" h="1128">
                <a:moveTo>
                  <a:pt x="120" y="1128"/>
                </a:moveTo>
                <a:cubicBezTo>
                  <a:pt x="112" y="1125"/>
                  <a:pt x="101" y="1127"/>
                  <a:pt x="96" y="1120"/>
                </a:cubicBezTo>
                <a:cubicBezTo>
                  <a:pt x="85" y="1103"/>
                  <a:pt x="83" y="1085"/>
                  <a:pt x="72" y="1068"/>
                </a:cubicBezTo>
                <a:cubicBezTo>
                  <a:pt x="68" y="1069"/>
                  <a:pt x="64" y="1074"/>
                  <a:pt x="60" y="1072"/>
                </a:cubicBezTo>
                <a:cubicBezTo>
                  <a:pt x="56" y="1070"/>
                  <a:pt x="56" y="1063"/>
                  <a:pt x="52" y="1060"/>
                </a:cubicBezTo>
                <a:cubicBezTo>
                  <a:pt x="45" y="1054"/>
                  <a:pt x="35" y="1053"/>
                  <a:pt x="28" y="1048"/>
                </a:cubicBezTo>
                <a:cubicBezTo>
                  <a:pt x="25" y="1044"/>
                  <a:pt x="22" y="1040"/>
                  <a:pt x="20" y="1036"/>
                </a:cubicBezTo>
                <a:cubicBezTo>
                  <a:pt x="18" y="1032"/>
                  <a:pt x="18" y="1028"/>
                  <a:pt x="16" y="1024"/>
                </a:cubicBezTo>
                <a:cubicBezTo>
                  <a:pt x="11" y="1016"/>
                  <a:pt x="0" y="1000"/>
                  <a:pt x="0" y="1000"/>
                </a:cubicBezTo>
                <a:cubicBezTo>
                  <a:pt x="2" y="937"/>
                  <a:pt x="1" y="892"/>
                  <a:pt x="20" y="836"/>
                </a:cubicBezTo>
                <a:cubicBezTo>
                  <a:pt x="23" y="782"/>
                  <a:pt x="37" y="716"/>
                  <a:pt x="24" y="664"/>
                </a:cubicBezTo>
                <a:cubicBezTo>
                  <a:pt x="19" y="491"/>
                  <a:pt x="18" y="317"/>
                  <a:pt x="8" y="144"/>
                </a:cubicBezTo>
                <a:cubicBezTo>
                  <a:pt x="10" y="95"/>
                  <a:pt x="16" y="48"/>
                  <a:pt x="16" y="0"/>
                </a:cubicBezTo>
              </a:path>
            </a:pathLst>
          </a:custGeom>
          <a:noFill/>
          <a:ln w="12700" cap="flat" cmpd="sng">
            <a:solidFill>
              <a:srgbClr val="99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4" name="Freeform 25"/>
          <p:cNvSpPr/>
          <p:nvPr/>
        </p:nvSpPr>
        <p:spPr>
          <a:xfrm rot="-72769">
            <a:off x="5511800" y="3638550"/>
            <a:ext cx="266700" cy="1685925"/>
          </a:xfrm>
          <a:custGeom>
            <a:avLst/>
            <a:gdLst>
              <a:gd name="txL" fmla="*/ 0 w 168"/>
              <a:gd name="txT" fmla="*/ 0 h 1045"/>
              <a:gd name="txR" fmla="*/ 168 w 168"/>
              <a:gd name="txB" fmla="*/ 1045 h 1045"/>
            </a:gdLst>
            <a:ahLst/>
            <a:cxnLst>
              <a:cxn ang="0">
                <a:pos x="0" y="0"/>
              </a:cxn>
              <a:cxn ang="0">
                <a:pos x="38100" y="45173"/>
              </a:cxn>
              <a:cxn ang="0">
                <a:pos x="88900" y="141973"/>
              </a:cxn>
              <a:cxn ang="0">
                <a:pos x="107950" y="219412"/>
              </a:cxn>
              <a:cxn ang="0">
                <a:pos x="146050" y="238772"/>
              </a:cxn>
              <a:cxn ang="0">
                <a:pos x="209550" y="367838"/>
              </a:cxn>
              <a:cxn ang="0">
                <a:pos x="247650" y="587250"/>
              </a:cxn>
              <a:cxn ang="0">
                <a:pos x="266700" y="832476"/>
              </a:cxn>
              <a:cxn ang="0">
                <a:pos x="260350" y="1077701"/>
              </a:cxn>
              <a:cxn ang="0">
                <a:pos x="241300" y="1193861"/>
              </a:cxn>
              <a:cxn ang="0">
                <a:pos x="222250" y="1251940"/>
              </a:cxn>
              <a:cxn ang="0">
                <a:pos x="190500" y="1439086"/>
              </a:cxn>
              <a:cxn ang="0">
                <a:pos x="171450" y="1477806"/>
              </a:cxn>
              <a:cxn ang="0">
                <a:pos x="120650" y="1561699"/>
              </a:cxn>
              <a:cxn ang="0">
                <a:pos x="82550" y="1658498"/>
              </a:cxn>
              <a:cxn ang="0">
                <a:pos x="69850" y="1671405"/>
              </a:cxn>
            </a:cxnLst>
            <a:rect l="txL" t="txT" r="txR" b="txB"/>
            <a:pathLst>
              <a:path w="168" h="1045">
                <a:moveTo>
                  <a:pt x="0" y="0"/>
                </a:moveTo>
                <a:cubicBezTo>
                  <a:pt x="5" y="16"/>
                  <a:pt x="8" y="23"/>
                  <a:pt x="24" y="28"/>
                </a:cubicBezTo>
                <a:cubicBezTo>
                  <a:pt x="30" y="47"/>
                  <a:pt x="40" y="77"/>
                  <a:pt x="56" y="88"/>
                </a:cubicBezTo>
                <a:cubicBezTo>
                  <a:pt x="60" y="101"/>
                  <a:pt x="58" y="126"/>
                  <a:pt x="68" y="136"/>
                </a:cubicBezTo>
                <a:cubicBezTo>
                  <a:pt x="74" y="142"/>
                  <a:pt x="85" y="143"/>
                  <a:pt x="92" y="148"/>
                </a:cubicBezTo>
                <a:cubicBezTo>
                  <a:pt x="111" y="177"/>
                  <a:pt x="125" y="195"/>
                  <a:pt x="132" y="228"/>
                </a:cubicBezTo>
                <a:cubicBezTo>
                  <a:pt x="135" y="283"/>
                  <a:pt x="146" y="314"/>
                  <a:pt x="156" y="364"/>
                </a:cubicBezTo>
                <a:cubicBezTo>
                  <a:pt x="159" y="460"/>
                  <a:pt x="156" y="456"/>
                  <a:pt x="168" y="516"/>
                </a:cubicBezTo>
                <a:cubicBezTo>
                  <a:pt x="167" y="567"/>
                  <a:pt x="166" y="617"/>
                  <a:pt x="164" y="668"/>
                </a:cubicBezTo>
                <a:cubicBezTo>
                  <a:pt x="162" y="716"/>
                  <a:pt x="164" y="705"/>
                  <a:pt x="152" y="740"/>
                </a:cubicBezTo>
                <a:cubicBezTo>
                  <a:pt x="148" y="752"/>
                  <a:pt x="140" y="776"/>
                  <a:pt x="140" y="776"/>
                </a:cubicBezTo>
                <a:cubicBezTo>
                  <a:pt x="136" y="813"/>
                  <a:pt x="133" y="857"/>
                  <a:pt x="120" y="892"/>
                </a:cubicBezTo>
                <a:cubicBezTo>
                  <a:pt x="108" y="923"/>
                  <a:pt x="115" y="886"/>
                  <a:pt x="108" y="916"/>
                </a:cubicBezTo>
                <a:cubicBezTo>
                  <a:pt x="103" y="940"/>
                  <a:pt x="101" y="960"/>
                  <a:pt x="76" y="968"/>
                </a:cubicBezTo>
                <a:cubicBezTo>
                  <a:pt x="69" y="990"/>
                  <a:pt x="62" y="1008"/>
                  <a:pt x="52" y="1028"/>
                </a:cubicBezTo>
                <a:cubicBezTo>
                  <a:pt x="43" y="1045"/>
                  <a:pt x="44" y="1044"/>
                  <a:pt x="44" y="1036"/>
                </a:cubicBezTo>
              </a:path>
            </a:pathLst>
          </a:custGeom>
          <a:noFill/>
          <a:ln w="12700" cap="flat" cmpd="sng">
            <a:solidFill>
              <a:srgbClr val="99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5" name="Line 26"/>
          <p:cNvSpPr/>
          <p:nvPr/>
        </p:nvSpPr>
        <p:spPr>
          <a:xfrm rot="-72769">
            <a:off x="2413000" y="4730750"/>
            <a:ext cx="92075" cy="720725"/>
          </a:xfrm>
          <a:prstGeom prst="line">
            <a:avLst/>
          </a:prstGeom>
          <a:ln w="28575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396" name="Line 27"/>
          <p:cNvSpPr/>
          <p:nvPr/>
        </p:nvSpPr>
        <p:spPr>
          <a:xfrm rot="-72769">
            <a:off x="2389188" y="3675063"/>
            <a:ext cx="165100" cy="1746250"/>
          </a:xfrm>
          <a:prstGeom prst="line">
            <a:avLst/>
          </a:prstGeom>
          <a:ln w="28575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397" name="Line 28"/>
          <p:cNvSpPr/>
          <p:nvPr/>
        </p:nvSpPr>
        <p:spPr>
          <a:xfrm rot="-72769">
            <a:off x="2540000" y="3932238"/>
            <a:ext cx="219075" cy="1187450"/>
          </a:xfrm>
          <a:prstGeom prst="line">
            <a:avLst/>
          </a:prstGeom>
          <a:ln w="28575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398" name="Line 29"/>
          <p:cNvSpPr/>
          <p:nvPr/>
        </p:nvSpPr>
        <p:spPr>
          <a:xfrm rot="-72769">
            <a:off x="2603500" y="3917950"/>
            <a:ext cx="212725" cy="1189038"/>
          </a:xfrm>
          <a:prstGeom prst="line">
            <a:avLst/>
          </a:prstGeom>
          <a:ln w="28575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399" name="Line 30"/>
          <p:cNvSpPr/>
          <p:nvPr/>
        </p:nvSpPr>
        <p:spPr>
          <a:xfrm rot="-72769">
            <a:off x="2820988" y="3667125"/>
            <a:ext cx="184150" cy="1746250"/>
          </a:xfrm>
          <a:prstGeom prst="line">
            <a:avLst/>
          </a:prstGeom>
          <a:ln w="28575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400" name="Line 31"/>
          <p:cNvSpPr/>
          <p:nvPr/>
        </p:nvSpPr>
        <p:spPr>
          <a:xfrm rot="-72769">
            <a:off x="2897188" y="3695700"/>
            <a:ext cx="196850" cy="1720850"/>
          </a:xfrm>
          <a:prstGeom prst="line">
            <a:avLst/>
          </a:prstGeom>
          <a:ln w="28575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401" name="Line 32"/>
          <p:cNvSpPr/>
          <p:nvPr/>
        </p:nvSpPr>
        <p:spPr>
          <a:xfrm rot="-72769">
            <a:off x="3055938" y="3921125"/>
            <a:ext cx="222250" cy="1192213"/>
          </a:xfrm>
          <a:prstGeom prst="line">
            <a:avLst/>
          </a:prstGeom>
          <a:ln w="28575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402" name="Line 33"/>
          <p:cNvSpPr/>
          <p:nvPr/>
        </p:nvSpPr>
        <p:spPr>
          <a:xfrm rot="-72769">
            <a:off x="3128963" y="3925888"/>
            <a:ext cx="212725" cy="1200150"/>
          </a:xfrm>
          <a:prstGeom prst="line">
            <a:avLst/>
          </a:prstGeom>
          <a:ln w="28575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403" name="Line 34"/>
          <p:cNvSpPr/>
          <p:nvPr/>
        </p:nvSpPr>
        <p:spPr>
          <a:xfrm rot="-72769">
            <a:off x="3328988" y="3630613"/>
            <a:ext cx="203200" cy="1822450"/>
          </a:xfrm>
          <a:prstGeom prst="line">
            <a:avLst/>
          </a:prstGeom>
          <a:ln w="28575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404" name="Line 35"/>
          <p:cNvSpPr/>
          <p:nvPr/>
        </p:nvSpPr>
        <p:spPr>
          <a:xfrm rot="-72769">
            <a:off x="3417888" y="3635375"/>
            <a:ext cx="190500" cy="1809750"/>
          </a:xfrm>
          <a:prstGeom prst="line">
            <a:avLst/>
          </a:prstGeom>
          <a:ln w="28575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405" name="Line 36"/>
          <p:cNvSpPr/>
          <p:nvPr/>
        </p:nvSpPr>
        <p:spPr>
          <a:xfrm rot="-72769">
            <a:off x="3600450" y="3960813"/>
            <a:ext cx="220663" cy="1152525"/>
          </a:xfrm>
          <a:prstGeom prst="line">
            <a:avLst/>
          </a:prstGeom>
          <a:ln w="28575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406" name="Line 37"/>
          <p:cNvSpPr/>
          <p:nvPr/>
        </p:nvSpPr>
        <p:spPr>
          <a:xfrm rot="-72769">
            <a:off x="3651250" y="3925888"/>
            <a:ext cx="228600" cy="1195387"/>
          </a:xfrm>
          <a:prstGeom prst="line">
            <a:avLst/>
          </a:prstGeom>
          <a:ln w="28575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407" name="Line 38"/>
          <p:cNvSpPr/>
          <p:nvPr/>
        </p:nvSpPr>
        <p:spPr>
          <a:xfrm rot="-72769">
            <a:off x="3919538" y="4295775"/>
            <a:ext cx="150812" cy="1120775"/>
          </a:xfrm>
          <a:prstGeom prst="line">
            <a:avLst/>
          </a:prstGeom>
          <a:ln w="28575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408" name="Line 39"/>
          <p:cNvSpPr/>
          <p:nvPr/>
        </p:nvSpPr>
        <p:spPr>
          <a:xfrm rot="-72769">
            <a:off x="4016375" y="4371975"/>
            <a:ext cx="127000" cy="1066800"/>
          </a:xfrm>
          <a:prstGeom prst="line">
            <a:avLst/>
          </a:prstGeom>
          <a:ln w="28575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409" name="Line 40"/>
          <p:cNvSpPr/>
          <p:nvPr/>
        </p:nvSpPr>
        <p:spPr>
          <a:xfrm rot="-72769">
            <a:off x="4213225" y="4448175"/>
            <a:ext cx="122238" cy="668338"/>
          </a:xfrm>
          <a:prstGeom prst="line">
            <a:avLst/>
          </a:prstGeom>
          <a:ln w="28575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410" name="Line 41"/>
          <p:cNvSpPr/>
          <p:nvPr/>
        </p:nvSpPr>
        <p:spPr>
          <a:xfrm rot="-72769">
            <a:off x="4275138" y="4468813"/>
            <a:ext cx="133350" cy="660400"/>
          </a:xfrm>
          <a:prstGeom prst="line">
            <a:avLst/>
          </a:prstGeom>
          <a:ln w="28575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411" name="Line 42"/>
          <p:cNvSpPr/>
          <p:nvPr/>
        </p:nvSpPr>
        <p:spPr>
          <a:xfrm rot="-72769">
            <a:off x="4467225" y="4489450"/>
            <a:ext cx="111125" cy="954088"/>
          </a:xfrm>
          <a:prstGeom prst="line">
            <a:avLst/>
          </a:prstGeom>
          <a:ln w="28575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412" name="Line 43"/>
          <p:cNvSpPr/>
          <p:nvPr/>
        </p:nvSpPr>
        <p:spPr>
          <a:xfrm rot="-72769">
            <a:off x="4557713" y="4506913"/>
            <a:ext cx="101600" cy="927100"/>
          </a:xfrm>
          <a:prstGeom prst="line">
            <a:avLst/>
          </a:prstGeom>
          <a:ln w="28575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413" name="Line 44"/>
          <p:cNvSpPr/>
          <p:nvPr/>
        </p:nvSpPr>
        <p:spPr>
          <a:xfrm rot="-72769">
            <a:off x="4727575" y="4503738"/>
            <a:ext cx="139700" cy="635000"/>
          </a:xfrm>
          <a:prstGeom prst="line">
            <a:avLst/>
          </a:prstGeom>
          <a:ln w="28575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414" name="Line 45"/>
          <p:cNvSpPr/>
          <p:nvPr/>
        </p:nvSpPr>
        <p:spPr>
          <a:xfrm rot="-72769">
            <a:off x="4802188" y="4495800"/>
            <a:ext cx="120650" cy="635000"/>
          </a:xfrm>
          <a:prstGeom prst="line">
            <a:avLst/>
          </a:prstGeom>
          <a:ln w="28575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415" name="Line 46"/>
          <p:cNvSpPr/>
          <p:nvPr/>
        </p:nvSpPr>
        <p:spPr>
          <a:xfrm rot="-72769">
            <a:off x="5008563" y="4497388"/>
            <a:ext cx="95250" cy="939800"/>
          </a:xfrm>
          <a:prstGeom prst="line">
            <a:avLst/>
          </a:prstGeom>
          <a:ln w="28575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416" name="Line 47"/>
          <p:cNvSpPr/>
          <p:nvPr/>
        </p:nvSpPr>
        <p:spPr>
          <a:xfrm rot="-72769">
            <a:off x="5084763" y="4464050"/>
            <a:ext cx="98425" cy="977900"/>
          </a:xfrm>
          <a:prstGeom prst="line">
            <a:avLst/>
          </a:prstGeom>
          <a:ln w="28575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417" name="Line 48"/>
          <p:cNvSpPr/>
          <p:nvPr/>
        </p:nvSpPr>
        <p:spPr>
          <a:xfrm rot="-72769">
            <a:off x="5235575" y="4416425"/>
            <a:ext cx="152400" cy="736600"/>
          </a:xfrm>
          <a:prstGeom prst="line">
            <a:avLst/>
          </a:prstGeom>
          <a:ln w="28575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418" name="Line 49"/>
          <p:cNvSpPr/>
          <p:nvPr/>
        </p:nvSpPr>
        <p:spPr>
          <a:xfrm rot="-72769">
            <a:off x="5297488" y="4395788"/>
            <a:ext cx="165100" cy="755650"/>
          </a:xfrm>
          <a:prstGeom prst="line">
            <a:avLst/>
          </a:prstGeom>
          <a:ln w="28575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419" name="Line 50"/>
          <p:cNvSpPr/>
          <p:nvPr/>
        </p:nvSpPr>
        <p:spPr>
          <a:xfrm rot="-72769">
            <a:off x="5492750" y="4206875"/>
            <a:ext cx="127000" cy="1003300"/>
          </a:xfrm>
          <a:prstGeom prst="line">
            <a:avLst/>
          </a:prstGeom>
          <a:ln w="28575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420" name="Line 51"/>
          <p:cNvSpPr/>
          <p:nvPr/>
        </p:nvSpPr>
        <p:spPr>
          <a:xfrm rot="-72769">
            <a:off x="5559425" y="4116388"/>
            <a:ext cx="120650" cy="998537"/>
          </a:xfrm>
          <a:prstGeom prst="line">
            <a:avLst/>
          </a:prstGeom>
          <a:ln w="28575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421" name="Line 52"/>
          <p:cNvSpPr/>
          <p:nvPr/>
        </p:nvSpPr>
        <p:spPr>
          <a:xfrm rot="-72769">
            <a:off x="2243138" y="4500563"/>
            <a:ext cx="3762375" cy="66675"/>
          </a:xfrm>
          <a:prstGeom prst="line">
            <a:avLst/>
          </a:prstGeom>
          <a:ln w="12700" cap="flat" cmpd="sng">
            <a:solidFill>
              <a:srgbClr val="990000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16422" name="Line 53"/>
          <p:cNvSpPr/>
          <p:nvPr/>
        </p:nvSpPr>
        <p:spPr>
          <a:xfrm rot="-72769">
            <a:off x="2100263" y="5264150"/>
            <a:ext cx="3606800" cy="69850"/>
          </a:xfrm>
          <a:prstGeom prst="line">
            <a:avLst/>
          </a:prstGeom>
          <a:ln w="12700" cap="flat" cmpd="sng">
            <a:solidFill>
              <a:srgbClr val="990000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16423" name="Line 54"/>
          <p:cNvSpPr/>
          <p:nvPr/>
        </p:nvSpPr>
        <p:spPr>
          <a:xfrm rot="-72769">
            <a:off x="2138363" y="3749675"/>
            <a:ext cx="3565525" cy="74613"/>
          </a:xfrm>
          <a:prstGeom prst="line">
            <a:avLst/>
          </a:prstGeom>
          <a:ln w="12700" cap="flat" cmpd="sng">
            <a:solidFill>
              <a:srgbClr val="990000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16424" name="Freeform 55"/>
          <p:cNvSpPr/>
          <p:nvPr/>
        </p:nvSpPr>
        <p:spPr>
          <a:xfrm>
            <a:off x="2551113" y="5099050"/>
            <a:ext cx="3049587" cy="354013"/>
          </a:xfrm>
          <a:custGeom>
            <a:avLst/>
            <a:gdLst>
              <a:gd name="txL" fmla="*/ 0 w 1921"/>
              <a:gd name="txT" fmla="*/ 0 h 223"/>
              <a:gd name="txR" fmla="*/ 1921 w 1921"/>
              <a:gd name="txB" fmla="*/ 223 h 223"/>
            </a:gdLst>
            <a:ahLst/>
            <a:cxnLst>
              <a:cxn ang="0">
                <a:pos x="0" y="349250"/>
              </a:cxn>
              <a:cxn ang="0">
                <a:pos x="215900" y="0"/>
              </a:cxn>
              <a:cxn ang="0">
                <a:pos x="276225" y="3175"/>
              </a:cxn>
              <a:cxn ang="0">
                <a:pos x="482600" y="338138"/>
              </a:cxn>
              <a:cxn ang="0">
                <a:pos x="544512" y="338138"/>
              </a:cxn>
              <a:cxn ang="0">
                <a:pos x="742950" y="3175"/>
              </a:cxn>
              <a:cxn ang="0">
                <a:pos x="796925" y="1588"/>
              </a:cxn>
              <a:cxn ang="0">
                <a:pos x="995362" y="354013"/>
              </a:cxn>
              <a:cxn ang="0">
                <a:pos x="1073150" y="354013"/>
              </a:cxn>
              <a:cxn ang="0">
                <a:pos x="1279525" y="6350"/>
              </a:cxn>
              <a:cxn ang="0">
                <a:pos x="1343025" y="6350"/>
              </a:cxn>
              <a:cxn ang="0">
                <a:pos x="1544637" y="336550"/>
              </a:cxn>
              <a:cxn ang="0">
                <a:pos x="1603375" y="334963"/>
              </a:cxn>
              <a:cxn ang="0">
                <a:pos x="1795463" y="12700"/>
              </a:cxn>
              <a:cxn ang="0">
                <a:pos x="1854200" y="9525"/>
              </a:cxn>
              <a:cxn ang="0">
                <a:pos x="2036762" y="342900"/>
              </a:cxn>
              <a:cxn ang="0">
                <a:pos x="2114550" y="342900"/>
              </a:cxn>
              <a:cxn ang="0">
                <a:pos x="2316162" y="25400"/>
              </a:cxn>
              <a:cxn ang="0">
                <a:pos x="2370137" y="25400"/>
              </a:cxn>
              <a:cxn ang="0">
                <a:pos x="2570162" y="352425"/>
              </a:cxn>
              <a:cxn ang="0">
                <a:pos x="2641600" y="352425"/>
              </a:cxn>
              <a:cxn ang="0">
                <a:pos x="2838450" y="34925"/>
              </a:cxn>
              <a:cxn ang="0">
                <a:pos x="2916237" y="34925"/>
              </a:cxn>
              <a:cxn ang="0">
                <a:pos x="3049587" y="228600"/>
              </a:cxn>
            </a:cxnLst>
            <a:rect l="txL" t="txT" r="txR" b="txB"/>
            <a:pathLst>
              <a:path w="1921" h="223">
                <a:moveTo>
                  <a:pt x="0" y="220"/>
                </a:moveTo>
                <a:lnTo>
                  <a:pt x="136" y="0"/>
                </a:lnTo>
                <a:lnTo>
                  <a:pt x="174" y="2"/>
                </a:lnTo>
                <a:lnTo>
                  <a:pt x="304" y="213"/>
                </a:lnTo>
                <a:lnTo>
                  <a:pt x="343" y="213"/>
                </a:lnTo>
                <a:lnTo>
                  <a:pt x="468" y="2"/>
                </a:lnTo>
                <a:lnTo>
                  <a:pt x="502" y="1"/>
                </a:lnTo>
                <a:lnTo>
                  <a:pt x="627" y="223"/>
                </a:lnTo>
                <a:lnTo>
                  <a:pt x="676" y="223"/>
                </a:lnTo>
                <a:lnTo>
                  <a:pt x="806" y="4"/>
                </a:lnTo>
                <a:lnTo>
                  <a:pt x="846" y="4"/>
                </a:lnTo>
                <a:lnTo>
                  <a:pt x="973" y="212"/>
                </a:lnTo>
                <a:lnTo>
                  <a:pt x="1010" y="211"/>
                </a:lnTo>
                <a:lnTo>
                  <a:pt x="1131" y="8"/>
                </a:lnTo>
                <a:lnTo>
                  <a:pt x="1168" y="6"/>
                </a:lnTo>
                <a:lnTo>
                  <a:pt x="1283" y="216"/>
                </a:lnTo>
                <a:lnTo>
                  <a:pt x="1332" y="216"/>
                </a:lnTo>
                <a:lnTo>
                  <a:pt x="1459" y="16"/>
                </a:lnTo>
                <a:lnTo>
                  <a:pt x="1493" y="16"/>
                </a:lnTo>
                <a:lnTo>
                  <a:pt x="1619" y="222"/>
                </a:lnTo>
                <a:lnTo>
                  <a:pt x="1664" y="222"/>
                </a:lnTo>
                <a:lnTo>
                  <a:pt x="1788" y="22"/>
                </a:lnTo>
                <a:lnTo>
                  <a:pt x="1837" y="22"/>
                </a:lnTo>
                <a:lnTo>
                  <a:pt x="1921" y="144"/>
                </a:lnTo>
              </a:path>
            </a:pathLst>
          </a:custGeom>
          <a:noFill/>
          <a:ln w="28575" cap="flat" cmpd="sng">
            <a:solidFill>
              <a:srgbClr val="99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25" name="Freeform 56"/>
          <p:cNvSpPr/>
          <p:nvPr/>
        </p:nvSpPr>
        <p:spPr>
          <a:xfrm>
            <a:off x="2349500" y="3633788"/>
            <a:ext cx="3141663" cy="333375"/>
          </a:xfrm>
          <a:custGeom>
            <a:avLst/>
            <a:gdLst>
              <a:gd name="txL" fmla="*/ 0 w 1979"/>
              <a:gd name="txT" fmla="*/ 0 h 210"/>
              <a:gd name="txR" fmla="*/ 1979 w 1979"/>
              <a:gd name="txB" fmla="*/ 210 h 210"/>
            </a:gdLst>
            <a:ahLst/>
            <a:cxnLst>
              <a:cxn ang="0">
                <a:pos x="0" y="15875"/>
              </a:cxn>
              <a:cxn ang="0">
                <a:pos x="184150" y="322263"/>
              </a:cxn>
              <a:cxn ang="0">
                <a:pos x="239713" y="322263"/>
              </a:cxn>
              <a:cxn ang="0">
                <a:pos x="447675" y="25400"/>
              </a:cxn>
              <a:cxn ang="0">
                <a:pos x="519113" y="25400"/>
              </a:cxn>
              <a:cxn ang="0">
                <a:pos x="692150" y="300038"/>
              </a:cxn>
              <a:cxn ang="0">
                <a:pos x="758825" y="298450"/>
              </a:cxn>
              <a:cxn ang="0">
                <a:pos x="962025" y="0"/>
              </a:cxn>
              <a:cxn ang="0">
                <a:pos x="1036638" y="0"/>
              </a:cxn>
              <a:cxn ang="0">
                <a:pos x="1216025" y="320675"/>
              </a:cxn>
              <a:cxn ang="0">
                <a:pos x="1276350" y="319088"/>
              </a:cxn>
              <a:cxn ang="0">
                <a:pos x="1466850" y="3175"/>
              </a:cxn>
              <a:cxn ang="0">
                <a:pos x="1535113" y="3175"/>
              </a:cxn>
              <a:cxn ang="0">
                <a:pos x="1741488" y="328613"/>
              </a:cxn>
              <a:cxn ang="0">
                <a:pos x="1798638" y="328613"/>
              </a:cxn>
              <a:cxn ang="0">
                <a:pos x="1990726" y="12700"/>
              </a:cxn>
              <a:cxn ang="0">
                <a:pos x="2068513" y="12700"/>
              </a:cxn>
              <a:cxn ang="0">
                <a:pos x="2259013" y="333375"/>
              </a:cxn>
              <a:cxn ang="0">
                <a:pos x="2328863" y="333375"/>
              </a:cxn>
              <a:cxn ang="0">
                <a:pos x="2530476" y="7938"/>
              </a:cxn>
              <a:cxn ang="0">
                <a:pos x="2584451" y="7938"/>
              </a:cxn>
              <a:cxn ang="0">
                <a:pos x="2801938" y="331788"/>
              </a:cxn>
              <a:cxn ang="0">
                <a:pos x="2879726" y="331788"/>
              </a:cxn>
              <a:cxn ang="0">
                <a:pos x="3049588" y="7938"/>
              </a:cxn>
              <a:cxn ang="0">
                <a:pos x="3141663" y="7938"/>
              </a:cxn>
            </a:cxnLst>
            <a:rect l="txL" t="txT" r="txR" b="txB"/>
            <a:pathLst>
              <a:path w="1979" h="210">
                <a:moveTo>
                  <a:pt x="0" y="10"/>
                </a:moveTo>
                <a:lnTo>
                  <a:pt x="116" y="203"/>
                </a:lnTo>
                <a:lnTo>
                  <a:pt x="151" y="203"/>
                </a:lnTo>
                <a:lnTo>
                  <a:pt x="282" y="16"/>
                </a:lnTo>
                <a:lnTo>
                  <a:pt x="327" y="16"/>
                </a:lnTo>
                <a:lnTo>
                  <a:pt x="436" y="189"/>
                </a:lnTo>
                <a:lnTo>
                  <a:pt x="478" y="188"/>
                </a:lnTo>
                <a:lnTo>
                  <a:pt x="606" y="0"/>
                </a:lnTo>
                <a:lnTo>
                  <a:pt x="653" y="0"/>
                </a:lnTo>
                <a:lnTo>
                  <a:pt x="766" y="202"/>
                </a:lnTo>
                <a:lnTo>
                  <a:pt x="804" y="201"/>
                </a:lnTo>
                <a:lnTo>
                  <a:pt x="924" y="2"/>
                </a:lnTo>
                <a:lnTo>
                  <a:pt x="967" y="2"/>
                </a:lnTo>
                <a:lnTo>
                  <a:pt x="1097" y="207"/>
                </a:lnTo>
                <a:lnTo>
                  <a:pt x="1133" y="207"/>
                </a:lnTo>
                <a:lnTo>
                  <a:pt x="1254" y="8"/>
                </a:lnTo>
                <a:lnTo>
                  <a:pt x="1303" y="8"/>
                </a:lnTo>
                <a:lnTo>
                  <a:pt x="1423" y="210"/>
                </a:lnTo>
                <a:lnTo>
                  <a:pt x="1467" y="210"/>
                </a:lnTo>
                <a:lnTo>
                  <a:pt x="1594" y="5"/>
                </a:lnTo>
                <a:lnTo>
                  <a:pt x="1628" y="5"/>
                </a:lnTo>
                <a:lnTo>
                  <a:pt x="1765" y="209"/>
                </a:lnTo>
                <a:lnTo>
                  <a:pt x="1814" y="209"/>
                </a:lnTo>
                <a:lnTo>
                  <a:pt x="1921" y="5"/>
                </a:lnTo>
                <a:lnTo>
                  <a:pt x="1979" y="5"/>
                </a:lnTo>
              </a:path>
            </a:pathLst>
          </a:custGeom>
          <a:noFill/>
          <a:ln w="28575" cap="flat" cmpd="sng">
            <a:solidFill>
              <a:srgbClr val="99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" name="Group 57"/>
          <p:cNvGrpSpPr/>
          <p:nvPr/>
        </p:nvGrpSpPr>
        <p:grpSpPr>
          <a:xfrm>
            <a:off x="3078163" y="3162300"/>
            <a:ext cx="2854325" cy="2836863"/>
            <a:chOff x="3262" y="395"/>
            <a:chExt cx="1807" cy="1872"/>
          </a:xfrm>
        </p:grpSpPr>
        <p:grpSp>
          <p:nvGrpSpPr>
            <p:cNvPr id="16440" name="Group 58"/>
            <p:cNvGrpSpPr/>
            <p:nvPr/>
          </p:nvGrpSpPr>
          <p:grpSpPr>
            <a:xfrm>
              <a:off x="3277" y="395"/>
              <a:ext cx="1786" cy="534"/>
              <a:chOff x="3277" y="395"/>
              <a:chExt cx="1786" cy="534"/>
            </a:xfrm>
          </p:grpSpPr>
          <p:sp>
            <p:nvSpPr>
              <p:cNvPr id="16471" name="Line 59"/>
              <p:cNvSpPr/>
              <p:nvPr/>
            </p:nvSpPr>
            <p:spPr>
              <a:xfrm rot="-72769">
                <a:off x="4461" y="433"/>
                <a:ext cx="260" cy="290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72" name="Line 60"/>
              <p:cNvSpPr/>
              <p:nvPr/>
            </p:nvSpPr>
            <p:spPr>
              <a:xfrm rot="-72769">
                <a:off x="3297" y="557"/>
                <a:ext cx="312" cy="333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73" name="Line 61"/>
              <p:cNvSpPr/>
              <p:nvPr/>
            </p:nvSpPr>
            <p:spPr>
              <a:xfrm rot="-72769" flipV="1">
                <a:off x="3280" y="413"/>
                <a:ext cx="10" cy="492"/>
              </a:xfrm>
              <a:prstGeom prst="line">
                <a:avLst/>
              </a:prstGeom>
              <a:ln w="381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74" name="Line 62"/>
              <p:cNvSpPr/>
              <p:nvPr/>
            </p:nvSpPr>
            <p:spPr>
              <a:xfrm rot="-72769" flipV="1">
                <a:off x="5055" y="452"/>
                <a:ext cx="5" cy="258"/>
              </a:xfrm>
              <a:prstGeom prst="line">
                <a:avLst/>
              </a:prstGeom>
              <a:ln w="28575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75" name="Freeform 63"/>
              <p:cNvSpPr/>
              <p:nvPr/>
            </p:nvSpPr>
            <p:spPr>
              <a:xfrm rot="-72769">
                <a:off x="3277" y="395"/>
                <a:ext cx="1771" cy="81"/>
              </a:xfrm>
              <a:custGeom>
                <a:avLst/>
                <a:gdLst>
                  <a:gd name="txL" fmla="*/ 0 w 1771"/>
                  <a:gd name="txT" fmla="*/ 0 h 81"/>
                  <a:gd name="txR" fmla="*/ 1771 w 1771"/>
                  <a:gd name="txB" fmla="*/ 81 h 81"/>
                </a:gdLst>
                <a:ahLst/>
                <a:cxnLst>
                  <a:cxn ang="0">
                    <a:pos x="0" y="11"/>
                  </a:cxn>
                  <a:cxn ang="0">
                    <a:pos x="391" y="17"/>
                  </a:cxn>
                  <a:cxn ang="0">
                    <a:pos x="463" y="33"/>
                  </a:cxn>
                  <a:cxn ang="0">
                    <a:pos x="619" y="23"/>
                  </a:cxn>
                  <a:cxn ang="0">
                    <a:pos x="767" y="6"/>
                  </a:cxn>
                  <a:cxn ang="0">
                    <a:pos x="863" y="17"/>
                  </a:cxn>
                  <a:cxn ang="0">
                    <a:pos x="967" y="50"/>
                  </a:cxn>
                  <a:cxn ang="0">
                    <a:pos x="1207" y="50"/>
                  </a:cxn>
                  <a:cxn ang="0">
                    <a:pos x="1491" y="72"/>
                  </a:cxn>
                  <a:cxn ang="0">
                    <a:pos x="1771" y="77"/>
                  </a:cxn>
                </a:cxnLst>
                <a:rect l="txL" t="txT" r="txR" b="txB"/>
                <a:pathLst>
                  <a:path w="1771" h="81">
                    <a:moveTo>
                      <a:pt x="0" y="11"/>
                    </a:moveTo>
                    <a:cubicBezTo>
                      <a:pt x="140" y="0"/>
                      <a:pt x="195" y="1"/>
                      <a:pt x="391" y="17"/>
                    </a:cubicBezTo>
                    <a:cubicBezTo>
                      <a:pt x="409" y="19"/>
                      <a:pt x="463" y="33"/>
                      <a:pt x="463" y="33"/>
                    </a:cubicBezTo>
                    <a:cubicBezTo>
                      <a:pt x="549" y="29"/>
                      <a:pt x="550" y="42"/>
                      <a:pt x="619" y="23"/>
                    </a:cubicBezTo>
                    <a:cubicBezTo>
                      <a:pt x="649" y="24"/>
                      <a:pt x="735" y="50"/>
                      <a:pt x="767" y="6"/>
                    </a:cubicBezTo>
                    <a:cubicBezTo>
                      <a:pt x="800" y="9"/>
                      <a:pt x="831" y="8"/>
                      <a:pt x="863" y="17"/>
                    </a:cubicBezTo>
                    <a:cubicBezTo>
                      <a:pt x="900" y="28"/>
                      <a:pt x="928" y="44"/>
                      <a:pt x="967" y="50"/>
                    </a:cubicBezTo>
                    <a:cubicBezTo>
                      <a:pt x="1042" y="16"/>
                      <a:pt x="1129" y="44"/>
                      <a:pt x="1207" y="50"/>
                    </a:cubicBezTo>
                    <a:cubicBezTo>
                      <a:pt x="1316" y="72"/>
                      <a:pt x="1320" y="67"/>
                      <a:pt x="1491" y="72"/>
                    </a:cubicBezTo>
                    <a:cubicBezTo>
                      <a:pt x="1584" y="81"/>
                      <a:pt x="1678" y="77"/>
                      <a:pt x="1771" y="77"/>
                    </a:cubicBezTo>
                  </a:path>
                </a:pathLst>
              </a:custGeom>
              <a:noFill/>
              <a:ln w="12700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76" name="Line 64"/>
              <p:cNvSpPr/>
              <p:nvPr/>
            </p:nvSpPr>
            <p:spPr>
              <a:xfrm rot="-72769">
                <a:off x="3285" y="659"/>
                <a:ext cx="97" cy="100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77" name="Line 65"/>
              <p:cNvSpPr/>
              <p:nvPr/>
            </p:nvSpPr>
            <p:spPr>
              <a:xfrm rot="-72769">
                <a:off x="3281" y="735"/>
                <a:ext cx="73" cy="76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78" name="Line 66"/>
              <p:cNvSpPr/>
              <p:nvPr/>
            </p:nvSpPr>
            <p:spPr>
              <a:xfrm rot="-72769">
                <a:off x="3292" y="467"/>
                <a:ext cx="354" cy="375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79" name="Line 67"/>
              <p:cNvSpPr/>
              <p:nvPr/>
            </p:nvSpPr>
            <p:spPr>
              <a:xfrm rot="-72769">
                <a:off x="3353" y="416"/>
                <a:ext cx="341" cy="367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80" name="Line 68"/>
              <p:cNvSpPr/>
              <p:nvPr/>
            </p:nvSpPr>
            <p:spPr>
              <a:xfrm rot="-72769">
                <a:off x="3462" y="419"/>
                <a:ext cx="272" cy="299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81" name="Line 69"/>
              <p:cNvSpPr/>
              <p:nvPr/>
            </p:nvSpPr>
            <p:spPr>
              <a:xfrm rot="-72769">
                <a:off x="3571" y="417"/>
                <a:ext cx="388" cy="446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82" name="Line 70"/>
              <p:cNvSpPr/>
              <p:nvPr/>
            </p:nvSpPr>
            <p:spPr>
              <a:xfrm rot="-72769">
                <a:off x="3665" y="416"/>
                <a:ext cx="338" cy="390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83" name="Line 71"/>
              <p:cNvSpPr/>
              <p:nvPr/>
            </p:nvSpPr>
            <p:spPr>
              <a:xfrm rot="-72769">
                <a:off x="3779" y="435"/>
                <a:ext cx="259" cy="312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84" name="Line 72"/>
              <p:cNvSpPr/>
              <p:nvPr/>
            </p:nvSpPr>
            <p:spPr>
              <a:xfrm rot="-72769">
                <a:off x="3863" y="432"/>
                <a:ext cx="402" cy="474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85" name="Line 73"/>
              <p:cNvSpPr/>
              <p:nvPr/>
            </p:nvSpPr>
            <p:spPr>
              <a:xfrm rot="-72769">
                <a:off x="3950" y="432"/>
                <a:ext cx="358" cy="406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86" name="Line 74"/>
              <p:cNvSpPr/>
              <p:nvPr/>
            </p:nvSpPr>
            <p:spPr>
              <a:xfrm rot="-72769">
                <a:off x="4018" y="418"/>
                <a:ext cx="329" cy="367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87" name="Line 75"/>
              <p:cNvSpPr/>
              <p:nvPr/>
            </p:nvSpPr>
            <p:spPr>
              <a:xfrm rot="-72769">
                <a:off x="4104" y="410"/>
                <a:ext cx="277" cy="325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88" name="Line 76"/>
              <p:cNvSpPr/>
              <p:nvPr/>
            </p:nvSpPr>
            <p:spPr>
              <a:xfrm rot="-72769">
                <a:off x="4214" y="439"/>
                <a:ext cx="396" cy="465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89" name="Line 77"/>
              <p:cNvSpPr/>
              <p:nvPr/>
            </p:nvSpPr>
            <p:spPr>
              <a:xfrm rot="-72769">
                <a:off x="4297" y="429"/>
                <a:ext cx="354" cy="411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90" name="Line 78"/>
              <p:cNvSpPr/>
              <p:nvPr/>
            </p:nvSpPr>
            <p:spPr>
              <a:xfrm rot="-72769">
                <a:off x="4359" y="419"/>
                <a:ext cx="330" cy="375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91" name="Line 79"/>
              <p:cNvSpPr/>
              <p:nvPr/>
            </p:nvSpPr>
            <p:spPr>
              <a:xfrm rot="-72769">
                <a:off x="4556" y="447"/>
                <a:ext cx="405" cy="436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92" name="Line 80"/>
              <p:cNvSpPr/>
              <p:nvPr/>
            </p:nvSpPr>
            <p:spPr>
              <a:xfrm rot="-72769">
                <a:off x="4651" y="449"/>
                <a:ext cx="347" cy="373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93" name="Line 81"/>
              <p:cNvSpPr/>
              <p:nvPr/>
            </p:nvSpPr>
            <p:spPr>
              <a:xfrm rot="-72769">
                <a:off x="4743" y="450"/>
                <a:ext cx="285" cy="309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94" name="Line 82"/>
              <p:cNvSpPr/>
              <p:nvPr/>
            </p:nvSpPr>
            <p:spPr>
              <a:xfrm rot="-72769">
                <a:off x="4845" y="452"/>
                <a:ext cx="210" cy="246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95" name="Line 83"/>
              <p:cNvSpPr/>
              <p:nvPr/>
            </p:nvSpPr>
            <p:spPr>
              <a:xfrm rot="-72769">
                <a:off x="4934" y="460"/>
                <a:ext cx="120" cy="141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96" name="Line 84"/>
              <p:cNvSpPr/>
              <p:nvPr/>
            </p:nvSpPr>
            <p:spPr>
              <a:xfrm rot="-72769">
                <a:off x="5005" y="450"/>
                <a:ext cx="48" cy="63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97" name="Freeform 85"/>
              <p:cNvSpPr/>
              <p:nvPr/>
            </p:nvSpPr>
            <p:spPr>
              <a:xfrm rot="-72769">
                <a:off x="3285" y="696"/>
                <a:ext cx="1778" cy="233"/>
              </a:xfrm>
              <a:custGeom>
                <a:avLst/>
                <a:gdLst>
                  <a:gd name="txL" fmla="*/ 0 w 1778"/>
                  <a:gd name="txT" fmla="*/ 0 h 233"/>
                  <a:gd name="txR" fmla="*/ 1778 w 1778"/>
                  <a:gd name="txB" fmla="*/ 233 h 233"/>
                </a:gdLst>
                <a:ahLst/>
                <a:cxnLst>
                  <a:cxn ang="0">
                    <a:pos x="0" y="189"/>
                  </a:cxn>
                  <a:cxn ang="0">
                    <a:pos x="5" y="191"/>
                  </a:cxn>
                  <a:cxn ang="0">
                    <a:pos x="5" y="189"/>
                  </a:cxn>
                  <a:cxn ang="0">
                    <a:pos x="136" y="9"/>
                  </a:cxn>
                  <a:cxn ang="0">
                    <a:pos x="181" y="9"/>
                  </a:cxn>
                  <a:cxn ang="0">
                    <a:pos x="286" y="185"/>
                  </a:cxn>
                  <a:cxn ang="0">
                    <a:pos x="328" y="185"/>
                  </a:cxn>
                  <a:cxn ang="0">
                    <a:pos x="459" y="3"/>
                  </a:cxn>
                  <a:cxn ang="0">
                    <a:pos x="507" y="0"/>
                  </a:cxn>
                  <a:cxn ang="0">
                    <a:pos x="616" y="205"/>
                  </a:cxn>
                  <a:cxn ang="0">
                    <a:pos x="658" y="201"/>
                  </a:cxn>
                  <a:cxn ang="0">
                    <a:pos x="779" y="9"/>
                  </a:cxn>
                  <a:cxn ang="0">
                    <a:pos x="821" y="9"/>
                  </a:cxn>
                  <a:cxn ang="0">
                    <a:pos x="946" y="217"/>
                  </a:cxn>
                  <a:cxn ang="0">
                    <a:pos x="984" y="214"/>
                  </a:cxn>
                  <a:cxn ang="0">
                    <a:pos x="1109" y="22"/>
                  </a:cxn>
                  <a:cxn ang="0">
                    <a:pos x="1157" y="22"/>
                  </a:cxn>
                  <a:cxn ang="0">
                    <a:pos x="1272" y="227"/>
                  </a:cxn>
                  <a:cxn ang="0">
                    <a:pos x="1320" y="227"/>
                  </a:cxn>
                  <a:cxn ang="0">
                    <a:pos x="1448" y="25"/>
                  </a:cxn>
                  <a:cxn ang="0">
                    <a:pos x="1486" y="29"/>
                  </a:cxn>
                  <a:cxn ang="0">
                    <a:pos x="1614" y="233"/>
                  </a:cxn>
                  <a:cxn ang="0">
                    <a:pos x="1669" y="230"/>
                  </a:cxn>
                  <a:cxn ang="0">
                    <a:pos x="1778" y="32"/>
                  </a:cxn>
                  <a:cxn ang="0">
                    <a:pos x="1776" y="31"/>
                  </a:cxn>
                </a:cxnLst>
                <a:rect l="txL" t="txT" r="txR" b="txB"/>
                <a:pathLst>
                  <a:path w="1778" h="233">
                    <a:moveTo>
                      <a:pt x="0" y="189"/>
                    </a:moveTo>
                    <a:lnTo>
                      <a:pt x="5" y="191"/>
                    </a:lnTo>
                    <a:lnTo>
                      <a:pt x="5" y="189"/>
                    </a:lnTo>
                    <a:lnTo>
                      <a:pt x="136" y="9"/>
                    </a:lnTo>
                    <a:lnTo>
                      <a:pt x="181" y="9"/>
                    </a:lnTo>
                    <a:lnTo>
                      <a:pt x="286" y="185"/>
                    </a:lnTo>
                    <a:lnTo>
                      <a:pt x="328" y="185"/>
                    </a:lnTo>
                    <a:lnTo>
                      <a:pt x="459" y="3"/>
                    </a:lnTo>
                    <a:lnTo>
                      <a:pt x="507" y="0"/>
                    </a:lnTo>
                    <a:lnTo>
                      <a:pt x="616" y="205"/>
                    </a:lnTo>
                    <a:lnTo>
                      <a:pt x="658" y="201"/>
                    </a:lnTo>
                    <a:lnTo>
                      <a:pt x="779" y="9"/>
                    </a:lnTo>
                    <a:lnTo>
                      <a:pt x="821" y="9"/>
                    </a:lnTo>
                    <a:lnTo>
                      <a:pt x="946" y="217"/>
                    </a:lnTo>
                    <a:lnTo>
                      <a:pt x="984" y="214"/>
                    </a:lnTo>
                    <a:lnTo>
                      <a:pt x="1109" y="22"/>
                    </a:lnTo>
                    <a:lnTo>
                      <a:pt x="1157" y="22"/>
                    </a:lnTo>
                    <a:lnTo>
                      <a:pt x="1272" y="227"/>
                    </a:lnTo>
                    <a:lnTo>
                      <a:pt x="1320" y="227"/>
                    </a:lnTo>
                    <a:lnTo>
                      <a:pt x="1448" y="25"/>
                    </a:lnTo>
                    <a:lnTo>
                      <a:pt x="1486" y="29"/>
                    </a:lnTo>
                    <a:lnTo>
                      <a:pt x="1614" y="233"/>
                    </a:lnTo>
                    <a:lnTo>
                      <a:pt x="1669" y="230"/>
                    </a:lnTo>
                    <a:lnTo>
                      <a:pt x="1778" y="32"/>
                    </a:lnTo>
                    <a:lnTo>
                      <a:pt x="1776" y="31"/>
                    </a:lnTo>
                  </a:path>
                </a:pathLst>
              </a:custGeom>
              <a:noFill/>
              <a:ln w="28575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98" name="Line 86"/>
              <p:cNvSpPr/>
              <p:nvPr/>
            </p:nvSpPr>
            <p:spPr>
              <a:xfrm rot="-72769">
                <a:off x="3287" y="817"/>
                <a:ext cx="39" cy="40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6441" name="Group 87"/>
            <p:cNvGrpSpPr/>
            <p:nvPr/>
          </p:nvGrpSpPr>
          <p:grpSpPr>
            <a:xfrm>
              <a:off x="3262" y="1668"/>
              <a:ext cx="1807" cy="599"/>
              <a:chOff x="3262" y="1668"/>
              <a:chExt cx="1807" cy="599"/>
            </a:xfrm>
          </p:grpSpPr>
          <p:grpSp>
            <p:nvGrpSpPr>
              <p:cNvPr id="16442" name="Group 88"/>
              <p:cNvGrpSpPr/>
              <p:nvPr/>
            </p:nvGrpSpPr>
            <p:grpSpPr>
              <a:xfrm>
                <a:off x="3268" y="1700"/>
                <a:ext cx="1801" cy="567"/>
                <a:chOff x="3268" y="1700"/>
                <a:chExt cx="1801" cy="567"/>
              </a:xfrm>
            </p:grpSpPr>
            <p:sp>
              <p:nvSpPr>
                <p:cNvPr id="16446" name="Freeform 89"/>
                <p:cNvSpPr/>
                <p:nvPr/>
              </p:nvSpPr>
              <p:spPr>
                <a:xfrm rot="-72769">
                  <a:off x="3270" y="2162"/>
                  <a:ext cx="1799" cy="105"/>
                </a:xfrm>
                <a:custGeom>
                  <a:avLst/>
                  <a:gdLst>
                    <a:gd name="txL" fmla="*/ 0 w 1799"/>
                    <a:gd name="txT" fmla="*/ 0 h 105"/>
                    <a:gd name="txR" fmla="*/ 1799 w 1799"/>
                    <a:gd name="txB" fmla="*/ 105 h 105"/>
                  </a:gdLst>
                  <a:ahLst/>
                  <a:cxnLst>
                    <a:cxn ang="0">
                      <a:pos x="0" y="3"/>
                    </a:cxn>
                    <a:cxn ang="0">
                      <a:pos x="356" y="7"/>
                    </a:cxn>
                    <a:cxn ang="0">
                      <a:pos x="668" y="19"/>
                    </a:cxn>
                    <a:cxn ang="0">
                      <a:pos x="1156" y="35"/>
                    </a:cxn>
                    <a:cxn ang="0">
                      <a:pos x="1224" y="39"/>
                    </a:cxn>
                    <a:cxn ang="0">
                      <a:pos x="1236" y="27"/>
                    </a:cxn>
                    <a:cxn ang="0">
                      <a:pos x="1352" y="35"/>
                    </a:cxn>
                    <a:cxn ang="0">
                      <a:pos x="1684" y="63"/>
                    </a:cxn>
                    <a:cxn ang="0">
                      <a:pos x="1799" y="52"/>
                    </a:cxn>
                  </a:cxnLst>
                  <a:rect l="txL" t="txT" r="txR" b="txB"/>
                  <a:pathLst>
                    <a:path w="1799" h="105">
                      <a:moveTo>
                        <a:pt x="0" y="3"/>
                      </a:moveTo>
                      <a:cubicBezTo>
                        <a:pt x="127" y="10"/>
                        <a:pt x="211" y="9"/>
                        <a:pt x="356" y="7"/>
                      </a:cubicBezTo>
                      <a:cubicBezTo>
                        <a:pt x="410" y="0"/>
                        <a:pt x="641" y="18"/>
                        <a:pt x="668" y="19"/>
                      </a:cubicBezTo>
                      <a:cubicBezTo>
                        <a:pt x="825" y="45"/>
                        <a:pt x="999" y="33"/>
                        <a:pt x="1156" y="35"/>
                      </a:cubicBezTo>
                      <a:cubicBezTo>
                        <a:pt x="1179" y="36"/>
                        <a:pt x="1201" y="41"/>
                        <a:pt x="1224" y="39"/>
                      </a:cubicBezTo>
                      <a:cubicBezTo>
                        <a:pt x="1230" y="38"/>
                        <a:pt x="1230" y="27"/>
                        <a:pt x="1236" y="27"/>
                      </a:cubicBezTo>
                      <a:cubicBezTo>
                        <a:pt x="1275" y="26"/>
                        <a:pt x="1352" y="35"/>
                        <a:pt x="1352" y="35"/>
                      </a:cubicBezTo>
                      <a:cubicBezTo>
                        <a:pt x="1457" y="105"/>
                        <a:pt x="1473" y="60"/>
                        <a:pt x="1684" y="63"/>
                      </a:cubicBezTo>
                      <a:cubicBezTo>
                        <a:pt x="1712" y="54"/>
                        <a:pt x="1773" y="65"/>
                        <a:pt x="1799" y="5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0000CC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47" name="Line 90"/>
                <p:cNvSpPr/>
                <p:nvPr/>
              </p:nvSpPr>
              <p:spPr>
                <a:xfrm rot="-72769">
                  <a:off x="3268" y="2127"/>
                  <a:ext cx="58" cy="65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448" name="Line 91"/>
                <p:cNvSpPr/>
                <p:nvPr/>
              </p:nvSpPr>
              <p:spPr>
                <a:xfrm rot="-72769">
                  <a:off x="3276" y="2070"/>
                  <a:ext cx="115" cy="115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449" name="Line 92"/>
                <p:cNvSpPr/>
                <p:nvPr/>
              </p:nvSpPr>
              <p:spPr>
                <a:xfrm rot="-72769">
                  <a:off x="3283" y="1998"/>
                  <a:ext cx="164" cy="180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450" name="Line 93"/>
                <p:cNvSpPr/>
                <p:nvPr/>
              </p:nvSpPr>
              <p:spPr>
                <a:xfrm rot="-72769">
                  <a:off x="3286" y="1921"/>
                  <a:ext cx="240" cy="268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451" name="Line 94"/>
                <p:cNvSpPr/>
                <p:nvPr/>
              </p:nvSpPr>
              <p:spPr>
                <a:xfrm rot="-72769">
                  <a:off x="3297" y="1856"/>
                  <a:ext cx="300" cy="332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452" name="Line 95"/>
                <p:cNvSpPr/>
                <p:nvPr/>
              </p:nvSpPr>
              <p:spPr>
                <a:xfrm rot="-72769">
                  <a:off x="3333" y="1801"/>
                  <a:ext cx="328" cy="378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453" name="Line 96"/>
                <p:cNvSpPr/>
                <p:nvPr/>
              </p:nvSpPr>
              <p:spPr>
                <a:xfrm rot="-72769">
                  <a:off x="3360" y="1737"/>
                  <a:ext cx="392" cy="444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454" name="Line 97"/>
                <p:cNvSpPr/>
                <p:nvPr/>
              </p:nvSpPr>
              <p:spPr>
                <a:xfrm rot="-72769">
                  <a:off x="3408" y="1700"/>
                  <a:ext cx="453" cy="493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455" name="Line 98"/>
                <p:cNvSpPr/>
                <p:nvPr/>
              </p:nvSpPr>
              <p:spPr>
                <a:xfrm rot="-72769">
                  <a:off x="3641" y="1832"/>
                  <a:ext cx="328" cy="364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456" name="Line 99"/>
                <p:cNvSpPr/>
                <p:nvPr/>
              </p:nvSpPr>
              <p:spPr>
                <a:xfrm rot="-72769">
                  <a:off x="3673" y="1787"/>
                  <a:ext cx="388" cy="408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457" name="Line 100"/>
                <p:cNvSpPr/>
                <p:nvPr/>
              </p:nvSpPr>
              <p:spPr>
                <a:xfrm rot="-72769">
                  <a:off x="3712" y="1722"/>
                  <a:ext cx="436" cy="476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458" name="Line 101"/>
                <p:cNvSpPr/>
                <p:nvPr/>
              </p:nvSpPr>
              <p:spPr>
                <a:xfrm rot="-72769">
                  <a:off x="3946" y="1874"/>
                  <a:ext cx="304" cy="320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459" name="Line 102"/>
                <p:cNvSpPr/>
                <p:nvPr/>
              </p:nvSpPr>
              <p:spPr>
                <a:xfrm rot="-72769">
                  <a:off x="3985" y="1821"/>
                  <a:ext cx="355" cy="377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460" name="Line 103"/>
                <p:cNvSpPr/>
                <p:nvPr/>
              </p:nvSpPr>
              <p:spPr>
                <a:xfrm rot="-72769">
                  <a:off x="4025" y="1759"/>
                  <a:ext cx="412" cy="448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461" name="Line 104"/>
                <p:cNvSpPr/>
                <p:nvPr/>
              </p:nvSpPr>
              <p:spPr>
                <a:xfrm rot="-72769">
                  <a:off x="4072" y="1702"/>
                  <a:ext cx="445" cy="487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462" name="Line 105"/>
                <p:cNvSpPr/>
                <p:nvPr/>
              </p:nvSpPr>
              <p:spPr>
                <a:xfrm rot="-72769">
                  <a:off x="4309" y="1838"/>
                  <a:ext cx="304" cy="344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463" name="Line 106"/>
                <p:cNvSpPr/>
                <p:nvPr/>
              </p:nvSpPr>
              <p:spPr>
                <a:xfrm rot="-72769">
                  <a:off x="4345" y="1769"/>
                  <a:ext cx="400" cy="456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464" name="Line 107"/>
                <p:cNvSpPr/>
                <p:nvPr/>
              </p:nvSpPr>
              <p:spPr>
                <a:xfrm rot="-72769">
                  <a:off x="4380" y="1703"/>
                  <a:ext cx="456" cy="516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465" name="Line 108"/>
                <p:cNvSpPr/>
                <p:nvPr/>
              </p:nvSpPr>
              <p:spPr>
                <a:xfrm rot="-72769">
                  <a:off x="4618" y="1864"/>
                  <a:ext cx="325" cy="349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466" name="Line 109"/>
                <p:cNvSpPr/>
                <p:nvPr/>
              </p:nvSpPr>
              <p:spPr>
                <a:xfrm rot="-72769">
                  <a:off x="4661" y="1798"/>
                  <a:ext cx="364" cy="407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467" name="Line 110"/>
                <p:cNvSpPr/>
                <p:nvPr/>
              </p:nvSpPr>
              <p:spPr>
                <a:xfrm rot="-72769">
                  <a:off x="4700" y="1730"/>
                  <a:ext cx="352" cy="396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468" name="Line 111"/>
                <p:cNvSpPr/>
                <p:nvPr/>
              </p:nvSpPr>
              <p:spPr>
                <a:xfrm rot="-72769">
                  <a:off x="4946" y="1889"/>
                  <a:ext cx="109" cy="118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469" name="Line 112"/>
                <p:cNvSpPr/>
                <p:nvPr/>
              </p:nvSpPr>
              <p:spPr>
                <a:xfrm rot="-72769">
                  <a:off x="4974" y="1831"/>
                  <a:ext cx="85" cy="76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6470" name="Line 113"/>
                <p:cNvSpPr/>
                <p:nvPr/>
              </p:nvSpPr>
              <p:spPr>
                <a:xfrm rot="-72769">
                  <a:off x="5009" y="1766"/>
                  <a:ext cx="58" cy="63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6443" name="Freeform 114"/>
              <p:cNvSpPr/>
              <p:nvPr/>
            </p:nvSpPr>
            <p:spPr>
              <a:xfrm rot="-72769">
                <a:off x="3262" y="1668"/>
                <a:ext cx="1795" cy="253"/>
              </a:xfrm>
              <a:custGeom>
                <a:avLst/>
                <a:gdLst>
                  <a:gd name="txL" fmla="*/ 0 w 1795"/>
                  <a:gd name="txT" fmla="*/ 0 h 253"/>
                  <a:gd name="txR" fmla="*/ 1795 w 1795"/>
                  <a:gd name="txB" fmla="*/ 253 h 253"/>
                </a:gdLst>
                <a:ahLst/>
                <a:cxnLst>
                  <a:cxn ang="0">
                    <a:pos x="0" y="217"/>
                  </a:cxn>
                  <a:cxn ang="0">
                    <a:pos x="134" y="0"/>
                  </a:cxn>
                  <a:cxn ang="0">
                    <a:pos x="179" y="3"/>
                  </a:cxn>
                  <a:cxn ang="0">
                    <a:pos x="304" y="217"/>
                  </a:cxn>
                  <a:cxn ang="0">
                    <a:pos x="352" y="214"/>
                  </a:cxn>
                  <a:cxn ang="0">
                    <a:pos x="473" y="9"/>
                  </a:cxn>
                  <a:cxn ang="0">
                    <a:pos x="509" y="13"/>
                  </a:cxn>
                  <a:cxn ang="0">
                    <a:pos x="627" y="233"/>
                  </a:cxn>
                  <a:cxn ang="0">
                    <a:pos x="681" y="230"/>
                  </a:cxn>
                  <a:cxn ang="0">
                    <a:pos x="809" y="19"/>
                  </a:cxn>
                  <a:cxn ang="0">
                    <a:pos x="851" y="19"/>
                  </a:cxn>
                  <a:cxn ang="0">
                    <a:pos x="973" y="230"/>
                  </a:cxn>
                  <a:cxn ang="0">
                    <a:pos x="1014" y="227"/>
                  </a:cxn>
                  <a:cxn ang="0">
                    <a:pos x="1136" y="29"/>
                  </a:cxn>
                  <a:cxn ang="0">
                    <a:pos x="1171" y="25"/>
                  </a:cxn>
                  <a:cxn ang="0">
                    <a:pos x="1283" y="240"/>
                  </a:cxn>
                  <a:cxn ang="0">
                    <a:pos x="1337" y="230"/>
                  </a:cxn>
                  <a:cxn ang="0">
                    <a:pos x="1465" y="45"/>
                  </a:cxn>
                  <a:cxn ang="0">
                    <a:pos x="1497" y="45"/>
                  </a:cxn>
                  <a:cxn ang="0">
                    <a:pos x="1619" y="253"/>
                  </a:cxn>
                  <a:cxn ang="0">
                    <a:pos x="1673" y="246"/>
                  </a:cxn>
                  <a:cxn ang="0">
                    <a:pos x="1792" y="57"/>
                  </a:cxn>
                  <a:cxn ang="0">
                    <a:pos x="1795" y="57"/>
                  </a:cxn>
                  <a:cxn ang="0">
                    <a:pos x="1795" y="57"/>
                  </a:cxn>
                </a:cxnLst>
                <a:rect l="txL" t="txT" r="txR" b="txB"/>
                <a:pathLst>
                  <a:path w="1795" h="253">
                    <a:moveTo>
                      <a:pt x="0" y="217"/>
                    </a:moveTo>
                    <a:lnTo>
                      <a:pt x="134" y="0"/>
                    </a:lnTo>
                    <a:lnTo>
                      <a:pt x="179" y="3"/>
                    </a:lnTo>
                    <a:lnTo>
                      <a:pt x="304" y="217"/>
                    </a:lnTo>
                    <a:lnTo>
                      <a:pt x="352" y="214"/>
                    </a:lnTo>
                    <a:lnTo>
                      <a:pt x="473" y="9"/>
                    </a:lnTo>
                    <a:lnTo>
                      <a:pt x="509" y="13"/>
                    </a:lnTo>
                    <a:lnTo>
                      <a:pt x="627" y="233"/>
                    </a:lnTo>
                    <a:lnTo>
                      <a:pt x="681" y="230"/>
                    </a:lnTo>
                    <a:lnTo>
                      <a:pt x="809" y="19"/>
                    </a:lnTo>
                    <a:lnTo>
                      <a:pt x="851" y="19"/>
                    </a:lnTo>
                    <a:lnTo>
                      <a:pt x="973" y="230"/>
                    </a:lnTo>
                    <a:lnTo>
                      <a:pt x="1014" y="227"/>
                    </a:lnTo>
                    <a:lnTo>
                      <a:pt x="1136" y="29"/>
                    </a:lnTo>
                    <a:lnTo>
                      <a:pt x="1171" y="25"/>
                    </a:lnTo>
                    <a:lnTo>
                      <a:pt x="1283" y="240"/>
                    </a:lnTo>
                    <a:lnTo>
                      <a:pt x="1337" y="230"/>
                    </a:lnTo>
                    <a:lnTo>
                      <a:pt x="1465" y="45"/>
                    </a:lnTo>
                    <a:lnTo>
                      <a:pt x="1497" y="45"/>
                    </a:lnTo>
                    <a:lnTo>
                      <a:pt x="1619" y="253"/>
                    </a:lnTo>
                    <a:lnTo>
                      <a:pt x="1673" y="246"/>
                    </a:lnTo>
                    <a:lnTo>
                      <a:pt x="1792" y="57"/>
                    </a:lnTo>
                    <a:lnTo>
                      <a:pt x="1795" y="57"/>
                    </a:lnTo>
                  </a:path>
                </a:pathLst>
              </a:custGeom>
              <a:noFill/>
              <a:ln w="28575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44" name="Freeform 115"/>
              <p:cNvSpPr/>
              <p:nvPr/>
            </p:nvSpPr>
            <p:spPr>
              <a:xfrm>
                <a:off x="5060" y="1703"/>
                <a:ext cx="1" cy="505"/>
              </a:xfrm>
              <a:custGeom>
                <a:avLst/>
                <a:gdLst>
                  <a:gd name="txL" fmla="*/ 0 w 1"/>
                  <a:gd name="txT" fmla="*/ 0 h 505"/>
                  <a:gd name="txR" fmla="*/ 1 w 1"/>
                  <a:gd name="txB" fmla="*/ 505 h 505"/>
                </a:gdLst>
                <a:ahLst/>
                <a:cxnLst>
                  <a:cxn ang="0">
                    <a:pos x="0" y="0"/>
                  </a:cxn>
                  <a:cxn ang="0">
                    <a:pos x="0" y="505"/>
                  </a:cxn>
                </a:cxnLst>
                <a:rect l="txL" t="txT" r="txR" b="txB"/>
                <a:pathLst>
                  <a:path w="1" h="505">
                    <a:moveTo>
                      <a:pt x="0" y="0"/>
                    </a:moveTo>
                    <a:lnTo>
                      <a:pt x="0" y="505"/>
                    </a:lnTo>
                  </a:path>
                </a:pathLst>
              </a:custGeom>
              <a:noFill/>
              <a:ln w="28575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45" name="Freeform 116"/>
              <p:cNvSpPr/>
              <p:nvPr/>
            </p:nvSpPr>
            <p:spPr>
              <a:xfrm>
                <a:off x="3270" y="1896"/>
                <a:ext cx="1" cy="293"/>
              </a:xfrm>
              <a:custGeom>
                <a:avLst/>
                <a:gdLst>
                  <a:gd name="txL" fmla="*/ 0 w 1"/>
                  <a:gd name="txT" fmla="*/ 0 h 293"/>
                  <a:gd name="txR" fmla="*/ 1 w 1"/>
                  <a:gd name="txB" fmla="*/ 293 h 293"/>
                </a:gdLst>
                <a:ahLst/>
                <a:cxnLst>
                  <a:cxn ang="0">
                    <a:pos x="0" y="0"/>
                  </a:cxn>
                  <a:cxn ang="0">
                    <a:pos x="0" y="293"/>
                  </a:cxn>
                </a:cxnLst>
                <a:rect l="txL" t="txT" r="txR" b="txB"/>
                <a:pathLst>
                  <a:path w="1" h="293">
                    <a:moveTo>
                      <a:pt x="0" y="0"/>
                    </a:moveTo>
                    <a:lnTo>
                      <a:pt x="0" y="293"/>
                    </a:lnTo>
                  </a:path>
                </a:pathLst>
              </a:custGeom>
              <a:noFill/>
              <a:ln w="28575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6427" name="Line 117"/>
          <p:cNvSpPr/>
          <p:nvPr/>
        </p:nvSpPr>
        <p:spPr>
          <a:xfrm>
            <a:off x="5951538" y="3484563"/>
            <a:ext cx="342900" cy="266700"/>
          </a:xfrm>
          <a:prstGeom prst="line">
            <a:avLst/>
          </a:prstGeom>
          <a:ln w="9525">
            <a:noFill/>
          </a:ln>
        </p:spPr>
      </p:sp>
      <p:grpSp>
        <p:nvGrpSpPr>
          <p:cNvPr id="7" name="Group 118"/>
          <p:cNvGrpSpPr/>
          <p:nvPr/>
        </p:nvGrpSpPr>
        <p:grpSpPr>
          <a:xfrm>
            <a:off x="4378325" y="2790825"/>
            <a:ext cx="525463" cy="1020763"/>
            <a:chOff x="3698" y="79"/>
            <a:chExt cx="331" cy="714"/>
          </a:xfrm>
        </p:grpSpPr>
        <p:sp>
          <p:nvSpPr>
            <p:cNvPr id="16436" name="Line 119"/>
            <p:cNvSpPr/>
            <p:nvPr/>
          </p:nvSpPr>
          <p:spPr>
            <a:xfrm flipV="1">
              <a:off x="4026" y="253"/>
              <a:ext cx="0" cy="540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37" name="Line 120"/>
            <p:cNvSpPr/>
            <p:nvPr/>
          </p:nvSpPr>
          <p:spPr>
            <a:xfrm flipH="1">
              <a:off x="3698" y="298"/>
              <a:ext cx="331" cy="0"/>
            </a:xfrm>
            <a:prstGeom prst="line">
              <a:avLst/>
            </a:prstGeom>
            <a:ln w="12700" cap="flat" cmpd="sng">
              <a:solidFill>
                <a:schemeClr val="tx2"/>
              </a:solidFill>
              <a:prstDash val="solid"/>
              <a:headEnd type="triangle" w="sm" len="lg"/>
              <a:tailEnd type="triangle" w="sm" len="lg"/>
            </a:ln>
          </p:spPr>
        </p:sp>
        <p:sp>
          <p:nvSpPr>
            <p:cNvPr id="16438" name="Line 121"/>
            <p:cNvSpPr/>
            <p:nvPr/>
          </p:nvSpPr>
          <p:spPr>
            <a:xfrm flipV="1">
              <a:off x="3699" y="240"/>
              <a:ext cx="0" cy="535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39" name="Rectangle 122"/>
            <p:cNvSpPr/>
            <p:nvPr/>
          </p:nvSpPr>
          <p:spPr>
            <a:xfrm>
              <a:off x="3765" y="79"/>
              <a:ext cx="205" cy="27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CC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</a:p>
          </p:txBody>
        </p:sp>
      </p:grpSp>
      <p:grpSp>
        <p:nvGrpSpPr>
          <p:cNvPr id="8" name="Group 123"/>
          <p:cNvGrpSpPr/>
          <p:nvPr/>
        </p:nvGrpSpPr>
        <p:grpSpPr>
          <a:xfrm>
            <a:off x="3859213" y="2778125"/>
            <a:ext cx="525462" cy="1031875"/>
            <a:chOff x="4088" y="90"/>
            <a:chExt cx="331" cy="650"/>
          </a:xfrm>
        </p:grpSpPr>
        <p:grpSp>
          <p:nvGrpSpPr>
            <p:cNvPr id="16431" name="Group 124"/>
            <p:cNvGrpSpPr/>
            <p:nvPr/>
          </p:nvGrpSpPr>
          <p:grpSpPr>
            <a:xfrm>
              <a:off x="4088" y="251"/>
              <a:ext cx="331" cy="489"/>
              <a:chOff x="3772" y="211"/>
              <a:chExt cx="331" cy="553"/>
            </a:xfrm>
          </p:grpSpPr>
          <p:sp>
            <p:nvSpPr>
              <p:cNvPr id="16433" name="Line 125"/>
              <p:cNvSpPr/>
              <p:nvPr/>
            </p:nvSpPr>
            <p:spPr>
              <a:xfrm flipV="1">
                <a:off x="4100" y="224"/>
                <a:ext cx="0" cy="540"/>
              </a:xfrm>
              <a:prstGeom prst="line">
                <a:avLst/>
              </a:prstGeom>
              <a:ln w="952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6434" name="Line 126"/>
              <p:cNvSpPr/>
              <p:nvPr/>
            </p:nvSpPr>
            <p:spPr>
              <a:xfrm flipH="1">
                <a:off x="3772" y="269"/>
                <a:ext cx="331" cy="0"/>
              </a:xfrm>
              <a:prstGeom prst="line">
                <a:avLst/>
              </a:prstGeom>
              <a:ln w="12700" cap="flat" cmpd="sng">
                <a:solidFill>
                  <a:schemeClr val="tx2"/>
                </a:solidFill>
                <a:prstDash val="solid"/>
                <a:headEnd type="triangle" w="sm" len="lg"/>
                <a:tailEnd type="triangle" w="sm" len="lg"/>
              </a:ln>
            </p:spPr>
          </p:sp>
          <p:sp>
            <p:nvSpPr>
              <p:cNvPr id="16435" name="Line 127"/>
              <p:cNvSpPr/>
              <p:nvPr/>
            </p:nvSpPr>
            <p:spPr>
              <a:xfrm flipV="1">
                <a:off x="3773" y="211"/>
                <a:ext cx="0" cy="535"/>
              </a:xfrm>
              <a:prstGeom prst="line">
                <a:avLst/>
              </a:prstGeom>
              <a:ln w="952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6432" name="Rectangle 128"/>
            <p:cNvSpPr/>
            <p:nvPr/>
          </p:nvSpPr>
          <p:spPr>
            <a:xfrm>
              <a:off x="4157" y="90"/>
              <a:ext cx="214" cy="250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CC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</a:p>
          </p:txBody>
        </p:sp>
      </p:grpSp>
      <p:sp>
        <p:nvSpPr>
          <p:cNvPr id="16430" name="Text Box 130"/>
          <p:cNvSpPr txBox="1"/>
          <p:nvPr/>
        </p:nvSpPr>
        <p:spPr>
          <a:xfrm>
            <a:off x="271463" y="679450"/>
            <a:ext cx="8532812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zh-CN" altLang="it-IT" sz="2800" i="0" dirty="0">
                <a:latin typeface="楷体_GB2312" pitchFamily="49" charset="-122"/>
                <a:ea typeface="楷体_GB2312" pitchFamily="49" charset="-122"/>
              </a:rPr>
              <a:t>    螺纹相邻两牙在中径线上对应两点间的轴向距离称为</a:t>
            </a:r>
            <a:r>
              <a:rPr lang="zh-CN" altLang="it-IT" sz="2800" i="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螺距</a:t>
            </a:r>
            <a:r>
              <a:rPr lang="it-IT" altLang="zh-CN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P</a:t>
            </a:r>
            <a:r>
              <a:rPr lang="zh-CN" altLang="it-IT" sz="2800" i="0" dirty="0">
                <a:latin typeface="楷体_GB2312" pitchFamily="49" charset="-122"/>
                <a:ea typeface="楷体_GB2312" pitchFamily="49" charset="-122"/>
              </a:rPr>
              <a:t>。沿同一条螺旋线转一周，轴向移动的距离称为</a:t>
            </a:r>
            <a:r>
              <a:rPr lang="zh-CN" altLang="it-IT" sz="2800" i="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导程</a:t>
            </a:r>
            <a:r>
              <a:rPr lang="it-IT" altLang="zh-CN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S</a:t>
            </a:r>
            <a:r>
              <a:rPr lang="zh-CN" altLang="it-IT" sz="2800" i="0" dirty="0">
                <a:latin typeface="楷体_GB2312" pitchFamily="49" charset="-122"/>
                <a:ea typeface="楷体_GB2312" pitchFamily="49" charset="-122"/>
              </a:rPr>
              <a:t>。单线螺纹的螺距等于导程，多线螺纹的螺距乘线数等于导程。</a:t>
            </a:r>
            <a:endParaRPr lang="zh-CN" altLang="en-US" sz="2800" i="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E7DE13-C25F-42AD-BC16-9CA3C4F99D44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17:19:13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3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13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grpSp>
        <p:nvGrpSpPr>
          <p:cNvPr id="2" name="Group 2"/>
          <p:cNvGrpSpPr/>
          <p:nvPr/>
        </p:nvGrpSpPr>
        <p:grpSpPr>
          <a:xfrm>
            <a:off x="5132388" y="3695700"/>
            <a:ext cx="3098800" cy="1249363"/>
            <a:chOff x="3197" y="2328"/>
            <a:chExt cx="1952" cy="787"/>
          </a:xfrm>
        </p:grpSpPr>
        <p:sp>
          <p:nvSpPr>
            <p:cNvPr id="17449" name="Rectangle 3"/>
            <p:cNvSpPr/>
            <p:nvPr/>
          </p:nvSpPr>
          <p:spPr>
            <a:xfrm>
              <a:off x="3197" y="2865"/>
              <a:ext cx="1952" cy="250"/>
            </a:xfrm>
            <a:prstGeom prst="rect">
              <a:avLst/>
            </a:prstGeom>
            <a:noFill/>
            <a:ln w="12700">
              <a:noFill/>
            </a:ln>
          </p:spPr>
          <p:txBody>
            <a:bodyPr lIns="88900" tIns="38100" rIns="88900" bIns="38100" anchor="ctr" anchorCtr="0"/>
            <a:lstStyle/>
            <a:p>
              <a:pPr algn="l" eaLnBrk="0" hangingPunct="0">
                <a:buSzPct val="100000"/>
                <a:buFont typeface="Times New Roman" panose="02020603050405020304" pitchFamily="18" charset="0"/>
              </a:pPr>
              <a:r>
                <a:rPr lang="en-GB" altLang="zh-CN" i="0" dirty="0">
                  <a:solidFill>
                    <a:srgbClr val="000066"/>
                  </a:solidFill>
                  <a:latin typeface="仿宋_GB2312" pitchFamily="49" charset="-122"/>
                  <a:ea typeface="仿宋_GB2312" pitchFamily="49" charset="-122"/>
                </a:rPr>
                <a:t>螺纹终止线画粗实线</a:t>
              </a:r>
            </a:p>
          </p:txBody>
        </p:sp>
        <p:sp>
          <p:nvSpPr>
            <p:cNvPr id="17450" name="Line 4"/>
            <p:cNvSpPr/>
            <p:nvPr/>
          </p:nvSpPr>
          <p:spPr>
            <a:xfrm flipH="1">
              <a:off x="3197" y="2328"/>
              <a:ext cx="281" cy="779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triangle" w="sm" len="lg"/>
              <a:tailEnd type="none" w="med" len="med"/>
            </a:ln>
          </p:spPr>
        </p:sp>
        <p:sp>
          <p:nvSpPr>
            <p:cNvPr id="17451" name="Line 5"/>
            <p:cNvSpPr/>
            <p:nvPr/>
          </p:nvSpPr>
          <p:spPr>
            <a:xfrm>
              <a:off x="3197" y="3107"/>
              <a:ext cx="1819" cy="1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" name="Group 6"/>
          <p:cNvGrpSpPr/>
          <p:nvPr/>
        </p:nvGrpSpPr>
        <p:grpSpPr>
          <a:xfrm>
            <a:off x="1697038" y="1236663"/>
            <a:ext cx="2693987" cy="1128712"/>
            <a:chOff x="1069" y="779"/>
            <a:chExt cx="1697" cy="711"/>
          </a:xfrm>
        </p:grpSpPr>
        <p:sp>
          <p:nvSpPr>
            <p:cNvPr id="17446" name="Rectangle 7"/>
            <p:cNvSpPr/>
            <p:nvPr/>
          </p:nvSpPr>
          <p:spPr>
            <a:xfrm>
              <a:off x="1069" y="779"/>
              <a:ext cx="1463" cy="43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88900" tIns="38100" rIns="88900" bIns="38100" anchor="ctr" anchorCtr="0"/>
            <a:lstStyle/>
            <a:p>
              <a:pPr eaLnBrk="0" hangingPunct="0">
                <a:buSzPct val="100000"/>
                <a:buFont typeface="Times New Roman" panose="02020603050405020304" pitchFamily="18" charset="0"/>
              </a:pPr>
              <a:r>
                <a:rPr lang="zh-CN" altLang="en-GB" i="0" dirty="0">
                  <a:solidFill>
                    <a:srgbClr val="000066"/>
                  </a:solidFill>
                  <a:latin typeface="仿宋_GB2312" pitchFamily="49" charset="-122"/>
                  <a:ea typeface="仿宋_GB2312" pitchFamily="49" charset="-122"/>
                </a:rPr>
                <a:t>大径用粗实线画 </a:t>
              </a:r>
            </a:p>
          </p:txBody>
        </p:sp>
        <p:sp>
          <p:nvSpPr>
            <p:cNvPr id="17447" name="Line 8"/>
            <p:cNvSpPr/>
            <p:nvPr/>
          </p:nvSpPr>
          <p:spPr>
            <a:xfrm>
              <a:off x="1096" y="1129"/>
              <a:ext cx="1381" cy="1"/>
            </a:xfrm>
            <a:prstGeom prst="line">
              <a:avLst/>
            </a:prstGeom>
            <a:ln w="127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48" name="Line 9"/>
            <p:cNvSpPr/>
            <p:nvPr/>
          </p:nvSpPr>
          <p:spPr>
            <a:xfrm>
              <a:off x="2468" y="1126"/>
              <a:ext cx="298" cy="364"/>
            </a:xfrm>
            <a:prstGeom prst="line">
              <a:avLst/>
            </a:prstGeom>
            <a:ln w="12700" cap="flat" cmpd="sng">
              <a:solidFill>
                <a:srgbClr val="FF3300"/>
              </a:solidFill>
              <a:prstDash val="solid"/>
              <a:headEnd type="none" w="med" len="med"/>
              <a:tailEnd type="triangle" w="sm" len="lg"/>
            </a:ln>
          </p:spPr>
        </p:sp>
      </p:grpSp>
      <p:grpSp>
        <p:nvGrpSpPr>
          <p:cNvPr id="4" name="Group 10"/>
          <p:cNvGrpSpPr/>
          <p:nvPr/>
        </p:nvGrpSpPr>
        <p:grpSpPr>
          <a:xfrm>
            <a:off x="341313" y="3817938"/>
            <a:ext cx="4586287" cy="1435100"/>
            <a:chOff x="385" y="2163"/>
            <a:chExt cx="2889" cy="904"/>
          </a:xfrm>
        </p:grpSpPr>
        <p:sp>
          <p:nvSpPr>
            <p:cNvPr id="17442" name="Rectangle 11"/>
            <p:cNvSpPr/>
            <p:nvPr/>
          </p:nvSpPr>
          <p:spPr>
            <a:xfrm>
              <a:off x="385" y="2545"/>
              <a:ext cx="2327" cy="250"/>
            </a:xfrm>
            <a:prstGeom prst="rect">
              <a:avLst/>
            </a:prstGeom>
            <a:noFill/>
            <a:ln w="12700">
              <a:noFill/>
            </a:ln>
          </p:spPr>
          <p:txBody>
            <a:bodyPr lIns="88900" tIns="38100" rIns="88900" bIns="38100" anchor="ctr" anchorCtr="0"/>
            <a:lstStyle/>
            <a:p>
              <a:pPr algn="l" eaLnBrk="0" hangingPunct="0">
                <a:buSzPct val="100000"/>
                <a:buFont typeface="Times New Roman" panose="02020603050405020304" pitchFamily="18" charset="0"/>
              </a:pPr>
              <a:r>
                <a:rPr lang="zh-CN" altLang="en-GB" i="0" dirty="0">
                  <a:latin typeface="仿宋_GB2312" pitchFamily="49" charset="-122"/>
                  <a:ea typeface="仿宋_GB2312" pitchFamily="49" charset="-122"/>
                </a:rPr>
                <a:t>小径用细实线画到倒角内</a:t>
              </a:r>
            </a:p>
          </p:txBody>
        </p:sp>
        <p:sp>
          <p:nvSpPr>
            <p:cNvPr id="17443" name="Rectangle 12"/>
            <p:cNvSpPr/>
            <p:nvPr/>
          </p:nvSpPr>
          <p:spPr>
            <a:xfrm>
              <a:off x="1020" y="2817"/>
              <a:ext cx="965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88900" tIns="38100" rIns="88900" bIns="38100" anchor="ctr" anchorCtr="0"/>
            <a:lstStyle/>
            <a:p>
              <a:pPr algn="l" eaLnBrk="0" hangingPunct="0">
                <a:buSzPct val="100000"/>
                <a:buFont typeface="Times New Roman" panose="02020603050405020304" pitchFamily="18" charset="0"/>
              </a:pPr>
              <a:r>
                <a:rPr lang="en-GB" altLang="zh-CN" sz="2000" i="0" dirty="0">
                  <a:latin typeface="仿宋_GB2312" pitchFamily="49" charset="-122"/>
                  <a:ea typeface="仿宋_GB2312" pitchFamily="49" charset="-122"/>
                </a:rPr>
                <a:t>小径</a:t>
              </a:r>
              <a:r>
                <a:rPr lang="en-GB" altLang="zh-CN" sz="2000" i="0" dirty="0">
                  <a:latin typeface="Times New Roman" panose="02020603050405020304" pitchFamily="18" charset="0"/>
                  <a:ea typeface="仿宋_GB2312" pitchFamily="49" charset="-122"/>
                </a:rPr>
                <a:t>=0.85d</a:t>
              </a:r>
            </a:p>
          </p:txBody>
        </p:sp>
        <p:sp>
          <p:nvSpPr>
            <p:cNvPr id="17444" name="Line 13"/>
            <p:cNvSpPr/>
            <p:nvPr/>
          </p:nvSpPr>
          <p:spPr>
            <a:xfrm flipH="1">
              <a:off x="475" y="2813"/>
              <a:ext cx="2176" cy="4"/>
            </a:xfrm>
            <a:prstGeom prst="line">
              <a:avLst/>
            </a:prstGeom>
            <a:ln w="12700" cap="flat" cmpd="sng">
              <a:solidFill>
                <a:srgbClr val="99663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45" name="Line 14"/>
            <p:cNvSpPr/>
            <p:nvPr/>
          </p:nvSpPr>
          <p:spPr>
            <a:xfrm flipH="1">
              <a:off x="2653" y="2163"/>
              <a:ext cx="621" cy="654"/>
            </a:xfrm>
            <a:prstGeom prst="line">
              <a:avLst/>
            </a:prstGeom>
            <a:ln w="12700" cap="flat" cmpd="sng">
              <a:solidFill>
                <a:srgbClr val="996633"/>
              </a:solidFill>
              <a:prstDash val="solid"/>
              <a:headEnd type="triangle" w="sm" len="lg"/>
              <a:tailEnd type="none" w="med" len="med"/>
            </a:ln>
          </p:spPr>
        </p:sp>
      </p:grpSp>
      <p:sp>
        <p:nvSpPr>
          <p:cNvPr id="17416" name="Oval 15"/>
          <p:cNvSpPr/>
          <p:nvPr/>
        </p:nvSpPr>
        <p:spPr>
          <a:xfrm>
            <a:off x="7021513" y="2362200"/>
            <a:ext cx="1641475" cy="1641475"/>
          </a:xfrm>
          <a:prstGeom prst="ellipse">
            <a:avLst/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7417" name="Oval 16"/>
          <p:cNvSpPr/>
          <p:nvPr/>
        </p:nvSpPr>
        <p:spPr>
          <a:xfrm>
            <a:off x="7135813" y="2473325"/>
            <a:ext cx="1403350" cy="1401763"/>
          </a:xfrm>
          <a:prstGeom prst="ellipse">
            <a:avLst/>
          </a:prstGeom>
          <a:noFill/>
          <a:ln w="127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7418" name="Freeform 17"/>
          <p:cNvSpPr/>
          <p:nvPr/>
        </p:nvSpPr>
        <p:spPr>
          <a:xfrm>
            <a:off x="7191375" y="3228975"/>
            <a:ext cx="623888" cy="627063"/>
          </a:xfrm>
          <a:custGeom>
            <a:avLst/>
            <a:gdLst>
              <a:gd name="txL" fmla="*/ 0 w 253"/>
              <a:gd name="txT" fmla="*/ 0 h 240"/>
              <a:gd name="txR" fmla="*/ 253 w 253"/>
              <a:gd name="txB" fmla="*/ 240 h 240"/>
            </a:gdLst>
            <a:ahLst/>
            <a:cxnLst>
              <a:cxn ang="0">
                <a:pos x="0" y="0"/>
              </a:cxn>
              <a:cxn ang="0">
                <a:pos x="29592" y="250825"/>
              </a:cxn>
              <a:cxn ang="0">
                <a:pos x="147958" y="438944"/>
              </a:cxn>
              <a:cxn ang="0">
                <a:pos x="355098" y="595710"/>
              </a:cxn>
              <a:cxn ang="0">
                <a:pos x="623888" y="627063"/>
              </a:cxn>
            </a:cxnLst>
            <a:rect l="txL" t="txT" r="txR" b="txB"/>
            <a:pathLst>
              <a:path w="253" h="240">
                <a:moveTo>
                  <a:pt x="0" y="0"/>
                </a:moveTo>
                <a:cubicBezTo>
                  <a:pt x="0" y="34"/>
                  <a:pt x="2" y="68"/>
                  <a:pt x="12" y="96"/>
                </a:cubicBezTo>
                <a:cubicBezTo>
                  <a:pt x="22" y="124"/>
                  <a:pt x="38" y="146"/>
                  <a:pt x="60" y="168"/>
                </a:cubicBezTo>
                <a:cubicBezTo>
                  <a:pt x="82" y="190"/>
                  <a:pt x="112" y="216"/>
                  <a:pt x="144" y="228"/>
                </a:cubicBezTo>
                <a:cubicBezTo>
                  <a:pt x="176" y="240"/>
                  <a:pt x="230" y="238"/>
                  <a:pt x="253" y="240"/>
                </a:cubicBezTo>
              </a:path>
            </a:pathLst>
          </a:custGeom>
          <a:noFill/>
          <a:ln w="76200" cap="flat" cmpd="sng">
            <a:solidFill>
              <a:schemeClr val="bg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9" name="Freeform 18"/>
          <p:cNvSpPr/>
          <p:nvPr/>
        </p:nvSpPr>
        <p:spPr>
          <a:xfrm>
            <a:off x="5588000" y="2366963"/>
            <a:ext cx="55563" cy="1590675"/>
          </a:xfrm>
          <a:custGeom>
            <a:avLst/>
            <a:gdLst>
              <a:gd name="txL" fmla="*/ 0 w 1"/>
              <a:gd name="txT" fmla="*/ 0 h 581"/>
              <a:gd name="txR" fmla="*/ 1 w 1"/>
              <a:gd name="txB" fmla="*/ 581 h 581"/>
            </a:gdLst>
            <a:ahLst/>
            <a:cxnLst>
              <a:cxn ang="0">
                <a:pos x="0" y="0"/>
              </a:cxn>
              <a:cxn ang="0">
                <a:pos x="0" y="1590675"/>
              </a:cxn>
            </a:cxnLst>
            <a:rect l="txL" t="txT" r="txR" b="txB"/>
            <a:pathLst>
              <a:path w="1" h="581">
                <a:moveTo>
                  <a:pt x="0" y="0"/>
                </a:moveTo>
                <a:cubicBezTo>
                  <a:pt x="0" y="0"/>
                  <a:pt x="0" y="581"/>
                  <a:pt x="0" y="581"/>
                </a:cubicBez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299" name="Line 19"/>
          <p:cNvSpPr/>
          <p:nvPr/>
        </p:nvSpPr>
        <p:spPr>
          <a:xfrm flipH="1">
            <a:off x="1155700" y="2366963"/>
            <a:ext cx="6713538" cy="0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21" name="Line 20"/>
          <p:cNvSpPr/>
          <p:nvPr/>
        </p:nvSpPr>
        <p:spPr>
          <a:xfrm>
            <a:off x="3646488" y="3816350"/>
            <a:ext cx="1938337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22" name="Line 21"/>
          <p:cNvSpPr/>
          <p:nvPr/>
        </p:nvSpPr>
        <p:spPr>
          <a:xfrm>
            <a:off x="3676650" y="2482850"/>
            <a:ext cx="1908175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17423" name="Picture 22" descr="727048810296"/>
          <p:cNvPicPr>
            <a:picLocks noChangeAspect="1"/>
          </p:cNvPicPr>
          <p:nvPr/>
        </p:nvPicPr>
        <p:blipFill>
          <a:blip r:embed="rId2">
            <a:lum bright="-35999"/>
          </a:blip>
          <a:srcRect l="4900" t="27521" r="23471" b="27521"/>
          <a:stretch>
            <a:fillRect/>
          </a:stretch>
        </p:blipFill>
        <p:spPr>
          <a:xfrm>
            <a:off x="257175" y="2314575"/>
            <a:ext cx="2679700" cy="180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24" name="Line 23"/>
          <p:cNvSpPr/>
          <p:nvPr/>
        </p:nvSpPr>
        <p:spPr>
          <a:xfrm>
            <a:off x="3767138" y="2374900"/>
            <a:ext cx="238125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25" name="Line 24"/>
          <p:cNvSpPr/>
          <p:nvPr/>
        </p:nvSpPr>
        <p:spPr>
          <a:xfrm>
            <a:off x="3767138" y="2360613"/>
            <a:ext cx="1587" cy="155575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26" name="Line 25"/>
          <p:cNvSpPr/>
          <p:nvPr/>
        </p:nvSpPr>
        <p:spPr>
          <a:xfrm>
            <a:off x="3767138" y="3938588"/>
            <a:ext cx="2381250" cy="317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27" name="Freeform 26"/>
          <p:cNvSpPr/>
          <p:nvPr/>
        </p:nvSpPr>
        <p:spPr>
          <a:xfrm>
            <a:off x="5949950" y="2360613"/>
            <a:ext cx="306388" cy="1585912"/>
          </a:xfrm>
          <a:custGeom>
            <a:avLst/>
            <a:gdLst>
              <a:gd name="txL" fmla="*/ 0 w 148"/>
              <a:gd name="txT" fmla="*/ 0 h 579"/>
              <a:gd name="txR" fmla="*/ 148 w 148"/>
              <a:gd name="txB" fmla="*/ 579 h 579"/>
            </a:gdLst>
            <a:ahLst/>
            <a:cxnLst>
              <a:cxn ang="0">
                <a:pos x="140773" y="0"/>
              </a:cxn>
              <a:cxn ang="0">
                <a:pos x="200808" y="35608"/>
              </a:cxn>
              <a:cxn ang="0">
                <a:pos x="267054" y="139692"/>
              </a:cxn>
              <a:cxn ang="0">
                <a:pos x="300177" y="279383"/>
              </a:cxn>
              <a:cxn ang="0">
                <a:pos x="293967" y="386207"/>
              </a:cxn>
              <a:cxn ang="0">
                <a:pos x="227721" y="621765"/>
              </a:cxn>
              <a:cxn ang="0">
                <a:pos x="140773" y="788847"/>
              </a:cxn>
              <a:cxn ang="0">
                <a:pos x="86948" y="903888"/>
              </a:cxn>
              <a:cxn ang="0">
                <a:pos x="41404" y="1051796"/>
              </a:cxn>
              <a:cxn ang="0">
                <a:pos x="8281" y="1166837"/>
              </a:cxn>
              <a:cxn ang="0">
                <a:pos x="2070" y="1298311"/>
              </a:cxn>
              <a:cxn ang="0">
                <a:pos x="20702" y="1394178"/>
              </a:cxn>
              <a:cxn ang="0">
                <a:pos x="41404" y="1446220"/>
              </a:cxn>
              <a:cxn ang="0">
                <a:pos x="74527" y="1506479"/>
              </a:cxn>
              <a:cxn ang="0">
                <a:pos x="140773" y="1577695"/>
              </a:cxn>
              <a:cxn ang="0">
                <a:pos x="223580" y="1550304"/>
              </a:cxn>
              <a:cxn ang="0">
                <a:pos x="252563" y="1484567"/>
              </a:cxn>
              <a:cxn ang="0">
                <a:pos x="262914" y="1407874"/>
              </a:cxn>
              <a:cxn ang="0">
                <a:pos x="273265" y="1301050"/>
              </a:cxn>
              <a:cxn ang="0">
                <a:pos x="273265" y="1196966"/>
              </a:cxn>
              <a:cxn ang="0">
                <a:pos x="262914" y="1079187"/>
              </a:cxn>
              <a:cxn ang="0">
                <a:pos x="244282" y="999754"/>
              </a:cxn>
              <a:cxn ang="0">
                <a:pos x="202879" y="920322"/>
              </a:cxn>
              <a:cxn ang="0">
                <a:pos x="140773" y="788847"/>
              </a:cxn>
            </a:cxnLst>
            <a:rect l="txL" t="txT" r="txR" b="txB"/>
            <a:pathLst>
              <a:path w="148" h="579">
                <a:moveTo>
                  <a:pt x="68" y="0"/>
                </a:moveTo>
                <a:cubicBezTo>
                  <a:pt x="73" y="2"/>
                  <a:pt x="87" y="4"/>
                  <a:pt x="97" y="13"/>
                </a:cubicBezTo>
                <a:cubicBezTo>
                  <a:pt x="107" y="22"/>
                  <a:pt x="121" y="36"/>
                  <a:pt x="129" y="51"/>
                </a:cubicBezTo>
                <a:cubicBezTo>
                  <a:pt x="137" y="66"/>
                  <a:pt x="143" y="87"/>
                  <a:pt x="145" y="102"/>
                </a:cubicBezTo>
                <a:cubicBezTo>
                  <a:pt x="147" y="117"/>
                  <a:pt x="148" y="120"/>
                  <a:pt x="142" y="141"/>
                </a:cubicBezTo>
                <a:cubicBezTo>
                  <a:pt x="136" y="162"/>
                  <a:pt x="122" y="202"/>
                  <a:pt x="110" y="227"/>
                </a:cubicBezTo>
                <a:cubicBezTo>
                  <a:pt x="98" y="252"/>
                  <a:pt x="79" y="271"/>
                  <a:pt x="68" y="288"/>
                </a:cubicBezTo>
                <a:cubicBezTo>
                  <a:pt x="57" y="305"/>
                  <a:pt x="50" y="314"/>
                  <a:pt x="42" y="330"/>
                </a:cubicBezTo>
                <a:cubicBezTo>
                  <a:pt x="34" y="346"/>
                  <a:pt x="26" y="368"/>
                  <a:pt x="20" y="384"/>
                </a:cubicBezTo>
                <a:cubicBezTo>
                  <a:pt x="14" y="400"/>
                  <a:pt x="7" y="411"/>
                  <a:pt x="4" y="426"/>
                </a:cubicBezTo>
                <a:cubicBezTo>
                  <a:pt x="1" y="441"/>
                  <a:pt x="0" y="460"/>
                  <a:pt x="1" y="474"/>
                </a:cubicBezTo>
                <a:cubicBezTo>
                  <a:pt x="2" y="488"/>
                  <a:pt x="7" y="500"/>
                  <a:pt x="10" y="509"/>
                </a:cubicBezTo>
                <a:cubicBezTo>
                  <a:pt x="13" y="518"/>
                  <a:pt x="16" y="521"/>
                  <a:pt x="20" y="528"/>
                </a:cubicBezTo>
                <a:cubicBezTo>
                  <a:pt x="24" y="535"/>
                  <a:pt x="28" y="542"/>
                  <a:pt x="36" y="550"/>
                </a:cubicBezTo>
                <a:cubicBezTo>
                  <a:pt x="44" y="558"/>
                  <a:pt x="56" y="573"/>
                  <a:pt x="68" y="576"/>
                </a:cubicBezTo>
                <a:cubicBezTo>
                  <a:pt x="80" y="579"/>
                  <a:pt x="99" y="572"/>
                  <a:pt x="108" y="566"/>
                </a:cubicBezTo>
                <a:cubicBezTo>
                  <a:pt x="117" y="560"/>
                  <a:pt x="119" y="551"/>
                  <a:pt x="122" y="542"/>
                </a:cubicBezTo>
                <a:cubicBezTo>
                  <a:pt x="125" y="533"/>
                  <a:pt x="125" y="525"/>
                  <a:pt x="127" y="514"/>
                </a:cubicBezTo>
                <a:cubicBezTo>
                  <a:pt x="129" y="503"/>
                  <a:pt x="131" y="488"/>
                  <a:pt x="132" y="475"/>
                </a:cubicBezTo>
                <a:cubicBezTo>
                  <a:pt x="133" y="462"/>
                  <a:pt x="133" y="450"/>
                  <a:pt x="132" y="437"/>
                </a:cubicBezTo>
                <a:cubicBezTo>
                  <a:pt x="131" y="424"/>
                  <a:pt x="129" y="406"/>
                  <a:pt x="127" y="394"/>
                </a:cubicBezTo>
                <a:cubicBezTo>
                  <a:pt x="125" y="382"/>
                  <a:pt x="123" y="375"/>
                  <a:pt x="118" y="365"/>
                </a:cubicBezTo>
                <a:cubicBezTo>
                  <a:pt x="113" y="355"/>
                  <a:pt x="106" y="349"/>
                  <a:pt x="98" y="336"/>
                </a:cubicBezTo>
                <a:cubicBezTo>
                  <a:pt x="90" y="323"/>
                  <a:pt x="74" y="298"/>
                  <a:pt x="68" y="288"/>
                </a:cubicBezTo>
              </a:path>
            </a:pathLst>
          </a:custGeom>
          <a:noFill/>
          <a:ln w="9525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28" name="Line 27"/>
          <p:cNvSpPr/>
          <p:nvPr/>
        </p:nvSpPr>
        <p:spPr>
          <a:xfrm flipV="1">
            <a:off x="6024563" y="3543300"/>
            <a:ext cx="223837" cy="296863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29" name="Freeform 28"/>
          <p:cNvSpPr/>
          <p:nvPr/>
        </p:nvSpPr>
        <p:spPr>
          <a:xfrm>
            <a:off x="3640138" y="2363788"/>
            <a:ext cx="136525" cy="127000"/>
          </a:xfrm>
          <a:custGeom>
            <a:avLst/>
            <a:gdLst>
              <a:gd name="txL" fmla="*/ 0 w 58"/>
              <a:gd name="txT" fmla="*/ 0 h 58"/>
              <a:gd name="txR" fmla="*/ 58 w 58"/>
              <a:gd name="txB" fmla="*/ 58 h 58"/>
            </a:gdLst>
            <a:ahLst/>
            <a:cxnLst>
              <a:cxn ang="0">
                <a:pos x="136525" y="0"/>
              </a:cxn>
              <a:cxn ang="0">
                <a:pos x="0" y="127000"/>
              </a:cxn>
            </a:cxnLst>
            <a:rect l="txL" t="txT" r="txR" b="txB"/>
            <a:pathLst>
              <a:path w="58" h="58">
                <a:moveTo>
                  <a:pt x="58" y="0"/>
                </a:moveTo>
                <a:cubicBezTo>
                  <a:pt x="58" y="0"/>
                  <a:pt x="0" y="58"/>
                  <a:pt x="0" y="58"/>
                </a:cubicBezTo>
              </a:path>
            </a:pathLst>
          </a:custGeom>
          <a:noFill/>
          <a:ln w="381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30" name="Freeform 29"/>
          <p:cNvSpPr/>
          <p:nvPr/>
        </p:nvSpPr>
        <p:spPr>
          <a:xfrm>
            <a:off x="3651250" y="2484438"/>
            <a:ext cx="47625" cy="1328737"/>
          </a:xfrm>
          <a:custGeom>
            <a:avLst/>
            <a:gdLst>
              <a:gd name="txL" fmla="*/ 0 w 1"/>
              <a:gd name="txT" fmla="*/ 0 h 494"/>
              <a:gd name="txR" fmla="*/ 1 w 1"/>
              <a:gd name="txB" fmla="*/ 494 h 494"/>
            </a:gdLst>
            <a:ahLst/>
            <a:cxnLst>
              <a:cxn ang="0">
                <a:pos x="0" y="0"/>
              </a:cxn>
              <a:cxn ang="0">
                <a:pos x="0" y="1328737"/>
              </a:cxn>
            </a:cxnLst>
            <a:rect l="txL" t="txT" r="txR" b="txB"/>
            <a:pathLst>
              <a:path w="1" h="494">
                <a:moveTo>
                  <a:pt x="0" y="0"/>
                </a:moveTo>
                <a:cubicBezTo>
                  <a:pt x="0" y="0"/>
                  <a:pt x="0" y="494"/>
                  <a:pt x="0" y="494"/>
                </a:cubicBezTo>
              </a:path>
            </a:pathLst>
          </a:custGeom>
          <a:noFill/>
          <a:ln w="381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31" name="Line 30"/>
          <p:cNvSpPr/>
          <p:nvPr/>
        </p:nvSpPr>
        <p:spPr>
          <a:xfrm flipV="1">
            <a:off x="5946775" y="3352800"/>
            <a:ext cx="249238" cy="33020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32" name="Freeform 31"/>
          <p:cNvSpPr/>
          <p:nvPr/>
        </p:nvSpPr>
        <p:spPr>
          <a:xfrm>
            <a:off x="3646488" y="3802063"/>
            <a:ext cx="127000" cy="139700"/>
          </a:xfrm>
          <a:custGeom>
            <a:avLst/>
            <a:gdLst>
              <a:gd name="txL" fmla="*/ 0 w 75"/>
              <a:gd name="txT" fmla="*/ 0 h 75"/>
              <a:gd name="txR" fmla="*/ 75 w 75"/>
              <a:gd name="txB" fmla="*/ 75 h 75"/>
            </a:gdLst>
            <a:ahLst/>
            <a:cxnLst>
              <a:cxn ang="0">
                <a:pos x="127000" y="139700"/>
              </a:cxn>
              <a:cxn ang="0">
                <a:pos x="0" y="0"/>
              </a:cxn>
            </a:cxnLst>
            <a:rect l="txL" t="txT" r="txR" b="txB"/>
            <a:pathLst>
              <a:path w="75" h="75">
                <a:moveTo>
                  <a:pt x="75" y="75"/>
                </a:moveTo>
                <a:cubicBezTo>
                  <a:pt x="75" y="75"/>
                  <a:pt x="0" y="0"/>
                  <a:pt x="0" y="0"/>
                </a:cubicBezTo>
              </a:path>
            </a:pathLst>
          </a:custGeom>
          <a:noFill/>
          <a:ln w="381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33" name="Line 32"/>
          <p:cNvSpPr/>
          <p:nvPr/>
        </p:nvSpPr>
        <p:spPr>
          <a:xfrm>
            <a:off x="3132138" y="3171825"/>
            <a:ext cx="3468687" cy="0"/>
          </a:xfrm>
          <a:prstGeom prst="line">
            <a:avLst/>
          </a:prstGeom>
          <a:ln w="9525" cap="flat" cmpd="sng">
            <a:solidFill>
              <a:schemeClr val="tx2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17434" name="Line 33"/>
          <p:cNvSpPr/>
          <p:nvPr/>
        </p:nvSpPr>
        <p:spPr>
          <a:xfrm>
            <a:off x="6883400" y="3171825"/>
            <a:ext cx="1874838" cy="0"/>
          </a:xfrm>
          <a:prstGeom prst="line">
            <a:avLst/>
          </a:prstGeom>
          <a:ln w="9525" cap="flat" cmpd="sng">
            <a:solidFill>
              <a:schemeClr val="tx2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17435" name="Line 34"/>
          <p:cNvSpPr/>
          <p:nvPr/>
        </p:nvSpPr>
        <p:spPr>
          <a:xfrm>
            <a:off x="7850188" y="2041525"/>
            <a:ext cx="0" cy="2355850"/>
          </a:xfrm>
          <a:prstGeom prst="line">
            <a:avLst/>
          </a:prstGeom>
          <a:ln w="9525" cap="flat" cmpd="sng">
            <a:solidFill>
              <a:schemeClr val="tx2"/>
            </a:solidFill>
            <a:prstDash val="lgDashDot"/>
            <a:headEnd type="none" w="med" len="med"/>
            <a:tailEnd type="none" w="med" len="med"/>
          </a:ln>
        </p:spPr>
      </p:sp>
      <p:grpSp>
        <p:nvGrpSpPr>
          <p:cNvPr id="5" name="Group 35"/>
          <p:cNvGrpSpPr/>
          <p:nvPr/>
        </p:nvGrpSpPr>
        <p:grpSpPr>
          <a:xfrm>
            <a:off x="6256338" y="1301750"/>
            <a:ext cx="2644775" cy="1296988"/>
            <a:chOff x="3941" y="820"/>
            <a:chExt cx="1666" cy="817"/>
          </a:xfrm>
        </p:grpSpPr>
        <p:sp>
          <p:nvSpPr>
            <p:cNvPr id="17439" name="Line 36"/>
            <p:cNvSpPr/>
            <p:nvPr/>
          </p:nvSpPr>
          <p:spPr>
            <a:xfrm flipV="1">
              <a:off x="5210" y="1227"/>
              <a:ext cx="44" cy="410"/>
            </a:xfrm>
            <a:prstGeom prst="line">
              <a:avLst/>
            </a:prstGeom>
            <a:ln w="9525" cap="flat" cmpd="sng">
              <a:solidFill>
                <a:srgbClr val="996633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17440" name="Line 37"/>
            <p:cNvSpPr/>
            <p:nvPr/>
          </p:nvSpPr>
          <p:spPr>
            <a:xfrm>
              <a:off x="4127" y="1228"/>
              <a:ext cx="1352" cy="0"/>
            </a:xfrm>
            <a:prstGeom prst="line">
              <a:avLst/>
            </a:prstGeom>
            <a:ln w="9525" cap="flat" cmpd="sng">
              <a:solidFill>
                <a:srgbClr val="99663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41" name="Text Box 38"/>
            <p:cNvSpPr txBox="1"/>
            <p:nvPr/>
          </p:nvSpPr>
          <p:spPr>
            <a:xfrm>
              <a:off x="3941" y="820"/>
              <a:ext cx="1666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88900" tIns="38100" rIns="88900" bIns="38100" anchor="ctr" anchorCtr="0"/>
            <a:lstStyle/>
            <a:p>
              <a:pPr eaLnBrk="0" hangingPunct="0">
                <a:buSzPct val="100000"/>
                <a:buFont typeface="Times New Roman" panose="02020603050405020304" pitchFamily="18" charset="0"/>
              </a:pPr>
              <a:r>
                <a:rPr lang="zh-CN" altLang="en-US" i="0" dirty="0">
                  <a:solidFill>
                    <a:srgbClr val="000066"/>
                  </a:solidFill>
                  <a:latin typeface="仿宋_GB2312" pitchFamily="49" charset="-122"/>
                  <a:ea typeface="仿宋_GB2312" pitchFamily="49" charset="-122"/>
                </a:rPr>
                <a:t>小径用约</a:t>
              </a:r>
              <a:r>
                <a:rPr lang="en-US" altLang="zh-CN" i="0" dirty="0">
                  <a:solidFill>
                    <a:srgbClr val="000066"/>
                  </a:solidFill>
                  <a:latin typeface="仿宋_GB2312" pitchFamily="49" charset="-122"/>
                  <a:ea typeface="仿宋_GB2312" pitchFamily="49" charset="-122"/>
                </a:rPr>
                <a:t>3/4</a:t>
              </a:r>
              <a:r>
                <a:rPr lang="zh-CN" altLang="en-US" i="0" dirty="0">
                  <a:solidFill>
                    <a:srgbClr val="000066"/>
                  </a:solidFill>
                  <a:latin typeface="仿宋_GB2312" pitchFamily="49" charset="-122"/>
                  <a:ea typeface="仿宋_GB2312" pitchFamily="49" charset="-122"/>
                </a:rPr>
                <a:t>圈细实线表示</a:t>
              </a:r>
            </a:p>
          </p:txBody>
        </p:sp>
      </p:grpSp>
      <p:sp>
        <p:nvSpPr>
          <p:cNvPr id="17437" name="Rectangle 39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13.1.2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螺纹的画法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外螺纹的画法</a:t>
            </a:r>
          </a:p>
        </p:txBody>
      </p:sp>
      <p:sp>
        <p:nvSpPr>
          <p:cNvPr id="481320" name="Line 40"/>
          <p:cNvSpPr/>
          <p:nvPr/>
        </p:nvSpPr>
        <p:spPr>
          <a:xfrm>
            <a:off x="1133475" y="2484438"/>
            <a:ext cx="6835775" cy="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81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6" dur="500"/>
                                        <p:tgtEl>
                                          <p:spTgt spid="4813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9" dur="500"/>
                                        <p:tgtEl>
                                          <p:spTgt spid="4812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E8D1468-96FB-4032-B202-47AFB0F1FF25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17:19:13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1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14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18437" name="Oval 2"/>
          <p:cNvSpPr/>
          <p:nvPr/>
        </p:nvSpPr>
        <p:spPr>
          <a:xfrm>
            <a:off x="5716588" y="2376488"/>
            <a:ext cx="1641475" cy="1641475"/>
          </a:xfrm>
          <a:prstGeom prst="ellipse">
            <a:avLst/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8438" name="Oval 3"/>
          <p:cNvSpPr/>
          <p:nvPr/>
        </p:nvSpPr>
        <p:spPr>
          <a:xfrm>
            <a:off x="5830888" y="2487613"/>
            <a:ext cx="1403350" cy="1401762"/>
          </a:xfrm>
          <a:prstGeom prst="ellipse">
            <a:avLst/>
          </a:prstGeom>
          <a:noFill/>
          <a:ln w="127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8439" name="Freeform 4"/>
          <p:cNvSpPr/>
          <p:nvPr/>
        </p:nvSpPr>
        <p:spPr>
          <a:xfrm>
            <a:off x="5886450" y="3243263"/>
            <a:ext cx="623888" cy="627062"/>
          </a:xfrm>
          <a:custGeom>
            <a:avLst/>
            <a:gdLst>
              <a:gd name="txL" fmla="*/ 0 w 253"/>
              <a:gd name="txT" fmla="*/ 0 h 240"/>
              <a:gd name="txR" fmla="*/ 253 w 253"/>
              <a:gd name="txB" fmla="*/ 240 h 240"/>
            </a:gdLst>
            <a:ahLst/>
            <a:cxnLst>
              <a:cxn ang="0">
                <a:pos x="0" y="0"/>
              </a:cxn>
              <a:cxn ang="0">
                <a:pos x="29592" y="250825"/>
              </a:cxn>
              <a:cxn ang="0">
                <a:pos x="147958" y="438943"/>
              </a:cxn>
              <a:cxn ang="0">
                <a:pos x="355098" y="595709"/>
              </a:cxn>
              <a:cxn ang="0">
                <a:pos x="623888" y="627062"/>
              </a:cxn>
            </a:cxnLst>
            <a:rect l="txL" t="txT" r="txR" b="txB"/>
            <a:pathLst>
              <a:path w="253" h="240">
                <a:moveTo>
                  <a:pt x="0" y="0"/>
                </a:moveTo>
                <a:cubicBezTo>
                  <a:pt x="0" y="34"/>
                  <a:pt x="2" y="68"/>
                  <a:pt x="12" y="96"/>
                </a:cubicBezTo>
                <a:cubicBezTo>
                  <a:pt x="22" y="124"/>
                  <a:pt x="38" y="146"/>
                  <a:pt x="60" y="168"/>
                </a:cubicBezTo>
                <a:cubicBezTo>
                  <a:pt x="82" y="190"/>
                  <a:pt x="112" y="216"/>
                  <a:pt x="144" y="228"/>
                </a:cubicBezTo>
                <a:cubicBezTo>
                  <a:pt x="176" y="240"/>
                  <a:pt x="230" y="238"/>
                  <a:pt x="253" y="240"/>
                </a:cubicBezTo>
              </a:path>
            </a:pathLst>
          </a:custGeom>
          <a:noFill/>
          <a:ln w="76200" cap="flat" cmpd="sng">
            <a:solidFill>
              <a:schemeClr val="bg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0" name="Line 5"/>
          <p:cNvSpPr/>
          <p:nvPr/>
        </p:nvSpPr>
        <p:spPr>
          <a:xfrm>
            <a:off x="2341563" y="3830638"/>
            <a:ext cx="1938337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41" name="Line 6"/>
          <p:cNvSpPr/>
          <p:nvPr/>
        </p:nvSpPr>
        <p:spPr>
          <a:xfrm>
            <a:off x="2371725" y="2497138"/>
            <a:ext cx="1908175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42" name="Line 7"/>
          <p:cNvSpPr/>
          <p:nvPr/>
        </p:nvSpPr>
        <p:spPr>
          <a:xfrm>
            <a:off x="2462213" y="2389188"/>
            <a:ext cx="238125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43" name="Line 8"/>
          <p:cNvSpPr/>
          <p:nvPr/>
        </p:nvSpPr>
        <p:spPr>
          <a:xfrm>
            <a:off x="2462213" y="3952875"/>
            <a:ext cx="238125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44" name="Freeform 9"/>
          <p:cNvSpPr/>
          <p:nvPr/>
        </p:nvSpPr>
        <p:spPr>
          <a:xfrm>
            <a:off x="4645025" y="2374900"/>
            <a:ext cx="306388" cy="1585913"/>
          </a:xfrm>
          <a:custGeom>
            <a:avLst/>
            <a:gdLst>
              <a:gd name="txL" fmla="*/ 0 w 148"/>
              <a:gd name="txT" fmla="*/ 0 h 579"/>
              <a:gd name="txR" fmla="*/ 148 w 148"/>
              <a:gd name="txB" fmla="*/ 579 h 579"/>
            </a:gdLst>
            <a:ahLst/>
            <a:cxnLst>
              <a:cxn ang="0">
                <a:pos x="140773" y="0"/>
              </a:cxn>
              <a:cxn ang="0">
                <a:pos x="200808" y="35608"/>
              </a:cxn>
              <a:cxn ang="0">
                <a:pos x="267054" y="139692"/>
              </a:cxn>
              <a:cxn ang="0">
                <a:pos x="300177" y="279384"/>
              </a:cxn>
              <a:cxn ang="0">
                <a:pos x="293967" y="386207"/>
              </a:cxn>
              <a:cxn ang="0">
                <a:pos x="227721" y="621765"/>
              </a:cxn>
              <a:cxn ang="0">
                <a:pos x="140773" y="788848"/>
              </a:cxn>
              <a:cxn ang="0">
                <a:pos x="86948" y="903888"/>
              </a:cxn>
              <a:cxn ang="0">
                <a:pos x="41404" y="1051797"/>
              </a:cxn>
              <a:cxn ang="0">
                <a:pos x="8281" y="1166837"/>
              </a:cxn>
              <a:cxn ang="0">
                <a:pos x="2070" y="1298312"/>
              </a:cxn>
              <a:cxn ang="0">
                <a:pos x="20702" y="1394179"/>
              </a:cxn>
              <a:cxn ang="0">
                <a:pos x="41404" y="1446221"/>
              </a:cxn>
              <a:cxn ang="0">
                <a:pos x="74527" y="1506480"/>
              </a:cxn>
              <a:cxn ang="0">
                <a:pos x="140773" y="1577696"/>
              </a:cxn>
              <a:cxn ang="0">
                <a:pos x="223580" y="1550305"/>
              </a:cxn>
              <a:cxn ang="0">
                <a:pos x="252563" y="1484568"/>
              </a:cxn>
              <a:cxn ang="0">
                <a:pos x="262914" y="1407874"/>
              </a:cxn>
              <a:cxn ang="0">
                <a:pos x="273265" y="1301051"/>
              </a:cxn>
              <a:cxn ang="0">
                <a:pos x="273265" y="1196967"/>
              </a:cxn>
              <a:cxn ang="0">
                <a:pos x="262914" y="1079188"/>
              </a:cxn>
              <a:cxn ang="0">
                <a:pos x="244282" y="999755"/>
              </a:cxn>
              <a:cxn ang="0">
                <a:pos x="202879" y="920323"/>
              </a:cxn>
              <a:cxn ang="0">
                <a:pos x="140773" y="788848"/>
              </a:cxn>
            </a:cxnLst>
            <a:rect l="txL" t="txT" r="txR" b="txB"/>
            <a:pathLst>
              <a:path w="148" h="579">
                <a:moveTo>
                  <a:pt x="68" y="0"/>
                </a:moveTo>
                <a:cubicBezTo>
                  <a:pt x="73" y="2"/>
                  <a:pt x="87" y="4"/>
                  <a:pt x="97" y="13"/>
                </a:cubicBezTo>
                <a:cubicBezTo>
                  <a:pt x="107" y="22"/>
                  <a:pt x="121" y="36"/>
                  <a:pt x="129" y="51"/>
                </a:cubicBezTo>
                <a:cubicBezTo>
                  <a:pt x="137" y="66"/>
                  <a:pt x="143" y="87"/>
                  <a:pt x="145" y="102"/>
                </a:cubicBezTo>
                <a:cubicBezTo>
                  <a:pt x="147" y="117"/>
                  <a:pt x="148" y="120"/>
                  <a:pt x="142" y="141"/>
                </a:cubicBezTo>
                <a:cubicBezTo>
                  <a:pt x="136" y="162"/>
                  <a:pt x="122" y="202"/>
                  <a:pt x="110" y="227"/>
                </a:cubicBezTo>
                <a:cubicBezTo>
                  <a:pt x="98" y="252"/>
                  <a:pt x="79" y="271"/>
                  <a:pt x="68" y="288"/>
                </a:cubicBezTo>
                <a:cubicBezTo>
                  <a:pt x="57" y="305"/>
                  <a:pt x="50" y="314"/>
                  <a:pt x="42" y="330"/>
                </a:cubicBezTo>
                <a:cubicBezTo>
                  <a:pt x="34" y="346"/>
                  <a:pt x="26" y="368"/>
                  <a:pt x="20" y="384"/>
                </a:cubicBezTo>
                <a:cubicBezTo>
                  <a:pt x="14" y="400"/>
                  <a:pt x="7" y="411"/>
                  <a:pt x="4" y="426"/>
                </a:cubicBezTo>
                <a:cubicBezTo>
                  <a:pt x="1" y="441"/>
                  <a:pt x="0" y="460"/>
                  <a:pt x="1" y="474"/>
                </a:cubicBezTo>
                <a:cubicBezTo>
                  <a:pt x="2" y="488"/>
                  <a:pt x="7" y="500"/>
                  <a:pt x="10" y="509"/>
                </a:cubicBezTo>
                <a:cubicBezTo>
                  <a:pt x="13" y="518"/>
                  <a:pt x="16" y="521"/>
                  <a:pt x="20" y="528"/>
                </a:cubicBezTo>
                <a:cubicBezTo>
                  <a:pt x="24" y="535"/>
                  <a:pt x="28" y="542"/>
                  <a:pt x="36" y="550"/>
                </a:cubicBezTo>
                <a:cubicBezTo>
                  <a:pt x="44" y="558"/>
                  <a:pt x="56" y="573"/>
                  <a:pt x="68" y="576"/>
                </a:cubicBezTo>
                <a:cubicBezTo>
                  <a:pt x="80" y="579"/>
                  <a:pt x="99" y="572"/>
                  <a:pt x="108" y="566"/>
                </a:cubicBezTo>
                <a:cubicBezTo>
                  <a:pt x="117" y="560"/>
                  <a:pt x="119" y="551"/>
                  <a:pt x="122" y="542"/>
                </a:cubicBezTo>
                <a:cubicBezTo>
                  <a:pt x="125" y="533"/>
                  <a:pt x="125" y="525"/>
                  <a:pt x="127" y="514"/>
                </a:cubicBezTo>
                <a:cubicBezTo>
                  <a:pt x="129" y="503"/>
                  <a:pt x="131" y="488"/>
                  <a:pt x="132" y="475"/>
                </a:cubicBezTo>
                <a:cubicBezTo>
                  <a:pt x="133" y="462"/>
                  <a:pt x="133" y="450"/>
                  <a:pt x="132" y="437"/>
                </a:cubicBezTo>
                <a:cubicBezTo>
                  <a:pt x="131" y="424"/>
                  <a:pt x="129" y="406"/>
                  <a:pt x="127" y="394"/>
                </a:cubicBezTo>
                <a:cubicBezTo>
                  <a:pt x="125" y="382"/>
                  <a:pt x="123" y="375"/>
                  <a:pt x="118" y="365"/>
                </a:cubicBezTo>
                <a:cubicBezTo>
                  <a:pt x="113" y="355"/>
                  <a:pt x="106" y="349"/>
                  <a:pt x="98" y="336"/>
                </a:cubicBezTo>
                <a:cubicBezTo>
                  <a:pt x="90" y="323"/>
                  <a:pt x="74" y="298"/>
                  <a:pt x="68" y="288"/>
                </a:cubicBezTo>
              </a:path>
            </a:pathLst>
          </a:custGeom>
          <a:noFill/>
          <a:ln w="9525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5" name="Line 10"/>
          <p:cNvSpPr/>
          <p:nvPr/>
        </p:nvSpPr>
        <p:spPr>
          <a:xfrm flipV="1">
            <a:off x="4719638" y="3557588"/>
            <a:ext cx="223837" cy="296862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46" name="Freeform 11"/>
          <p:cNvSpPr/>
          <p:nvPr/>
        </p:nvSpPr>
        <p:spPr>
          <a:xfrm>
            <a:off x="2335213" y="2378075"/>
            <a:ext cx="136525" cy="127000"/>
          </a:xfrm>
          <a:custGeom>
            <a:avLst/>
            <a:gdLst>
              <a:gd name="txL" fmla="*/ 0 w 58"/>
              <a:gd name="txT" fmla="*/ 0 h 58"/>
              <a:gd name="txR" fmla="*/ 58 w 58"/>
              <a:gd name="txB" fmla="*/ 58 h 58"/>
            </a:gdLst>
            <a:ahLst/>
            <a:cxnLst>
              <a:cxn ang="0">
                <a:pos x="136525" y="0"/>
              </a:cxn>
              <a:cxn ang="0">
                <a:pos x="0" y="127000"/>
              </a:cxn>
            </a:cxnLst>
            <a:rect l="txL" t="txT" r="txR" b="txB"/>
            <a:pathLst>
              <a:path w="58" h="58">
                <a:moveTo>
                  <a:pt x="58" y="0"/>
                </a:moveTo>
                <a:cubicBezTo>
                  <a:pt x="58" y="0"/>
                  <a:pt x="0" y="58"/>
                  <a:pt x="0" y="58"/>
                </a:cubicBezTo>
              </a:path>
            </a:pathLst>
          </a:custGeom>
          <a:noFill/>
          <a:ln w="381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7" name="Freeform 12"/>
          <p:cNvSpPr/>
          <p:nvPr/>
        </p:nvSpPr>
        <p:spPr>
          <a:xfrm>
            <a:off x="2346325" y="2498725"/>
            <a:ext cx="47625" cy="1328738"/>
          </a:xfrm>
          <a:custGeom>
            <a:avLst/>
            <a:gdLst>
              <a:gd name="txL" fmla="*/ 0 w 1"/>
              <a:gd name="txT" fmla="*/ 0 h 494"/>
              <a:gd name="txR" fmla="*/ 1 w 1"/>
              <a:gd name="txB" fmla="*/ 494 h 494"/>
            </a:gdLst>
            <a:ahLst/>
            <a:cxnLst>
              <a:cxn ang="0">
                <a:pos x="0" y="0"/>
              </a:cxn>
              <a:cxn ang="0">
                <a:pos x="0" y="1328738"/>
              </a:cxn>
            </a:cxnLst>
            <a:rect l="txL" t="txT" r="txR" b="txB"/>
            <a:pathLst>
              <a:path w="1" h="494">
                <a:moveTo>
                  <a:pt x="0" y="0"/>
                </a:moveTo>
                <a:cubicBezTo>
                  <a:pt x="0" y="0"/>
                  <a:pt x="0" y="494"/>
                  <a:pt x="0" y="494"/>
                </a:cubicBezTo>
              </a:path>
            </a:pathLst>
          </a:custGeom>
          <a:noFill/>
          <a:ln w="381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8" name="Line 13"/>
          <p:cNvSpPr/>
          <p:nvPr/>
        </p:nvSpPr>
        <p:spPr>
          <a:xfrm flipV="1">
            <a:off x="4641850" y="3367088"/>
            <a:ext cx="249238" cy="33020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49" name="Freeform 14"/>
          <p:cNvSpPr/>
          <p:nvPr/>
        </p:nvSpPr>
        <p:spPr>
          <a:xfrm>
            <a:off x="2341563" y="3816350"/>
            <a:ext cx="127000" cy="139700"/>
          </a:xfrm>
          <a:custGeom>
            <a:avLst/>
            <a:gdLst>
              <a:gd name="txL" fmla="*/ 0 w 75"/>
              <a:gd name="txT" fmla="*/ 0 h 75"/>
              <a:gd name="txR" fmla="*/ 75 w 75"/>
              <a:gd name="txB" fmla="*/ 75 h 75"/>
            </a:gdLst>
            <a:ahLst/>
            <a:cxnLst>
              <a:cxn ang="0">
                <a:pos x="127000" y="139700"/>
              </a:cxn>
              <a:cxn ang="0">
                <a:pos x="0" y="0"/>
              </a:cxn>
            </a:cxnLst>
            <a:rect l="txL" t="txT" r="txR" b="txB"/>
            <a:pathLst>
              <a:path w="75" h="75">
                <a:moveTo>
                  <a:pt x="75" y="75"/>
                </a:moveTo>
                <a:cubicBezTo>
                  <a:pt x="75" y="75"/>
                  <a:pt x="0" y="0"/>
                  <a:pt x="0" y="0"/>
                </a:cubicBezTo>
              </a:path>
            </a:pathLst>
          </a:custGeom>
          <a:noFill/>
          <a:ln w="3810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50" name="Line 15"/>
          <p:cNvSpPr/>
          <p:nvPr/>
        </p:nvSpPr>
        <p:spPr>
          <a:xfrm>
            <a:off x="2190750" y="3171825"/>
            <a:ext cx="5262563" cy="0"/>
          </a:xfrm>
          <a:prstGeom prst="line">
            <a:avLst/>
          </a:prstGeom>
          <a:ln w="9525" cap="flat" cmpd="sng">
            <a:solidFill>
              <a:schemeClr val="tx2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18451" name="Line 16"/>
          <p:cNvSpPr/>
          <p:nvPr/>
        </p:nvSpPr>
        <p:spPr>
          <a:xfrm>
            <a:off x="6546850" y="2128838"/>
            <a:ext cx="0" cy="2068512"/>
          </a:xfrm>
          <a:prstGeom prst="line">
            <a:avLst/>
          </a:prstGeom>
          <a:ln w="4763" cap="flat" cmpd="sng">
            <a:solidFill>
              <a:schemeClr val="tx1"/>
            </a:solidFill>
            <a:prstDash val="dashDot"/>
            <a:headEnd type="none" w="med" len="med"/>
            <a:tailEnd type="none" w="med" len="med"/>
          </a:ln>
        </p:spPr>
      </p:sp>
      <p:grpSp>
        <p:nvGrpSpPr>
          <p:cNvPr id="18452" name="Group 17"/>
          <p:cNvGrpSpPr/>
          <p:nvPr/>
        </p:nvGrpSpPr>
        <p:grpSpPr>
          <a:xfrm>
            <a:off x="2346325" y="2816225"/>
            <a:ext cx="2014538" cy="698500"/>
            <a:chOff x="1469" y="1756"/>
            <a:chExt cx="1288" cy="428"/>
          </a:xfrm>
        </p:grpSpPr>
        <p:sp>
          <p:nvSpPr>
            <p:cNvPr id="18482" name="Line 18"/>
            <p:cNvSpPr/>
            <p:nvPr/>
          </p:nvSpPr>
          <p:spPr>
            <a:xfrm>
              <a:off x="1473" y="1756"/>
              <a:ext cx="128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83" name="Line 19"/>
            <p:cNvSpPr/>
            <p:nvPr/>
          </p:nvSpPr>
          <p:spPr>
            <a:xfrm>
              <a:off x="1469" y="2184"/>
              <a:ext cx="102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8453" name="Freeform 20"/>
          <p:cNvSpPr/>
          <p:nvPr/>
        </p:nvSpPr>
        <p:spPr>
          <a:xfrm>
            <a:off x="3746500" y="2398713"/>
            <a:ext cx="809625" cy="1558925"/>
          </a:xfrm>
          <a:custGeom>
            <a:avLst/>
            <a:gdLst>
              <a:gd name="txL" fmla="*/ 0 w 510"/>
              <a:gd name="txT" fmla="*/ 0 h 982"/>
              <a:gd name="txR" fmla="*/ 510 w 510"/>
              <a:gd name="txB" fmla="*/ 982 h 982"/>
            </a:gdLst>
            <a:ahLst/>
            <a:cxnLst>
              <a:cxn ang="0">
                <a:pos x="809625" y="0"/>
              </a:cxn>
              <a:cxn ang="0">
                <a:pos x="704850" y="209550"/>
              </a:cxn>
              <a:cxn ang="0">
                <a:pos x="628650" y="404812"/>
              </a:cxn>
              <a:cxn ang="0">
                <a:pos x="404813" y="898525"/>
              </a:cxn>
              <a:cxn ang="0">
                <a:pos x="179388" y="1093788"/>
              </a:cxn>
              <a:cxn ang="0">
                <a:pos x="0" y="1558925"/>
              </a:cxn>
            </a:cxnLst>
            <a:rect l="txL" t="txT" r="txR" b="txB"/>
            <a:pathLst>
              <a:path w="510" h="982">
                <a:moveTo>
                  <a:pt x="510" y="0"/>
                </a:moveTo>
                <a:cubicBezTo>
                  <a:pt x="486" y="45"/>
                  <a:pt x="463" y="90"/>
                  <a:pt x="444" y="132"/>
                </a:cubicBezTo>
                <a:cubicBezTo>
                  <a:pt x="425" y="174"/>
                  <a:pt x="427" y="183"/>
                  <a:pt x="396" y="255"/>
                </a:cubicBezTo>
                <a:cubicBezTo>
                  <a:pt x="365" y="327"/>
                  <a:pt x="302" y="494"/>
                  <a:pt x="255" y="566"/>
                </a:cubicBezTo>
                <a:cubicBezTo>
                  <a:pt x="208" y="638"/>
                  <a:pt x="156" y="620"/>
                  <a:pt x="113" y="689"/>
                </a:cubicBezTo>
                <a:cubicBezTo>
                  <a:pt x="70" y="758"/>
                  <a:pt x="35" y="870"/>
                  <a:pt x="0" y="982"/>
                </a:cubicBezTo>
              </a:path>
            </a:pathLst>
          </a:custGeom>
          <a:noFill/>
          <a:ln w="4763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54" name="Line 21"/>
          <p:cNvSpPr/>
          <p:nvPr/>
        </p:nvSpPr>
        <p:spPr>
          <a:xfrm>
            <a:off x="4257675" y="2382838"/>
            <a:ext cx="0" cy="1397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55" name="Line 22"/>
          <p:cNvSpPr/>
          <p:nvPr/>
        </p:nvSpPr>
        <p:spPr>
          <a:xfrm flipV="1">
            <a:off x="4271963" y="3043238"/>
            <a:ext cx="0" cy="89852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56" name="Freeform 23"/>
          <p:cNvSpPr/>
          <p:nvPr/>
        </p:nvSpPr>
        <p:spPr>
          <a:xfrm>
            <a:off x="4735513" y="3259138"/>
            <a:ext cx="119062" cy="239712"/>
          </a:xfrm>
          <a:custGeom>
            <a:avLst/>
            <a:gdLst>
              <a:gd name="txL" fmla="*/ 0 w 75"/>
              <a:gd name="txT" fmla="*/ 0 h 151"/>
              <a:gd name="txR" fmla="*/ 75 w 75"/>
              <a:gd name="txB" fmla="*/ 151 h 151"/>
            </a:gdLst>
            <a:ahLst/>
            <a:cxnLst>
              <a:cxn ang="0">
                <a:pos x="0" y="0"/>
              </a:cxn>
              <a:cxn ang="0">
                <a:pos x="28575" y="239712"/>
              </a:cxn>
              <a:cxn ang="0">
                <a:pos x="119062" y="0"/>
              </a:cxn>
            </a:cxnLst>
            <a:rect l="txL" t="txT" r="txR" b="txB"/>
            <a:pathLst>
              <a:path w="75" h="151">
                <a:moveTo>
                  <a:pt x="0" y="0"/>
                </a:moveTo>
                <a:cubicBezTo>
                  <a:pt x="3" y="75"/>
                  <a:pt x="6" y="151"/>
                  <a:pt x="18" y="151"/>
                </a:cubicBezTo>
                <a:cubicBezTo>
                  <a:pt x="30" y="151"/>
                  <a:pt x="52" y="75"/>
                  <a:pt x="75" y="0"/>
                </a:cubicBezTo>
              </a:path>
            </a:pathLst>
          </a:custGeom>
          <a:noFill/>
          <a:ln w="4763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57" name="Line 24"/>
          <p:cNvSpPr/>
          <p:nvPr/>
        </p:nvSpPr>
        <p:spPr>
          <a:xfrm flipV="1">
            <a:off x="2352675" y="2390775"/>
            <a:ext cx="409575" cy="40957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58" name="Line 25"/>
          <p:cNvSpPr/>
          <p:nvPr/>
        </p:nvSpPr>
        <p:spPr>
          <a:xfrm flipV="1">
            <a:off x="2703513" y="2389188"/>
            <a:ext cx="409575" cy="40957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59" name="Line 26"/>
          <p:cNvSpPr/>
          <p:nvPr/>
        </p:nvSpPr>
        <p:spPr>
          <a:xfrm flipV="1">
            <a:off x="3063875" y="2387600"/>
            <a:ext cx="409575" cy="40957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60" name="Line 27"/>
          <p:cNvSpPr/>
          <p:nvPr/>
        </p:nvSpPr>
        <p:spPr>
          <a:xfrm flipV="1">
            <a:off x="3433763" y="2386013"/>
            <a:ext cx="409575" cy="40957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61" name="Line 28"/>
          <p:cNvSpPr/>
          <p:nvPr/>
        </p:nvSpPr>
        <p:spPr>
          <a:xfrm flipV="1">
            <a:off x="2484438" y="3522663"/>
            <a:ext cx="409575" cy="40957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62" name="Line 29"/>
          <p:cNvSpPr/>
          <p:nvPr/>
        </p:nvSpPr>
        <p:spPr>
          <a:xfrm flipV="1">
            <a:off x="4121150" y="2378075"/>
            <a:ext cx="409575" cy="40957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63" name="Line 30"/>
          <p:cNvSpPr/>
          <p:nvPr/>
        </p:nvSpPr>
        <p:spPr>
          <a:xfrm flipV="1">
            <a:off x="3767138" y="2395538"/>
            <a:ext cx="409575" cy="40957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64" name="Line 31"/>
          <p:cNvSpPr/>
          <p:nvPr/>
        </p:nvSpPr>
        <p:spPr>
          <a:xfrm flipV="1">
            <a:off x="2825750" y="3521075"/>
            <a:ext cx="409575" cy="40957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65" name="Line 32"/>
          <p:cNvSpPr/>
          <p:nvPr/>
        </p:nvSpPr>
        <p:spPr>
          <a:xfrm flipV="1">
            <a:off x="3195638" y="3519488"/>
            <a:ext cx="409575" cy="40957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66" name="Line 33"/>
          <p:cNvSpPr/>
          <p:nvPr/>
        </p:nvSpPr>
        <p:spPr>
          <a:xfrm flipV="1">
            <a:off x="3508375" y="3527425"/>
            <a:ext cx="409575" cy="40957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67" name="Oval 34"/>
          <p:cNvSpPr/>
          <p:nvPr/>
        </p:nvSpPr>
        <p:spPr>
          <a:xfrm>
            <a:off x="6192838" y="2820988"/>
            <a:ext cx="687387" cy="688975"/>
          </a:xfrm>
          <a:prstGeom prst="ellipse">
            <a:avLst/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3" name="Group 35"/>
          <p:cNvGrpSpPr/>
          <p:nvPr/>
        </p:nvGrpSpPr>
        <p:grpSpPr>
          <a:xfrm>
            <a:off x="3825875" y="3695700"/>
            <a:ext cx="3098800" cy="1249363"/>
            <a:chOff x="3197" y="2328"/>
            <a:chExt cx="1952" cy="787"/>
          </a:xfrm>
        </p:grpSpPr>
        <p:sp>
          <p:nvSpPr>
            <p:cNvPr id="18479" name="Rectangle 36"/>
            <p:cNvSpPr/>
            <p:nvPr/>
          </p:nvSpPr>
          <p:spPr>
            <a:xfrm>
              <a:off x="3197" y="2865"/>
              <a:ext cx="1952" cy="250"/>
            </a:xfrm>
            <a:prstGeom prst="rect">
              <a:avLst/>
            </a:prstGeom>
            <a:noFill/>
            <a:ln w="12700">
              <a:noFill/>
            </a:ln>
          </p:spPr>
          <p:txBody>
            <a:bodyPr lIns="88900" tIns="38100" rIns="88900" bIns="38100" anchor="ctr" anchorCtr="0"/>
            <a:lstStyle/>
            <a:p>
              <a:pPr algn="l" eaLnBrk="0" hangingPunct="0">
                <a:buSzPct val="100000"/>
                <a:buFont typeface="Times New Roman" panose="02020603050405020304" pitchFamily="18" charset="0"/>
              </a:pPr>
              <a:r>
                <a:rPr lang="en-GB" altLang="zh-CN" i="0" dirty="0">
                  <a:solidFill>
                    <a:srgbClr val="000066"/>
                  </a:solidFill>
                  <a:latin typeface="仿宋_GB2312" pitchFamily="49" charset="-122"/>
                  <a:ea typeface="仿宋_GB2312" pitchFamily="49" charset="-122"/>
                </a:rPr>
                <a:t>螺纹终止线画粗实线</a:t>
              </a:r>
            </a:p>
          </p:txBody>
        </p:sp>
        <p:sp>
          <p:nvSpPr>
            <p:cNvPr id="18480" name="Line 37"/>
            <p:cNvSpPr/>
            <p:nvPr/>
          </p:nvSpPr>
          <p:spPr>
            <a:xfrm flipH="1">
              <a:off x="3197" y="2328"/>
              <a:ext cx="281" cy="779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triangle" w="sm" len="lg"/>
              <a:tailEnd type="none" w="med" len="med"/>
            </a:ln>
          </p:spPr>
        </p:sp>
        <p:sp>
          <p:nvSpPr>
            <p:cNvPr id="18481" name="Line 38"/>
            <p:cNvSpPr/>
            <p:nvPr/>
          </p:nvSpPr>
          <p:spPr>
            <a:xfrm>
              <a:off x="3197" y="3107"/>
              <a:ext cx="1819" cy="1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" name="Group 39"/>
          <p:cNvGrpSpPr/>
          <p:nvPr/>
        </p:nvGrpSpPr>
        <p:grpSpPr>
          <a:xfrm>
            <a:off x="1697038" y="1236663"/>
            <a:ext cx="2693987" cy="1128712"/>
            <a:chOff x="1069" y="779"/>
            <a:chExt cx="1697" cy="711"/>
          </a:xfrm>
        </p:grpSpPr>
        <p:sp>
          <p:nvSpPr>
            <p:cNvPr id="18476" name="Rectangle 40"/>
            <p:cNvSpPr/>
            <p:nvPr/>
          </p:nvSpPr>
          <p:spPr>
            <a:xfrm>
              <a:off x="1069" y="779"/>
              <a:ext cx="1463" cy="43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88900" tIns="38100" rIns="88900" bIns="38100" anchor="ctr" anchorCtr="0"/>
            <a:lstStyle/>
            <a:p>
              <a:pPr eaLnBrk="0" hangingPunct="0">
                <a:buSzPct val="100000"/>
                <a:buFont typeface="Times New Roman" panose="02020603050405020304" pitchFamily="18" charset="0"/>
              </a:pPr>
              <a:r>
                <a:rPr lang="zh-CN" altLang="en-GB" i="0" dirty="0">
                  <a:solidFill>
                    <a:srgbClr val="000066"/>
                  </a:solidFill>
                  <a:latin typeface="仿宋_GB2312" pitchFamily="49" charset="-122"/>
                  <a:ea typeface="仿宋_GB2312" pitchFamily="49" charset="-122"/>
                </a:rPr>
                <a:t>大径用粗实线画 </a:t>
              </a:r>
            </a:p>
          </p:txBody>
        </p:sp>
        <p:sp>
          <p:nvSpPr>
            <p:cNvPr id="18477" name="Line 41"/>
            <p:cNvSpPr/>
            <p:nvPr/>
          </p:nvSpPr>
          <p:spPr>
            <a:xfrm>
              <a:off x="1096" y="1129"/>
              <a:ext cx="1381" cy="1"/>
            </a:xfrm>
            <a:prstGeom prst="line">
              <a:avLst/>
            </a:prstGeom>
            <a:ln w="127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78" name="Line 42"/>
            <p:cNvSpPr/>
            <p:nvPr/>
          </p:nvSpPr>
          <p:spPr>
            <a:xfrm>
              <a:off x="2468" y="1126"/>
              <a:ext cx="298" cy="364"/>
            </a:xfrm>
            <a:prstGeom prst="line">
              <a:avLst/>
            </a:prstGeom>
            <a:ln w="12700" cap="flat" cmpd="sng">
              <a:solidFill>
                <a:srgbClr val="FF3300"/>
              </a:solidFill>
              <a:prstDash val="solid"/>
              <a:headEnd type="none" w="med" len="med"/>
              <a:tailEnd type="triangle" w="sm" len="lg"/>
            </a:ln>
          </p:spPr>
        </p:sp>
      </p:grpSp>
      <p:grpSp>
        <p:nvGrpSpPr>
          <p:cNvPr id="5" name="Group 43"/>
          <p:cNvGrpSpPr/>
          <p:nvPr/>
        </p:nvGrpSpPr>
        <p:grpSpPr>
          <a:xfrm>
            <a:off x="4906963" y="1317625"/>
            <a:ext cx="2644775" cy="1296988"/>
            <a:chOff x="3941" y="820"/>
            <a:chExt cx="1666" cy="817"/>
          </a:xfrm>
        </p:grpSpPr>
        <p:sp>
          <p:nvSpPr>
            <p:cNvPr id="18473" name="Line 44"/>
            <p:cNvSpPr/>
            <p:nvPr/>
          </p:nvSpPr>
          <p:spPr>
            <a:xfrm flipV="1">
              <a:off x="5210" y="1227"/>
              <a:ext cx="44" cy="410"/>
            </a:xfrm>
            <a:prstGeom prst="line">
              <a:avLst/>
            </a:prstGeom>
            <a:ln w="9525" cap="flat" cmpd="sng">
              <a:solidFill>
                <a:srgbClr val="996633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18474" name="Line 45"/>
            <p:cNvSpPr/>
            <p:nvPr/>
          </p:nvSpPr>
          <p:spPr>
            <a:xfrm>
              <a:off x="4127" y="1228"/>
              <a:ext cx="1352" cy="0"/>
            </a:xfrm>
            <a:prstGeom prst="line">
              <a:avLst/>
            </a:prstGeom>
            <a:ln w="9525" cap="flat" cmpd="sng">
              <a:solidFill>
                <a:srgbClr val="99663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75" name="Text Box 46"/>
            <p:cNvSpPr txBox="1"/>
            <p:nvPr/>
          </p:nvSpPr>
          <p:spPr>
            <a:xfrm>
              <a:off x="3941" y="820"/>
              <a:ext cx="1666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88900" tIns="38100" rIns="88900" bIns="38100" anchor="ctr" anchorCtr="0"/>
            <a:lstStyle/>
            <a:p>
              <a:pPr eaLnBrk="0" hangingPunct="0">
                <a:buSzPct val="100000"/>
                <a:buFont typeface="Times New Roman" panose="02020603050405020304" pitchFamily="18" charset="0"/>
              </a:pPr>
              <a:r>
                <a:rPr lang="zh-CN" altLang="en-US" i="0" dirty="0">
                  <a:solidFill>
                    <a:srgbClr val="000066"/>
                  </a:solidFill>
                  <a:latin typeface="仿宋_GB2312" pitchFamily="49" charset="-122"/>
                  <a:ea typeface="仿宋_GB2312" pitchFamily="49" charset="-122"/>
                </a:rPr>
                <a:t>小径用约</a:t>
              </a:r>
              <a:r>
                <a:rPr lang="en-US" altLang="zh-CN" i="0" dirty="0">
                  <a:solidFill>
                    <a:srgbClr val="000066"/>
                  </a:solidFill>
                  <a:latin typeface="仿宋_GB2312" pitchFamily="49" charset="-122"/>
                  <a:ea typeface="仿宋_GB2312" pitchFamily="49" charset="-122"/>
                </a:rPr>
                <a:t>3/4</a:t>
              </a:r>
              <a:r>
                <a:rPr lang="zh-CN" altLang="en-US" i="0" dirty="0">
                  <a:solidFill>
                    <a:srgbClr val="000066"/>
                  </a:solidFill>
                  <a:latin typeface="仿宋_GB2312" pitchFamily="49" charset="-122"/>
                  <a:ea typeface="仿宋_GB2312" pitchFamily="49" charset="-122"/>
                </a:rPr>
                <a:t>圈细实线表示</a:t>
              </a:r>
            </a:p>
          </p:txBody>
        </p:sp>
      </p:grpSp>
      <p:sp>
        <p:nvSpPr>
          <p:cNvPr id="18471" name="Rectangle 47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13.1.2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螺纹的画法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外螺纹的画法</a:t>
            </a:r>
          </a:p>
        </p:txBody>
      </p:sp>
      <p:sp>
        <p:nvSpPr>
          <p:cNvPr id="482352" name="Text Box 48"/>
          <p:cNvSpPr txBox="1"/>
          <p:nvPr/>
        </p:nvSpPr>
        <p:spPr>
          <a:xfrm>
            <a:off x="1900238" y="5305425"/>
            <a:ext cx="5280025" cy="701675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剖面线画到粗实线为止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82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235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07E6D3A-0484-448D-8437-2026ABF00A9B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17:19:13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4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15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grpSp>
        <p:nvGrpSpPr>
          <p:cNvPr id="2" name="Group 2"/>
          <p:cNvGrpSpPr/>
          <p:nvPr/>
        </p:nvGrpSpPr>
        <p:grpSpPr>
          <a:xfrm>
            <a:off x="1217613" y="1458913"/>
            <a:ext cx="2979737" cy="985837"/>
            <a:chOff x="848" y="563"/>
            <a:chExt cx="1877" cy="621"/>
          </a:xfrm>
        </p:grpSpPr>
        <p:sp>
          <p:nvSpPr>
            <p:cNvPr id="19518" name="Rectangle 3"/>
            <p:cNvSpPr/>
            <p:nvPr/>
          </p:nvSpPr>
          <p:spPr>
            <a:xfrm>
              <a:off x="869" y="563"/>
              <a:ext cx="1314" cy="38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88900" tIns="38100" rIns="88900" bIns="38100" anchor="ctr" anchorCtr="0"/>
            <a:lstStyle/>
            <a:p>
              <a:pPr eaLnBrk="0" hangingPunct="0">
                <a:buSzPct val="100000"/>
                <a:buFont typeface="Times New Roman" panose="02020603050405020304" pitchFamily="18" charset="0"/>
              </a:pPr>
              <a:r>
                <a:rPr lang="zh-CN" altLang="en-GB" i="0" dirty="0">
                  <a:solidFill>
                    <a:srgbClr val="000066"/>
                  </a:solidFill>
                  <a:latin typeface="仿宋_GB2312" pitchFamily="49" charset="-122"/>
                  <a:ea typeface="仿宋_GB2312" pitchFamily="49" charset="-122"/>
                </a:rPr>
                <a:t>大径画细实线</a:t>
              </a:r>
              <a:r>
                <a:rPr lang="zh-CN" altLang="en-GB" sz="2000" i="0" dirty="0">
                  <a:solidFill>
                    <a:srgbClr val="000066"/>
                  </a:solidFill>
                  <a:latin typeface="仿宋_GB2312" pitchFamily="49" charset="-122"/>
                  <a:ea typeface="仿宋_GB2312" pitchFamily="49" charset="-122"/>
                </a:rPr>
                <a:t> </a:t>
              </a:r>
            </a:p>
          </p:txBody>
        </p:sp>
        <p:sp>
          <p:nvSpPr>
            <p:cNvPr id="19519" name="Line 4"/>
            <p:cNvSpPr/>
            <p:nvPr/>
          </p:nvSpPr>
          <p:spPr>
            <a:xfrm flipH="1">
              <a:off x="848" y="899"/>
              <a:ext cx="1543" cy="1"/>
            </a:xfrm>
            <a:prstGeom prst="line">
              <a:avLst/>
            </a:prstGeom>
            <a:ln w="127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20" name="Line 5"/>
            <p:cNvSpPr/>
            <p:nvPr/>
          </p:nvSpPr>
          <p:spPr>
            <a:xfrm flipH="1" flipV="1">
              <a:off x="2388" y="900"/>
              <a:ext cx="337" cy="284"/>
            </a:xfrm>
            <a:prstGeom prst="line">
              <a:avLst/>
            </a:prstGeom>
            <a:ln w="12700" cap="flat" cmpd="sng">
              <a:solidFill>
                <a:srgbClr val="FF3300"/>
              </a:solidFill>
              <a:prstDash val="solid"/>
              <a:headEnd type="triangle" w="sm" len="lg"/>
              <a:tailEnd type="none" w="med" len="med"/>
            </a:ln>
          </p:spPr>
        </p:sp>
      </p:grpSp>
      <p:grpSp>
        <p:nvGrpSpPr>
          <p:cNvPr id="3" name="Group 6"/>
          <p:cNvGrpSpPr/>
          <p:nvPr/>
        </p:nvGrpSpPr>
        <p:grpSpPr>
          <a:xfrm>
            <a:off x="2070100" y="3767138"/>
            <a:ext cx="2673350" cy="842962"/>
            <a:chOff x="1224" y="2351"/>
            <a:chExt cx="1684" cy="531"/>
          </a:xfrm>
        </p:grpSpPr>
        <p:sp>
          <p:nvSpPr>
            <p:cNvPr id="19515" name="Rectangle 7"/>
            <p:cNvSpPr/>
            <p:nvPr/>
          </p:nvSpPr>
          <p:spPr>
            <a:xfrm>
              <a:off x="1224" y="2599"/>
              <a:ext cx="162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88900" tIns="38100" rIns="88900" bIns="38100" anchor="ctr" anchorCtr="0"/>
            <a:lstStyle/>
            <a:p>
              <a:pPr eaLnBrk="0" hangingPunct="0">
                <a:buSzPct val="100000"/>
                <a:buFont typeface="Times New Roman" panose="02020603050405020304" pitchFamily="18" charset="0"/>
              </a:pPr>
              <a:r>
                <a:rPr lang="en-GB" altLang="zh-CN" i="0" dirty="0">
                  <a:solidFill>
                    <a:srgbClr val="000066"/>
                  </a:solidFill>
                  <a:latin typeface="仿宋_GB2312" pitchFamily="49" charset="-122"/>
                  <a:ea typeface="仿宋_GB2312" pitchFamily="49" charset="-122"/>
                </a:rPr>
                <a:t>小径线画粗实线</a:t>
              </a:r>
              <a:r>
                <a:rPr lang="en-GB" altLang="zh-CN" sz="1800" i="0" dirty="0">
                  <a:solidFill>
                    <a:srgbClr val="000066"/>
                  </a:solidFill>
                  <a:latin typeface="仿宋_GB2312" pitchFamily="49" charset="-122"/>
                  <a:ea typeface="仿宋_GB2312" pitchFamily="49" charset="-122"/>
                </a:rPr>
                <a:t> </a:t>
              </a:r>
            </a:p>
          </p:txBody>
        </p:sp>
        <p:sp>
          <p:nvSpPr>
            <p:cNvPr id="19516" name="Line 8"/>
            <p:cNvSpPr/>
            <p:nvPr/>
          </p:nvSpPr>
          <p:spPr>
            <a:xfrm flipH="1">
              <a:off x="1466" y="2881"/>
              <a:ext cx="1437" cy="1"/>
            </a:xfrm>
            <a:prstGeom prst="line">
              <a:avLst/>
            </a:prstGeom>
            <a:ln w="127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17" name="Line 9"/>
            <p:cNvSpPr/>
            <p:nvPr/>
          </p:nvSpPr>
          <p:spPr>
            <a:xfrm>
              <a:off x="2603" y="2351"/>
              <a:ext cx="305" cy="528"/>
            </a:xfrm>
            <a:prstGeom prst="line">
              <a:avLst/>
            </a:prstGeom>
            <a:ln w="12700" cap="flat" cmpd="sng">
              <a:solidFill>
                <a:srgbClr val="FF3300"/>
              </a:solidFill>
              <a:prstDash val="solid"/>
              <a:headEnd type="triangle" w="sm" len="lg"/>
              <a:tailEnd type="none" w="med" len="med"/>
            </a:ln>
          </p:spPr>
        </p:sp>
      </p:grpSp>
      <p:sp>
        <p:nvSpPr>
          <p:cNvPr id="19463" name="Line 10"/>
          <p:cNvSpPr/>
          <p:nvPr/>
        </p:nvSpPr>
        <p:spPr>
          <a:xfrm>
            <a:off x="7599363" y="1930400"/>
            <a:ext cx="0" cy="2670175"/>
          </a:xfrm>
          <a:prstGeom prst="line">
            <a:avLst/>
          </a:prstGeom>
          <a:ln w="9525" cap="flat" cmpd="sng">
            <a:solidFill>
              <a:schemeClr val="accent2"/>
            </a:solidFill>
            <a:prstDash val="lgDashDot"/>
            <a:headEnd type="none" w="med" len="med"/>
            <a:tailEnd type="none" w="med" len="med"/>
          </a:ln>
        </p:spPr>
      </p:sp>
      <p:pic>
        <p:nvPicPr>
          <p:cNvPr id="19464" name="Picture 11" descr="795680735549"/>
          <p:cNvPicPr>
            <a:picLocks noChangeAspect="1"/>
          </p:cNvPicPr>
          <p:nvPr/>
        </p:nvPicPr>
        <p:blipFill>
          <a:blip r:embed="rId2"/>
          <a:srcRect l="4900" t="28844" r="28523" b="28842"/>
          <a:stretch>
            <a:fillRect/>
          </a:stretch>
        </p:blipFill>
        <p:spPr>
          <a:xfrm>
            <a:off x="352425" y="2143125"/>
            <a:ext cx="2874963" cy="2100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5" name="Oval 12"/>
          <p:cNvSpPr/>
          <p:nvPr/>
        </p:nvSpPr>
        <p:spPr>
          <a:xfrm>
            <a:off x="6621463" y="2171700"/>
            <a:ext cx="1936750" cy="1936750"/>
          </a:xfrm>
          <a:prstGeom prst="ellipse">
            <a:avLst/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9466" name="Line 13"/>
          <p:cNvSpPr/>
          <p:nvPr/>
        </p:nvSpPr>
        <p:spPr>
          <a:xfrm>
            <a:off x="5449888" y="2463800"/>
            <a:ext cx="1587" cy="1481138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9467" name="Group 14"/>
          <p:cNvGrpSpPr/>
          <p:nvPr/>
        </p:nvGrpSpPr>
        <p:grpSpPr>
          <a:xfrm>
            <a:off x="4057650" y="2455863"/>
            <a:ext cx="2103438" cy="1441450"/>
            <a:chOff x="2435" y="1633"/>
            <a:chExt cx="1159" cy="560"/>
          </a:xfrm>
        </p:grpSpPr>
        <p:sp>
          <p:nvSpPr>
            <p:cNvPr id="19510" name="Line 15"/>
            <p:cNvSpPr/>
            <p:nvPr/>
          </p:nvSpPr>
          <p:spPr>
            <a:xfrm>
              <a:off x="2482" y="2157"/>
              <a:ext cx="1100" cy="1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11" name="Line 16"/>
            <p:cNvSpPr/>
            <p:nvPr/>
          </p:nvSpPr>
          <p:spPr>
            <a:xfrm>
              <a:off x="2483" y="1681"/>
              <a:ext cx="1" cy="480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12" name="Line 17"/>
            <p:cNvSpPr/>
            <p:nvPr/>
          </p:nvSpPr>
          <p:spPr>
            <a:xfrm flipH="1">
              <a:off x="2439" y="2145"/>
              <a:ext cx="48" cy="48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13" name="Line 18"/>
            <p:cNvSpPr/>
            <p:nvPr/>
          </p:nvSpPr>
          <p:spPr>
            <a:xfrm flipH="1" flipV="1">
              <a:off x="2435" y="1633"/>
              <a:ext cx="54" cy="54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14" name="Line 19"/>
            <p:cNvSpPr/>
            <p:nvPr/>
          </p:nvSpPr>
          <p:spPr>
            <a:xfrm>
              <a:off x="2488" y="1676"/>
              <a:ext cx="1106" cy="1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9468" name="Group 20"/>
          <p:cNvGrpSpPr/>
          <p:nvPr/>
        </p:nvGrpSpPr>
        <p:grpSpPr>
          <a:xfrm>
            <a:off x="4056063" y="2447925"/>
            <a:ext cx="1404937" cy="1476375"/>
            <a:chOff x="2434" y="1632"/>
            <a:chExt cx="774" cy="574"/>
          </a:xfrm>
        </p:grpSpPr>
        <p:sp>
          <p:nvSpPr>
            <p:cNvPr id="19508" name="Line 21"/>
            <p:cNvSpPr/>
            <p:nvPr/>
          </p:nvSpPr>
          <p:spPr>
            <a:xfrm>
              <a:off x="2434" y="2206"/>
              <a:ext cx="762" cy="1"/>
            </a:xfrm>
            <a:prstGeom prst="line">
              <a:avLst/>
            </a:prstGeom>
            <a:ln w="1905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09" name="Line 22"/>
            <p:cNvSpPr/>
            <p:nvPr/>
          </p:nvSpPr>
          <p:spPr>
            <a:xfrm>
              <a:off x="2440" y="1632"/>
              <a:ext cx="768" cy="1"/>
            </a:xfrm>
            <a:prstGeom prst="line">
              <a:avLst/>
            </a:prstGeom>
            <a:ln w="1905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9469" name="Group 23"/>
          <p:cNvGrpSpPr/>
          <p:nvPr/>
        </p:nvGrpSpPr>
        <p:grpSpPr>
          <a:xfrm>
            <a:off x="4056063" y="2198688"/>
            <a:ext cx="2095500" cy="1976437"/>
            <a:chOff x="2434" y="1533"/>
            <a:chExt cx="1154" cy="768"/>
          </a:xfrm>
        </p:grpSpPr>
        <p:sp>
          <p:nvSpPr>
            <p:cNvPr id="19491" name="Line 24"/>
            <p:cNvSpPr/>
            <p:nvPr/>
          </p:nvSpPr>
          <p:spPr>
            <a:xfrm flipV="1">
              <a:off x="2482" y="1533"/>
              <a:ext cx="144" cy="144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92" name="Line 25"/>
            <p:cNvSpPr/>
            <p:nvPr/>
          </p:nvSpPr>
          <p:spPr>
            <a:xfrm flipV="1">
              <a:off x="2626" y="1533"/>
              <a:ext cx="144" cy="144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93" name="Line 26"/>
            <p:cNvSpPr/>
            <p:nvPr/>
          </p:nvSpPr>
          <p:spPr>
            <a:xfrm flipV="1">
              <a:off x="2770" y="1533"/>
              <a:ext cx="144" cy="144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94" name="Line 27"/>
            <p:cNvSpPr/>
            <p:nvPr/>
          </p:nvSpPr>
          <p:spPr>
            <a:xfrm flipV="1">
              <a:off x="2914" y="1533"/>
              <a:ext cx="144" cy="144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95" name="Line 28"/>
            <p:cNvSpPr/>
            <p:nvPr/>
          </p:nvSpPr>
          <p:spPr>
            <a:xfrm flipV="1">
              <a:off x="2434" y="2157"/>
              <a:ext cx="96" cy="96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96" name="Line 29"/>
            <p:cNvSpPr/>
            <p:nvPr/>
          </p:nvSpPr>
          <p:spPr>
            <a:xfrm flipV="1">
              <a:off x="2530" y="2157"/>
              <a:ext cx="144" cy="144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97" name="Line 30"/>
            <p:cNvSpPr/>
            <p:nvPr/>
          </p:nvSpPr>
          <p:spPr>
            <a:xfrm flipV="1">
              <a:off x="2674" y="2157"/>
              <a:ext cx="144" cy="144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98" name="Line 31"/>
            <p:cNvSpPr/>
            <p:nvPr/>
          </p:nvSpPr>
          <p:spPr>
            <a:xfrm flipV="1">
              <a:off x="2818" y="2157"/>
              <a:ext cx="144" cy="144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99" name="Line 32"/>
            <p:cNvSpPr/>
            <p:nvPr/>
          </p:nvSpPr>
          <p:spPr>
            <a:xfrm flipV="1">
              <a:off x="2962" y="2157"/>
              <a:ext cx="144" cy="144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00" name="Line 33"/>
            <p:cNvSpPr/>
            <p:nvPr/>
          </p:nvSpPr>
          <p:spPr>
            <a:xfrm flipV="1">
              <a:off x="3106" y="2157"/>
              <a:ext cx="144" cy="144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01" name="Line 34"/>
            <p:cNvSpPr/>
            <p:nvPr/>
          </p:nvSpPr>
          <p:spPr>
            <a:xfrm flipV="1">
              <a:off x="3058" y="1533"/>
              <a:ext cx="144" cy="144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02" name="Line 35"/>
            <p:cNvSpPr/>
            <p:nvPr/>
          </p:nvSpPr>
          <p:spPr>
            <a:xfrm flipV="1">
              <a:off x="3202" y="1533"/>
              <a:ext cx="144" cy="144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03" name="Line 36"/>
            <p:cNvSpPr/>
            <p:nvPr/>
          </p:nvSpPr>
          <p:spPr>
            <a:xfrm flipV="1">
              <a:off x="3346" y="1533"/>
              <a:ext cx="144" cy="144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04" name="Line 37"/>
            <p:cNvSpPr/>
            <p:nvPr/>
          </p:nvSpPr>
          <p:spPr>
            <a:xfrm flipV="1">
              <a:off x="3490" y="1581"/>
              <a:ext cx="96" cy="96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05" name="Line 38"/>
            <p:cNvSpPr/>
            <p:nvPr/>
          </p:nvSpPr>
          <p:spPr>
            <a:xfrm flipV="1">
              <a:off x="3250" y="2157"/>
              <a:ext cx="144" cy="144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06" name="Line 39"/>
            <p:cNvSpPr/>
            <p:nvPr/>
          </p:nvSpPr>
          <p:spPr>
            <a:xfrm flipV="1">
              <a:off x="3394" y="2157"/>
              <a:ext cx="144" cy="144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07" name="Line 40"/>
            <p:cNvSpPr/>
            <p:nvPr/>
          </p:nvSpPr>
          <p:spPr>
            <a:xfrm flipV="1">
              <a:off x="3550" y="2251"/>
              <a:ext cx="38" cy="38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9470" name="Line 41"/>
          <p:cNvSpPr/>
          <p:nvPr/>
        </p:nvSpPr>
        <p:spPr>
          <a:xfrm>
            <a:off x="3895725" y="3163888"/>
            <a:ext cx="3292475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19471" name="Line 42"/>
          <p:cNvSpPr/>
          <p:nvPr/>
        </p:nvSpPr>
        <p:spPr>
          <a:xfrm>
            <a:off x="6586538" y="3163888"/>
            <a:ext cx="1851025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19472" name="Arc 43"/>
          <p:cNvSpPr>
            <a:spLocks noChangeAspect="1"/>
          </p:cNvSpPr>
          <p:nvPr/>
        </p:nvSpPr>
        <p:spPr>
          <a:xfrm>
            <a:off x="6884988" y="2436813"/>
            <a:ext cx="1427162" cy="1450975"/>
          </a:xfrm>
          <a:custGeom>
            <a:avLst/>
            <a:gdLst>
              <a:gd name="txL" fmla="*/ 0 w 43200"/>
              <a:gd name="txT" fmla="*/ 0 h 43200"/>
              <a:gd name="txR" fmla="*/ 43200 w 43200"/>
              <a:gd name="txB" fmla="*/ 43200 h 43200"/>
            </a:gdLst>
            <a:ahLst/>
            <a:cxnLst>
              <a:cxn ang="0">
                <a:pos x="18284028" y="621602"/>
              </a:cxn>
              <a:cxn ang="0">
                <a:pos x="22927" y="23286503"/>
              </a:cxn>
              <a:cxn ang="0">
                <a:pos x="23573974" y="24367244"/>
              </a:cxn>
            </a:cxnLst>
            <a:rect l="txL" t="txT" r="txR" b="txB"/>
            <a:pathLst>
              <a:path w="43200" h="43200" fill="none">
                <a:moveTo>
                  <a:pt x="16752" y="550"/>
                </a:moveTo>
                <a:cubicBezTo>
                  <a:pt x="18342" y="184"/>
                  <a:pt x="19968" y="-1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-1" y="21280"/>
                  <a:pt x="7" y="20961"/>
                  <a:pt x="21" y="20642"/>
                </a:cubicBezTo>
              </a:path>
              <a:path w="43200" h="43200" stroke="0">
                <a:moveTo>
                  <a:pt x="16752" y="550"/>
                </a:moveTo>
                <a:cubicBezTo>
                  <a:pt x="18342" y="184"/>
                  <a:pt x="19968" y="-1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-1" y="21280"/>
                  <a:pt x="7" y="20961"/>
                  <a:pt x="21" y="20642"/>
                </a:cubicBezTo>
                <a:lnTo>
                  <a:pt x="21600" y="21600"/>
                </a:lnTo>
                <a:close/>
              </a:path>
            </a:pathLst>
          </a:custGeom>
          <a:noFill/>
          <a:ln w="9525" cap="flat" cmpd="sng">
            <a:solidFill>
              <a:srgbClr val="0000CC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73" name="Oval 44"/>
          <p:cNvSpPr/>
          <p:nvPr/>
        </p:nvSpPr>
        <p:spPr>
          <a:xfrm>
            <a:off x="6973888" y="2543175"/>
            <a:ext cx="1238250" cy="1238250"/>
          </a:xfrm>
          <a:prstGeom prst="ellipse">
            <a:avLst/>
          </a:prstGeom>
          <a:noFill/>
          <a:ln w="381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19474" name="Group 45"/>
          <p:cNvGrpSpPr/>
          <p:nvPr/>
        </p:nvGrpSpPr>
        <p:grpSpPr>
          <a:xfrm>
            <a:off x="4041775" y="2178050"/>
            <a:ext cx="2109788" cy="2017713"/>
            <a:chOff x="2426" y="1525"/>
            <a:chExt cx="1162" cy="784"/>
          </a:xfrm>
        </p:grpSpPr>
        <p:sp>
          <p:nvSpPr>
            <p:cNvPr id="19487" name="Freeform 46"/>
            <p:cNvSpPr/>
            <p:nvPr/>
          </p:nvSpPr>
          <p:spPr>
            <a:xfrm>
              <a:off x="2426" y="1533"/>
              <a:ext cx="1162" cy="2"/>
            </a:xfrm>
            <a:custGeom>
              <a:avLst/>
              <a:gdLst>
                <a:gd name="txL" fmla="*/ 0 w 1162"/>
                <a:gd name="txT" fmla="*/ 0 h 2"/>
                <a:gd name="txR" fmla="*/ 1162 w 1162"/>
                <a:gd name="txB" fmla="*/ 2 h 2"/>
              </a:gdLst>
              <a:ahLst/>
              <a:cxnLst>
                <a:cxn ang="0">
                  <a:pos x="0" y="0"/>
                </a:cxn>
                <a:cxn ang="0">
                  <a:pos x="1162" y="2"/>
                </a:cxn>
              </a:cxnLst>
              <a:rect l="txL" t="txT" r="txR" b="txB"/>
              <a:pathLst>
                <a:path w="1162" h="2">
                  <a:moveTo>
                    <a:pt x="0" y="0"/>
                  </a:moveTo>
                  <a:cubicBezTo>
                    <a:pt x="0" y="0"/>
                    <a:pt x="1162" y="2"/>
                    <a:pt x="1162" y="2"/>
                  </a:cubicBezTo>
                </a:path>
              </a:pathLst>
            </a:custGeom>
            <a:noFill/>
            <a:ln w="381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8" name="Freeform 47"/>
            <p:cNvSpPr/>
            <p:nvPr/>
          </p:nvSpPr>
          <p:spPr>
            <a:xfrm>
              <a:off x="2429" y="2294"/>
              <a:ext cx="1159" cy="1"/>
            </a:xfrm>
            <a:custGeom>
              <a:avLst/>
              <a:gdLst>
                <a:gd name="txL" fmla="*/ 0 w 1159"/>
                <a:gd name="txT" fmla="*/ 0 h 1"/>
                <a:gd name="txR" fmla="*/ 1159 w 1159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159" y="0"/>
                </a:cxn>
              </a:cxnLst>
              <a:rect l="txL" t="txT" r="txR" b="txB"/>
              <a:pathLst>
                <a:path w="1159" h="1">
                  <a:moveTo>
                    <a:pt x="0" y="0"/>
                  </a:moveTo>
                  <a:cubicBezTo>
                    <a:pt x="0" y="0"/>
                    <a:pt x="1159" y="0"/>
                    <a:pt x="1159" y="0"/>
                  </a:cubicBezTo>
                </a:path>
              </a:pathLst>
            </a:custGeom>
            <a:noFill/>
            <a:ln w="381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9" name="Line 48"/>
            <p:cNvSpPr/>
            <p:nvPr/>
          </p:nvSpPr>
          <p:spPr>
            <a:xfrm>
              <a:off x="2434" y="1525"/>
              <a:ext cx="1" cy="784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90" name="Line 49"/>
            <p:cNvSpPr/>
            <p:nvPr/>
          </p:nvSpPr>
          <p:spPr>
            <a:xfrm>
              <a:off x="3587" y="1525"/>
              <a:ext cx="0" cy="77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9475" name="Rectangle 50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13.1.2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螺纹的画法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内螺纹的画法</a:t>
            </a:r>
          </a:p>
        </p:txBody>
      </p:sp>
      <p:sp>
        <p:nvSpPr>
          <p:cNvPr id="483379" name="Line 51"/>
          <p:cNvSpPr/>
          <p:nvPr/>
        </p:nvSpPr>
        <p:spPr>
          <a:xfrm>
            <a:off x="2003425" y="2444750"/>
            <a:ext cx="5605463" cy="1588"/>
          </a:xfrm>
          <a:prstGeom prst="line">
            <a:avLst/>
          </a:prstGeom>
          <a:ln w="127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3380" name="Line 52"/>
          <p:cNvSpPr/>
          <p:nvPr/>
        </p:nvSpPr>
        <p:spPr>
          <a:xfrm>
            <a:off x="2430463" y="2570163"/>
            <a:ext cx="5367337" cy="1587"/>
          </a:xfrm>
          <a:prstGeom prst="line">
            <a:avLst/>
          </a:prstGeom>
          <a:ln w="127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8" name="Group 53"/>
          <p:cNvGrpSpPr/>
          <p:nvPr/>
        </p:nvGrpSpPr>
        <p:grpSpPr>
          <a:xfrm>
            <a:off x="4629150" y="3482975"/>
            <a:ext cx="3098800" cy="2028825"/>
            <a:chOff x="2836" y="2064"/>
            <a:chExt cx="1952" cy="1278"/>
          </a:xfrm>
        </p:grpSpPr>
        <p:sp>
          <p:nvSpPr>
            <p:cNvPr id="19484" name="Rectangle 54"/>
            <p:cNvSpPr/>
            <p:nvPr/>
          </p:nvSpPr>
          <p:spPr>
            <a:xfrm>
              <a:off x="2836" y="3092"/>
              <a:ext cx="1952" cy="250"/>
            </a:xfrm>
            <a:prstGeom prst="rect">
              <a:avLst/>
            </a:prstGeom>
            <a:noFill/>
            <a:ln w="12700">
              <a:noFill/>
            </a:ln>
          </p:spPr>
          <p:txBody>
            <a:bodyPr lIns="88900" tIns="38100" rIns="88900" bIns="38100" anchor="ctr" anchorCtr="0"/>
            <a:lstStyle/>
            <a:p>
              <a:pPr algn="l" eaLnBrk="0" hangingPunct="0">
                <a:buSzPct val="100000"/>
                <a:buFont typeface="Times New Roman" panose="02020603050405020304" pitchFamily="18" charset="0"/>
              </a:pPr>
              <a:r>
                <a:rPr lang="en-GB" altLang="zh-CN" i="0" dirty="0">
                  <a:solidFill>
                    <a:srgbClr val="000066"/>
                  </a:solidFill>
                  <a:latin typeface="仿宋_GB2312" pitchFamily="49" charset="-122"/>
                  <a:ea typeface="仿宋_GB2312" pitchFamily="49" charset="-122"/>
                </a:rPr>
                <a:t>螺纹终止线画粗实线</a:t>
              </a:r>
            </a:p>
          </p:txBody>
        </p:sp>
        <p:sp>
          <p:nvSpPr>
            <p:cNvPr id="19485" name="Line 55"/>
            <p:cNvSpPr/>
            <p:nvPr/>
          </p:nvSpPr>
          <p:spPr>
            <a:xfrm flipH="1">
              <a:off x="2836" y="2064"/>
              <a:ext cx="517" cy="127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triangle" w="sm" len="lg"/>
              <a:tailEnd type="none" w="med" len="med"/>
            </a:ln>
          </p:spPr>
        </p:sp>
        <p:sp>
          <p:nvSpPr>
            <p:cNvPr id="19486" name="Line 56"/>
            <p:cNvSpPr/>
            <p:nvPr/>
          </p:nvSpPr>
          <p:spPr>
            <a:xfrm>
              <a:off x="2836" y="3334"/>
              <a:ext cx="1819" cy="1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9" name="Group 57"/>
          <p:cNvGrpSpPr/>
          <p:nvPr/>
        </p:nvGrpSpPr>
        <p:grpSpPr>
          <a:xfrm>
            <a:off x="5903913" y="1208088"/>
            <a:ext cx="2644775" cy="1296987"/>
            <a:chOff x="3941" y="820"/>
            <a:chExt cx="1666" cy="817"/>
          </a:xfrm>
        </p:grpSpPr>
        <p:sp>
          <p:nvSpPr>
            <p:cNvPr id="19481" name="Line 58"/>
            <p:cNvSpPr/>
            <p:nvPr/>
          </p:nvSpPr>
          <p:spPr>
            <a:xfrm flipV="1">
              <a:off x="5210" y="1227"/>
              <a:ext cx="44" cy="410"/>
            </a:xfrm>
            <a:prstGeom prst="line">
              <a:avLst/>
            </a:prstGeom>
            <a:ln w="9525" cap="flat" cmpd="sng">
              <a:solidFill>
                <a:srgbClr val="996633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19482" name="Line 59"/>
            <p:cNvSpPr/>
            <p:nvPr/>
          </p:nvSpPr>
          <p:spPr>
            <a:xfrm>
              <a:off x="4127" y="1228"/>
              <a:ext cx="1352" cy="0"/>
            </a:xfrm>
            <a:prstGeom prst="line">
              <a:avLst/>
            </a:prstGeom>
            <a:ln w="9525" cap="flat" cmpd="sng">
              <a:solidFill>
                <a:srgbClr val="99663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83" name="Text Box 60"/>
            <p:cNvSpPr txBox="1"/>
            <p:nvPr/>
          </p:nvSpPr>
          <p:spPr>
            <a:xfrm>
              <a:off x="3941" y="820"/>
              <a:ext cx="1666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88900" tIns="38100" rIns="88900" bIns="38100" anchor="ctr" anchorCtr="0"/>
            <a:lstStyle/>
            <a:p>
              <a:pPr eaLnBrk="0" hangingPunct="0">
                <a:buSzPct val="100000"/>
                <a:buFont typeface="Times New Roman" panose="02020603050405020304" pitchFamily="18" charset="0"/>
              </a:pPr>
              <a:r>
                <a:rPr lang="zh-CN" altLang="en-US" i="0" dirty="0">
                  <a:solidFill>
                    <a:srgbClr val="000066"/>
                  </a:solidFill>
                  <a:latin typeface="仿宋_GB2312" pitchFamily="49" charset="-122"/>
                  <a:ea typeface="仿宋_GB2312" pitchFamily="49" charset="-122"/>
                </a:rPr>
                <a:t>大径用约</a:t>
              </a:r>
              <a:r>
                <a:rPr lang="en-US" altLang="zh-CN" i="0" dirty="0">
                  <a:solidFill>
                    <a:srgbClr val="000066"/>
                  </a:solidFill>
                  <a:latin typeface="仿宋_GB2312" pitchFamily="49" charset="-122"/>
                  <a:ea typeface="仿宋_GB2312" pitchFamily="49" charset="-122"/>
                </a:rPr>
                <a:t>3/4</a:t>
              </a:r>
              <a:r>
                <a:rPr lang="zh-CN" altLang="en-US" i="0" dirty="0">
                  <a:solidFill>
                    <a:srgbClr val="000066"/>
                  </a:solidFill>
                  <a:latin typeface="仿宋_GB2312" pitchFamily="49" charset="-122"/>
                  <a:ea typeface="仿宋_GB2312" pitchFamily="49" charset="-122"/>
                </a:rPr>
                <a:t>圈细实线表示</a:t>
              </a:r>
            </a:p>
          </p:txBody>
        </p:sp>
      </p:grpSp>
      <p:sp>
        <p:nvSpPr>
          <p:cNvPr id="483389" name="Text Box 61"/>
          <p:cNvSpPr txBox="1"/>
          <p:nvPr/>
        </p:nvSpPr>
        <p:spPr>
          <a:xfrm>
            <a:off x="1900238" y="5648325"/>
            <a:ext cx="5280025" cy="701675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剖面线画到粗实线为止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3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83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8" dur="500"/>
                                        <p:tgtEl>
                                          <p:spTgt spid="4833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3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4833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3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83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338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A4B923B-D8CC-453B-960E-FE9EAA832236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17:19:13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8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16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20485" name="Freeform 2"/>
          <p:cNvSpPr/>
          <p:nvPr/>
        </p:nvSpPr>
        <p:spPr>
          <a:xfrm>
            <a:off x="1176338" y="3741738"/>
            <a:ext cx="2403475" cy="1587"/>
          </a:xfrm>
          <a:custGeom>
            <a:avLst/>
            <a:gdLst>
              <a:gd name="txL" fmla="*/ 0 w 1932"/>
              <a:gd name="txT" fmla="*/ 0 h 1"/>
              <a:gd name="txR" fmla="*/ 1932 w 1932"/>
              <a:gd name="txB" fmla="*/ 1 h 1"/>
            </a:gdLst>
            <a:ahLst/>
            <a:cxnLst>
              <a:cxn ang="0">
                <a:pos x="2403475" y="0"/>
              </a:cxn>
              <a:cxn ang="0">
                <a:pos x="0" y="0"/>
              </a:cxn>
            </a:cxnLst>
            <a:rect l="txL" t="txT" r="txR" b="txB"/>
            <a:pathLst>
              <a:path w="1932" h="1">
                <a:moveTo>
                  <a:pt x="1932" y="0"/>
                </a:moveTo>
                <a:cubicBezTo>
                  <a:pt x="1932" y="0"/>
                  <a:pt x="0" y="0"/>
                  <a:pt x="0" y="0"/>
                </a:cubicBezTo>
              </a:path>
            </a:pathLst>
          </a:custGeom>
          <a:noFill/>
          <a:ln w="12700" cap="flat" cmpd="sng">
            <a:solidFill>
              <a:srgbClr val="0000CC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6" name="Freeform 3"/>
          <p:cNvSpPr/>
          <p:nvPr/>
        </p:nvSpPr>
        <p:spPr>
          <a:xfrm>
            <a:off x="1176338" y="2554288"/>
            <a:ext cx="2389187" cy="1587"/>
          </a:xfrm>
          <a:custGeom>
            <a:avLst/>
            <a:gdLst>
              <a:gd name="txL" fmla="*/ 0 w 1920"/>
              <a:gd name="txT" fmla="*/ 0 h 1"/>
              <a:gd name="txR" fmla="*/ 1920 w 1920"/>
              <a:gd name="txB" fmla="*/ 1 h 1"/>
            </a:gdLst>
            <a:ahLst/>
            <a:cxnLst>
              <a:cxn ang="0">
                <a:pos x="2389187" y="0"/>
              </a:cxn>
              <a:cxn ang="0">
                <a:pos x="0" y="0"/>
              </a:cxn>
            </a:cxnLst>
            <a:rect l="txL" t="txT" r="txR" b="txB"/>
            <a:pathLst>
              <a:path w="1920" h="1">
                <a:moveTo>
                  <a:pt x="1920" y="0"/>
                </a:moveTo>
                <a:cubicBezTo>
                  <a:pt x="1920" y="0"/>
                  <a:pt x="0" y="0"/>
                  <a:pt x="0" y="0"/>
                </a:cubicBezTo>
              </a:path>
            </a:pathLst>
          </a:custGeom>
          <a:noFill/>
          <a:ln w="12700" cap="flat" cmpd="sng">
            <a:solidFill>
              <a:srgbClr val="0000CC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7" name="Freeform 4"/>
          <p:cNvSpPr/>
          <p:nvPr/>
        </p:nvSpPr>
        <p:spPr>
          <a:xfrm>
            <a:off x="3565525" y="2549525"/>
            <a:ext cx="3175" cy="1192213"/>
          </a:xfrm>
          <a:custGeom>
            <a:avLst/>
            <a:gdLst>
              <a:gd name="txL" fmla="*/ 0 w 3"/>
              <a:gd name="txT" fmla="*/ 0 h 964"/>
              <a:gd name="txR" fmla="*/ 3 w 3"/>
              <a:gd name="txB" fmla="*/ 964 h 964"/>
            </a:gdLst>
            <a:ahLst/>
            <a:cxnLst>
              <a:cxn ang="0">
                <a:pos x="3175" y="0"/>
              </a:cxn>
              <a:cxn ang="0">
                <a:pos x="0" y="1192213"/>
              </a:cxn>
            </a:cxnLst>
            <a:rect l="txL" t="txT" r="txR" b="txB"/>
            <a:pathLst>
              <a:path w="3" h="964">
                <a:moveTo>
                  <a:pt x="3" y="0"/>
                </a:moveTo>
                <a:cubicBezTo>
                  <a:pt x="3" y="0"/>
                  <a:pt x="0" y="964"/>
                  <a:pt x="0" y="964"/>
                </a:cubicBezTo>
              </a:path>
            </a:pathLst>
          </a:custGeom>
          <a:noFill/>
          <a:ln w="38100" cap="flat" cmpd="sng">
            <a:solidFill>
              <a:srgbClr val="0000CC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8" name="Line 5"/>
          <p:cNvSpPr/>
          <p:nvPr/>
        </p:nvSpPr>
        <p:spPr>
          <a:xfrm flipV="1">
            <a:off x="1885950" y="2193925"/>
            <a:ext cx="477838" cy="474663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89" name="Freeform 6"/>
          <p:cNvSpPr/>
          <p:nvPr/>
        </p:nvSpPr>
        <p:spPr>
          <a:xfrm>
            <a:off x="1162050" y="2198688"/>
            <a:ext cx="485775" cy="471487"/>
          </a:xfrm>
          <a:custGeom>
            <a:avLst/>
            <a:gdLst>
              <a:gd name="txL" fmla="*/ 0 w 306"/>
              <a:gd name="txT" fmla="*/ 0 h 297"/>
              <a:gd name="txR" fmla="*/ 306 w 306"/>
              <a:gd name="txB" fmla="*/ 297 h 297"/>
            </a:gdLst>
            <a:ahLst/>
            <a:cxnLst>
              <a:cxn ang="0">
                <a:pos x="0" y="471487"/>
              </a:cxn>
              <a:cxn ang="0">
                <a:pos x="485775" y="0"/>
              </a:cxn>
            </a:cxnLst>
            <a:rect l="txL" t="txT" r="txR" b="txB"/>
            <a:pathLst>
              <a:path w="306" h="297">
                <a:moveTo>
                  <a:pt x="0" y="297"/>
                </a:moveTo>
                <a:cubicBezTo>
                  <a:pt x="0" y="297"/>
                  <a:pt x="306" y="0"/>
                  <a:pt x="306" y="0"/>
                </a:cubicBezTo>
              </a:path>
            </a:pathLst>
          </a:custGeom>
          <a:noFill/>
          <a:ln w="9525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0" name="Rectangle 7"/>
          <p:cNvSpPr/>
          <p:nvPr/>
        </p:nvSpPr>
        <p:spPr>
          <a:xfrm>
            <a:off x="1179513" y="2193925"/>
            <a:ext cx="3224212" cy="1898650"/>
          </a:xfrm>
          <a:prstGeom prst="rect">
            <a:avLst/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0491" name="Freeform 8"/>
          <p:cNvSpPr/>
          <p:nvPr/>
        </p:nvSpPr>
        <p:spPr>
          <a:xfrm>
            <a:off x="1176338" y="2665413"/>
            <a:ext cx="2789237" cy="1587"/>
          </a:xfrm>
          <a:custGeom>
            <a:avLst/>
            <a:gdLst>
              <a:gd name="txL" fmla="*/ 0 w 2242"/>
              <a:gd name="txT" fmla="*/ 0 h 1"/>
              <a:gd name="txR" fmla="*/ 2242 w 2242"/>
              <a:gd name="txB" fmla="*/ 1 h 1"/>
            </a:gdLst>
            <a:ahLst/>
            <a:cxnLst>
              <a:cxn ang="0">
                <a:pos x="2789237" y="0"/>
              </a:cxn>
              <a:cxn ang="0">
                <a:pos x="0" y="0"/>
              </a:cxn>
            </a:cxnLst>
            <a:rect l="txL" t="txT" r="txR" b="txB"/>
            <a:pathLst>
              <a:path w="2242" h="1">
                <a:moveTo>
                  <a:pt x="2242" y="0"/>
                </a:moveTo>
                <a:cubicBezTo>
                  <a:pt x="2242" y="0"/>
                  <a:pt x="0" y="0"/>
                  <a:pt x="0" y="0"/>
                </a:cubicBez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2" name="Freeform 9"/>
          <p:cNvSpPr/>
          <p:nvPr/>
        </p:nvSpPr>
        <p:spPr>
          <a:xfrm>
            <a:off x="1166813" y="3630613"/>
            <a:ext cx="2795587" cy="1587"/>
          </a:xfrm>
          <a:custGeom>
            <a:avLst/>
            <a:gdLst>
              <a:gd name="txL" fmla="*/ 0 w 2247"/>
              <a:gd name="txT" fmla="*/ 0 h 1"/>
              <a:gd name="txR" fmla="*/ 2247 w 2247"/>
              <a:gd name="txB" fmla="*/ 1 h 1"/>
            </a:gdLst>
            <a:ahLst/>
            <a:cxnLst>
              <a:cxn ang="0">
                <a:pos x="2795587" y="0"/>
              </a:cxn>
              <a:cxn ang="0">
                <a:pos x="0" y="0"/>
              </a:cxn>
            </a:cxnLst>
            <a:rect l="txL" t="txT" r="txR" b="txB"/>
            <a:pathLst>
              <a:path w="2247" h="1">
                <a:moveTo>
                  <a:pt x="2247" y="0"/>
                </a:moveTo>
                <a:cubicBezTo>
                  <a:pt x="2247" y="0"/>
                  <a:pt x="0" y="0"/>
                  <a:pt x="0" y="0"/>
                </a:cubicBez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3" name="Freeform 10"/>
          <p:cNvSpPr/>
          <p:nvPr/>
        </p:nvSpPr>
        <p:spPr>
          <a:xfrm>
            <a:off x="3960813" y="2668588"/>
            <a:ext cx="254000" cy="496887"/>
          </a:xfrm>
          <a:custGeom>
            <a:avLst/>
            <a:gdLst>
              <a:gd name="txL" fmla="*/ 0 w 204"/>
              <a:gd name="txT" fmla="*/ 0 h 402"/>
              <a:gd name="txR" fmla="*/ 204 w 204"/>
              <a:gd name="txB" fmla="*/ 402 h 402"/>
            </a:gdLst>
            <a:ahLst/>
            <a:cxnLst>
              <a:cxn ang="0">
                <a:pos x="0" y="0"/>
              </a:cxn>
              <a:cxn ang="0">
                <a:pos x="254000" y="496887"/>
              </a:cxn>
            </a:cxnLst>
            <a:rect l="txL" t="txT" r="txR" b="txB"/>
            <a:pathLst>
              <a:path w="204" h="402">
                <a:moveTo>
                  <a:pt x="0" y="0"/>
                </a:moveTo>
                <a:cubicBezTo>
                  <a:pt x="0" y="0"/>
                  <a:pt x="204" y="402"/>
                  <a:pt x="204" y="402"/>
                </a:cubicBez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4" name="Freeform 11"/>
          <p:cNvSpPr/>
          <p:nvPr/>
        </p:nvSpPr>
        <p:spPr>
          <a:xfrm>
            <a:off x="3960813" y="3146425"/>
            <a:ext cx="254000" cy="471488"/>
          </a:xfrm>
          <a:custGeom>
            <a:avLst/>
            <a:gdLst>
              <a:gd name="txL" fmla="*/ 0 w 204"/>
              <a:gd name="txT" fmla="*/ 0 h 381"/>
              <a:gd name="txR" fmla="*/ 204 w 204"/>
              <a:gd name="txB" fmla="*/ 381 h 381"/>
            </a:gdLst>
            <a:ahLst/>
            <a:cxnLst>
              <a:cxn ang="0">
                <a:pos x="0" y="471488"/>
              </a:cxn>
              <a:cxn ang="0">
                <a:pos x="254000" y="0"/>
              </a:cxn>
            </a:cxnLst>
            <a:rect l="txL" t="txT" r="txR" b="txB"/>
            <a:pathLst>
              <a:path w="204" h="381">
                <a:moveTo>
                  <a:pt x="0" y="381"/>
                </a:moveTo>
                <a:cubicBezTo>
                  <a:pt x="0" y="381"/>
                  <a:pt x="204" y="0"/>
                  <a:pt x="204" y="0"/>
                </a:cubicBez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5" name="Freeform 12"/>
          <p:cNvSpPr/>
          <p:nvPr/>
        </p:nvSpPr>
        <p:spPr>
          <a:xfrm>
            <a:off x="3956050" y="2665413"/>
            <a:ext cx="1588" cy="974725"/>
          </a:xfrm>
          <a:custGeom>
            <a:avLst/>
            <a:gdLst>
              <a:gd name="txL" fmla="*/ 0 w 1"/>
              <a:gd name="txT" fmla="*/ 0 h 614"/>
              <a:gd name="txR" fmla="*/ 1 w 1"/>
              <a:gd name="txB" fmla="*/ 614 h 614"/>
            </a:gdLst>
            <a:ahLst/>
            <a:cxnLst>
              <a:cxn ang="0">
                <a:pos x="1588" y="0"/>
              </a:cxn>
              <a:cxn ang="0">
                <a:pos x="0" y="974725"/>
              </a:cxn>
            </a:cxnLst>
            <a:rect l="txL" t="txT" r="txR" b="txB"/>
            <a:pathLst>
              <a:path w="1" h="614">
                <a:moveTo>
                  <a:pt x="1" y="0"/>
                </a:moveTo>
                <a:cubicBezTo>
                  <a:pt x="1" y="0"/>
                  <a:pt x="0" y="614"/>
                  <a:pt x="0" y="614"/>
                </a:cubicBez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6" name="Freeform 13"/>
          <p:cNvSpPr/>
          <p:nvPr/>
        </p:nvSpPr>
        <p:spPr>
          <a:xfrm>
            <a:off x="1393825" y="2184400"/>
            <a:ext cx="495300" cy="485775"/>
          </a:xfrm>
          <a:custGeom>
            <a:avLst/>
            <a:gdLst>
              <a:gd name="txL" fmla="*/ 0 w 312"/>
              <a:gd name="txT" fmla="*/ 0 h 306"/>
              <a:gd name="txR" fmla="*/ 312 w 312"/>
              <a:gd name="txB" fmla="*/ 306 h 306"/>
            </a:gdLst>
            <a:ahLst/>
            <a:cxnLst>
              <a:cxn ang="0">
                <a:pos x="0" y="485775"/>
              </a:cxn>
              <a:cxn ang="0">
                <a:pos x="495300" y="0"/>
              </a:cxn>
            </a:cxnLst>
            <a:rect l="txL" t="txT" r="txR" b="txB"/>
            <a:pathLst>
              <a:path w="312" h="306">
                <a:moveTo>
                  <a:pt x="0" y="306"/>
                </a:moveTo>
                <a:cubicBezTo>
                  <a:pt x="0" y="306"/>
                  <a:pt x="312" y="0"/>
                  <a:pt x="312" y="0"/>
                </a:cubicBezTo>
              </a:path>
            </a:pathLst>
          </a:custGeom>
          <a:noFill/>
          <a:ln w="127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7" name="Freeform 14"/>
          <p:cNvSpPr/>
          <p:nvPr/>
        </p:nvSpPr>
        <p:spPr>
          <a:xfrm>
            <a:off x="1646238" y="2197100"/>
            <a:ext cx="474662" cy="473075"/>
          </a:xfrm>
          <a:custGeom>
            <a:avLst/>
            <a:gdLst>
              <a:gd name="txL" fmla="*/ 0 w 299"/>
              <a:gd name="txT" fmla="*/ 0 h 298"/>
              <a:gd name="txR" fmla="*/ 299 w 299"/>
              <a:gd name="txB" fmla="*/ 298 h 298"/>
            </a:gdLst>
            <a:ahLst/>
            <a:cxnLst>
              <a:cxn ang="0">
                <a:pos x="0" y="473075"/>
              </a:cxn>
              <a:cxn ang="0">
                <a:pos x="474662" y="0"/>
              </a:cxn>
            </a:cxnLst>
            <a:rect l="txL" t="txT" r="txR" b="txB"/>
            <a:pathLst>
              <a:path w="299" h="298">
                <a:moveTo>
                  <a:pt x="0" y="298"/>
                </a:moveTo>
                <a:cubicBezTo>
                  <a:pt x="0" y="298"/>
                  <a:pt x="299" y="0"/>
                  <a:pt x="299" y="0"/>
                </a:cubicBezTo>
              </a:path>
            </a:pathLst>
          </a:custGeom>
          <a:noFill/>
          <a:ln w="127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8" name="Freeform 15"/>
          <p:cNvSpPr/>
          <p:nvPr/>
        </p:nvSpPr>
        <p:spPr>
          <a:xfrm>
            <a:off x="2132013" y="2195513"/>
            <a:ext cx="469900" cy="474662"/>
          </a:xfrm>
          <a:custGeom>
            <a:avLst/>
            <a:gdLst>
              <a:gd name="txL" fmla="*/ 0 w 296"/>
              <a:gd name="txT" fmla="*/ 0 h 299"/>
              <a:gd name="txR" fmla="*/ 296 w 296"/>
              <a:gd name="txB" fmla="*/ 299 h 299"/>
            </a:gdLst>
            <a:ahLst/>
            <a:cxnLst>
              <a:cxn ang="0">
                <a:pos x="0" y="474662"/>
              </a:cxn>
              <a:cxn ang="0">
                <a:pos x="469900" y="0"/>
              </a:cxn>
            </a:cxnLst>
            <a:rect l="txL" t="txT" r="txR" b="txB"/>
            <a:pathLst>
              <a:path w="296" h="299">
                <a:moveTo>
                  <a:pt x="0" y="299"/>
                </a:moveTo>
                <a:cubicBezTo>
                  <a:pt x="0" y="299"/>
                  <a:pt x="296" y="0"/>
                  <a:pt x="296" y="0"/>
                </a:cubicBezTo>
              </a:path>
            </a:pathLst>
          </a:custGeom>
          <a:noFill/>
          <a:ln w="127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9" name="Freeform 16"/>
          <p:cNvSpPr/>
          <p:nvPr/>
        </p:nvSpPr>
        <p:spPr>
          <a:xfrm>
            <a:off x="2362200" y="2197100"/>
            <a:ext cx="485775" cy="473075"/>
          </a:xfrm>
          <a:custGeom>
            <a:avLst/>
            <a:gdLst>
              <a:gd name="txL" fmla="*/ 0 w 306"/>
              <a:gd name="txT" fmla="*/ 0 h 298"/>
              <a:gd name="txR" fmla="*/ 306 w 306"/>
              <a:gd name="txB" fmla="*/ 298 h 298"/>
            </a:gdLst>
            <a:ahLst/>
            <a:cxnLst>
              <a:cxn ang="0">
                <a:pos x="0" y="473075"/>
              </a:cxn>
              <a:cxn ang="0">
                <a:pos x="485775" y="0"/>
              </a:cxn>
            </a:cxnLst>
            <a:rect l="txL" t="txT" r="txR" b="txB"/>
            <a:pathLst>
              <a:path w="306" h="298">
                <a:moveTo>
                  <a:pt x="0" y="298"/>
                </a:moveTo>
                <a:cubicBezTo>
                  <a:pt x="0" y="298"/>
                  <a:pt x="306" y="0"/>
                  <a:pt x="306" y="0"/>
                </a:cubicBezTo>
              </a:path>
            </a:pathLst>
          </a:custGeom>
          <a:noFill/>
          <a:ln w="127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00" name="Line 17"/>
          <p:cNvSpPr/>
          <p:nvPr/>
        </p:nvSpPr>
        <p:spPr>
          <a:xfrm flipV="1">
            <a:off x="2601913" y="2193925"/>
            <a:ext cx="477837" cy="474663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01" name="Freeform 18"/>
          <p:cNvSpPr/>
          <p:nvPr/>
        </p:nvSpPr>
        <p:spPr>
          <a:xfrm>
            <a:off x="2836863" y="2195513"/>
            <a:ext cx="482600" cy="474662"/>
          </a:xfrm>
          <a:custGeom>
            <a:avLst/>
            <a:gdLst>
              <a:gd name="txL" fmla="*/ 0 w 304"/>
              <a:gd name="txT" fmla="*/ 0 h 299"/>
              <a:gd name="txR" fmla="*/ 304 w 304"/>
              <a:gd name="txB" fmla="*/ 299 h 299"/>
            </a:gdLst>
            <a:ahLst/>
            <a:cxnLst>
              <a:cxn ang="0">
                <a:pos x="0" y="474662"/>
              </a:cxn>
              <a:cxn ang="0">
                <a:pos x="482600" y="0"/>
              </a:cxn>
            </a:cxnLst>
            <a:rect l="txL" t="txT" r="txR" b="txB"/>
            <a:pathLst>
              <a:path w="304" h="299">
                <a:moveTo>
                  <a:pt x="0" y="299"/>
                </a:moveTo>
                <a:cubicBezTo>
                  <a:pt x="0" y="299"/>
                  <a:pt x="304" y="0"/>
                  <a:pt x="304" y="0"/>
                </a:cubicBezTo>
              </a:path>
            </a:pathLst>
          </a:custGeom>
          <a:noFill/>
          <a:ln w="127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02" name="Freeform 19"/>
          <p:cNvSpPr/>
          <p:nvPr/>
        </p:nvSpPr>
        <p:spPr>
          <a:xfrm>
            <a:off x="3079750" y="2184400"/>
            <a:ext cx="495300" cy="485775"/>
          </a:xfrm>
          <a:custGeom>
            <a:avLst/>
            <a:gdLst>
              <a:gd name="txL" fmla="*/ 0 w 312"/>
              <a:gd name="txT" fmla="*/ 0 h 306"/>
              <a:gd name="txR" fmla="*/ 312 w 312"/>
              <a:gd name="txB" fmla="*/ 306 h 306"/>
            </a:gdLst>
            <a:ahLst/>
            <a:cxnLst>
              <a:cxn ang="0">
                <a:pos x="0" y="485775"/>
              </a:cxn>
              <a:cxn ang="0">
                <a:pos x="495300" y="0"/>
              </a:cxn>
            </a:cxnLst>
            <a:rect l="txL" t="txT" r="txR" b="txB"/>
            <a:pathLst>
              <a:path w="312" h="306">
                <a:moveTo>
                  <a:pt x="0" y="306"/>
                </a:moveTo>
                <a:cubicBezTo>
                  <a:pt x="0" y="306"/>
                  <a:pt x="312" y="0"/>
                  <a:pt x="312" y="0"/>
                </a:cubicBezTo>
              </a:path>
            </a:pathLst>
          </a:custGeom>
          <a:noFill/>
          <a:ln w="127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03" name="Line 20"/>
          <p:cNvSpPr/>
          <p:nvPr/>
        </p:nvSpPr>
        <p:spPr>
          <a:xfrm flipV="1">
            <a:off x="3319463" y="2193925"/>
            <a:ext cx="477837" cy="474663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04" name="Freeform 21"/>
          <p:cNvSpPr/>
          <p:nvPr/>
        </p:nvSpPr>
        <p:spPr>
          <a:xfrm>
            <a:off x="3563938" y="2195513"/>
            <a:ext cx="471487" cy="474662"/>
          </a:xfrm>
          <a:custGeom>
            <a:avLst/>
            <a:gdLst>
              <a:gd name="txL" fmla="*/ 0 w 297"/>
              <a:gd name="txT" fmla="*/ 0 h 299"/>
              <a:gd name="txR" fmla="*/ 297 w 297"/>
              <a:gd name="txB" fmla="*/ 299 h 299"/>
            </a:gdLst>
            <a:ahLst/>
            <a:cxnLst>
              <a:cxn ang="0">
                <a:pos x="0" y="474662"/>
              </a:cxn>
              <a:cxn ang="0">
                <a:pos x="471487" y="0"/>
              </a:cxn>
            </a:cxnLst>
            <a:rect l="txL" t="txT" r="txR" b="txB"/>
            <a:pathLst>
              <a:path w="297" h="299">
                <a:moveTo>
                  <a:pt x="0" y="299"/>
                </a:moveTo>
                <a:cubicBezTo>
                  <a:pt x="0" y="299"/>
                  <a:pt x="297" y="0"/>
                  <a:pt x="297" y="0"/>
                </a:cubicBezTo>
              </a:path>
            </a:pathLst>
          </a:custGeom>
          <a:noFill/>
          <a:ln w="127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05" name="Freeform 22"/>
          <p:cNvSpPr/>
          <p:nvPr/>
        </p:nvSpPr>
        <p:spPr>
          <a:xfrm>
            <a:off x="3794125" y="2197100"/>
            <a:ext cx="485775" cy="473075"/>
          </a:xfrm>
          <a:custGeom>
            <a:avLst/>
            <a:gdLst>
              <a:gd name="txL" fmla="*/ 0 w 306"/>
              <a:gd name="txT" fmla="*/ 0 h 298"/>
              <a:gd name="txR" fmla="*/ 306 w 306"/>
              <a:gd name="txB" fmla="*/ 298 h 298"/>
            </a:gdLst>
            <a:ahLst/>
            <a:cxnLst>
              <a:cxn ang="0">
                <a:pos x="0" y="473075"/>
              </a:cxn>
              <a:cxn ang="0">
                <a:pos x="485775" y="0"/>
              </a:cxn>
            </a:cxnLst>
            <a:rect l="txL" t="txT" r="txR" b="txB"/>
            <a:pathLst>
              <a:path w="306" h="298">
                <a:moveTo>
                  <a:pt x="0" y="298"/>
                </a:moveTo>
                <a:cubicBezTo>
                  <a:pt x="0" y="298"/>
                  <a:pt x="306" y="0"/>
                  <a:pt x="306" y="0"/>
                </a:cubicBezTo>
              </a:path>
            </a:pathLst>
          </a:custGeom>
          <a:noFill/>
          <a:ln w="127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06" name="Freeform 23"/>
          <p:cNvSpPr/>
          <p:nvPr/>
        </p:nvSpPr>
        <p:spPr>
          <a:xfrm>
            <a:off x="3995738" y="2312988"/>
            <a:ext cx="409575" cy="407987"/>
          </a:xfrm>
          <a:custGeom>
            <a:avLst/>
            <a:gdLst>
              <a:gd name="txL" fmla="*/ 0 w 330"/>
              <a:gd name="txT" fmla="*/ 0 h 330"/>
              <a:gd name="txR" fmla="*/ 330 w 330"/>
              <a:gd name="txB" fmla="*/ 330 h 330"/>
            </a:gdLst>
            <a:ahLst/>
            <a:cxnLst>
              <a:cxn ang="0">
                <a:pos x="0" y="407987"/>
              </a:cxn>
              <a:cxn ang="0">
                <a:pos x="409575" y="0"/>
              </a:cxn>
            </a:cxnLst>
            <a:rect l="txL" t="txT" r="txR" b="txB"/>
            <a:pathLst>
              <a:path w="330" h="330">
                <a:moveTo>
                  <a:pt x="0" y="330"/>
                </a:moveTo>
                <a:cubicBezTo>
                  <a:pt x="0" y="330"/>
                  <a:pt x="330" y="0"/>
                  <a:pt x="330" y="0"/>
                </a:cubicBezTo>
              </a:path>
            </a:pathLst>
          </a:custGeom>
          <a:noFill/>
          <a:ln w="127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07" name="Line 24"/>
          <p:cNvSpPr/>
          <p:nvPr/>
        </p:nvSpPr>
        <p:spPr>
          <a:xfrm flipV="1">
            <a:off x="1168400" y="3617913"/>
            <a:ext cx="477838" cy="474662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08" name="Line 25"/>
          <p:cNvSpPr/>
          <p:nvPr/>
        </p:nvSpPr>
        <p:spPr>
          <a:xfrm flipV="1">
            <a:off x="1408113" y="3617913"/>
            <a:ext cx="477837" cy="474662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09" name="Line 26"/>
          <p:cNvSpPr/>
          <p:nvPr/>
        </p:nvSpPr>
        <p:spPr>
          <a:xfrm flipV="1">
            <a:off x="1646238" y="3617913"/>
            <a:ext cx="477837" cy="474662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10" name="Freeform 27"/>
          <p:cNvSpPr/>
          <p:nvPr/>
        </p:nvSpPr>
        <p:spPr>
          <a:xfrm>
            <a:off x="1885950" y="3629025"/>
            <a:ext cx="476250" cy="465138"/>
          </a:xfrm>
          <a:custGeom>
            <a:avLst/>
            <a:gdLst>
              <a:gd name="txL" fmla="*/ 0 w 300"/>
              <a:gd name="txT" fmla="*/ 0 h 293"/>
              <a:gd name="txR" fmla="*/ 300 w 300"/>
              <a:gd name="txB" fmla="*/ 293 h 293"/>
            </a:gdLst>
            <a:ahLst/>
            <a:cxnLst>
              <a:cxn ang="0">
                <a:pos x="0" y="465138"/>
              </a:cxn>
              <a:cxn ang="0">
                <a:pos x="476250" y="0"/>
              </a:cxn>
            </a:cxnLst>
            <a:rect l="txL" t="txT" r="txR" b="txB"/>
            <a:pathLst>
              <a:path w="300" h="293">
                <a:moveTo>
                  <a:pt x="0" y="293"/>
                </a:moveTo>
                <a:cubicBezTo>
                  <a:pt x="0" y="293"/>
                  <a:pt x="300" y="0"/>
                  <a:pt x="300" y="0"/>
                </a:cubicBezTo>
              </a:path>
            </a:pathLst>
          </a:custGeom>
          <a:noFill/>
          <a:ln w="127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11" name="Line 28"/>
          <p:cNvSpPr/>
          <p:nvPr/>
        </p:nvSpPr>
        <p:spPr>
          <a:xfrm flipV="1">
            <a:off x="2124075" y="3617913"/>
            <a:ext cx="477838" cy="474662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12" name="Line 29"/>
          <p:cNvSpPr/>
          <p:nvPr/>
        </p:nvSpPr>
        <p:spPr>
          <a:xfrm flipV="1">
            <a:off x="2363788" y="3617913"/>
            <a:ext cx="477837" cy="474662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13" name="Freeform 30"/>
          <p:cNvSpPr/>
          <p:nvPr/>
        </p:nvSpPr>
        <p:spPr>
          <a:xfrm>
            <a:off x="2601913" y="3629025"/>
            <a:ext cx="476250" cy="465138"/>
          </a:xfrm>
          <a:custGeom>
            <a:avLst/>
            <a:gdLst>
              <a:gd name="txL" fmla="*/ 0 w 300"/>
              <a:gd name="txT" fmla="*/ 0 h 293"/>
              <a:gd name="txR" fmla="*/ 300 w 300"/>
              <a:gd name="txB" fmla="*/ 293 h 293"/>
            </a:gdLst>
            <a:ahLst/>
            <a:cxnLst>
              <a:cxn ang="0">
                <a:pos x="0" y="465138"/>
              </a:cxn>
              <a:cxn ang="0">
                <a:pos x="476250" y="0"/>
              </a:cxn>
            </a:cxnLst>
            <a:rect l="txL" t="txT" r="txR" b="txB"/>
            <a:pathLst>
              <a:path w="300" h="293">
                <a:moveTo>
                  <a:pt x="0" y="293"/>
                </a:moveTo>
                <a:cubicBezTo>
                  <a:pt x="0" y="293"/>
                  <a:pt x="300" y="0"/>
                  <a:pt x="300" y="0"/>
                </a:cubicBezTo>
              </a:path>
            </a:pathLst>
          </a:custGeom>
          <a:noFill/>
          <a:ln w="127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14" name="Line 31"/>
          <p:cNvSpPr/>
          <p:nvPr/>
        </p:nvSpPr>
        <p:spPr>
          <a:xfrm flipV="1">
            <a:off x="2841625" y="3617913"/>
            <a:ext cx="477838" cy="474662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15" name="Line 32"/>
          <p:cNvSpPr/>
          <p:nvPr/>
        </p:nvSpPr>
        <p:spPr>
          <a:xfrm flipV="1">
            <a:off x="3079750" y="3617913"/>
            <a:ext cx="477838" cy="474662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16" name="Freeform 33"/>
          <p:cNvSpPr/>
          <p:nvPr/>
        </p:nvSpPr>
        <p:spPr>
          <a:xfrm>
            <a:off x="3319463" y="3629025"/>
            <a:ext cx="474662" cy="465138"/>
          </a:xfrm>
          <a:custGeom>
            <a:avLst/>
            <a:gdLst>
              <a:gd name="txL" fmla="*/ 0 w 299"/>
              <a:gd name="txT" fmla="*/ 0 h 293"/>
              <a:gd name="txR" fmla="*/ 299 w 299"/>
              <a:gd name="txB" fmla="*/ 293 h 293"/>
            </a:gdLst>
            <a:ahLst/>
            <a:cxnLst>
              <a:cxn ang="0">
                <a:pos x="0" y="465138"/>
              </a:cxn>
              <a:cxn ang="0">
                <a:pos x="474662" y="0"/>
              </a:cxn>
            </a:cxnLst>
            <a:rect l="txL" t="txT" r="txR" b="txB"/>
            <a:pathLst>
              <a:path w="299" h="293">
                <a:moveTo>
                  <a:pt x="0" y="293"/>
                </a:moveTo>
                <a:cubicBezTo>
                  <a:pt x="0" y="293"/>
                  <a:pt x="299" y="0"/>
                  <a:pt x="299" y="0"/>
                </a:cubicBezTo>
              </a:path>
            </a:pathLst>
          </a:custGeom>
          <a:noFill/>
          <a:ln w="127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17" name="Freeform 34"/>
          <p:cNvSpPr/>
          <p:nvPr/>
        </p:nvSpPr>
        <p:spPr>
          <a:xfrm>
            <a:off x="3565525" y="3240088"/>
            <a:ext cx="858838" cy="854075"/>
          </a:xfrm>
          <a:custGeom>
            <a:avLst/>
            <a:gdLst>
              <a:gd name="txL" fmla="*/ 0 w 690"/>
              <a:gd name="txT" fmla="*/ 0 h 691"/>
              <a:gd name="txR" fmla="*/ 690 w 690"/>
              <a:gd name="txB" fmla="*/ 691 h 691"/>
            </a:gdLst>
            <a:ahLst/>
            <a:cxnLst>
              <a:cxn ang="0">
                <a:pos x="0" y="854075"/>
              </a:cxn>
              <a:cxn ang="0">
                <a:pos x="858838" y="0"/>
              </a:cxn>
            </a:cxnLst>
            <a:rect l="txL" t="txT" r="txR" b="txB"/>
            <a:pathLst>
              <a:path w="690" h="691">
                <a:moveTo>
                  <a:pt x="0" y="691"/>
                </a:moveTo>
                <a:cubicBezTo>
                  <a:pt x="0" y="691"/>
                  <a:pt x="690" y="0"/>
                  <a:pt x="690" y="0"/>
                </a:cubicBezTo>
              </a:path>
            </a:pathLst>
          </a:custGeom>
          <a:noFill/>
          <a:ln w="127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18" name="Line 35"/>
          <p:cNvSpPr/>
          <p:nvPr/>
        </p:nvSpPr>
        <p:spPr>
          <a:xfrm flipV="1">
            <a:off x="3797300" y="3498850"/>
            <a:ext cx="596900" cy="593725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19" name="Freeform 36"/>
          <p:cNvSpPr/>
          <p:nvPr/>
        </p:nvSpPr>
        <p:spPr>
          <a:xfrm>
            <a:off x="4035425" y="3732213"/>
            <a:ext cx="371475" cy="360362"/>
          </a:xfrm>
          <a:custGeom>
            <a:avLst/>
            <a:gdLst>
              <a:gd name="txL" fmla="*/ 0 w 234"/>
              <a:gd name="txT" fmla="*/ 0 h 227"/>
              <a:gd name="txR" fmla="*/ 234 w 234"/>
              <a:gd name="txB" fmla="*/ 227 h 227"/>
            </a:gdLst>
            <a:ahLst/>
            <a:cxnLst>
              <a:cxn ang="0">
                <a:pos x="0" y="360362"/>
              </a:cxn>
              <a:cxn ang="0">
                <a:pos x="371475" y="0"/>
              </a:cxn>
            </a:cxnLst>
            <a:rect l="txL" t="txT" r="txR" b="txB"/>
            <a:pathLst>
              <a:path w="234" h="227">
                <a:moveTo>
                  <a:pt x="0" y="227"/>
                </a:moveTo>
                <a:cubicBezTo>
                  <a:pt x="0" y="227"/>
                  <a:pt x="234" y="0"/>
                  <a:pt x="234" y="0"/>
                </a:cubicBezTo>
              </a:path>
            </a:pathLst>
          </a:custGeom>
          <a:noFill/>
          <a:ln w="127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20" name="Line 37"/>
          <p:cNvSpPr/>
          <p:nvPr/>
        </p:nvSpPr>
        <p:spPr>
          <a:xfrm flipV="1">
            <a:off x="4275138" y="3973513"/>
            <a:ext cx="119062" cy="119062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21" name="Line 38"/>
          <p:cNvSpPr/>
          <p:nvPr/>
        </p:nvSpPr>
        <p:spPr>
          <a:xfrm flipH="1">
            <a:off x="4156075" y="3024188"/>
            <a:ext cx="238125" cy="238125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22" name="Freeform 39"/>
          <p:cNvSpPr/>
          <p:nvPr/>
        </p:nvSpPr>
        <p:spPr>
          <a:xfrm>
            <a:off x="4144963" y="2794000"/>
            <a:ext cx="260350" cy="260350"/>
          </a:xfrm>
          <a:custGeom>
            <a:avLst/>
            <a:gdLst>
              <a:gd name="txL" fmla="*/ 0 w 210"/>
              <a:gd name="txT" fmla="*/ 0 h 210"/>
              <a:gd name="txR" fmla="*/ 210 w 210"/>
              <a:gd name="txB" fmla="*/ 210 h 210"/>
            </a:gdLst>
            <a:ahLst/>
            <a:cxnLst>
              <a:cxn ang="0">
                <a:pos x="260350" y="0"/>
              </a:cxn>
              <a:cxn ang="0">
                <a:pos x="0" y="260350"/>
              </a:cxn>
            </a:cxnLst>
            <a:rect l="txL" t="txT" r="txR" b="txB"/>
            <a:pathLst>
              <a:path w="210" h="210">
                <a:moveTo>
                  <a:pt x="210" y="0"/>
                </a:moveTo>
                <a:cubicBezTo>
                  <a:pt x="210" y="0"/>
                  <a:pt x="0" y="210"/>
                  <a:pt x="0" y="210"/>
                </a:cubicBezTo>
              </a:path>
            </a:pathLst>
          </a:custGeom>
          <a:noFill/>
          <a:ln w="127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23" name="Freeform 40"/>
          <p:cNvSpPr/>
          <p:nvPr/>
        </p:nvSpPr>
        <p:spPr>
          <a:xfrm>
            <a:off x="4070350" y="2554288"/>
            <a:ext cx="334963" cy="333375"/>
          </a:xfrm>
          <a:custGeom>
            <a:avLst/>
            <a:gdLst>
              <a:gd name="txL" fmla="*/ 0 w 270"/>
              <a:gd name="txT" fmla="*/ 0 h 270"/>
              <a:gd name="txR" fmla="*/ 270 w 270"/>
              <a:gd name="txB" fmla="*/ 270 h 270"/>
            </a:gdLst>
            <a:ahLst/>
            <a:cxnLst>
              <a:cxn ang="0">
                <a:pos x="334963" y="0"/>
              </a:cxn>
              <a:cxn ang="0">
                <a:pos x="0" y="333375"/>
              </a:cxn>
            </a:cxnLst>
            <a:rect l="txL" t="txT" r="txR" b="txB"/>
            <a:pathLst>
              <a:path w="270" h="270">
                <a:moveTo>
                  <a:pt x="270" y="0"/>
                </a:moveTo>
                <a:cubicBezTo>
                  <a:pt x="270" y="0"/>
                  <a:pt x="0" y="270"/>
                  <a:pt x="0" y="270"/>
                </a:cubicBezTo>
              </a:path>
            </a:pathLst>
          </a:custGeom>
          <a:noFill/>
          <a:ln w="127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24" name="Line 41"/>
          <p:cNvSpPr/>
          <p:nvPr/>
        </p:nvSpPr>
        <p:spPr>
          <a:xfrm flipV="1">
            <a:off x="1168400" y="3617913"/>
            <a:ext cx="239713" cy="238125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25" name="Line 42"/>
          <p:cNvSpPr/>
          <p:nvPr/>
        </p:nvSpPr>
        <p:spPr>
          <a:xfrm flipV="1">
            <a:off x="1173163" y="2206625"/>
            <a:ext cx="220662" cy="220663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26" name="Oval 43"/>
          <p:cNvSpPr/>
          <p:nvPr/>
        </p:nvSpPr>
        <p:spPr>
          <a:xfrm>
            <a:off x="5226050" y="2209800"/>
            <a:ext cx="1900238" cy="1900238"/>
          </a:xfrm>
          <a:prstGeom prst="ellipse">
            <a:avLst/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20527" name="Picture 44" descr="6412252913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5011738" y="3214688"/>
            <a:ext cx="2346325" cy="222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45"/>
          <p:cNvGrpSpPr/>
          <p:nvPr/>
        </p:nvGrpSpPr>
        <p:grpSpPr>
          <a:xfrm>
            <a:off x="1187450" y="3392488"/>
            <a:ext cx="2376488" cy="1439862"/>
            <a:chOff x="1383" y="1933"/>
            <a:chExt cx="1497" cy="907"/>
          </a:xfrm>
        </p:grpSpPr>
        <p:sp>
          <p:nvSpPr>
            <p:cNvPr id="20556" name="Line 46"/>
            <p:cNvSpPr/>
            <p:nvPr/>
          </p:nvSpPr>
          <p:spPr>
            <a:xfrm>
              <a:off x="2880" y="1933"/>
              <a:ext cx="0" cy="907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57" name="Line 47"/>
            <p:cNvSpPr/>
            <p:nvPr/>
          </p:nvSpPr>
          <p:spPr>
            <a:xfrm>
              <a:off x="1383" y="2699"/>
              <a:ext cx="1497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20558" name="Text Box 48"/>
            <p:cNvSpPr txBox="1"/>
            <p:nvPr/>
          </p:nvSpPr>
          <p:spPr>
            <a:xfrm>
              <a:off x="1687" y="2510"/>
              <a:ext cx="771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zh-CN" altLang="en-US" sz="2000" i="0" dirty="0">
                  <a:latin typeface="Garamond" panose="02020404030301010803" pitchFamily="18" charset="0"/>
                  <a:ea typeface="仿宋_GB2312" pitchFamily="49" charset="-122"/>
                </a:rPr>
                <a:t>螺孔深度</a:t>
              </a:r>
            </a:p>
          </p:txBody>
        </p:sp>
      </p:grpSp>
      <p:grpSp>
        <p:nvGrpSpPr>
          <p:cNvPr id="3" name="Group 49"/>
          <p:cNvGrpSpPr/>
          <p:nvPr/>
        </p:nvGrpSpPr>
        <p:grpSpPr>
          <a:xfrm>
            <a:off x="1174750" y="3141663"/>
            <a:ext cx="3043238" cy="2159000"/>
            <a:chOff x="1375" y="1775"/>
            <a:chExt cx="1917" cy="1360"/>
          </a:xfrm>
        </p:grpSpPr>
        <p:sp>
          <p:nvSpPr>
            <p:cNvPr id="20551" name="Line 50"/>
            <p:cNvSpPr/>
            <p:nvPr/>
          </p:nvSpPr>
          <p:spPr>
            <a:xfrm>
              <a:off x="1375" y="2328"/>
              <a:ext cx="0" cy="725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20552" name="Group 51"/>
            <p:cNvGrpSpPr/>
            <p:nvPr/>
          </p:nvGrpSpPr>
          <p:grpSpPr>
            <a:xfrm>
              <a:off x="1379" y="1775"/>
              <a:ext cx="1913" cy="1360"/>
              <a:chOff x="1379" y="1775"/>
              <a:chExt cx="1913" cy="1360"/>
            </a:xfrm>
          </p:grpSpPr>
          <p:sp>
            <p:nvSpPr>
              <p:cNvPr id="20553" name="Line 52"/>
              <p:cNvSpPr/>
              <p:nvPr/>
            </p:nvSpPr>
            <p:spPr>
              <a:xfrm>
                <a:off x="1379" y="2976"/>
                <a:ext cx="1907" cy="0"/>
              </a:xfrm>
              <a:prstGeom prst="line">
                <a:avLst/>
              </a:prstGeom>
              <a:ln w="9525" cap="flat" cmpd="sng">
                <a:solidFill>
                  <a:srgbClr val="990000"/>
                </a:solidFill>
                <a:prstDash val="solid"/>
                <a:headEnd type="triangle" w="med" len="med"/>
                <a:tailEnd type="triangle" w="med" len="med"/>
              </a:ln>
            </p:spPr>
          </p:sp>
          <p:sp>
            <p:nvSpPr>
              <p:cNvPr id="20554" name="Line 53"/>
              <p:cNvSpPr/>
              <p:nvPr/>
            </p:nvSpPr>
            <p:spPr>
              <a:xfrm>
                <a:off x="3292" y="1775"/>
                <a:ext cx="0" cy="1360"/>
              </a:xfrm>
              <a:prstGeom prst="line">
                <a:avLst/>
              </a:prstGeom>
              <a:ln w="9525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555" name="Text Box 54"/>
              <p:cNvSpPr txBox="1"/>
              <p:nvPr/>
            </p:nvSpPr>
            <p:spPr>
              <a:xfrm>
                <a:off x="1903" y="2810"/>
                <a:ext cx="908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lnSpc>
                    <a:spcPct val="70000"/>
                  </a:lnSpc>
                  <a:spcBef>
                    <a:spcPct val="50000"/>
                  </a:spcBef>
                </a:pPr>
                <a:r>
                  <a:rPr lang="zh-CN" altLang="en-US" sz="2000" i="0" dirty="0">
                    <a:latin typeface="Garamond" panose="02020404030301010803" pitchFamily="18" charset="0"/>
                    <a:ea typeface="仿宋_GB2312" pitchFamily="49" charset="-122"/>
                  </a:rPr>
                  <a:t>钻孔深度</a:t>
                </a:r>
              </a:p>
            </p:txBody>
          </p:sp>
        </p:grpSp>
      </p:grpSp>
      <p:grpSp>
        <p:nvGrpSpPr>
          <p:cNvPr id="5" name="Group 55"/>
          <p:cNvGrpSpPr/>
          <p:nvPr/>
        </p:nvGrpSpPr>
        <p:grpSpPr>
          <a:xfrm>
            <a:off x="3132138" y="1736725"/>
            <a:ext cx="1223962" cy="2736850"/>
            <a:chOff x="2608" y="890"/>
            <a:chExt cx="771" cy="1724"/>
          </a:xfrm>
        </p:grpSpPr>
        <p:grpSp>
          <p:nvGrpSpPr>
            <p:cNvPr id="20546" name="Group 56"/>
            <p:cNvGrpSpPr/>
            <p:nvPr/>
          </p:nvGrpSpPr>
          <p:grpSpPr>
            <a:xfrm>
              <a:off x="2698" y="890"/>
              <a:ext cx="681" cy="1724"/>
              <a:chOff x="2698" y="890"/>
              <a:chExt cx="681" cy="1724"/>
            </a:xfrm>
          </p:grpSpPr>
          <p:sp>
            <p:nvSpPr>
              <p:cNvPr id="20548" name="Line 57"/>
              <p:cNvSpPr/>
              <p:nvPr/>
            </p:nvSpPr>
            <p:spPr>
              <a:xfrm>
                <a:off x="2835" y="890"/>
                <a:ext cx="363" cy="725"/>
              </a:xfrm>
              <a:prstGeom prst="line">
                <a:avLst/>
              </a:prstGeom>
              <a:ln w="9525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549" name="Line 58"/>
              <p:cNvSpPr/>
              <p:nvPr/>
            </p:nvSpPr>
            <p:spPr>
              <a:xfrm flipV="1">
                <a:off x="2865" y="1889"/>
                <a:ext cx="363" cy="725"/>
              </a:xfrm>
              <a:prstGeom prst="line">
                <a:avLst/>
              </a:prstGeom>
              <a:ln w="9525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550" name="Arc 59"/>
              <p:cNvSpPr>
                <a:spLocks noChangeAspect="1"/>
              </p:cNvSpPr>
              <p:nvPr/>
            </p:nvSpPr>
            <p:spPr>
              <a:xfrm rot="-7957437">
                <a:off x="2698" y="1478"/>
                <a:ext cx="680" cy="681"/>
              </a:xfrm>
              <a:custGeom>
                <a:avLst/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ahLst/>
                <a:cxnLst>
                  <a:cxn ang="0">
                    <a:pos x="0" y="0"/>
                  </a:cxn>
                  <a:cxn ang="0">
                    <a:pos x="21" y="21"/>
                  </a:cxn>
                  <a:cxn ang="0">
                    <a:pos x="0" y="21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990000">
                    <a:alpha val="100000"/>
                  </a:srgbClr>
                </a:solidFill>
                <a:prstDash val="solid"/>
                <a:round/>
                <a:headEnd type="triangle" w="med" len="med"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0547" name="Text Box 60"/>
            <p:cNvSpPr txBox="1"/>
            <p:nvPr/>
          </p:nvSpPr>
          <p:spPr>
            <a:xfrm>
              <a:off x="2608" y="1631"/>
              <a:ext cx="544" cy="16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600" i="0" dirty="0">
                  <a:solidFill>
                    <a:srgbClr val="9900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120°</a:t>
              </a:r>
            </a:p>
          </p:txBody>
        </p:sp>
      </p:grpSp>
      <p:grpSp>
        <p:nvGrpSpPr>
          <p:cNvPr id="7" name="Group 61"/>
          <p:cNvGrpSpPr/>
          <p:nvPr/>
        </p:nvGrpSpPr>
        <p:grpSpPr>
          <a:xfrm>
            <a:off x="3563938" y="3248025"/>
            <a:ext cx="2520950" cy="1873250"/>
            <a:chOff x="2880" y="1842"/>
            <a:chExt cx="1588" cy="1180"/>
          </a:xfrm>
        </p:grpSpPr>
        <p:sp>
          <p:nvSpPr>
            <p:cNvPr id="20543" name="Text Box 62"/>
            <p:cNvSpPr txBox="1"/>
            <p:nvPr/>
          </p:nvSpPr>
          <p:spPr>
            <a:xfrm>
              <a:off x="3526" y="2843"/>
              <a:ext cx="907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zh-CN" altLang="en-US" sz="1800" i="0" dirty="0">
                  <a:latin typeface="Garamond" panose="02020404030301010803" pitchFamily="18" charset="0"/>
                  <a:ea typeface="仿宋_GB2312" pitchFamily="49" charset="-122"/>
                </a:rPr>
                <a:t>螺纹终止线</a:t>
              </a:r>
            </a:p>
          </p:txBody>
        </p:sp>
        <p:sp>
          <p:nvSpPr>
            <p:cNvPr id="20544" name="Line 63"/>
            <p:cNvSpPr/>
            <p:nvPr/>
          </p:nvSpPr>
          <p:spPr>
            <a:xfrm>
              <a:off x="2880" y="1842"/>
              <a:ext cx="726" cy="118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45" name="Line 64"/>
            <p:cNvSpPr/>
            <p:nvPr/>
          </p:nvSpPr>
          <p:spPr>
            <a:xfrm>
              <a:off x="3606" y="3022"/>
              <a:ext cx="862" cy="0"/>
            </a:xfrm>
            <a:prstGeom prst="line">
              <a:avLst/>
            </a:prstGeom>
            <a:ln w="952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8" name="Group 65"/>
          <p:cNvGrpSpPr/>
          <p:nvPr/>
        </p:nvGrpSpPr>
        <p:grpSpPr>
          <a:xfrm>
            <a:off x="5897563" y="3816350"/>
            <a:ext cx="2224087" cy="800100"/>
            <a:chOff x="4350" y="2200"/>
            <a:chExt cx="1401" cy="504"/>
          </a:xfrm>
        </p:grpSpPr>
        <p:sp>
          <p:nvSpPr>
            <p:cNvPr id="20540" name="Rectangle 66"/>
            <p:cNvSpPr/>
            <p:nvPr/>
          </p:nvSpPr>
          <p:spPr>
            <a:xfrm>
              <a:off x="4471" y="2454"/>
              <a:ext cx="128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88900" tIns="38100" rIns="88900" bIns="38100" anchor="ctr" anchorCtr="0"/>
            <a:lstStyle/>
            <a:p>
              <a:pPr eaLnBrk="0" hangingPunct="0">
                <a:buSzPct val="100000"/>
                <a:buFont typeface="Times New Roman" panose="02020603050405020304" pitchFamily="18" charset="0"/>
              </a:pPr>
              <a:r>
                <a:rPr lang="en-GB" altLang="zh-CN" sz="1800" i="0" dirty="0">
                  <a:latin typeface="仿宋_GB2312" pitchFamily="49" charset="-122"/>
                  <a:ea typeface="仿宋_GB2312" pitchFamily="49" charset="-122"/>
                </a:rPr>
                <a:t>大径圆约画3/4圈</a:t>
              </a:r>
            </a:p>
          </p:txBody>
        </p:sp>
        <p:sp>
          <p:nvSpPr>
            <p:cNvPr id="20541" name="Line 67"/>
            <p:cNvSpPr/>
            <p:nvPr/>
          </p:nvSpPr>
          <p:spPr>
            <a:xfrm>
              <a:off x="4350" y="2200"/>
              <a:ext cx="187" cy="454"/>
            </a:xfrm>
            <a:prstGeom prst="line">
              <a:avLst/>
            </a:prstGeom>
            <a:ln w="12700" cap="flat" cmpd="sng">
              <a:solidFill>
                <a:srgbClr val="990000"/>
              </a:solidFill>
              <a:prstDash val="solid"/>
              <a:headEnd type="triangle" w="sm" len="lg"/>
              <a:tailEnd type="none" w="med" len="med"/>
            </a:ln>
          </p:spPr>
        </p:sp>
        <p:sp>
          <p:nvSpPr>
            <p:cNvPr id="20542" name="Line 68"/>
            <p:cNvSpPr/>
            <p:nvPr/>
          </p:nvSpPr>
          <p:spPr>
            <a:xfrm>
              <a:off x="4523" y="2663"/>
              <a:ext cx="998" cy="1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9" name="Group 69"/>
          <p:cNvGrpSpPr/>
          <p:nvPr/>
        </p:nvGrpSpPr>
        <p:grpSpPr>
          <a:xfrm>
            <a:off x="5453063" y="2433638"/>
            <a:ext cx="1439862" cy="1439862"/>
            <a:chOff x="4070" y="1329"/>
            <a:chExt cx="907" cy="907"/>
          </a:xfrm>
        </p:grpSpPr>
        <p:sp>
          <p:nvSpPr>
            <p:cNvPr id="20538" name="Oval 70"/>
            <p:cNvSpPr/>
            <p:nvPr/>
          </p:nvSpPr>
          <p:spPr>
            <a:xfrm>
              <a:off x="4147" y="1412"/>
              <a:ext cx="748" cy="748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0539" name="Arc 71"/>
            <p:cNvSpPr>
              <a:spLocks noChangeAspect="1"/>
            </p:cNvSpPr>
            <p:nvPr/>
          </p:nvSpPr>
          <p:spPr>
            <a:xfrm>
              <a:off x="4070" y="1329"/>
              <a:ext cx="907" cy="907"/>
            </a:xfrm>
            <a:custGeom>
              <a:avLst/>
              <a:gdLst>
                <a:gd name="txL" fmla="*/ 0 w 43200"/>
                <a:gd name="txT" fmla="*/ 0 h 43200"/>
                <a:gd name="txR" fmla="*/ 43200 w 43200"/>
                <a:gd name="txB" fmla="*/ 43200 h 43200"/>
              </a:gdLst>
              <a:ahLst/>
              <a:cxnLst>
                <a:cxn ang="0">
                  <a:pos x="10" y="0"/>
                </a:cxn>
                <a:cxn ang="0">
                  <a:pos x="0" y="9"/>
                </a:cxn>
                <a:cxn ang="0">
                  <a:pos x="10" y="10"/>
                </a:cxn>
              </a:cxnLst>
              <a:rect l="txL" t="txT" r="txR" b="txB"/>
              <a:pathLst>
                <a:path w="43200" h="43200" fill="none">
                  <a:moveTo>
                    <a:pt x="21599" y="0"/>
                  </a:move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21171"/>
                    <a:pt x="12" y="20743"/>
                    <a:pt x="38" y="20316"/>
                  </a:cubicBezTo>
                </a:path>
                <a:path w="43200" h="43200" stroke="0">
                  <a:moveTo>
                    <a:pt x="21599" y="0"/>
                  </a:move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21171"/>
                    <a:pt x="12" y="20743"/>
                    <a:pt x="38" y="20316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flat" cmpd="sng">
              <a:solidFill>
                <a:srgbClr val="0000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34" name="Rectangle 7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13.1.2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螺纹的画法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内螺纹的画法</a:t>
            </a:r>
          </a:p>
        </p:txBody>
      </p:sp>
      <p:sp>
        <p:nvSpPr>
          <p:cNvPr id="20535" name="Line 73"/>
          <p:cNvSpPr/>
          <p:nvPr/>
        </p:nvSpPr>
        <p:spPr>
          <a:xfrm>
            <a:off x="735013" y="3176588"/>
            <a:ext cx="7104062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dashDot"/>
            <a:headEnd type="none" w="med" len="med"/>
            <a:tailEnd type="none" w="med" len="med"/>
          </a:ln>
        </p:spPr>
      </p:sp>
      <p:sp>
        <p:nvSpPr>
          <p:cNvPr id="20536" name="Line 74"/>
          <p:cNvSpPr/>
          <p:nvPr/>
        </p:nvSpPr>
        <p:spPr>
          <a:xfrm>
            <a:off x="6189663" y="1544638"/>
            <a:ext cx="0" cy="2787650"/>
          </a:xfrm>
          <a:prstGeom prst="line">
            <a:avLst/>
          </a:prstGeom>
          <a:ln w="4763" cap="flat" cmpd="sng">
            <a:solidFill>
              <a:schemeClr val="tx1"/>
            </a:solidFill>
            <a:prstDash val="dashDot"/>
            <a:headEnd type="none" w="med" len="med"/>
            <a:tailEnd type="none" w="med" len="med"/>
          </a:ln>
        </p:spPr>
      </p:sp>
      <p:sp>
        <p:nvSpPr>
          <p:cNvPr id="484427" name="Text Box 75"/>
          <p:cNvSpPr txBox="1"/>
          <p:nvPr/>
        </p:nvSpPr>
        <p:spPr>
          <a:xfrm>
            <a:off x="1900238" y="5305425"/>
            <a:ext cx="5280025" cy="701675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剖面线画到粗实线为止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84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44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166BDD1-963D-4939-BC9D-886FAC180A94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17:19:13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21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17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21509" name="Rectangle 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13.1.2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螺纹的画法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螺纹连接的画法</a:t>
            </a:r>
          </a:p>
        </p:txBody>
      </p:sp>
      <p:sp>
        <p:nvSpPr>
          <p:cNvPr id="485379" name="Line 3"/>
          <p:cNvSpPr/>
          <p:nvPr/>
        </p:nvSpPr>
        <p:spPr>
          <a:xfrm>
            <a:off x="5187950" y="1870075"/>
            <a:ext cx="3417888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dashDot"/>
            <a:headEnd type="none" w="med" len="med"/>
            <a:tailEnd type="none" w="med" len="med"/>
          </a:ln>
        </p:spPr>
      </p:sp>
      <p:grpSp>
        <p:nvGrpSpPr>
          <p:cNvPr id="21511" name="Group 4"/>
          <p:cNvGrpSpPr/>
          <p:nvPr/>
        </p:nvGrpSpPr>
        <p:grpSpPr>
          <a:xfrm>
            <a:off x="1905000" y="896938"/>
            <a:ext cx="3530600" cy="1909762"/>
            <a:chOff x="1247" y="1172"/>
            <a:chExt cx="2224" cy="1203"/>
          </a:xfrm>
        </p:grpSpPr>
        <p:sp>
          <p:nvSpPr>
            <p:cNvPr id="21583" name="Freeform 5"/>
            <p:cNvSpPr/>
            <p:nvPr/>
          </p:nvSpPr>
          <p:spPr>
            <a:xfrm>
              <a:off x="1376" y="2153"/>
              <a:ext cx="1514" cy="1"/>
            </a:xfrm>
            <a:custGeom>
              <a:avLst/>
              <a:gdLst>
                <a:gd name="txL" fmla="*/ 0 w 1932"/>
                <a:gd name="txT" fmla="*/ 0 h 1"/>
                <a:gd name="txR" fmla="*/ 1932 w 1932"/>
                <a:gd name="txB" fmla="*/ 1 h 1"/>
              </a:gdLst>
              <a:ahLst/>
              <a:cxnLst>
                <a:cxn ang="0">
                  <a:pos x="1514" y="0"/>
                </a:cxn>
                <a:cxn ang="0">
                  <a:pos x="0" y="0"/>
                </a:cxn>
              </a:cxnLst>
              <a:rect l="txL" t="txT" r="txR" b="txB"/>
              <a:pathLst>
                <a:path w="1932" h="1">
                  <a:moveTo>
                    <a:pt x="1932" y="0"/>
                  </a:moveTo>
                  <a:cubicBezTo>
                    <a:pt x="1932" y="0"/>
                    <a:pt x="0" y="0"/>
                    <a:pt x="0" y="0"/>
                  </a:cubicBez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84" name="Freeform 6"/>
            <p:cNvSpPr/>
            <p:nvPr/>
          </p:nvSpPr>
          <p:spPr>
            <a:xfrm>
              <a:off x="1376" y="1405"/>
              <a:ext cx="1505" cy="1"/>
            </a:xfrm>
            <a:custGeom>
              <a:avLst/>
              <a:gdLst>
                <a:gd name="txL" fmla="*/ 0 w 1920"/>
                <a:gd name="txT" fmla="*/ 0 h 1"/>
                <a:gd name="txR" fmla="*/ 1920 w 1920"/>
                <a:gd name="txB" fmla="*/ 1 h 1"/>
              </a:gdLst>
              <a:ahLst/>
              <a:cxnLst>
                <a:cxn ang="0">
                  <a:pos x="1505" y="0"/>
                </a:cxn>
                <a:cxn ang="0">
                  <a:pos x="0" y="0"/>
                </a:cxn>
              </a:cxnLst>
              <a:rect l="txL" t="txT" r="txR" b="txB"/>
              <a:pathLst>
                <a:path w="1920" h="1">
                  <a:moveTo>
                    <a:pt x="1920" y="0"/>
                  </a:moveTo>
                  <a:cubicBezTo>
                    <a:pt x="1920" y="0"/>
                    <a:pt x="0" y="0"/>
                    <a:pt x="0" y="0"/>
                  </a:cubicBez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85" name="Freeform 7"/>
            <p:cNvSpPr/>
            <p:nvPr/>
          </p:nvSpPr>
          <p:spPr>
            <a:xfrm>
              <a:off x="2881" y="1402"/>
              <a:ext cx="2" cy="751"/>
            </a:xfrm>
            <a:custGeom>
              <a:avLst/>
              <a:gdLst>
                <a:gd name="txL" fmla="*/ 0 w 3"/>
                <a:gd name="txT" fmla="*/ 0 h 964"/>
                <a:gd name="txR" fmla="*/ 3 w 3"/>
                <a:gd name="txB" fmla="*/ 964 h 964"/>
              </a:gdLst>
              <a:ahLst/>
              <a:cxnLst>
                <a:cxn ang="0">
                  <a:pos x="2" y="0"/>
                </a:cxn>
                <a:cxn ang="0">
                  <a:pos x="0" y="751"/>
                </a:cxn>
              </a:cxnLst>
              <a:rect l="txL" t="txT" r="txR" b="txB"/>
              <a:pathLst>
                <a:path w="3" h="964">
                  <a:moveTo>
                    <a:pt x="3" y="0"/>
                  </a:moveTo>
                  <a:cubicBezTo>
                    <a:pt x="3" y="0"/>
                    <a:pt x="0" y="964"/>
                    <a:pt x="0" y="964"/>
                  </a:cubicBezTo>
                </a:path>
              </a:pathLst>
            </a:custGeom>
            <a:noFill/>
            <a:ln w="381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86" name="Line 8"/>
            <p:cNvSpPr/>
            <p:nvPr/>
          </p:nvSpPr>
          <p:spPr>
            <a:xfrm flipV="1">
              <a:off x="1823" y="1178"/>
              <a:ext cx="301" cy="299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21587" name="Group 9"/>
            <p:cNvGrpSpPr/>
            <p:nvPr/>
          </p:nvGrpSpPr>
          <p:grpSpPr>
            <a:xfrm>
              <a:off x="1247" y="1172"/>
              <a:ext cx="2224" cy="1203"/>
              <a:chOff x="1247" y="1172"/>
              <a:chExt cx="2224" cy="1203"/>
            </a:xfrm>
          </p:grpSpPr>
          <p:sp>
            <p:nvSpPr>
              <p:cNvPr id="21588" name="Freeform 10"/>
              <p:cNvSpPr/>
              <p:nvPr/>
            </p:nvSpPr>
            <p:spPr>
              <a:xfrm>
                <a:off x="1367" y="1181"/>
                <a:ext cx="306" cy="297"/>
              </a:xfrm>
              <a:custGeom>
                <a:avLst/>
                <a:gdLst>
                  <a:gd name="txL" fmla="*/ 0 w 306"/>
                  <a:gd name="txT" fmla="*/ 0 h 297"/>
                  <a:gd name="txR" fmla="*/ 306 w 306"/>
                  <a:gd name="txB" fmla="*/ 297 h 297"/>
                </a:gdLst>
                <a:ahLst/>
                <a:cxnLst>
                  <a:cxn ang="0">
                    <a:pos x="0" y="297"/>
                  </a:cxn>
                  <a:cxn ang="0">
                    <a:pos x="306" y="0"/>
                  </a:cxn>
                </a:cxnLst>
                <a:rect l="txL" t="txT" r="txR" b="txB"/>
                <a:pathLst>
                  <a:path w="306" h="297">
                    <a:moveTo>
                      <a:pt x="0" y="297"/>
                    </a:moveTo>
                    <a:cubicBezTo>
                      <a:pt x="0" y="297"/>
                      <a:pt x="306" y="0"/>
                      <a:pt x="306" y="0"/>
                    </a:cubicBezTo>
                  </a:path>
                </a:pathLst>
              </a:custGeom>
              <a:noFill/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89" name="Rectangle 11"/>
              <p:cNvSpPr/>
              <p:nvPr/>
            </p:nvSpPr>
            <p:spPr>
              <a:xfrm>
                <a:off x="1378" y="1178"/>
                <a:ext cx="2031" cy="1196"/>
              </a:xfrm>
              <a:prstGeom prst="rect">
                <a:avLst/>
              </a:prstGeom>
              <a:noFill/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1590" name="Freeform 12"/>
              <p:cNvSpPr/>
              <p:nvPr/>
            </p:nvSpPr>
            <p:spPr>
              <a:xfrm>
                <a:off x="1376" y="1475"/>
                <a:ext cx="1757" cy="1"/>
              </a:xfrm>
              <a:custGeom>
                <a:avLst/>
                <a:gdLst>
                  <a:gd name="txL" fmla="*/ 0 w 2242"/>
                  <a:gd name="txT" fmla="*/ 0 h 1"/>
                  <a:gd name="txR" fmla="*/ 2242 w 2242"/>
                  <a:gd name="txB" fmla="*/ 1 h 1"/>
                </a:gdLst>
                <a:ahLst/>
                <a:cxnLst>
                  <a:cxn ang="0">
                    <a:pos x="1757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242" h="1">
                    <a:moveTo>
                      <a:pt x="2242" y="0"/>
                    </a:moveTo>
                    <a:cubicBezTo>
                      <a:pt x="2242" y="0"/>
                      <a:pt x="0" y="0"/>
                      <a:pt x="0" y="0"/>
                    </a:cubicBezTo>
                  </a:path>
                </a:pathLst>
              </a:custGeom>
              <a:noFill/>
              <a:ln w="381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91" name="Freeform 13"/>
              <p:cNvSpPr/>
              <p:nvPr/>
            </p:nvSpPr>
            <p:spPr>
              <a:xfrm>
                <a:off x="1370" y="2083"/>
                <a:ext cx="1761" cy="1"/>
              </a:xfrm>
              <a:custGeom>
                <a:avLst/>
                <a:gdLst>
                  <a:gd name="txL" fmla="*/ 0 w 2247"/>
                  <a:gd name="txT" fmla="*/ 0 h 1"/>
                  <a:gd name="txR" fmla="*/ 2247 w 2247"/>
                  <a:gd name="txB" fmla="*/ 1 h 1"/>
                </a:gdLst>
                <a:ahLst/>
                <a:cxnLst>
                  <a:cxn ang="0">
                    <a:pos x="1761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2247" h="1">
                    <a:moveTo>
                      <a:pt x="2247" y="0"/>
                    </a:moveTo>
                    <a:cubicBezTo>
                      <a:pt x="2247" y="0"/>
                      <a:pt x="0" y="0"/>
                      <a:pt x="0" y="0"/>
                    </a:cubicBezTo>
                  </a:path>
                </a:pathLst>
              </a:custGeom>
              <a:noFill/>
              <a:ln w="381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92" name="Freeform 14"/>
              <p:cNvSpPr/>
              <p:nvPr/>
            </p:nvSpPr>
            <p:spPr>
              <a:xfrm>
                <a:off x="3130" y="1477"/>
                <a:ext cx="160" cy="313"/>
              </a:xfrm>
              <a:custGeom>
                <a:avLst/>
                <a:gdLst>
                  <a:gd name="txL" fmla="*/ 0 w 204"/>
                  <a:gd name="txT" fmla="*/ 0 h 402"/>
                  <a:gd name="txR" fmla="*/ 204 w 204"/>
                  <a:gd name="txB" fmla="*/ 402 h 402"/>
                </a:gdLst>
                <a:ahLst/>
                <a:cxnLst>
                  <a:cxn ang="0">
                    <a:pos x="0" y="0"/>
                  </a:cxn>
                  <a:cxn ang="0">
                    <a:pos x="160" y="313"/>
                  </a:cxn>
                </a:cxnLst>
                <a:rect l="txL" t="txT" r="txR" b="txB"/>
                <a:pathLst>
                  <a:path w="204" h="402">
                    <a:moveTo>
                      <a:pt x="0" y="0"/>
                    </a:moveTo>
                    <a:cubicBezTo>
                      <a:pt x="0" y="0"/>
                      <a:pt x="204" y="402"/>
                      <a:pt x="204" y="402"/>
                    </a:cubicBezTo>
                  </a:path>
                </a:pathLst>
              </a:custGeom>
              <a:noFill/>
              <a:ln w="381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93" name="Freeform 15"/>
              <p:cNvSpPr/>
              <p:nvPr/>
            </p:nvSpPr>
            <p:spPr>
              <a:xfrm>
                <a:off x="3130" y="1778"/>
                <a:ext cx="160" cy="297"/>
              </a:xfrm>
              <a:custGeom>
                <a:avLst/>
                <a:gdLst>
                  <a:gd name="txL" fmla="*/ 0 w 204"/>
                  <a:gd name="txT" fmla="*/ 0 h 381"/>
                  <a:gd name="txR" fmla="*/ 204 w 204"/>
                  <a:gd name="txB" fmla="*/ 381 h 381"/>
                </a:gdLst>
                <a:ahLst/>
                <a:cxnLst>
                  <a:cxn ang="0">
                    <a:pos x="0" y="297"/>
                  </a:cxn>
                  <a:cxn ang="0">
                    <a:pos x="160" y="0"/>
                  </a:cxn>
                </a:cxnLst>
                <a:rect l="txL" t="txT" r="txR" b="txB"/>
                <a:pathLst>
                  <a:path w="204" h="381">
                    <a:moveTo>
                      <a:pt x="0" y="381"/>
                    </a:moveTo>
                    <a:cubicBezTo>
                      <a:pt x="0" y="381"/>
                      <a:pt x="204" y="0"/>
                      <a:pt x="204" y="0"/>
                    </a:cubicBezTo>
                  </a:path>
                </a:pathLst>
              </a:custGeom>
              <a:noFill/>
              <a:ln w="381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94" name="Freeform 16"/>
              <p:cNvSpPr/>
              <p:nvPr/>
            </p:nvSpPr>
            <p:spPr>
              <a:xfrm>
                <a:off x="3127" y="1475"/>
                <a:ext cx="1" cy="614"/>
              </a:xfrm>
              <a:custGeom>
                <a:avLst/>
                <a:gdLst>
                  <a:gd name="txL" fmla="*/ 0 w 1"/>
                  <a:gd name="txT" fmla="*/ 0 h 614"/>
                  <a:gd name="txR" fmla="*/ 1 w 1"/>
                  <a:gd name="txB" fmla="*/ 614 h 614"/>
                </a:gdLst>
                <a:ahLst/>
                <a:cxnLst>
                  <a:cxn ang="0">
                    <a:pos x="1" y="0"/>
                  </a:cxn>
                  <a:cxn ang="0">
                    <a:pos x="0" y="614"/>
                  </a:cxn>
                </a:cxnLst>
                <a:rect l="txL" t="txT" r="txR" b="txB"/>
                <a:pathLst>
                  <a:path w="1" h="614">
                    <a:moveTo>
                      <a:pt x="1" y="0"/>
                    </a:moveTo>
                    <a:cubicBezTo>
                      <a:pt x="1" y="0"/>
                      <a:pt x="0" y="614"/>
                      <a:pt x="0" y="614"/>
                    </a:cubicBezTo>
                  </a:path>
                </a:pathLst>
              </a:custGeom>
              <a:noFill/>
              <a:ln w="381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95" name="Freeform 17"/>
              <p:cNvSpPr/>
              <p:nvPr/>
            </p:nvSpPr>
            <p:spPr>
              <a:xfrm>
                <a:off x="1513" y="1172"/>
                <a:ext cx="312" cy="306"/>
              </a:xfrm>
              <a:custGeom>
                <a:avLst/>
                <a:gdLst>
                  <a:gd name="txL" fmla="*/ 0 w 312"/>
                  <a:gd name="txT" fmla="*/ 0 h 306"/>
                  <a:gd name="txR" fmla="*/ 312 w 312"/>
                  <a:gd name="txB" fmla="*/ 306 h 306"/>
                </a:gdLst>
                <a:ahLst/>
                <a:cxnLst>
                  <a:cxn ang="0">
                    <a:pos x="0" y="306"/>
                  </a:cxn>
                  <a:cxn ang="0">
                    <a:pos x="312" y="0"/>
                  </a:cxn>
                </a:cxnLst>
                <a:rect l="txL" t="txT" r="txR" b="txB"/>
                <a:pathLst>
                  <a:path w="312" h="306">
                    <a:moveTo>
                      <a:pt x="0" y="306"/>
                    </a:moveTo>
                    <a:cubicBezTo>
                      <a:pt x="0" y="306"/>
                      <a:pt x="312" y="0"/>
                      <a:pt x="312" y="0"/>
                    </a:cubicBezTo>
                  </a:path>
                </a:pathLst>
              </a:custGeom>
              <a:noFill/>
              <a:ln w="127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96" name="Freeform 18"/>
              <p:cNvSpPr/>
              <p:nvPr/>
            </p:nvSpPr>
            <p:spPr>
              <a:xfrm>
                <a:off x="1672" y="1180"/>
                <a:ext cx="299" cy="298"/>
              </a:xfrm>
              <a:custGeom>
                <a:avLst/>
                <a:gdLst>
                  <a:gd name="txL" fmla="*/ 0 w 299"/>
                  <a:gd name="txT" fmla="*/ 0 h 298"/>
                  <a:gd name="txR" fmla="*/ 299 w 299"/>
                  <a:gd name="txB" fmla="*/ 298 h 298"/>
                </a:gdLst>
                <a:ahLst/>
                <a:cxnLst>
                  <a:cxn ang="0">
                    <a:pos x="0" y="298"/>
                  </a:cxn>
                  <a:cxn ang="0">
                    <a:pos x="299" y="0"/>
                  </a:cxn>
                </a:cxnLst>
                <a:rect l="txL" t="txT" r="txR" b="txB"/>
                <a:pathLst>
                  <a:path w="299" h="298">
                    <a:moveTo>
                      <a:pt x="0" y="298"/>
                    </a:moveTo>
                    <a:cubicBezTo>
                      <a:pt x="0" y="298"/>
                      <a:pt x="299" y="0"/>
                      <a:pt x="299" y="0"/>
                    </a:cubicBezTo>
                  </a:path>
                </a:pathLst>
              </a:custGeom>
              <a:noFill/>
              <a:ln w="127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97" name="Freeform 19"/>
              <p:cNvSpPr/>
              <p:nvPr/>
            </p:nvSpPr>
            <p:spPr>
              <a:xfrm>
                <a:off x="1978" y="1179"/>
                <a:ext cx="296" cy="299"/>
              </a:xfrm>
              <a:custGeom>
                <a:avLst/>
                <a:gdLst>
                  <a:gd name="txL" fmla="*/ 0 w 296"/>
                  <a:gd name="txT" fmla="*/ 0 h 299"/>
                  <a:gd name="txR" fmla="*/ 296 w 296"/>
                  <a:gd name="txB" fmla="*/ 299 h 299"/>
                </a:gdLst>
                <a:ahLst/>
                <a:cxnLst>
                  <a:cxn ang="0">
                    <a:pos x="0" y="299"/>
                  </a:cxn>
                  <a:cxn ang="0">
                    <a:pos x="296" y="0"/>
                  </a:cxn>
                </a:cxnLst>
                <a:rect l="txL" t="txT" r="txR" b="txB"/>
                <a:pathLst>
                  <a:path w="296" h="299">
                    <a:moveTo>
                      <a:pt x="0" y="299"/>
                    </a:moveTo>
                    <a:cubicBezTo>
                      <a:pt x="0" y="299"/>
                      <a:pt x="296" y="0"/>
                      <a:pt x="296" y="0"/>
                    </a:cubicBezTo>
                  </a:path>
                </a:pathLst>
              </a:custGeom>
              <a:noFill/>
              <a:ln w="127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98" name="Freeform 20"/>
              <p:cNvSpPr/>
              <p:nvPr/>
            </p:nvSpPr>
            <p:spPr>
              <a:xfrm>
                <a:off x="2123" y="1180"/>
                <a:ext cx="306" cy="298"/>
              </a:xfrm>
              <a:custGeom>
                <a:avLst/>
                <a:gdLst>
                  <a:gd name="txL" fmla="*/ 0 w 306"/>
                  <a:gd name="txT" fmla="*/ 0 h 298"/>
                  <a:gd name="txR" fmla="*/ 306 w 306"/>
                  <a:gd name="txB" fmla="*/ 298 h 298"/>
                </a:gdLst>
                <a:ahLst/>
                <a:cxnLst>
                  <a:cxn ang="0">
                    <a:pos x="0" y="298"/>
                  </a:cxn>
                  <a:cxn ang="0">
                    <a:pos x="306" y="0"/>
                  </a:cxn>
                </a:cxnLst>
                <a:rect l="txL" t="txT" r="txR" b="txB"/>
                <a:pathLst>
                  <a:path w="306" h="298">
                    <a:moveTo>
                      <a:pt x="0" y="298"/>
                    </a:moveTo>
                    <a:cubicBezTo>
                      <a:pt x="0" y="298"/>
                      <a:pt x="306" y="0"/>
                      <a:pt x="306" y="0"/>
                    </a:cubicBezTo>
                  </a:path>
                </a:pathLst>
              </a:custGeom>
              <a:noFill/>
              <a:ln w="127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99" name="Line 21"/>
              <p:cNvSpPr/>
              <p:nvPr/>
            </p:nvSpPr>
            <p:spPr>
              <a:xfrm flipV="1">
                <a:off x="2274" y="1178"/>
                <a:ext cx="301" cy="299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600" name="Freeform 22"/>
              <p:cNvSpPr/>
              <p:nvPr/>
            </p:nvSpPr>
            <p:spPr>
              <a:xfrm>
                <a:off x="2422" y="1179"/>
                <a:ext cx="304" cy="299"/>
              </a:xfrm>
              <a:custGeom>
                <a:avLst/>
                <a:gdLst>
                  <a:gd name="txL" fmla="*/ 0 w 304"/>
                  <a:gd name="txT" fmla="*/ 0 h 299"/>
                  <a:gd name="txR" fmla="*/ 304 w 304"/>
                  <a:gd name="txB" fmla="*/ 299 h 299"/>
                </a:gdLst>
                <a:ahLst/>
                <a:cxnLst>
                  <a:cxn ang="0">
                    <a:pos x="0" y="299"/>
                  </a:cxn>
                  <a:cxn ang="0">
                    <a:pos x="304" y="0"/>
                  </a:cxn>
                </a:cxnLst>
                <a:rect l="txL" t="txT" r="txR" b="txB"/>
                <a:pathLst>
                  <a:path w="304" h="299">
                    <a:moveTo>
                      <a:pt x="0" y="299"/>
                    </a:moveTo>
                    <a:cubicBezTo>
                      <a:pt x="0" y="299"/>
                      <a:pt x="304" y="0"/>
                      <a:pt x="304" y="0"/>
                    </a:cubicBezTo>
                  </a:path>
                </a:pathLst>
              </a:custGeom>
              <a:noFill/>
              <a:ln w="127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01" name="Freeform 23"/>
              <p:cNvSpPr/>
              <p:nvPr/>
            </p:nvSpPr>
            <p:spPr>
              <a:xfrm>
                <a:off x="2575" y="1172"/>
                <a:ext cx="312" cy="306"/>
              </a:xfrm>
              <a:custGeom>
                <a:avLst/>
                <a:gdLst>
                  <a:gd name="txL" fmla="*/ 0 w 312"/>
                  <a:gd name="txT" fmla="*/ 0 h 306"/>
                  <a:gd name="txR" fmla="*/ 312 w 312"/>
                  <a:gd name="txB" fmla="*/ 306 h 306"/>
                </a:gdLst>
                <a:ahLst/>
                <a:cxnLst>
                  <a:cxn ang="0">
                    <a:pos x="0" y="306"/>
                  </a:cxn>
                  <a:cxn ang="0">
                    <a:pos x="312" y="0"/>
                  </a:cxn>
                </a:cxnLst>
                <a:rect l="txL" t="txT" r="txR" b="txB"/>
                <a:pathLst>
                  <a:path w="312" h="306">
                    <a:moveTo>
                      <a:pt x="0" y="306"/>
                    </a:moveTo>
                    <a:cubicBezTo>
                      <a:pt x="0" y="306"/>
                      <a:pt x="312" y="0"/>
                      <a:pt x="312" y="0"/>
                    </a:cubicBezTo>
                  </a:path>
                </a:pathLst>
              </a:custGeom>
              <a:noFill/>
              <a:ln w="127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02" name="Line 24"/>
              <p:cNvSpPr/>
              <p:nvPr/>
            </p:nvSpPr>
            <p:spPr>
              <a:xfrm flipV="1">
                <a:off x="2726" y="1178"/>
                <a:ext cx="301" cy="299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603" name="Freeform 25"/>
              <p:cNvSpPr/>
              <p:nvPr/>
            </p:nvSpPr>
            <p:spPr>
              <a:xfrm>
                <a:off x="2880" y="1179"/>
                <a:ext cx="297" cy="299"/>
              </a:xfrm>
              <a:custGeom>
                <a:avLst/>
                <a:gdLst>
                  <a:gd name="txL" fmla="*/ 0 w 297"/>
                  <a:gd name="txT" fmla="*/ 0 h 299"/>
                  <a:gd name="txR" fmla="*/ 297 w 297"/>
                  <a:gd name="txB" fmla="*/ 299 h 299"/>
                </a:gdLst>
                <a:ahLst/>
                <a:cxnLst>
                  <a:cxn ang="0">
                    <a:pos x="0" y="299"/>
                  </a:cxn>
                  <a:cxn ang="0">
                    <a:pos x="297" y="0"/>
                  </a:cxn>
                </a:cxnLst>
                <a:rect l="txL" t="txT" r="txR" b="txB"/>
                <a:pathLst>
                  <a:path w="297" h="299">
                    <a:moveTo>
                      <a:pt x="0" y="299"/>
                    </a:moveTo>
                    <a:cubicBezTo>
                      <a:pt x="0" y="299"/>
                      <a:pt x="297" y="0"/>
                      <a:pt x="297" y="0"/>
                    </a:cubicBezTo>
                  </a:path>
                </a:pathLst>
              </a:custGeom>
              <a:noFill/>
              <a:ln w="127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04" name="Freeform 26"/>
              <p:cNvSpPr/>
              <p:nvPr/>
            </p:nvSpPr>
            <p:spPr>
              <a:xfrm>
                <a:off x="3025" y="1180"/>
                <a:ext cx="306" cy="298"/>
              </a:xfrm>
              <a:custGeom>
                <a:avLst/>
                <a:gdLst>
                  <a:gd name="txL" fmla="*/ 0 w 306"/>
                  <a:gd name="txT" fmla="*/ 0 h 298"/>
                  <a:gd name="txR" fmla="*/ 306 w 306"/>
                  <a:gd name="txB" fmla="*/ 298 h 298"/>
                </a:gdLst>
                <a:ahLst/>
                <a:cxnLst>
                  <a:cxn ang="0">
                    <a:pos x="0" y="298"/>
                  </a:cxn>
                  <a:cxn ang="0">
                    <a:pos x="306" y="0"/>
                  </a:cxn>
                </a:cxnLst>
                <a:rect l="txL" t="txT" r="txR" b="txB"/>
                <a:pathLst>
                  <a:path w="306" h="298">
                    <a:moveTo>
                      <a:pt x="0" y="298"/>
                    </a:moveTo>
                    <a:cubicBezTo>
                      <a:pt x="0" y="298"/>
                      <a:pt x="306" y="0"/>
                      <a:pt x="306" y="0"/>
                    </a:cubicBezTo>
                  </a:path>
                </a:pathLst>
              </a:custGeom>
              <a:noFill/>
              <a:ln w="127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05" name="Freeform 27"/>
              <p:cNvSpPr/>
              <p:nvPr/>
            </p:nvSpPr>
            <p:spPr>
              <a:xfrm>
                <a:off x="3152" y="1253"/>
                <a:ext cx="258" cy="257"/>
              </a:xfrm>
              <a:custGeom>
                <a:avLst/>
                <a:gdLst>
                  <a:gd name="txL" fmla="*/ 0 w 330"/>
                  <a:gd name="txT" fmla="*/ 0 h 330"/>
                  <a:gd name="txR" fmla="*/ 330 w 330"/>
                  <a:gd name="txB" fmla="*/ 330 h 330"/>
                </a:gdLst>
                <a:ahLst/>
                <a:cxnLst>
                  <a:cxn ang="0">
                    <a:pos x="0" y="257"/>
                  </a:cxn>
                  <a:cxn ang="0">
                    <a:pos x="258" y="0"/>
                  </a:cxn>
                </a:cxnLst>
                <a:rect l="txL" t="txT" r="txR" b="txB"/>
                <a:pathLst>
                  <a:path w="330" h="330">
                    <a:moveTo>
                      <a:pt x="0" y="330"/>
                    </a:moveTo>
                    <a:cubicBezTo>
                      <a:pt x="0" y="330"/>
                      <a:pt x="330" y="0"/>
                      <a:pt x="330" y="0"/>
                    </a:cubicBezTo>
                  </a:path>
                </a:pathLst>
              </a:custGeom>
              <a:noFill/>
              <a:ln w="127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06" name="Line 28"/>
              <p:cNvSpPr/>
              <p:nvPr/>
            </p:nvSpPr>
            <p:spPr>
              <a:xfrm flipV="1">
                <a:off x="1371" y="2075"/>
                <a:ext cx="301" cy="299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607" name="Line 29"/>
              <p:cNvSpPr/>
              <p:nvPr/>
            </p:nvSpPr>
            <p:spPr>
              <a:xfrm flipV="1">
                <a:off x="1522" y="2075"/>
                <a:ext cx="301" cy="299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608" name="Line 30"/>
              <p:cNvSpPr/>
              <p:nvPr/>
            </p:nvSpPr>
            <p:spPr>
              <a:xfrm flipV="1">
                <a:off x="1672" y="2075"/>
                <a:ext cx="301" cy="299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609" name="Freeform 31"/>
              <p:cNvSpPr/>
              <p:nvPr/>
            </p:nvSpPr>
            <p:spPr>
              <a:xfrm>
                <a:off x="1823" y="2082"/>
                <a:ext cx="300" cy="293"/>
              </a:xfrm>
              <a:custGeom>
                <a:avLst/>
                <a:gdLst>
                  <a:gd name="txL" fmla="*/ 0 w 300"/>
                  <a:gd name="txT" fmla="*/ 0 h 293"/>
                  <a:gd name="txR" fmla="*/ 300 w 300"/>
                  <a:gd name="txB" fmla="*/ 293 h 293"/>
                </a:gdLst>
                <a:ahLst/>
                <a:cxnLst>
                  <a:cxn ang="0">
                    <a:pos x="0" y="293"/>
                  </a:cxn>
                  <a:cxn ang="0">
                    <a:pos x="300" y="0"/>
                  </a:cxn>
                </a:cxnLst>
                <a:rect l="txL" t="txT" r="txR" b="txB"/>
                <a:pathLst>
                  <a:path w="300" h="293">
                    <a:moveTo>
                      <a:pt x="0" y="293"/>
                    </a:moveTo>
                    <a:cubicBezTo>
                      <a:pt x="0" y="293"/>
                      <a:pt x="300" y="0"/>
                      <a:pt x="300" y="0"/>
                    </a:cubicBezTo>
                  </a:path>
                </a:pathLst>
              </a:custGeom>
              <a:noFill/>
              <a:ln w="127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10" name="Line 32"/>
              <p:cNvSpPr/>
              <p:nvPr/>
            </p:nvSpPr>
            <p:spPr>
              <a:xfrm flipV="1">
                <a:off x="1973" y="2075"/>
                <a:ext cx="301" cy="299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611" name="Line 33"/>
              <p:cNvSpPr/>
              <p:nvPr/>
            </p:nvSpPr>
            <p:spPr>
              <a:xfrm flipV="1">
                <a:off x="2124" y="2075"/>
                <a:ext cx="301" cy="299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612" name="Freeform 34"/>
              <p:cNvSpPr/>
              <p:nvPr/>
            </p:nvSpPr>
            <p:spPr>
              <a:xfrm>
                <a:off x="2274" y="2082"/>
                <a:ext cx="300" cy="293"/>
              </a:xfrm>
              <a:custGeom>
                <a:avLst/>
                <a:gdLst>
                  <a:gd name="txL" fmla="*/ 0 w 300"/>
                  <a:gd name="txT" fmla="*/ 0 h 293"/>
                  <a:gd name="txR" fmla="*/ 300 w 300"/>
                  <a:gd name="txB" fmla="*/ 293 h 293"/>
                </a:gdLst>
                <a:ahLst/>
                <a:cxnLst>
                  <a:cxn ang="0">
                    <a:pos x="0" y="293"/>
                  </a:cxn>
                  <a:cxn ang="0">
                    <a:pos x="300" y="0"/>
                  </a:cxn>
                </a:cxnLst>
                <a:rect l="txL" t="txT" r="txR" b="txB"/>
                <a:pathLst>
                  <a:path w="300" h="293">
                    <a:moveTo>
                      <a:pt x="0" y="293"/>
                    </a:moveTo>
                    <a:cubicBezTo>
                      <a:pt x="0" y="293"/>
                      <a:pt x="300" y="0"/>
                      <a:pt x="300" y="0"/>
                    </a:cubicBezTo>
                  </a:path>
                </a:pathLst>
              </a:custGeom>
              <a:noFill/>
              <a:ln w="127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13" name="Line 35"/>
              <p:cNvSpPr/>
              <p:nvPr/>
            </p:nvSpPr>
            <p:spPr>
              <a:xfrm flipV="1">
                <a:off x="2425" y="2075"/>
                <a:ext cx="301" cy="299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614" name="Line 36"/>
              <p:cNvSpPr/>
              <p:nvPr/>
            </p:nvSpPr>
            <p:spPr>
              <a:xfrm flipV="1">
                <a:off x="2575" y="2075"/>
                <a:ext cx="301" cy="299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615" name="Freeform 37"/>
              <p:cNvSpPr/>
              <p:nvPr/>
            </p:nvSpPr>
            <p:spPr>
              <a:xfrm>
                <a:off x="2726" y="2082"/>
                <a:ext cx="299" cy="293"/>
              </a:xfrm>
              <a:custGeom>
                <a:avLst/>
                <a:gdLst>
                  <a:gd name="txL" fmla="*/ 0 w 299"/>
                  <a:gd name="txT" fmla="*/ 0 h 293"/>
                  <a:gd name="txR" fmla="*/ 299 w 299"/>
                  <a:gd name="txB" fmla="*/ 293 h 293"/>
                </a:gdLst>
                <a:ahLst/>
                <a:cxnLst>
                  <a:cxn ang="0">
                    <a:pos x="0" y="293"/>
                  </a:cxn>
                  <a:cxn ang="0">
                    <a:pos x="299" y="0"/>
                  </a:cxn>
                </a:cxnLst>
                <a:rect l="txL" t="txT" r="txR" b="txB"/>
                <a:pathLst>
                  <a:path w="299" h="293">
                    <a:moveTo>
                      <a:pt x="0" y="293"/>
                    </a:moveTo>
                    <a:cubicBezTo>
                      <a:pt x="0" y="293"/>
                      <a:pt x="299" y="0"/>
                      <a:pt x="299" y="0"/>
                    </a:cubicBezTo>
                  </a:path>
                </a:pathLst>
              </a:custGeom>
              <a:noFill/>
              <a:ln w="127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16" name="Freeform 38"/>
              <p:cNvSpPr/>
              <p:nvPr/>
            </p:nvSpPr>
            <p:spPr>
              <a:xfrm>
                <a:off x="2881" y="1837"/>
                <a:ext cx="541" cy="538"/>
              </a:xfrm>
              <a:custGeom>
                <a:avLst/>
                <a:gdLst>
                  <a:gd name="txL" fmla="*/ 0 w 690"/>
                  <a:gd name="txT" fmla="*/ 0 h 691"/>
                  <a:gd name="txR" fmla="*/ 690 w 690"/>
                  <a:gd name="txB" fmla="*/ 691 h 691"/>
                </a:gdLst>
                <a:ahLst/>
                <a:cxnLst>
                  <a:cxn ang="0">
                    <a:pos x="0" y="538"/>
                  </a:cxn>
                  <a:cxn ang="0">
                    <a:pos x="541" y="0"/>
                  </a:cxn>
                </a:cxnLst>
                <a:rect l="txL" t="txT" r="txR" b="txB"/>
                <a:pathLst>
                  <a:path w="690" h="691">
                    <a:moveTo>
                      <a:pt x="0" y="691"/>
                    </a:moveTo>
                    <a:cubicBezTo>
                      <a:pt x="0" y="691"/>
                      <a:pt x="690" y="0"/>
                      <a:pt x="690" y="0"/>
                    </a:cubicBezTo>
                  </a:path>
                </a:pathLst>
              </a:custGeom>
              <a:noFill/>
              <a:ln w="127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17" name="Line 39"/>
              <p:cNvSpPr/>
              <p:nvPr/>
            </p:nvSpPr>
            <p:spPr>
              <a:xfrm flipV="1">
                <a:off x="3027" y="2000"/>
                <a:ext cx="376" cy="374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618" name="Freeform 40"/>
              <p:cNvSpPr/>
              <p:nvPr/>
            </p:nvSpPr>
            <p:spPr>
              <a:xfrm>
                <a:off x="3177" y="2147"/>
                <a:ext cx="234" cy="227"/>
              </a:xfrm>
              <a:custGeom>
                <a:avLst/>
                <a:gdLst>
                  <a:gd name="txL" fmla="*/ 0 w 234"/>
                  <a:gd name="txT" fmla="*/ 0 h 227"/>
                  <a:gd name="txR" fmla="*/ 234 w 234"/>
                  <a:gd name="txB" fmla="*/ 227 h 227"/>
                </a:gdLst>
                <a:ahLst/>
                <a:cxnLst>
                  <a:cxn ang="0">
                    <a:pos x="0" y="227"/>
                  </a:cxn>
                  <a:cxn ang="0">
                    <a:pos x="234" y="0"/>
                  </a:cxn>
                </a:cxnLst>
                <a:rect l="txL" t="txT" r="txR" b="txB"/>
                <a:pathLst>
                  <a:path w="234" h="227">
                    <a:moveTo>
                      <a:pt x="0" y="227"/>
                    </a:moveTo>
                    <a:cubicBezTo>
                      <a:pt x="0" y="227"/>
                      <a:pt x="234" y="0"/>
                      <a:pt x="234" y="0"/>
                    </a:cubicBezTo>
                  </a:path>
                </a:pathLst>
              </a:custGeom>
              <a:noFill/>
              <a:ln w="127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19" name="Line 41"/>
              <p:cNvSpPr/>
              <p:nvPr/>
            </p:nvSpPr>
            <p:spPr>
              <a:xfrm flipV="1">
                <a:off x="3328" y="2299"/>
                <a:ext cx="75" cy="7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620" name="Line 42"/>
              <p:cNvSpPr/>
              <p:nvPr/>
            </p:nvSpPr>
            <p:spPr>
              <a:xfrm flipH="1">
                <a:off x="3253" y="1701"/>
                <a:ext cx="150" cy="15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621" name="Freeform 43"/>
              <p:cNvSpPr/>
              <p:nvPr/>
            </p:nvSpPr>
            <p:spPr>
              <a:xfrm>
                <a:off x="3246" y="1556"/>
                <a:ext cx="164" cy="164"/>
              </a:xfrm>
              <a:custGeom>
                <a:avLst/>
                <a:gdLst>
                  <a:gd name="txL" fmla="*/ 0 w 210"/>
                  <a:gd name="txT" fmla="*/ 0 h 210"/>
                  <a:gd name="txR" fmla="*/ 210 w 210"/>
                  <a:gd name="txB" fmla="*/ 210 h 210"/>
                </a:gdLst>
                <a:ahLst/>
                <a:cxnLst>
                  <a:cxn ang="0">
                    <a:pos x="164" y="0"/>
                  </a:cxn>
                  <a:cxn ang="0">
                    <a:pos x="0" y="164"/>
                  </a:cxn>
                </a:cxnLst>
                <a:rect l="txL" t="txT" r="txR" b="txB"/>
                <a:pathLst>
                  <a:path w="210" h="210">
                    <a:moveTo>
                      <a:pt x="210" y="0"/>
                    </a:moveTo>
                    <a:cubicBezTo>
                      <a:pt x="210" y="0"/>
                      <a:pt x="0" y="210"/>
                      <a:pt x="0" y="210"/>
                    </a:cubicBezTo>
                  </a:path>
                </a:pathLst>
              </a:custGeom>
              <a:noFill/>
              <a:ln w="127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22" name="Freeform 44"/>
              <p:cNvSpPr/>
              <p:nvPr/>
            </p:nvSpPr>
            <p:spPr>
              <a:xfrm>
                <a:off x="3199" y="1405"/>
                <a:ext cx="211" cy="210"/>
              </a:xfrm>
              <a:custGeom>
                <a:avLst/>
                <a:gdLst>
                  <a:gd name="txL" fmla="*/ 0 w 270"/>
                  <a:gd name="txT" fmla="*/ 0 h 270"/>
                  <a:gd name="txR" fmla="*/ 270 w 270"/>
                  <a:gd name="txB" fmla="*/ 270 h 270"/>
                </a:gdLst>
                <a:ahLst/>
                <a:cxnLst>
                  <a:cxn ang="0">
                    <a:pos x="211" y="0"/>
                  </a:cxn>
                  <a:cxn ang="0">
                    <a:pos x="0" y="210"/>
                  </a:cxn>
                </a:cxnLst>
                <a:rect l="txL" t="txT" r="txR" b="txB"/>
                <a:pathLst>
                  <a:path w="270" h="270">
                    <a:moveTo>
                      <a:pt x="270" y="0"/>
                    </a:moveTo>
                    <a:cubicBezTo>
                      <a:pt x="270" y="0"/>
                      <a:pt x="0" y="270"/>
                      <a:pt x="0" y="270"/>
                    </a:cubicBezTo>
                  </a:path>
                </a:pathLst>
              </a:custGeom>
              <a:noFill/>
              <a:ln w="127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23" name="Line 45"/>
              <p:cNvSpPr/>
              <p:nvPr/>
            </p:nvSpPr>
            <p:spPr>
              <a:xfrm flipV="1">
                <a:off x="1371" y="2075"/>
                <a:ext cx="151" cy="15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624" name="Line 46"/>
              <p:cNvSpPr/>
              <p:nvPr/>
            </p:nvSpPr>
            <p:spPr>
              <a:xfrm flipV="1">
                <a:off x="1374" y="1186"/>
                <a:ext cx="139" cy="139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pic>
            <p:nvPicPr>
              <p:cNvPr id="21625" name="Picture 47" descr="615708353680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247" y="1771"/>
                <a:ext cx="2224" cy="2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485424" name="Rectangle 48"/>
          <p:cNvSpPr/>
          <p:nvPr/>
        </p:nvSpPr>
        <p:spPr>
          <a:xfrm>
            <a:off x="6650038" y="508000"/>
            <a:ext cx="950912" cy="398463"/>
          </a:xfrm>
          <a:prstGeom prst="rect">
            <a:avLst/>
          </a:prstGeom>
          <a:noFill/>
          <a:ln w="12700">
            <a:noFill/>
          </a:ln>
        </p:spPr>
        <p:txBody>
          <a:bodyPr lIns="88900" tIns="38100" rIns="88900" bIns="38100" anchor="ctr" anchorCtr="0"/>
          <a:lstStyle/>
          <a:p>
            <a:pPr eaLnBrk="0" hangingPunct="0">
              <a:buSzPct val="100000"/>
              <a:buFont typeface="Times New Roman" panose="02020603050405020304" pitchFamily="18" charset="0"/>
            </a:pPr>
            <a:r>
              <a:rPr lang="en-GB" altLang="zh-CN" sz="2000" i="0" dirty="0">
                <a:latin typeface="Times New Roman" panose="02020603050405020304" pitchFamily="18" charset="0"/>
                <a:ea typeface="宋体" panose="02010600030101010101" pitchFamily="2" charset="-122"/>
              </a:rPr>
              <a:t>A－A</a:t>
            </a:r>
          </a:p>
        </p:txBody>
      </p:sp>
      <p:grpSp>
        <p:nvGrpSpPr>
          <p:cNvPr id="4" name="Group 49"/>
          <p:cNvGrpSpPr/>
          <p:nvPr/>
        </p:nvGrpSpPr>
        <p:grpSpPr>
          <a:xfrm>
            <a:off x="2859088" y="404813"/>
            <a:ext cx="376237" cy="2884487"/>
            <a:chOff x="1848" y="863"/>
            <a:chExt cx="237" cy="1817"/>
          </a:xfrm>
        </p:grpSpPr>
        <p:sp>
          <p:nvSpPr>
            <p:cNvPr id="21579" name="Freeform 50"/>
            <p:cNvSpPr/>
            <p:nvPr/>
          </p:nvSpPr>
          <p:spPr>
            <a:xfrm>
              <a:off x="2059" y="2439"/>
              <a:ext cx="1" cy="163"/>
            </a:xfrm>
            <a:custGeom>
              <a:avLst/>
              <a:gdLst>
                <a:gd name="txL" fmla="*/ 0 w 1"/>
                <a:gd name="txT" fmla="*/ 0 h 163"/>
                <a:gd name="txR" fmla="*/ 1 w 1"/>
                <a:gd name="txB" fmla="*/ 163 h 163"/>
              </a:gdLst>
              <a:ahLst/>
              <a:cxnLst>
                <a:cxn ang="0">
                  <a:pos x="0" y="0"/>
                </a:cxn>
                <a:cxn ang="0">
                  <a:pos x="0" y="163"/>
                </a:cxn>
              </a:cxnLst>
              <a:rect l="txL" t="txT" r="txR" b="txB"/>
              <a:pathLst>
                <a:path w="1" h="163">
                  <a:moveTo>
                    <a:pt x="0" y="0"/>
                  </a:moveTo>
                  <a:cubicBezTo>
                    <a:pt x="0" y="0"/>
                    <a:pt x="0" y="163"/>
                    <a:pt x="0" y="163"/>
                  </a:cubicBezTo>
                </a:path>
              </a:pathLst>
            </a:custGeom>
            <a:noFill/>
            <a:ln w="38100" cap="flat" cmpd="sng">
              <a:solidFill>
                <a:srgbClr val="FF33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80" name="Rectangle 51"/>
            <p:cNvSpPr/>
            <p:nvPr/>
          </p:nvSpPr>
          <p:spPr>
            <a:xfrm>
              <a:off x="1848" y="863"/>
              <a:ext cx="232" cy="250"/>
            </a:xfrm>
            <a:prstGeom prst="rect">
              <a:avLst/>
            </a:prstGeom>
            <a:noFill/>
            <a:ln w="12700">
              <a:noFill/>
            </a:ln>
          </p:spPr>
          <p:txBody>
            <a:bodyPr lIns="88900" tIns="38100" rIns="88900" bIns="38100" anchor="ctr" anchorCtr="0"/>
            <a:lstStyle/>
            <a:p>
              <a:pPr eaLnBrk="0" hangingPunct="0">
                <a:buSzPct val="100000"/>
                <a:buFont typeface="Times New Roman" panose="02020603050405020304" pitchFamily="18" charset="0"/>
              </a:pPr>
              <a:r>
                <a:rPr lang="en-GB" altLang="zh-CN" sz="2000" i="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21581" name="Rectangle 52"/>
            <p:cNvSpPr/>
            <p:nvPr/>
          </p:nvSpPr>
          <p:spPr>
            <a:xfrm>
              <a:off x="1853" y="2430"/>
              <a:ext cx="232" cy="250"/>
            </a:xfrm>
            <a:prstGeom prst="rect">
              <a:avLst/>
            </a:prstGeom>
            <a:noFill/>
            <a:ln w="12700">
              <a:noFill/>
            </a:ln>
          </p:spPr>
          <p:txBody>
            <a:bodyPr lIns="88900" tIns="38100" rIns="88900" bIns="38100" anchor="ctr" anchorCtr="0"/>
            <a:lstStyle/>
            <a:p>
              <a:pPr eaLnBrk="0" hangingPunct="0">
                <a:buSzPct val="100000"/>
                <a:buFont typeface="Times New Roman" panose="02020603050405020304" pitchFamily="18" charset="0"/>
              </a:pPr>
              <a:r>
                <a:rPr lang="en-GB" altLang="zh-CN" sz="2000" i="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21582" name="Freeform 53"/>
            <p:cNvSpPr/>
            <p:nvPr/>
          </p:nvSpPr>
          <p:spPr>
            <a:xfrm>
              <a:off x="2051" y="961"/>
              <a:ext cx="1" cy="163"/>
            </a:xfrm>
            <a:custGeom>
              <a:avLst/>
              <a:gdLst>
                <a:gd name="txL" fmla="*/ 0 w 1"/>
                <a:gd name="txT" fmla="*/ 0 h 163"/>
                <a:gd name="txR" fmla="*/ 1 w 1"/>
                <a:gd name="txB" fmla="*/ 163 h 163"/>
              </a:gdLst>
              <a:ahLst/>
              <a:cxnLst>
                <a:cxn ang="0">
                  <a:pos x="0" y="0"/>
                </a:cxn>
                <a:cxn ang="0">
                  <a:pos x="0" y="163"/>
                </a:cxn>
              </a:cxnLst>
              <a:rect l="txL" t="txT" r="txR" b="txB"/>
              <a:pathLst>
                <a:path w="1" h="163">
                  <a:moveTo>
                    <a:pt x="0" y="0"/>
                  </a:moveTo>
                  <a:cubicBezTo>
                    <a:pt x="0" y="0"/>
                    <a:pt x="0" y="163"/>
                    <a:pt x="0" y="163"/>
                  </a:cubicBezTo>
                </a:path>
              </a:pathLst>
            </a:custGeom>
            <a:noFill/>
            <a:ln w="38100" cap="flat" cmpd="sng">
              <a:solidFill>
                <a:srgbClr val="FF33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Group 54"/>
          <p:cNvGrpSpPr/>
          <p:nvPr/>
        </p:nvGrpSpPr>
        <p:grpSpPr>
          <a:xfrm>
            <a:off x="604838" y="1273175"/>
            <a:ext cx="3530600" cy="1187450"/>
            <a:chOff x="428" y="1409"/>
            <a:chExt cx="2224" cy="748"/>
          </a:xfrm>
        </p:grpSpPr>
        <p:grpSp>
          <p:nvGrpSpPr>
            <p:cNvPr id="21566" name="Group 55"/>
            <p:cNvGrpSpPr/>
            <p:nvPr/>
          </p:nvGrpSpPr>
          <p:grpSpPr>
            <a:xfrm>
              <a:off x="428" y="1409"/>
              <a:ext cx="2224" cy="748"/>
              <a:chOff x="428" y="1409"/>
              <a:chExt cx="2224" cy="748"/>
            </a:xfrm>
          </p:grpSpPr>
          <p:grpSp>
            <p:nvGrpSpPr>
              <p:cNvPr id="21569" name="Group 56"/>
              <p:cNvGrpSpPr/>
              <p:nvPr/>
            </p:nvGrpSpPr>
            <p:grpSpPr>
              <a:xfrm>
                <a:off x="487" y="1409"/>
                <a:ext cx="2132" cy="748"/>
                <a:chOff x="487" y="1409"/>
                <a:chExt cx="2132" cy="748"/>
              </a:xfrm>
            </p:grpSpPr>
            <p:grpSp>
              <p:nvGrpSpPr>
                <p:cNvPr id="21571" name="Group 57"/>
                <p:cNvGrpSpPr/>
                <p:nvPr/>
              </p:nvGrpSpPr>
              <p:grpSpPr>
                <a:xfrm>
                  <a:off x="589" y="1409"/>
                  <a:ext cx="2030" cy="748"/>
                  <a:chOff x="589" y="1409"/>
                  <a:chExt cx="2030" cy="748"/>
                </a:xfrm>
              </p:grpSpPr>
              <p:sp>
                <p:nvSpPr>
                  <p:cNvPr id="21577" name="Rectangle 58"/>
                  <p:cNvSpPr/>
                  <p:nvPr/>
                </p:nvSpPr>
                <p:spPr>
                  <a:xfrm>
                    <a:off x="589" y="1409"/>
                    <a:ext cx="1955" cy="748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E6E6E6">
                          <a:alpha val="100000"/>
                        </a:srgbClr>
                      </a:gs>
                      <a:gs pos="14999">
                        <a:srgbClr val="7D8496">
                          <a:alpha val="100000"/>
                        </a:srgbClr>
                      </a:gs>
                      <a:gs pos="53000">
                        <a:srgbClr val="E6E6E6">
                          <a:alpha val="100000"/>
                        </a:srgbClr>
                      </a:gs>
                      <a:gs pos="67999">
                        <a:srgbClr val="7D8496">
                          <a:alpha val="100000"/>
                        </a:srgbClr>
                      </a:gs>
                      <a:gs pos="92999">
                        <a:srgbClr val="E6E6E6">
                          <a:alpha val="100000"/>
                        </a:srgbClr>
                      </a:gs>
                      <a:gs pos="100000">
                        <a:srgbClr val="FFFFFF">
                          <a:alpha val="100000"/>
                        </a:srgbClr>
                      </a:gs>
                    </a:gsLst>
                    <a:lin ang="5400000" scaled="1"/>
                    <a:tileRect/>
                  </a:gradFill>
                  <a:ln w="38100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1578" name="Freeform 59"/>
                  <p:cNvSpPr/>
                  <p:nvPr/>
                </p:nvSpPr>
                <p:spPr>
                  <a:xfrm>
                    <a:off x="2544" y="1409"/>
                    <a:ext cx="75" cy="748"/>
                  </a:xfrm>
                  <a:custGeom>
                    <a:avLst/>
                    <a:gdLst>
                      <a:gd name="txL" fmla="*/ 0 w 96"/>
                      <a:gd name="txT" fmla="*/ 0 h 960"/>
                      <a:gd name="txR" fmla="*/ 96 w 96"/>
                      <a:gd name="txB" fmla="*/ 960 h 96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748"/>
                      </a:cxn>
                      <a:cxn ang="0">
                        <a:pos x="75" y="673"/>
                      </a:cxn>
                      <a:cxn ang="0">
                        <a:pos x="75" y="75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96" h="960">
                        <a:moveTo>
                          <a:pt x="0" y="0"/>
                        </a:moveTo>
                        <a:cubicBezTo>
                          <a:pt x="0" y="0"/>
                          <a:pt x="0" y="960"/>
                          <a:pt x="0" y="960"/>
                        </a:cubicBezTo>
                        <a:cubicBezTo>
                          <a:pt x="0" y="960"/>
                          <a:pt x="96" y="864"/>
                          <a:pt x="96" y="864"/>
                        </a:cubicBezTo>
                        <a:cubicBezTo>
                          <a:pt x="96" y="864"/>
                          <a:pt x="96" y="96"/>
                          <a:pt x="96" y="96"/>
                        </a:cubicBezTo>
                        <a:cubicBezTo>
                          <a:pt x="96" y="96"/>
                          <a:pt x="0" y="0"/>
                          <a:pt x="0" y="0"/>
                        </a:cubicBezTo>
                      </a:path>
                    </a:pathLst>
                  </a:custGeom>
                  <a:gradFill rotWithShape="1">
                    <a:gsLst>
                      <a:gs pos="0">
                        <a:srgbClr val="E6E6E6">
                          <a:alpha val="100000"/>
                        </a:srgbClr>
                      </a:gs>
                      <a:gs pos="14999">
                        <a:srgbClr val="7D8496">
                          <a:alpha val="100000"/>
                        </a:srgbClr>
                      </a:gs>
                      <a:gs pos="53000">
                        <a:srgbClr val="E6E6E6">
                          <a:alpha val="100000"/>
                        </a:srgbClr>
                      </a:gs>
                      <a:gs pos="67999">
                        <a:srgbClr val="7D8496">
                          <a:alpha val="100000"/>
                        </a:srgbClr>
                      </a:gs>
                      <a:gs pos="92999">
                        <a:srgbClr val="E6E6E6">
                          <a:alpha val="100000"/>
                        </a:srgbClr>
                      </a:gs>
                      <a:gs pos="100000">
                        <a:srgbClr val="FFFFFF">
                          <a:alpha val="100000"/>
                        </a:srgbClr>
                      </a:gs>
                    </a:gsLst>
                    <a:lin ang="5400000" scaled="1"/>
                    <a:tileRect/>
                  </a:gradFill>
                  <a:ln w="38100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1572" name="Line 60"/>
                <p:cNvSpPr/>
                <p:nvPr/>
              </p:nvSpPr>
              <p:spPr>
                <a:xfrm>
                  <a:off x="1002" y="1409"/>
                  <a:ext cx="1" cy="748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573" name="Line 61"/>
                <p:cNvSpPr/>
                <p:nvPr/>
              </p:nvSpPr>
              <p:spPr>
                <a:xfrm flipH="1">
                  <a:off x="1002" y="1484"/>
                  <a:ext cx="1617" cy="1"/>
                </a:xfrm>
                <a:prstGeom prst="line">
                  <a:avLst/>
                </a:prstGeom>
                <a:ln w="127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574" name="Line 62"/>
                <p:cNvSpPr/>
                <p:nvPr/>
              </p:nvSpPr>
              <p:spPr>
                <a:xfrm flipH="1">
                  <a:off x="1002" y="2082"/>
                  <a:ext cx="1617" cy="1"/>
                </a:xfrm>
                <a:prstGeom prst="line">
                  <a:avLst/>
                </a:prstGeom>
                <a:ln w="127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575" name="Freeform 63"/>
                <p:cNvSpPr/>
                <p:nvPr/>
              </p:nvSpPr>
              <p:spPr>
                <a:xfrm>
                  <a:off x="493" y="1409"/>
                  <a:ext cx="152" cy="728"/>
                </a:xfrm>
                <a:custGeom>
                  <a:avLst/>
                  <a:gdLst>
                    <a:gd name="txL" fmla="*/ 0 w 194"/>
                    <a:gd name="txT" fmla="*/ 0 h 934"/>
                    <a:gd name="txR" fmla="*/ 194 w 194"/>
                    <a:gd name="txB" fmla="*/ 934 h 934"/>
                  </a:gdLst>
                  <a:ahLst/>
                  <a:cxnLst>
                    <a:cxn ang="0">
                      <a:pos x="96" y="0"/>
                    </a:cxn>
                    <a:cxn ang="0">
                      <a:pos x="34" y="143"/>
                    </a:cxn>
                    <a:cxn ang="0">
                      <a:pos x="20" y="262"/>
                    </a:cxn>
                    <a:cxn ang="0">
                      <a:pos x="46" y="376"/>
                    </a:cxn>
                    <a:cxn ang="0">
                      <a:pos x="0" y="566"/>
                    </a:cxn>
                    <a:cxn ang="0">
                      <a:pos x="41" y="685"/>
                    </a:cxn>
                    <a:cxn ang="0">
                      <a:pos x="93" y="728"/>
                    </a:cxn>
                    <a:cxn ang="0">
                      <a:pos x="152" y="716"/>
                    </a:cxn>
                    <a:cxn ang="0">
                      <a:pos x="133" y="75"/>
                    </a:cxn>
                    <a:cxn ang="0">
                      <a:pos x="96" y="0"/>
                    </a:cxn>
                  </a:cxnLst>
                  <a:rect l="txL" t="txT" r="txR" b="txB"/>
                  <a:pathLst>
                    <a:path w="194" h="934">
                      <a:moveTo>
                        <a:pt x="122" y="0"/>
                      </a:moveTo>
                      <a:cubicBezTo>
                        <a:pt x="122" y="0"/>
                        <a:pt x="44" y="183"/>
                        <a:pt x="44" y="183"/>
                      </a:cubicBezTo>
                      <a:cubicBezTo>
                        <a:pt x="44" y="183"/>
                        <a:pt x="26" y="336"/>
                        <a:pt x="26" y="336"/>
                      </a:cubicBezTo>
                      <a:cubicBezTo>
                        <a:pt x="26" y="336"/>
                        <a:pt x="59" y="483"/>
                        <a:pt x="59" y="483"/>
                      </a:cubicBezTo>
                      <a:cubicBezTo>
                        <a:pt x="59" y="483"/>
                        <a:pt x="0" y="726"/>
                        <a:pt x="0" y="726"/>
                      </a:cubicBezTo>
                      <a:cubicBezTo>
                        <a:pt x="0" y="726"/>
                        <a:pt x="52" y="879"/>
                        <a:pt x="52" y="879"/>
                      </a:cubicBezTo>
                      <a:cubicBezTo>
                        <a:pt x="52" y="879"/>
                        <a:pt x="119" y="934"/>
                        <a:pt x="119" y="934"/>
                      </a:cubicBezTo>
                      <a:cubicBezTo>
                        <a:pt x="119" y="934"/>
                        <a:pt x="194" y="919"/>
                        <a:pt x="194" y="919"/>
                      </a:cubicBezTo>
                      <a:cubicBezTo>
                        <a:pt x="194" y="919"/>
                        <a:pt x="170" y="96"/>
                        <a:pt x="170" y="96"/>
                      </a:cubicBezTo>
                      <a:cubicBezTo>
                        <a:pt x="170" y="96"/>
                        <a:pt x="122" y="0"/>
                        <a:pt x="122" y="0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E6E6E6">
                        <a:alpha val="100000"/>
                      </a:srgbClr>
                    </a:gs>
                    <a:gs pos="14999">
                      <a:srgbClr val="7D8496">
                        <a:alpha val="100000"/>
                      </a:srgbClr>
                    </a:gs>
                    <a:gs pos="53000">
                      <a:srgbClr val="E6E6E6">
                        <a:alpha val="100000"/>
                      </a:srgbClr>
                    </a:gs>
                    <a:gs pos="67999">
                      <a:srgbClr val="7D8496">
                        <a:alpha val="100000"/>
                      </a:srgbClr>
                    </a:gs>
                    <a:gs pos="92999">
                      <a:srgbClr val="E6E6E6">
                        <a:alpha val="100000"/>
                      </a:srgbClr>
                    </a:gs>
                    <a:gs pos="100000">
                      <a:srgbClr val="FFFFFF">
                        <a:alpha val="100000"/>
                      </a:srgbClr>
                    </a:gs>
                  </a:gsLst>
                  <a:lin ang="5400000" scaled="1"/>
                  <a:tileRect/>
                </a:gradFill>
                <a:ln w="12700" cap="flat" cmpd="sng">
                  <a:solidFill>
                    <a:srgbClr val="C0C0C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76" name="Freeform 64"/>
                <p:cNvSpPr/>
                <p:nvPr/>
              </p:nvSpPr>
              <p:spPr>
                <a:xfrm>
                  <a:off x="487" y="1409"/>
                  <a:ext cx="144" cy="747"/>
                </a:xfrm>
                <a:custGeom>
                  <a:avLst/>
                  <a:gdLst>
                    <a:gd name="txL" fmla="*/ 0 w 184"/>
                    <a:gd name="txT" fmla="*/ 0 h 959"/>
                    <a:gd name="txR" fmla="*/ 184 w 184"/>
                    <a:gd name="txB" fmla="*/ 959 h 959"/>
                  </a:gdLst>
                  <a:ahLst/>
                  <a:cxnLst>
                    <a:cxn ang="0">
                      <a:pos x="102" y="0"/>
                    </a:cxn>
                    <a:cxn ang="0">
                      <a:pos x="27" y="150"/>
                    </a:cxn>
                    <a:cxn ang="0">
                      <a:pos x="27" y="262"/>
                    </a:cxn>
                    <a:cxn ang="0">
                      <a:pos x="64" y="374"/>
                    </a:cxn>
                    <a:cxn ang="0">
                      <a:pos x="112" y="495"/>
                    </a:cxn>
                    <a:cxn ang="0">
                      <a:pos x="142" y="610"/>
                    </a:cxn>
                    <a:cxn ang="0">
                      <a:pos x="127" y="700"/>
                    </a:cxn>
                    <a:cxn ang="0">
                      <a:pos x="102" y="745"/>
                    </a:cxn>
                    <a:cxn ang="0">
                      <a:pos x="41" y="685"/>
                    </a:cxn>
                    <a:cxn ang="0">
                      <a:pos x="22" y="615"/>
                    </a:cxn>
                    <a:cxn ang="0">
                      <a:pos x="6" y="535"/>
                    </a:cxn>
                    <a:cxn ang="0">
                      <a:pos x="62" y="371"/>
                    </a:cxn>
                  </a:cxnLst>
                  <a:rect l="txL" t="txT" r="txR" b="txB"/>
                  <a:pathLst>
                    <a:path w="184" h="959">
                      <a:moveTo>
                        <a:pt x="130" y="0"/>
                      </a:moveTo>
                      <a:cubicBezTo>
                        <a:pt x="90" y="68"/>
                        <a:pt x="50" y="136"/>
                        <a:pt x="34" y="192"/>
                      </a:cubicBezTo>
                      <a:cubicBezTo>
                        <a:pt x="18" y="248"/>
                        <a:pt x="26" y="288"/>
                        <a:pt x="34" y="336"/>
                      </a:cubicBezTo>
                      <a:cubicBezTo>
                        <a:pt x="42" y="384"/>
                        <a:pt x="64" y="430"/>
                        <a:pt x="82" y="480"/>
                      </a:cubicBezTo>
                      <a:cubicBezTo>
                        <a:pt x="100" y="530"/>
                        <a:pt x="127" y="586"/>
                        <a:pt x="143" y="636"/>
                      </a:cubicBezTo>
                      <a:cubicBezTo>
                        <a:pt x="159" y="686"/>
                        <a:pt x="178" y="739"/>
                        <a:pt x="181" y="783"/>
                      </a:cubicBezTo>
                      <a:cubicBezTo>
                        <a:pt x="184" y="827"/>
                        <a:pt x="170" y="870"/>
                        <a:pt x="162" y="899"/>
                      </a:cubicBezTo>
                      <a:cubicBezTo>
                        <a:pt x="154" y="928"/>
                        <a:pt x="148" y="959"/>
                        <a:pt x="130" y="956"/>
                      </a:cubicBezTo>
                      <a:cubicBezTo>
                        <a:pt x="112" y="953"/>
                        <a:pt x="70" y="907"/>
                        <a:pt x="53" y="879"/>
                      </a:cubicBezTo>
                      <a:cubicBezTo>
                        <a:pt x="36" y="851"/>
                        <a:pt x="35" y="822"/>
                        <a:pt x="28" y="790"/>
                      </a:cubicBezTo>
                      <a:cubicBezTo>
                        <a:pt x="21" y="758"/>
                        <a:pt x="0" y="739"/>
                        <a:pt x="8" y="687"/>
                      </a:cubicBezTo>
                      <a:cubicBezTo>
                        <a:pt x="16" y="635"/>
                        <a:pt x="64" y="520"/>
                        <a:pt x="79" y="476"/>
                      </a:cubicBezTo>
                    </a:path>
                  </a:pathLst>
                </a:custGeom>
                <a:gradFill rotWithShape="1">
                  <a:gsLst>
                    <a:gs pos="0">
                      <a:srgbClr val="E6E6E6">
                        <a:alpha val="100000"/>
                      </a:srgbClr>
                    </a:gs>
                    <a:gs pos="14999">
                      <a:srgbClr val="7D8496">
                        <a:alpha val="100000"/>
                      </a:srgbClr>
                    </a:gs>
                    <a:gs pos="53000">
                      <a:srgbClr val="E6E6E6">
                        <a:alpha val="100000"/>
                      </a:srgbClr>
                    </a:gs>
                    <a:gs pos="67999">
                      <a:srgbClr val="7D8496">
                        <a:alpha val="100000"/>
                      </a:srgbClr>
                    </a:gs>
                    <a:gs pos="92999">
                      <a:srgbClr val="E6E6E6">
                        <a:alpha val="100000"/>
                      </a:srgbClr>
                    </a:gs>
                    <a:gs pos="100000">
                      <a:srgbClr val="FFFFFF">
                        <a:alpha val="100000"/>
                      </a:srgbClr>
                    </a:gs>
                  </a:gsLst>
                  <a:lin ang="5400000" scaled="1"/>
                  <a:tileRect/>
                </a:gradFill>
                <a:ln w="12700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pic>
            <p:nvPicPr>
              <p:cNvPr id="21570" name="Picture 65" descr="32356182143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28" y="1773"/>
                <a:ext cx="2224" cy="22"/>
              </a:xfrm>
              <a:prstGeom prst="rect">
                <a:avLst/>
              </a:prstGeom>
              <a:gradFill rotWithShape="1">
                <a:gsLst>
                  <a:gs pos="0">
                    <a:srgbClr val="E6E6E6">
                      <a:alpha val="100000"/>
                    </a:srgbClr>
                  </a:gs>
                  <a:gs pos="14999">
                    <a:srgbClr val="7D8496">
                      <a:alpha val="100000"/>
                    </a:srgbClr>
                  </a:gs>
                  <a:gs pos="53000">
                    <a:srgbClr val="E6E6E6">
                      <a:alpha val="100000"/>
                    </a:srgbClr>
                  </a:gs>
                  <a:gs pos="67999">
                    <a:srgbClr val="7D8496">
                      <a:alpha val="100000"/>
                    </a:srgbClr>
                  </a:gs>
                  <a:gs pos="92999">
                    <a:srgbClr val="E6E6E6">
                      <a:alpha val="100000"/>
                    </a:srgbClr>
                  </a:gs>
                  <a:gs pos="100000">
                    <a:srgbClr val="FFFFFF">
                      <a:alpha val="100000"/>
                    </a:srgbClr>
                  </a:gs>
                </a:gsLst>
                <a:lin ang="5400000" scaled="1"/>
                <a:tileRect/>
              </a:gradFill>
              <a:ln w="9525">
                <a:noFill/>
              </a:ln>
            </p:spPr>
          </p:pic>
        </p:grpSp>
        <p:sp>
          <p:nvSpPr>
            <p:cNvPr id="21567" name="Line 66"/>
            <p:cNvSpPr/>
            <p:nvPr/>
          </p:nvSpPr>
          <p:spPr>
            <a:xfrm>
              <a:off x="524" y="1845"/>
              <a:ext cx="85" cy="8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68" name="Line 67"/>
            <p:cNvSpPr/>
            <p:nvPr/>
          </p:nvSpPr>
          <p:spPr>
            <a:xfrm>
              <a:off x="499" y="1954"/>
              <a:ext cx="119" cy="12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9" name="Group 68"/>
          <p:cNvGrpSpPr/>
          <p:nvPr/>
        </p:nvGrpSpPr>
        <p:grpSpPr>
          <a:xfrm>
            <a:off x="6088063" y="896938"/>
            <a:ext cx="2057400" cy="1928812"/>
            <a:chOff x="3882" y="1172"/>
            <a:chExt cx="1296" cy="1215"/>
          </a:xfrm>
        </p:grpSpPr>
        <p:sp>
          <p:nvSpPr>
            <p:cNvPr id="21548" name="Freeform 69"/>
            <p:cNvSpPr/>
            <p:nvPr/>
          </p:nvSpPr>
          <p:spPr>
            <a:xfrm>
              <a:off x="3882" y="1172"/>
              <a:ext cx="605" cy="605"/>
            </a:xfrm>
            <a:custGeom>
              <a:avLst/>
              <a:gdLst>
                <a:gd name="txL" fmla="*/ 0 w 605"/>
                <a:gd name="txT" fmla="*/ 0 h 605"/>
                <a:gd name="txR" fmla="*/ 605 w 605"/>
                <a:gd name="txB" fmla="*/ 605 h 605"/>
              </a:gdLst>
              <a:ahLst/>
              <a:cxnLst>
                <a:cxn ang="0">
                  <a:pos x="0" y="605"/>
                </a:cxn>
                <a:cxn ang="0">
                  <a:pos x="605" y="0"/>
                </a:cxn>
              </a:cxnLst>
              <a:rect l="txL" t="txT" r="txR" b="txB"/>
              <a:pathLst>
                <a:path w="605" h="605">
                  <a:moveTo>
                    <a:pt x="0" y="605"/>
                  </a:moveTo>
                  <a:cubicBezTo>
                    <a:pt x="0" y="605"/>
                    <a:pt x="605" y="0"/>
                    <a:pt x="605" y="0"/>
                  </a:cubicBez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9" name="Freeform 70"/>
            <p:cNvSpPr/>
            <p:nvPr/>
          </p:nvSpPr>
          <p:spPr>
            <a:xfrm>
              <a:off x="3894" y="1205"/>
              <a:ext cx="406" cy="409"/>
            </a:xfrm>
            <a:custGeom>
              <a:avLst/>
              <a:gdLst>
                <a:gd name="txL" fmla="*/ 0 w 525"/>
                <a:gd name="txT" fmla="*/ 0 h 525"/>
                <a:gd name="txR" fmla="*/ 525 w 525"/>
                <a:gd name="txB" fmla="*/ 525 h 525"/>
              </a:gdLst>
              <a:ahLst/>
              <a:cxnLst>
                <a:cxn ang="0">
                  <a:pos x="0" y="409"/>
                </a:cxn>
                <a:cxn ang="0">
                  <a:pos x="406" y="0"/>
                </a:cxn>
              </a:cxnLst>
              <a:rect l="txL" t="txT" r="txR" b="txB"/>
              <a:pathLst>
                <a:path w="525" h="525">
                  <a:moveTo>
                    <a:pt x="0" y="525"/>
                  </a:moveTo>
                  <a:cubicBezTo>
                    <a:pt x="0" y="525"/>
                    <a:pt x="525" y="0"/>
                    <a:pt x="525" y="0"/>
                  </a:cubicBez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0" name="Freeform 71"/>
            <p:cNvSpPr/>
            <p:nvPr/>
          </p:nvSpPr>
          <p:spPr>
            <a:xfrm>
              <a:off x="3894" y="1649"/>
              <a:ext cx="266" cy="258"/>
            </a:xfrm>
            <a:custGeom>
              <a:avLst/>
              <a:gdLst>
                <a:gd name="txL" fmla="*/ 0 w 345"/>
                <a:gd name="txT" fmla="*/ 0 h 330"/>
                <a:gd name="txR" fmla="*/ 345 w 345"/>
                <a:gd name="txB" fmla="*/ 330 h 330"/>
              </a:gdLst>
              <a:ahLst/>
              <a:cxnLst>
                <a:cxn ang="0">
                  <a:pos x="0" y="258"/>
                </a:cxn>
                <a:cxn ang="0">
                  <a:pos x="266" y="0"/>
                </a:cxn>
              </a:cxnLst>
              <a:rect l="txL" t="txT" r="txR" b="txB"/>
              <a:pathLst>
                <a:path w="345" h="330">
                  <a:moveTo>
                    <a:pt x="0" y="330"/>
                  </a:moveTo>
                  <a:cubicBezTo>
                    <a:pt x="0" y="330"/>
                    <a:pt x="345" y="0"/>
                    <a:pt x="345" y="0"/>
                  </a:cubicBez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1" name="Freeform 72"/>
            <p:cNvSpPr/>
            <p:nvPr/>
          </p:nvSpPr>
          <p:spPr>
            <a:xfrm>
              <a:off x="4363" y="1187"/>
              <a:ext cx="255" cy="247"/>
            </a:xfrm>
            <a:custGeom>
              <a:avLst/>
              <a:gdLst>
                <a:gd name="txL" fmla="*/ 0 w 255"/>
                <a:gd name="txT" fmla="*/ 0 h 247"/>
                <a:gd name="txR" fmla="*/ 255 w 255"/>
                <a:gd name="txB" fmla="*/ 247 h 247"/>
              </a:gdLst>
              <a:ahLst/>
              <a:cxnLst>
                <a:cxn ang="0">
                  <a:pos x="0" y="247"/>
                </a:cxn>
                <a:cxn ang="0">
                  <a:pos x="7" y="247"/>
                </a:cxn>
                <a:cxn ang="0">
                  <a:pos x="255" y="0"/>
                </a:cxn>
              </a:cxnLst>
              <a:rect l="txL" t="txT" r="txR" b="txB"/>
              <a:pathLst>
                <a:path w="255" h="247">
                  <a:moveTo>
                    <a:pt x="0" y="247"/>
                  </a:moveTo>
                  <a:cubicBezTo>
                    <a:pt x="0" y="247"/>
                    <a:pt x="7" y="247"/>
                    <a:pt x="7" y="247"/>
                  </a:cubicBezTo>
                  <a:cubicBezTo>
                    <a:pt x="7" y="247"/>
                    <a:pt x="255" y="0"/>
                    <a:pt x="255" y="0"/>
                  </a:cubicBez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2" name="Freeform 73"/>
            <p:cNvSpPr/>
            <p:nvPr/>
          </p:nvSpPr>
          <p:spPr>
            <a:xfrm>
              <a:off x="3998" y="1943"/>
              <a:ext cx="191" cy="187"/>
            </a:xfrm>
            <a:custGeom>
              <a:avLst/>
              <a:gdLst>
                <a:gd name="txL" fmla="*/ 0 w 191"/>
                <a:gd name="txT" fmla="*/ 0 h 187"/>
                <a:gd name="txR" fmla="*/ 191 w 191"/>
                <a:gd name="txB" fmla="*/ 187 h 187"/>
              </a:gdLst>
              <a:ahLst/>
              <a:cxnLst>
                <a:cxn ang="0">
                  <a:pos x="0" y="187"/>
                </a:cxn>
                <a:cxn ang="0">
                  <a:pos x="191" y="0"/>
                </a:cxn>
              </a:cxnLst>
              <a:rect l="txL" t="txT" r="txR" b="txB"/>
              <a:pathLst>
                <a:path w="191" h="187">
                  <a:moveTo>
                    <a:pt x="0" y="187"/>
                  </a:moveTo>
                  <a:cubicBezTo>
                    <a:pt x="0" y="187"/>
                    <a:pt x="191" y="0"/>
                    <a:pt x="191" y="0"/>
                  </a:cubicBez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3" name="Freeform 74"/>
            <p:cNvSpPr/>
            <p:nvPr/>
          </p:nvSpPr>
          <p:spPr>
            <a:xfrm>
              <a:off x="3940" y="1825"/>
              <a:ext cx="197" cy="199"/>
            </a:xfrm>
            <a:custGeom>
              <a:avLst/>
              <a:gdLst>
                <a:gd name="txL" fmla="*/ 0 w 255"/>
                <a:gd name="txT" fmla="*/ 0 h 255"/>
                <a:gd name="txR" fmla="*/ 255 w 255"/>
                <a:gd name="txB" fmla="*/ 255 h 255"/>
              </a:gdLst>
              <a:ahLst/>
              <a:cxnLst>
                <a:cxn ang="0">
                  <a:pos x="0" y="199"/>
                </a:cxn>
                <a:cxn ang="0">
                  <a:pos x="197" y="0"/>
                </a:cxn>
              </a:cxnLst>
              <a:rect l="txL" t="txT" r="txR" b="txB"/>
              <a:pathLst>
                <a:path w="255" h="255">
                  <a:moveTo>
                    <a:pt x="0" y="255"/>
                  </a:moveTo>
                  <a:cubicBezTo>
                    <a:pt x="0" y="255"/>
                    <a:pt x="255" y="0"/>
                    <a:pt x="255" y="0"/>
                  </a:cubicBez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4" name="Freeform 75"/>
            <p:cNvSpPr/>
            <p:nvPr/>
          </p:nvSpPr>
          <p:spPr>
            <a:xfrm>
              <a:off x="4087" y="2052"/>
              <a:ext cx="160" cy="153"/>
            </a:xfrm>
            <a:custGeom>
              <a:avLst/>
              <a:gdLst>
                <a:gd name="txL" fmla="*/ 0 w 160"/>
                <a:gd name="txT" fmla="*/ 0 h 153"/>
                <a:gd name="txR" fmla="*/ 160 w 160"/>
                <a:gd name="txB" fmla="*/ 153 h 153"/>
              </a:gdLst>
              <a:ahLst/>
              <a:cxnLst>
                <a:cxn ang="0">
                  <a:pos x="0" y="153"/>
                </a:cxn>
                <a:cxn ang="0">
                  <a:pos x="160" y="0"/>
                </a:cxn>
              </a:cxnLst>
              <a:rect l="txL" t="txT" r="txR" b="txB"/>
              <a:pathLst>
                <a:path w="160" h="153">
                  <a:moveTo>
                    <a:pt x="0" y="153"/>
                  </a:moveTo>
                  <a:cubicBezTo>
                    <a:pt x="0" y="153"/>
                    <a:pt x="160" y="0"/>
                    <a:pt x="160" y="0"/>
                  </a:cubicBez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5" name="Freeform 76"/>
            <p:cNvSpPr/>
            <p:nvPr/>
          </p:nvSpPr>
          <p:spPr>
            <a:xfrm>
              <a:off x="4160" y="2106"/>
              <a:ext cx="174" cy="176"/>
            </a:xfrm>
            <a:custGeom>
              <a:avLst/>
              <a:gdLst>
                <a:gd name="txL" fmla="*/ 0 w 225"/>
                <a:gd name="txT" fmla="*/ 0 h 225"/>
                <a:gd name="txR" fmla="*/ 225 w 225"/>
                <a:gd name="txB" fmla="*/ 225 h 225"/>
              </a:gdLst>
              <a:ahLst/>
              <a:cxnLst>
                <a:cxn ang="0">
                  <a:pos x="0" y="176"/>
                </a:cxn>
                <a:cxn ang="0">
                  <a:pos x="174" y="0"/>
                </a:cxn>
              </a:cxnLst>
              <a:rect l="txL" t="txT" r="txR" b="txB"/>
              <a:pathLst>
                <a:path w="225" h="225">
                  <a:moveTo>
                    <a:pt x="0" y="225"/>
                  </a:moveTo>
                  <a:cubicBezTo>
                    <a:pt x="0" y="225"/>
                    <a:pt x="225" y="0"/>
                    <a:pt x="225" y="0"/>
                  </a:cubicBez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6" name="Freeform 77"/>
            <p:cNvSpPr/>
            <p:nvPr/>
          </p:nvSpPr>
          <p:spPr>
            <a:xfrm>
              <a:off x="4276" y="2140"/>
              <a:ext cx="189" cy="189"/>
            </a:xfrm>
            <a:custGeom>
              <a:avLst/>
              <a:gdLst>
                <a:gd name="txL" fmla="*/ 0 w 189"/>
                <a:gd name="txT" fmla="*/ 0 h 189"/>
                <a:gd name="txR" fmla="*/ 189 w 189"/>
                <a:gd name="txB" fmla="*/ 189 h 189"/>
              </a:gdLst>
              <a:ahLst/>
              <a:cxnLst>
                <a:cxn ang="0">
                  <a:pos x="0" y="189"/>
                </a:cxn>
                <a:cxn ang="0">
                  <a:pos x="189" y="0"/>
                </a:cxn>
              </a:cxnLst>
              <a:rect l="txL" t="txT" r="txR" b="txB"/>
              <a:pathLst>
                <a:path w="189" h="189">
                  <a:moveTo>
                    <a:pt x="0" y="189"/>
                  </a:moveTo>
                  <a:cubicBezTo>
                    <a:pt x="0" y="189"/>
                    <a:pt x="189" y="0"/>
                    <a:pt x="189" y="0"/>
                  </a:cubicBez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7" name="Line 78"/>
            <p:cNvSpPr/>
            <p:nvPr/>
          </p:nvSpPr>
          <p:spPr>
            <a:xfrm flipV="1">
              <a:off x="4402" y="2113"/>
              <a:ext cx="260" cy="262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58" name="Freeform 79"/>
            <p:cNvSpPr/>
            <p:nvPr/>
          </p:nvSpPr>
          <p:spPr>
            <a:xfrm>
              <a:off x="4543" y="1754"/>
              <a:ext cx="635" cy="633"/>
            </a:xfrm>
            <a:custGeom>
              <a:avLst/>
              <a:gdLst>
                <a:gd name="txL" fmla="*/ 0 w 635"/>
                <a:gd name="txT" fmla="*/ 0 h 633"/>
                <a:gd name="txR" fmla="*/ 635 w 635"/>
                <a:gd name="txB" fmla="*/ 633 h 633"/>
              </a:gdLst>
              <a:ahLst/>
              <a:cxnLst>
                <a:cxn ang="0">
                  <a:pos x="0" y="633"/>
                </a:cxn>
                <a:cxn ang="0">
                  <a:pos x="635" y="0"/>
                </a:cxn>
              </a:cxnLst>
              <a:rect l="txL" t="txT" r="txR" b="txB"/>
              <a:pathLst>
                <a:path w="635" h="633">
                  <a:moveTo>
                    <a:pt x="0" y="633"/>
                  </a:moveTo>
                  <a:cubicBezTo>
                    <a:pt x="0" y="633"/>
                    <a:pt x="635" y="0"/>
                    <a:pt x="635" y="0"/>
                  </a:cubicBez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9" name="Freeform 80"/>
            <p:cNvSpPr/>
            <p:nvPr/>
          </p:nvSpPr>
          <p:spPr>
            <a:xfrm>
              <a:off x="4741" y="1907"/>
              <a:ext cx="429" cy="433"/>
            </a:xfrm>
            <a:custGeom>
              <a:avLst/>
              <a:gdLst>
                <a:gd name="txL" fmla="*/ 0 w 555"/>
                <a:gd name="txT" fmla="*/ 0 h 556"/>
                <a:gd name="txR" fmla="*/ 555 w 555"/>
                <a:gd name="txB" fmla="*/ 556 h 556"/>
              </a:gdLst>
              <a:ahLst/>
              <a:cxnLst>
                <a:cxn ang="0">
                  <a:pos x="0" y="433"/>
                </a:cxn>
                <a:cxn ang="0">
                  <a:pos x="429" y="0"/>
                </a:cxn>
              </a:cxnLst>
              <a:rect l="txL" t="txT" r="txR" b="txB"/>
              <a:pathLst>
                <a:path w="555" h="556">
                  <a:moveTo>
                    <a:pt x="0" y="556"/>
                  </a:moveTo>
                  <a:cubicBezTo>
                    <a:pt x="0" y="556"/>
                    <a:pt x="555" y="0"/>
                    <a:pt x="555" y="0"/>
                  </a:cubicBez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0" name="Freeform 81"/>
            <p:cNvSpPr/>
            <p:nvPr/>
          </p:nvSpPr>
          <p:spPr>
            <a:xfrm>
              <a:off x="4922" y="1614"/>
              <a:ext cx="236" cy="237"/>
            </a:xfrm>
            <a:custGeom>
              <a:avLst/>
              <a:gdLst>
                <a:gd name="txL" fmla="*/ 0 w 306"/>
                <a:gd name="txT" fmla="*/ 0 h 303"/>
                <a:gd name="txR" fmla="*/ 306 w 306"/>
                <a:gd name="txB" fmla="*/ 303 h 303"/>
              </a:gdLst>
              <a:ahLst/>
              <a:cxnLst>
                <a:cxn ang="0">
                  <a:pos x="0" y="237"/>
                </a:cxn>
                <a:cxn ang="0">
                  <a:pos x="236" y="0"/>
                </a:cxn>
              </a:cxnLst>
              <a:rect l="txL" t="txT" r="txR" b="txB"/>
              <a:pathLst>
                <a:path w="306" h="303">
                  <a:moveTo>
                    <a:pt x="0" y="303"/>
                  </a:moveTo>
                  <a:cubicBezTo>
                    <a:pt x="0" y="303"/>
                    <a:pt x="306" y="0"/>
                    <a:pt x="306" y="0"/>
                  </a:cubicBez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1" name="Freeform 82"/>
            <p:cNvSpPr/>
            <p:nvPr/>
          </p:nvSpPr>
          <p:spPr>
            <a:xfrm>
              <a:off x="4923" y="1515"/>
              <a:ext cx="184" cy="181"/>
            </a:xfrm>
            <a:custGeom>
              <a:avLst/>
              <a:gdLst>
                <a:gd name="txL" fmla="*/ 0 w 184"/>
                <a:gd name="txT" fmla="*/ 0 h 181"/>
                <a:gd name="txR" fmla="*/ 184 w 184"/>
                <a:gd name="txB" fmla="*/ 181 h 181"/>
              </a:gdLst>
              <a:ahLst/>
              <a:cxnLst>
                <a:cxn ang="0">
                  <a:pos x="0" y="181"/>
                </a:cxn>
                <a:cxn ang="0">
                  <a:pos x="184" y="0"/>
                </a:cxn>
              </a:cxnLst>
              <a:rect l="txL" t="txT" r="txR" b="txB"/>
              <a:pathLst>
                <a:path w="184" h="181">
                  <a:moveTo>
                    <a:pt x="0" y="181"/>
                  </a:moveTo>
                  <a:cubicBezTo>
                    <a:pt x="0" y="181"/>
                    <a:pt x="184" y="0"/>
                    <a:pt x="184" y="0"/>
                  </a:cubicBez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2" name="Freeform 83"/>
            <p:cNvSpPr/>
            <p:nvPr/>
          </p:nvSpPr>
          <p:spPr>
            <a:xfrm>
              <a:off x="4868" y="1416"/>
              <a:ext cx="174" cy="175"/>
            </a:xfrm>
            <a:custGeom>
              <a:avLst/>
              <a:gdLst>
                <a:gd name="txL" fmla="*/ 0 w 225"/>
                <a:gd name="txT" fmla="*/ 0 h 225"/>
                <a:gd name="txR" fmla="*/ 225 w 225"/>
                <a:gd name="txB" fmla="*/ 225 h 225"/>
              </a:gdLst>
              <a:ahLst/>
              <a:cxnLst>
                <a:cxn ang="0">
                  <a:pos x="0" y="175"/>
                </a:cxn>
                <a:cxn ang="0">
                  <a:pos x="174" y="0"/>
                </a:cxn>
              </a:cxnLst>
              <a:rect l="txL" t="txT" r="txR" b="txB"/>
              <a:pathLst>
                <a:path w="225" h="225">
                  <a:moveTo>
                    <a:pt x="0" y="225"/>
                  </a:moveTo>
                  <a:cubicBezTo>
                    <a:pt x="0" y="225"/>
                    <a:pt x="225" y="0"/>
                    <a:pt x="225" y="0"/>
                  </a:cubicBez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3" name="Line 84"/>
            <p:cNvSpPr/>
            <p:nvPr/>
          </p:nvSpPr>
          <p:spPr>
            <a:xfrm flipV="1">
              <a:off x="4550" y="1214"/>
              <a:ext cx="186" cy="188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64" name="Freeform 85"/>
            <p:cNvSpPr/>
            <p:nvPr/>
          </p:nvSpPr>
          <p:spPr>
            <a:xfrm>
              <a:off x="4683" y="1260"/>
              <a:ext cx="175" cy="174"/>
            </a:xfrm>
            <a:custGeom>
              <a:avLst/>
              <a:gdLst>
                <a:gd name="txL" fmla="*/ 0 w 175"/>
                <a:gd name="txT" fmla="*/ 0 h 174"/>
                <a:gd name="txR" fmla="*/ 175 w 175"/>
                <a:gd name="txB" fmla="*/ 174 h 174"/>
              </a:gdLst>
              <a:ahLst/>
              <a:cxnLst>
                <a:cxn ang="0">
                  <a:pos x="0" y="174"/>
                </a:cxn>
                <a:cxn ang="0">
                  <a:pos x="175" y="0"/>
                </a:cxn>
              </a:cxnLst>
              <a:rect l="txL" t="txT" r="txR" b="txB"/>
              <a:pathLst>
                <a:path w="175" h="174">
                  <a:moveTo>
                    <a:pt x="0" y="174"/>
                  </a:moveTo>
                  <a:cubicBezTo>
                    <a:pt x="0" y="174"/>
                    <a:pt x="175" y="0"/>
                    <a:pt x="175" y="0"/>
                  </a:cubicBez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5" name="Freeform 86"/>
            <p:cNvSpPr/>
            <p:nvPr/>
          </p:nvSpPr>
          <p:spPr>
            <a:xfrm>
              <a:off x="4799" y="1327"/>
              <a:ext cx="160" cy="159"/>
            </a:xfrm>
            <a:custGeom>
              <a:avLst/>
              <a:gdLst>
                <a:gd name="txL" fmla="*/ 0 w 207"/>
                <a:gd name="txT" fmla="*/ 0 h 204"/>
                <a:gd name="txR" fmla="*/ 207 w 207"/>
                <a:gd name="txB" fmla="*/ 204 h 204"/>
              </a:gdLst>
              <a:ahLst/>
              <a:cxnLst>
                <a:cxn ang="0">
                  <a:pos x="0" y="159"/>
                </a:cxn>
                <a:cxn ang="0">
                  <a:pos x="160" y="0"/>
                </a:cxn>
              </a:cxnLst>
              <a:rect l="txL" t="txT" r="txR" b="txB"/>
              <a:pathLst>
                <a:path w="207" h="204">
                  <a:moveTo>
                    <a:pt x="0" y="204"/>
                  </a:moveTo>
                  <a:cubicBezTo>
                    <a:pt x="0" y="204"/>
                    <a:pt x="207" y="0"/>
                    <a:pt x="207" y="0"/>
                  </a:cubicBez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Group 87"/>
          <p:cNvGrpSpPr/>
          <p:nvPr/>
        </p:nvGrpSpPr>
        <p:grpSpPr>
          <a:xfrm>
            <a:off x="6500813" y="1262063"/>
            <a:ext cx="1236662" cy="1187450"/>
            <a:chOff x="4142" y="1402"/>
            <a:chExt cx="779" cy="748"/>
          </a:xfrm>
        </p:grpSpPr>
        <p:sp>
          <p:nvSpPr>
            <p:cNvPr id="21546" name="Oval 88"/>
            <p:cNvSpPr/>
            <p:nvPr/>
          </p:nvSpPr>
          <p:spPr>
            <a:xfrm>
              <a:off x="4142" y="1402"/>
              <a:ext cx="779" cy="748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547" name="Arc 89"/>
            <p:cNvSpPr/>
            <p:nvPr/>
          </p:nvSpPr>
          <p:spPr>
            <a:xfrm>
              <a:off x="4214" y="1474"/>
              <a:ext cx="640" cy="603"/>
            </a:xfrm>
            <a:custGeom>
              <a:avLst/>
              <a:gdLst>
                <a:gd name="txL" fmla="*/ 0 w 43200"/>
                <a:gd name="txT" fmla="*/ 0 h 43200"/>
                <a:gd name="txR" fmla="*/ 43200 w 43200"/>
                <a:gd name="txB" fmla="*/ 43200 h 43200"/>
              </a:gdLst>
              <a:ahLst/>
              <a:cxnLst>
                <a:cxn ang="0">
                  <a:pos x="0" y="5"/>
                </a:cxn>
                <a:cxn ang="0">
                  <a:pos x="5" y="8"/>
                </a:cxn>
                <a:cxn ang="0">
                  <a:pos x="5" y="4"/>
                </a:cxn>
              </a:cxnLst>
              <a:rect l="txL" t="txT" r="txR" b="txB"/>
              <a:pathLst>
                <a:path w="43200" h="43200" fill="none">
                  <a:moveTo>
                    <a:pt x="559" y="24330"/>
                  </a:moveTo>
                  <a:cubicBezTo>
                    <a:pt x="455" y="23471"/>
                    <a:pt x="404" y="22607"/>
                    <a:pt x="404" y="21742"/>
                  </a:cubicBezTo>
                  <a:cubicBezTo>
                    <a:pt x="404" y="9812"/>
                    <a:pt x="10074" y="142"/>
                    <a:pt x="22004" y="142"/>
                  </a:cubicBezTo>
                  <a:cubicBezTo>
                    <a:pt x="33933" y="142"/>
                    <a:pt x="43604" y="9812"/>
                    <a:pt x="43604" y="21742"/>
                  </a:cubicBezTo>
                  <a:cubicBezTo>
                    <a:pt x="43604" y="33671"/>
                    <a:pt x="33933" y="43342"/>
                    <a:pt x="22004" y="43342"/>
                  </a:cubicBezTo>
                  <a:cubicBezTo>
                    <a:pt x="21984" y="43342"/>
                    <a:pt x="21965" y="43341"/>
                    <a:pt x="21946" y="43341"/>
                  </a:cubicBezTo>
                </a:path>
                <a:path w="43200" h="43200" stroke="0">
                  <a:moveTo>
                    <a:pt x="559" y="24330"/>
                  </a:moveTo>
                  <a:cubicBezTo>
                    <a:pt x="455" y="23471"/>
                    <a:pt x="404" y="22607"/>
                    <a:pt x="404" y="21742"/>
                  </a:cubicBezTo>
                  <a:cubicBezTo>
                    <a:pt x="404" y="9812"/>
                    <a:pt x="10074" y="142"/>
                    <a:pt x="22004" y="142"/>
                  </a:cubicBezTo>
                  <a:cubicBezTo>
                    <a:pt x="33933" y="142"/>
                    <a:pt x="43604" y="9812"/>
                    <a:pt x="43604" y="21742"/>
                  </a:cubicBezTo>
                  <a:cubicBezTo>
                    <a:pt x="43604" y="33671"/>
                    <a:pt x="33933" y="43342"/>
                    <a:pt x="22004" y="43342"/>
                  </a:cubicBezTo>
                  <a:cubicBezTo>
                    <a:pt x="21984" y="43342"/>
                    <a:pt x="21965" y="43341"/>
                    <a:pt x="21946" y="43341"/>
                  </a:cubicBezTo>
                  <a:lnTo>
                    <a:pt x="22004" y="21742"/>
                  </a:lnTo>
                  <a:close/>
                </a:path>
              </a:pathLst>
            </a:custGeom>
            <a:noFill/>
            <a:ln w="127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Group 90"/>
          <p:cNvGrpSpPr/>
          <p:nvPr/>
        </p:nvGrpSpPr>
        <p:grpSpPr>
          <a:xfrm>
            <a:off x="6505575" y="1265238"/>
            <a:ext cx="1222375" cy="1189037"/>
            <a:chOff x="4145" y="1404"/>
            <a:chExt cx="770" cy="749"/>
          </a:xfrm>
        </p:grpSpPr>
        <p:sp>
          <p:nvSpPr>
            <p:cNvPr id="21539" name="Freeform 91"/>
            <p:cNvSpPr/>
            <p:nvPr/>
          </p:nvSpPr>
          <p:spPr>
            <a:xfrm>
              <a:off x="4247" y="1521"/>
              <a:ext cx="545" cy="539"/>
            </a:xfrm>
            <a:custGeom>
              <a:avLst/>
              <a:gdLst>
                <a:gd name="txL" fmla="*/ 0 w 545"/>
                <a:gd name="txT" fmla="*/ 0 h 539"/>
                <a:gd name="txR" fmla="*/ 545 w 545"/>
                <a:gd name="txB" fmla="*/ 539 h 539"/>
              </a:gdLst>
              <a:ahLst/>
              <a:cxnLst>
                <a:cxn ang="0">
                  <a:pos x="0" y="0"/>
                </a:cxn>
                <a:cxn ang="0">
                  <a:pos x="545" y="539"/>
                </a:cxn>
              </a:cxnLst>
              <a:rect l="txL" t="txT" r="txR" b="txB"/>
              <a:pathLst>
                <a:path w="545" h="539">
                  <a:moveTo>
                    <a:pt x="0" y="0"/>
                  </a:moveTo>
                  <a:cubicBezTo>
                    <a:pt x="0" y="0"/>
                    <a:pt x="545" y="539"/>
                    <a:pt x="545" y="539"/>
                  </a:cubicBez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0" name="Freeform 92"/>
            <p:cNvSpPr/>
            <p:nvPr/>
          </p:nvSpPr>
          <p:spPr>
            <a:xfrm>
              <a:off x="4179" y="1589"/>
              <a:ext cx="515" cy="517"/>
            </a:xfrm>
            <a:custGeom>
              <a:avLst/>
              <a:gdLst>
                <a:gd name="txL" fmla="*/ 0 w 666"/>
                <a:gd name="txT" fmla="*/ 0 h 664"/>
                <a:gd name="txR" fmla="*/ 666 w 666"/>
                <a:gd name="txB" fmla="*/ 664 h 664"/>
              </a:gdLst>
              <a:ahLst/>
              <a:cxnLst>
                <a:cxn ang="0">
                  <a:pos x="0" y="0"/>
                </a:cxn>
                <a:cxn ang="0">
                  <a:pos x="515" y="517"/>
                </a:cxn>
              </a:cxnLst>
              <a:rect l="txL" t="txT" r="txR" b="txB"/>
              <a:pathLst>
                <a:path w="666" h="664">
                  <a:moveTo>
                    <a:pt x="0" y="0"/>
                  </a:moveTo>
                  <a:cubicBezTo>
                    <a:pt x="0" y="0"/>
                    <a:pt x="666" y="664"/>
                    <a:pt x="666" y="664"/>
                  </a:cubicBez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1" name="Freeform 93"/>
            <p:cNvSpPr/>
            <p:nvPr/>
          </p:nvSpPr>
          <p:spPr>
            <a:xfrm>
              <a:off x="4149" y="1708"/>
              <a:ext cx="441" cy="445"/>
            </a:xfrm>
            <a:custGeom>
              <a:avLst/>
              <a:gdLst>
                <a:gd name="txL" fmla="*/ 0 w 570"/>
                <a:gd name="txT" fmla="*/ 0 h 571"/>
                <a:gd name="txR" fmla="*/ 570 w 570"/>
                <a:gd name="txB" fmla="*/ 571 h 571"/>
              </a:gdLst>
              <a:ahLst/>
              <a:cxnLst>
                <a:cxn ang="0">
                  <a:pos x="0" y="0"/>
                </a:cxn>
                <a:cxn ang="0">
                  <a:pos x="441" y="445"/>
                </a:cxn>
              </a:cxnLst>
              <a:rect l="txL" t="txT" r="txR" b="txB"/>
              <a:pathLst>
                <a:path w="570" h="571">
                  <a:moveTo>
                    <a:pt x="0" y="0"/>
                  </a:moveTo>
                  <a:cubicBezTo>
                    <a:pt x="0" y="0"/>
                    <a:pt x="570" y="571"/>
                    <a:pt x="570" y="571"/>
                  </a:cubicBez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2" name="Freeform 94"/>
            <p:cNvSpPr/>
            <p:nvPr/>
          </p:nvSpPr>
          <p:spPr>
            <a:xfrm>
              <a:off x="4145" y="1841"/>
              <a:ext cx="298" cy="299"/>
            </a:xfrm>
            <a:custGeom>
              <a:avLst/>
              <a:gdLst>
                <a:gd name="txL" fmla="*/ 0 w 298"/>
                <a:gd name="txT" fmla="*/ 0 h 299"/>
                <a:gd name="txR" fmla="*/ 298 w 298"/>
                <a:gd name="txB" fmla="*/ 299 h 299"/>
              </a:gdLst>
              <a:ahLst/>
              <a:cxnLst>
                <a:cxn ang="0">
                  <a:pos x="0" y="0"/>
                </a:cxn>
                <a:cxn ang="0">
                  <a:pos x="298" y="299"/>
                </a:cxn>
              </a:cxnLst>
              <a:rect l="txL" t="txT" r="txR" b="txB"/>
              <a:pathLst>
                <a:path w="298" h="299">
                  <a:moveTo>
                    <a:pt x="0" y="0"/>
                  </a:moveTo>
                  <a:cubicBezTo>
                    <a:pt x="0" y="0"/>
                    <a:pt x="298" y="299"/>
                    <a:pt x="298" y="299"/>
                  </a:cubicBez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3" name="Freeform 95"/>
            <p:cNvSpPr/>
            <p:nvPr/>
          </p:nvSpPr>
          <p:spPr>
            <a:xfrm>
              <a:off x="4341" y="1463"/>
              <a:ext cx="524" cy="524"/>
            </a:xfrm>
            <a:custGeom>
              <a:avLst/>
              <a:gdLst>
                <a:gd name="txL" fmla="*/ 0 w 524"/>
                <a:gd name="txT" fmla="*/ 0 h 524"/>
                <a:gd name="txR" fmla="*/ 524 w 524"/>
                <a:gd name="txB" fmla="*/ 524 h 524"/>
              </a:gdLst>
              <a:ahLst/>
              <a:cxnLst>
                <a:cxn ang="0">
                  <a:pos x="0" y="0"/>
                </a:cxn>
                <a:cxn ang="0">
                  <a:pos x="524" y="524"/>
                </a:cxn>
              </a:cxnLst>
              <a:rect l="txL" t="txT" r="txR" b="txB"/>
              <a:pathLst>
                <a:path w="524" h="524">
                  <a:moveTo>
                    <a:pt x="0" y="0"/>
                  </a:moveTo>
                  <a:cubicBezTo>
                    <a:pt x="0" y="0"/>
                    <a:pt x="524" y="524"/>
                    <a:pt x="524" y="524"/>
                  </a:cubicBez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4" name="Freeform 96"/>
            <p:cNvSpPr/>
            <p:nvPr/>
          </p:nvSpPr>
          <p:spPr>
            <a:xfrm>
              <a:off x="4439" y="1404"/>
              <a:ext cx="464" cy="468"/>
            </a:xfrm>
            <a:custGeom>
              <a:avLst/>
              <a:gdLst>
                <a:gd name="txL" fmla="*/ 0 w 600"/>
                <a:gd name="txT" fmla="*/ 0 h 600"/>
                <a:gd name="txR" fmla="*/ 600 w 600"/>
                <a:gd name="txB" fmla="*/ 600 h 600"/>
              </a:gdLst>
              <a:ahLst/>
              <a:cxnLst>
                <a:cxn ang="0">
                  <a:pos x="0" y="0"/>
                </a:cxn>
                <a:cxn ang="0">
                  <a:pos x="464" y="468"/>
                </a:cxn>
              </a:cxnLst>
              <a:rect l="txL" t="txT" r="txR" b="txB"/>
              <a:pathLst>
                <a:path w="600" h="600">
                  <a:moveTo>
                    <a:pt x="0" y="0"/>
                  </a:moveTo>
                  <a:cubicBezTo>
                    <a:pt x="0" y="0"/>
                    <a:pt x="600" y="600"/>
                    <a:pt x="600" y="600"/>
                  </a:cubicBez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5" name="Freeform 97"/>
            <p:cNvSpPr/>
            <p:nvPr/>
          </p:nvSpPr>
          <p:spPr>
            <a:xfrm>
              <a:off x="4578" y="1416"/>
              <a:ext cx="337" cy="339"/>
            </a:xfrm>
            <a:custGeom>
              <a:avLst/>
              <a:gdLst>
                <a:gd name="txL" fmla="*/ 0 w 435"/>
                <a:gd name="txT" fmla="*/ 0 h 435"/>
                <a:gd name="txR" fmla="*/ 435 w 435"/>
                <a:gd name="txB" fmla="*/ 435 h 435"/>
              </a:gdLst>
              <a:ahLst/>
              <a:cxnLst>
                <a:cxn ang="0">
                  <a:pos x="0" y="0"/>
                </a:cxn>
                <a:cxn ang="0">
                  <a:pos x="337" y="339"/>
                </a:cxn>
              </a:cxnLst>
              <a:rect l="txL" t="txT" r="txR" b="txB"/>
              <a:pathLst>
                <a:path w="435" h="435">
                  <a:moveTo>
                    <a:pt x="0" y="0"/>
                  </a:moveTo>
                  <a:cubicBezTo>
                    <a:pt x="0" y="0"/>
                    <a:pt x="435" y="435"/>
                    <a:pt x="435" y="435"/>
                  </a:cubicBez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" name="Group 98"/>
          <p:cNvGrpSpPr/>
          <p:nvPr/>
        </p:nvGrpSpPr>
        <p:grpSpPr>
          <a:xfrm>
            <a:off x="2106613" y="2247900"/>
            <a:ext cx="2779712" cy="2882900"/>
            <a:chOff x="1374" y="2023"/>
            <a:chExt cx="1751" cy="1815"/>
          </a:xfrm>
        </p:grpSpPr>
        <p:sp>
          <p:nvSpPr>
            <p:cNvPr id="21528" name="Line 99"/>
            <p:cNvSpPr/>
            <p:nvPr/>
          </p:nvSpPr>
          <p:spPr>
            <a:xfrm>
              <a:off x="1383" y="3728"/>
              <a:ext cx="1724" cy="1"/>
            </a:xfrm>
            <a:prstGeom prst="line">
              <a:avLst/>
            </a:prstGeom>
            <a:ln w="9525" cap="flat" cmpd="sng">
              <a:solidFill>
                <a:srgbClr val="0000CC"/>
              </a:solidFill>
              <a:prstDash val="solid"/>
              <a:headEnd type="triangle" w="med" len="med"/>
              <a:tailEnd type="triangle" w="med" len="med"/>
            </a:ln>
          </p:spPr>
        </p:sp>
        <p:grpSp>
          <p:nvGrpSpPr>
            <p:cNvPr id="21529" name="Group 100"/>
            <p:cNvGrpSpPr/>
            <p:nvPr/>
          </p:nvGrpSpPr>
          <p:grpSpPr>
            <a:xfrm>
              <a:off x="1374" y="2023"/>
              <a:ext cx="1751" cy="1815"/>
              <a:chOff x="1374" y="2023"/>
              <a:chExt cx="1751" cy="1815"/>
            </a:xfrm>
          </p:grpSpPr>
          <p:sp>
            <p:nvSpPr>
              <p:cNvPr id="21530" name="Line 101"/>
              <p:cNvSpPr/>
              <p:nvPr/>
            </p:nvSpPr>
            <p:spPr>
              <a:xfrm>
                <a:off x="1374" y="2341"/>
                <a:ext cx="9" cy="1497"/>
              </a:xfrm>
              <a:prstGeom prst="line">
                <a:avLst/>
              </a:prstGeom>
              <a:ln w="9525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531" name="Line 102"/>
              <p:cNvSpPr/>
              <p:nvPr/>
            </p:nvSpPr>
            <p:spPr>
              <a:xfrm>
                <a:off x="2608" y="2023"/>
                <a:ext cx="1" cy="998"/>
              </a:xfrm>
              <a:prstGeom prst="line">
                <a:avLst/>
              </a:prstGeom>
              <a:ln w="9525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532" name="Line 103"/>
              <p:cNvSpPr/>
              <p:nvPr/>
            </p:nvSpPr>
            <p:spPr>
              <a:xfrm>
                <a:off x="2880" y="2069"/>
                <a:ext cx="1" cy="1360"/>
              </a:xfrm>
              <a:prstGeom prst="line">
                <a:avLst/>
              </a:prstGeom>
              <a:ln w="9525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533" name="Line 104"/>
              <p:cNvSpPr/>
              <p:nvPr/>
            </p:nvSpPr>
            <p:spPr>
              <a:xfrm flipH="1">
                <a:off x="3107" y="2069"/>
                <a:ext cx="18" cy="1723"/>
              </a:xfrm>
              <a:prstGeom prst="line">
                <a:avLst/>
              </a:prstGeom>
              <a:ln w="9525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534" name="Line 105"/>
              <p:cNvSpPr/>
              <p:nvPr/>
            </p:nvSpPr>
            <p:spPr>
              <a:xfrm>
                <a:off x="1383" y="2957"/>
                <a:ext cx="1225" cy="1"/>
              </a:xfrm>
              <a:prstGeom prst="line">
                <a:avLst/>
              </a:prstGeom>
              <a:ln w="9525" cap="flat" cmpd="sng">
                <a:solidFill>
                  <a:srgbClr val="0000CC"/>
                </a:solidFill>
                <a:prstDash val="solid"/>
                <a:headEnd type="triangle" w="med" len="med"/>
                <a:tailEnd type="triangle" w="med" len="med"/>
              </a:ln>
            </p:spPr>
          </p:sp>
          <p:sp>
            <p:nvSpPr>
              <p:cNvPr id="21535" name="Line 106"/>
              <p:cNvSpPr/>
              <p:nvPr/>
            </p:nvSpPr>
            <p:spPr>
              <a:xfrm>
                <a:off x="1383" y="3338"/>
                <a:ext cx="1497" cy="1"/>
              </a:xfrm>
              <a:prstGeom prst="line">
                <a:avLst/>
              </a:prstGeom>
              <a:ln w="9525" cap="flat" cmpd="sng">
                <a:solidFill>
                  <a:srgbClr val="0000CC"/>
                </a:solidFill>
                <a:prstDash val="solid"/>
                <a:headEnd type="triangle" w="med" len="med"/>
                <a:tailEnd type="triangle" w="med" len="med"/>
              </a:ln>
            </p:spPr>
          </p:sp>
          <p:sp>
            <p:nvSpPr>
              <p:cNvPr id="21536" name="Rectangle 107"/>
              <p:cNvSpPr/>
              <p:nvPr/>
            </p:nvSpPr>
            <p:spPr>
              <a:xfrm>
                <a:off x="1609" y="2749"/>
                <a:ext cx="726" cy="2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88900" tIns="38100" rIns="88900" bIns="38100"/>
              <a:lstStyle/>
              <a:p>
                <a:pPr algn="l" eaLnBrk="0" hangingPunct="0">
                  <a:spcBef>
                    <a:spcPct val="50000"/>
                  </a:spcBef>
                  <a:buSzPct val="100000"/>
                  <a:buFont typeface="Times New Roman" panose="02020603050405020304" pitchFamily="18" charset="0"/>
                </a:pPr>
                <a:r>
                  <a:rPr lang="en-GB" altLang="zh-CN" sz="1800" i="0" dirty="0">
                    <a:solidFill>
                      <a:srgbClr val="0000CC"/>
                    </a:solidFill>
                    <a:latin typeface="Arial" panose="020B0604020202020204" pitchFamily="34" charset="0"/>
                    <a:ea typeface="仿宋_GB2312" pitchFamily="49" charset="-122"/>
                  </a:rPr>
                  <a:t>旋入深度</a:t>
                </a:r>
              </a:p>
            </p:txBody>
          </p:sp>
          <p:sp>
            <p:nvSpPr>
              <p:cNvPr id="21537" name="Rectangle 108"/>
              <p:cNvSpPr/>
              <p:nvPr/>
            </p:nvSpPr>
            <p:spPr>
              <a:xfrm>
                <a:off x="1827" y="3131"/>
                <a:ext cx="816" cy="2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88900" tIns="38100" rIns="88900" bIns="38100"/>
              <a:lstStyle/>
              <a:p>
                <a:pPr algn="l" eaLnBrk="0" hangingPunct="0">
                  <a:spcBef>
                    <a:spcPct val="50000"/>
                  </a:spcBef>
                  <a:buSzPct val="100000"/>
                  <a:buFont typeface="Times New Roman" panose="02020603050405020304" pitchFamily="18" charset="0"/>
                </a:pPr>
                <a:r>
                  <a:rPr lang="en-GB" altLang="zh-CN" sz="1800" i="0" dirty="0">
                    <a:solidFill>
                      <a:srgbClr val="0000CC"/>
                    </a:solidFill>
                    <a:latin typeface="Arial" panose="020B0604020202020204" pitchFamily="34" charset="0"/>
                    <a:ea typeface="仿宋_GB2312" pitchFamily="49" charset="-122"/>
                  </a:rPr>
                  <a:t>螺纹深度</a:t>
                </a:r>
              </a:p>
            </p:txBody>
          </p:sp>
          <p:sp>
            <p:nvSpPr>
              <p:cNvPr id="21538" name="Rectangle 109"/>
              <p:cNvSpPr/>
              <p:nvPr/>
            </p:nvSpPr>
            <p:spPr>
              <a:xfrm>
                <a:off x="1990" y="3511"/>
                <a:ext cx="998" cy="2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88900" tIns="38100" rIns="88900" bIns="38100"/>
              <a:lstStyle/>
              <a:p>
                <a:pPr algn="l" eaLnBrk="0" hangingPunct="0">
                  <a:spcBef>
                    <a:spcPct val="50000"/>
                  </a:spcBef>
                  <a:buSzPct val="100000"/>
                  <a:buFont typeface="Times New Roman" panose="02020603050405020304" pitchFamily="18" charset="0"/>
                </a:pPr>
                <a:r>
                  <a:rPr lang="en-GB" altLang="zh-CN" sz="1800" i="0" dirty="0">
                    <a:solidFill>
                      <a:srgbClr val="0000CC"/>
                    </a:solidFill>
                    <a:latin typeface="Arial" panose="020B0604020202020204" pitchFamily="34" charset="0"/>
                    <a:ea typeface="仿宋_GB2312" pitchFamily="49" charset="-122"/>
                  </a:rPr>
                  <a:t>钻</a:t>
                </a:r>
                <a:r>
                  <a:rPr lang="zh-CN" altLang="en-GB" sz="1800" i="0" dirty="0">
                    <a:solidFill>
                      <a:srgbClr val="0000CC"/>
                    </a:solidFill>
                    <a:latin typeface="Arial" panose="020B0604020202020204" pitchFamily="34" charset="0"/>
                    <a:ea typeface="仿宋_GB2312" pitchFamily="49" charset="-122"/>
                  </a:rPr>
                  <a:t>孔深度</a:t>
                </a:r>
              </a:p>
            </p:txBody>
          </p:sp>
        </p:grpSp>
      </p:grpSp>
      <p:grpSp>
        <p:nvGrpSpPr>
          <p:cNvPr id="14" name="Group 110"/>
          <p:cNvGrpSpPr/>
          <p:nvPr/>
        </p:nvGrpSpPr>
        <p:grpSpPr>
          <a:xfrm>
            <a:off x="5967413" y="747713"/>
            <a:ext cx="2346325" cy="2346325"/>
            <a:chOff x="3806" y="1087"/>
            <a:chExt cx="1478" cy="1478"/>
          </a:xfrm>
        </p:grpSpPr>
        <p:sp>
          <p:nvSpPr>
            <p:cNvPr id="21525" name="Oval 111"/>
            <p:cNvSpPr/>
            <p:nvPr/>
          </p:nvSpPr>
          <p:spPr>
            <a:xfrm>
              <a:off x="3882" y="1177"/>
              <a:ext cx="1299" cy="1197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pic>
          <p:nvPicPr>
            <p:cNvPr id="21526" name="Picture 112" descr="67325341218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06" y="1777"/>
              <a:ext cx="1478" cy="1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27" name="Picture 113" descr="6412252913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3792" y="1819"/>
              <a:ext cx="1478" cy="1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85490" name="AutoShape 114"/>
          <p:cNvSpPr/>
          <p:nvPr/>
        </p:nvSpPr>
        <p:spPr>
          <a:xfrm>
            <a:off x="6226175" y="3616325"/>
            <a:ext cx="1871663" cy="863600"/>
          </a:xfrm>
          <a:prstGeom prst="wedgeRoundRectCallout">
            <a:avLst>
              <a:gd name="adj1" fmla="val -27352"/>
              <a:gd name="adj2" fmla="val -185662"/>
              <a:gd name="adj3" fmla="val 16667"/>
            </a:avLst>
          </a:prstGeom>
          <a:solidFill>
            <a:srgbClr val="FFFF99"/>
          </a:solidFill>
          <a:ln w="9525" cap="flat" cmpd="sng">
            <a:solidFill>
              <a:srgbClr val="996633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l">
              <a:spcBef>
                <a:spcPct val="20000"/>
              </a:spcBef>
              <a:spcAft>
                <a:spcPct val="15000"/>
              </a:spcAft>
            </a:pPr>
            <a:r>
              <a:rPr lang="en-GB" altLang="zh-CN" sz="1800" i="0" dirty="0">
                <a:solidFill>
                  <a:srgbClr val="0000CC"/>
                </a:solidFill>
                <a:latin typeface="Garamond" panose="02020404030301010803" pitchFamily="18" charset="0"/>
                <a:ea typeface="仿宋_GB2312" pitchFamily="49" charset="-122"/>
              </a:rPr>
              <a:t>相邻两零件剖</a:t>
            </a:r>
          </a:p>
          <a:p>
            <a:pPr algn="l">
              <a:spcBef>
                <a:spcPct val="20000"/>
              </a:spcBef>
              <a:spcAft>
                <a:spcPct val="15000"/>
              </a:spcAft>
            </a:pPr>
            <a:r>
              <a:rPr lang="en-GB" altLang="zh-CN" sz="1800" i="0" dirty="0">
                <a:solidFill>
                  <a:srgbClr val="0000CC"/>
                </a:solidFill>
                <a:latin typeface="Garamond" panose="02020404030301010803" pitchFamily="18" charset="0"/>
                <a:ea typeface="仿宋_GB2312" pitchFamily="49" charset="-122"/>
              </a:rPr>
              <a:t>面线方向相反</a:t>
            </a:r>
            <a:endParaRPr lang="zh-CN" altLang="en-US" sz="1800" i="0" dirty="0">
              <a:solidFill>
                <a:srgbClr val="0000CC"/>
              </a:solidFill>
              <a:latin typeface="Garamond" panose="02020404030301010803" pitchFamily="18" charset="0"/>
              <a:ea typeface="仿宋_GB2312" pitchFamily="49" charset="-122"/>
            </a:endParaRPr>
          </a:p>
        </p:txBody>
      </p:sp>
      <p:sp>
        <p:nvSpPr>
          <p:cNvPr id="485491" name="AutoShape 115"/>
          <p:cNvSpPr/>
          <p:nvPr/>
        </p:nvSpPr>
        <p:spPr>
          <a:xfrm>
            <a:off x="465138" y="2895600"/>
            <a:ext cx="1439862" cy="504825"/>
          </a:xfrm>
          <a:prstGeom prst="wedgeRoundRectCallout">
            <a:avLst>
              <a:gd name="adj1" fmla="val 56505"/>
              <a:gd name="adj2" fmla="val -208176"/>
              <a:gd name="adj3" fmla="val 16667"/>
            </a:avLst>
          </a:prstGeom>
          <a:solidFill>
            <a:srgbClr val="DCF4ED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>
              <a:spcBef>
                <a:spcPct val="15000"/>
              </a:spcBef>
            </a:pPr>
            <a:r>
              <a:rPr lang="zh-CN" altLang="en-US" sz="1800" i="0" dirty="0">
                <a:solidFill>
                  <a:schemeClr val="hlink"/>
                </a:solidFill>
                <a:latin typeface="Garamond" panose="02020404030301010803" pitchFamily="18" charset="0"/>
                <a:ea typeface="仿宋_GB2312" pitchFamily="49" charset="-122"/>
              </a:rPr>
              <a:t>螺栓不剖</a:t>
            </a:r>
          </a:p>
        </p:txBody>
      </p:sp>
      <p:sp>
        <p:nvSpPr>
          <p:cNvPr id="485492" name="Line 116"/>
          <p:cNvSpPr/>
          <p:nvPr/>
        </p:nvSpPr>
        <p:spPr>
          <a:xfrm>
            <a:off x="7108825" y="746125"/>
            <a:ext cx="0" cy="2308225"/>
          </a:xfrm>
          <a:prstGeom prst="line">
            <a:avLst/>
          </a:prstGeom>
          <a:ln w="4826" cap="flat" cmpd="sng">
            <a:solidFill>
              <a:schemeClr val="tx1"/>
            </a:solidFill>
            <a:prstDash val="dashDot"/>
            <a:headEnd type="none" w="med" len="med"/>
            <a:tailEnd type="none" w="med" len="med"/>
          </a:ln>
        </p:spPr>
      </p:sp>
      <p:sp>
        <p:nvSpPr>
          <p:cNvPr id="485493" name="Text Box 117"/>
          <p:cNvSpPr txBox="1"/>
          <p:nvPr/>
        </p:nvSpPr>
        <p:spPr>
          <a:xfrm>
            <a:off x="2005013" y="5786438"/>
            <a:ext cx="5280025" cy="701675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剖面线画到粗实线为止</a:t>
            </a:r>
          </a:p>
        </p:txBody>
      </p:sp>
      <p:sp>
        <p:nvSpPr>
          <p:cNvPr id="485494" name="Rectangle 118"/>
          <p:cNvSpPr>
            <a:spLocks noGrp="1"/>
          </p:cNvSpPr>
          <p:nvPr>
            <p:ph type="title"/>
          </p:nvPr>
        </p:nvSpPr>
        <p:spPr>
          <a:xfrm>
            <a:off x="322263" y="4875213"/>
            <a:ext cx="8621712" cy="1127125"/>
          </a:xfrm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zh-CN" altLang="it-IT" sz="28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螺纹连接部分，按外螺纹画法绘制，其余部分按内、外螺纹各自的规定画法表示</a:t>
            </a:r>
            <a:endParaRPr lang="zh-CN" altLang="en-US" sz="28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85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5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85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8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85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85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85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4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854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485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5424" grpId="0"/>
      <p:bldP spid="485490" grpId="0" animBg="1"/>
      <p:bldP spid="485491" grpId="0" animBg="1"/>
      <p:bldP spid="485493" grpId="0"/>
      <p:bldP spid="48549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841C31C-50E9-40BF-AB24-1A58C364B13F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17:19:13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4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18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22533" name="Rectangle 2"/>
          <p:cNvSpPr/>
          <p:nvPr/>
        </p:nvSpPr>
        <p:spPr>
          <a:xfrm>
            <a:off x="827088" y="838200"/>
            <a:ext cx="1584325" cy="409575"/>
          </a:xfrm>
          <a:prstGeom prst="rect">
            <a:avLst/>
          </a:prstGeom>
          <a:noFill/>
          <a:ln w="1270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88900" tIns="38100" rIns="88900" bIns="38100" anchor="ctr" anchorCtr="0"/>
          <a:lstStyle/>
          <a:p>
            <a:pPr algn="l" eaLnBrk="0" hangingPunct="0">
              <a:buSzPct val="100000"/>
              <a:buFont typeface="Times New Roman" panose="02020603050405020304" pitchFamily="18" charset="0"/>
            </a:pPr>
            <a:r>
              <a:rPr lang="zh-CN" altLang="en-GB" sz="1800" i="0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螺纹特征代号</a:t>
            </a:r>
          </a:p>
        </p:txBody>
      </p:sp>
      <p:sp>
        <p:nvSpPr>
          <p:cNvPr id="486403" name="Rectangle 3"/>
          <p:cNvSpPr/>
          <p:nvPr/>
        </p:nvSpPr>
        <p:spPr>
          <a:xfrm>
            <a:off x="2555875" y="852488"/>
            <a:ext cx="1119188" cy="409575"/>
          </a:xfrm>
          <a:prstGeom prst="rect">
            <a:avLst/>
          </a:prstGeom>
          <a:noFill/>
          <a:ln w="1270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88900" tIns="38100" rIns="88900" bIns="38100" anchor="ctr" anchorCtr="0"/>
          <a:lstStyle/>
          <a:p>
            <a:pPr algn="l" eaLnBrk="0" hangingPunct="0">
              <a:buSzPct val="100000"/>
              <a:buFont typeface="Times New Roman" panose="02020603050405020304" pitchFamily="18" charset="0"/>
            </a:pPr>
            <a:r>
              <a:rPr lang="en-GB" altLang="zh-CN" sz="1800" i="0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公称直径</a:t>
            </a:r>
          </a:p>
        </p:txBody>
      </p:sp>
      <p:sp>
        <p:nvSpPr>
          <p:cNvPr id="486404" name="Rectangle 4"/>
          <p:cNvSpPr/>
          <p:nvPr/>
        </p:nvSpPr>
        <p:spPr>
          <a:xfrm>
            <a:off x="3563938" y="838200"/>
            <a:ext cx="490537" cy="458788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 anchor="ctr" anchorCtr="0"/>
          <a:lstStyle/>
          <a:p>
            <a:pPr eaLnBrk="0" hangingPunct="0">
              <a:buSzPct val="100000"/>
              <a:buFont typeface="Times New Roman" panose="02020603050405020304" pitchFamily="18" charset="0"/>
            </a:pPr>
            <a:r>
              <a:rPr lang="en-GB" altLang="zh-CN" sz="1800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</a:p>
        </p:txBody>
      </p:sp>
      <p:sp>
        <p:nvSpPr>
          <p:cNvPr id="486405" name="Rectangle 5"/>
          <p:cNvSpPr/>
          <p:nvPr/>
        </p:nvSpPr>
        <p:spPr>
          <a:xfrm>
            <a:off x="2028825" y="1824038"/>
            <a:ext cx="1474788" cy="409575"/>
          </a:xfrm>
          <a:prstGeom prst="rect">
            <a:avLst/>
          </a:prstGeom>
          <a:noFill/>
          <a:ln w="1270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88900" tIns="38100" rIns="88900" bIns="38100" anchor="ctr" anchorCtr="0"/>
          <a:lstStyle/>
          <a:p>
            <a:pPr algn="l" eaLnBrk="0" hangingPunct="0">
              <a:buSzPct val="100000"/>
              <a:buFont typeface="Times New Roman" panose="02020603050405020304" pitchFamily="18" charset="0"/>
            </a:pPr>
            <a:r>
              <a:rPr lang="en-GB" altLang="zh-CN" sz="1800" i="0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公差带代号</a:t>
            </a:r>
          </a:p>
        </p:txBody>
      </p:sp>
      <p:sp>
        <p:nvSpPr>
          <p:cNvPr id="486406" name="Rectangle 6"/>
          <p:cNvSpPr/>
          <p:nvPr/>
        </p:nvSpPr>
        <p:spPr>
          <a:xfrm>
            <a:off x="3503613" y="1792288"/>
            <a:ext cx="490537" cy="457200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 anchor="ctr" anchorCtr="0"/>
          <a:lstStyle/>
          <a:p>
            <a:pPr eaLnBrk="0" hangingPunct="0">
              <a:buSzPct val="100000"/>
              <a:buFont typeface="Times New Roman" panose="02020603050405020304" pitchFamily="18" charset="0"/>
            </a:pPr>
            <a:r>
              <a:rPr lang="en-GB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</a:p>
        </p:txBody>
      </p:sp>
      <p:sp>
        <p:nvSpPr>
          <p:cNvPr id="486407" name="Rectangle 7"/>
          <p:cNvSpPr/>
          <p:nvPr/>
        </p:nvSpPr>
        <p:spPr>
          <a:xfrm>
            <a:off x="3971925" y="1811338"/>
            <a:ext cx="1730375" cy="409575"/>
          </a:xfrm>
          <a:prstGeom prst="rect">
            <a:avLst/>
          </a:prstGeom>
          <a:noFill/>
          <a:ln w="1270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88900" tIns="38100" rIns="88900" bIns="38100" anchor="ctr" anchorCtr="0"/>
          <a:lstStyle/>
          <a:p>
            <a:pPr algn="l" eaLnBrk="0" hangingPunct="0">
              <a:buSzPct val="100000"/>
              <a:buFont typeface="Times New Roman" panose="02020603050405020304" pitchFamily="18" charset="0"/>
            </a:pPr>
            <a:r>
              <a:rPr lang="en-GB" altLang="zh-CN" sz="1800" i="0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旋合长度代号</a:t>
            </a:r>
          </a:p>
        </p:txBody>
      </p:sp>
      <p:sp>
        <p:nvSpPr>
          <p:cNvPr id="486408" name="Rectangle 8"/>
          <p:cNvSpPr>
            <a:spLocks noChangeArrowheads="1"/>
          </p:cNvSpPr>
          <p:nvPr/>
        </p:nvSpPr>
        <p:spPr bwMode="auto">
          <a:xfrm>
            <a:off x="611188" y="3681413"/>
            <a:ext cx="8137525" cy="2730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88900" tIns="38100" rIns="88900" bIns="3810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Wingdings" panose="05000000000000000000" pitchFamily="2" charset="2"/>
              <a:buBlip>
                <a:blip r:embed="rId2"/>
              </a:buBlip>
              <a:defRPr/>
            </a:pPr>
            <a:r>
              <a:rPr kumimoji="1" lang="en-GB" sz="2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 </a:t>
            </a:r>
            <a:r>
              <a:rPr kumimoji="1" lang="zh-CN" altLang="en-GB" sz="2000" b="1" i="0" u="none" strike="noStrike" kern="1200" cap="none" spc="0" normalizeH="0" baseline="0" noProof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螺纹特征代号</a:t>
            </a:r>
            <a:r>
              <a:rPr kumimoji="1" lang="zh-CN" altLang="en-GB" sz="2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  </a:t>
            </a:r>
            <a:r>
              <a:rPr kumimoji="1" lang="zh-CN" altLang="en-GB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普通螺纹为</a:t>
            </a:r>
            <a:r>
              <a:rPr kumimoji="1" lang="en-GB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M</a:t>
            </a:r>
            <a:r>
              <a:rPr kumimoji="1" lang="zh-CN" altLang="en-GB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，梯形螺纹为</a:t>
            </a:r>
            <a:r>
              <a:rPr kumimoji="1" lang="en-GB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Tr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Wingdings" panose="05000000000000000000" pitchFamily="2" charset="2"/>
              <a:buBlip>
                <a:blip r:embed="rId2"/>
              </a:buBlip>
              <a:defRPr/>
            </a:pPr>
            <a:r>
              <a:rPr kumimoji="1" lang="en-GB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 </a:t>
            </a:r>
            <a:r>
              <a:rPr kumimoji="1" lang="zh-CN" altLang="en-GB" sz="2000" b="1" i="0" u="none" strike="noStrike" kern="1200" cap="none" spc="0" normalizeH="0" baseline="0" noProof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公称直径</a:t>
            </a:r>
            <a:r>
              <a:rPr kumimoji="1" lang="zh-CN" altLang="en-GB" sz="2000" b="1" i="0" u="none" strike="noStrike" kern="1200" cap="none" spc="0" normalizeH="0" baseline="0" noProof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 </a:t>
            </a:r>
            <a:r>
              <a:rPr kumimoji="1" lang="zh-CN" altLang="en-GB" sz="2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 </a:t>
            </a:r>
            <a:r>
              <a:rPr kumimoji="1" lang="zh-CN" altLang="en-GB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普通螺纹和梯形螺纹的公称直径均为螺纹的</a:t>
            </a:r>
            <a:r>
              <a:rPr kumimoji="1" lang="zh-CN" altLang="en-GB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大径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Wingdings" panose="05000000000000000000" pitchFamily="2" charset="2"/>
              <a:buBlip>
                <a:blip r:embed="rId2"/>
              </a:buBlip>
              <a:defRPr/>
            </a:pPr>
            <a:r>
              <a:rPr kumimoji="1" lang="zh-CN" altLang="en-GB" sz="2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 </a:t>
            </a:r>
            <a:r>
              <a:rPr kumimoji="1" lang="zh-CN" altLang="en-GB" sz="2000" b="1" i="0" u="none" strike="noStrike" kern="1200" cap="none" spc="0" normalizeH="0" baseline="0" noProof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螺距</a:t>
            </a:r>
            <a:r>
              <a:rPr kumimoji="1" lang="zh-CN" altLang="en-GB" sz="2000" b="1" i="0" u="none" strike="noStrike" kern="1200" cap="none" spc="0" normalizeH="0" baseline="0" noProof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 </a:t>
            </a:r>
            <a:r>
              <a:rPr kumimoji="1" lang="zh-CN" altLang="en-GB" sz="2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  </a:t>
            </a:r>
            <a:r>
              <a:rPr kumimoji="1" lang="zh-CN" altLang="en-GB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粗牙</a:t>
            </a:r>
            <a:r>
              <a:rPr kumimoji="1" lang="zh-CN" altLang="en-GB" sz="20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普通螺纹</a:t>
            </a:r>
            <a:r>
              <a:rPr kumimoji="1" lang="zh-CN" altLang="en-GB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不标螺距</a:t>
            </a:r>
            <a:r>
              <a:rPr kumimoji="1" lang="zh-CN" altLang="en-GB" sz="20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，细牙普通螺纹和单线梯形螺纹 必须标注螺距，多线梯形螺纹应标注“导程（</a:t>
            </a:r>
            <a:r>
              <a:rPr kumimoji="1" lang="en-GB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P</a:t>
            </a:r>
            <a:r>
              <a:rPr kumimoji="1" lang="zh-CN" altLang="en-GB" sz="20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螺距）”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Wingdings" panose="05000000000000000000" pitchFamily="2" charset="2"/>
              <a:buBlip>
                <a:blip r:embed="rId2"/>
              </a:buBlip>
              <a:defRPr/>
            </a:pPr>
            <a:r>
              <a:rPr kumimoji="1" lang="zh-CN" altLang="en-GB" sz="2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 </a:t>
            </a:r>
            <a:r>
              <a:rPr kumimoji="1" lang="zh-CN" altLang="en-GB" sz="2000" b="1" i="0" u="none" strike="noStrike" kern="1200" cap="none" spc="0" normalizeH="0" baseline="0" noProof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旋向</a:t>
            </a:r>
            <a:r>
              <a:rPr kumimoji="1" lang="zh-CN" altLang="en-GB" sz="2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  </a:t>
            </a:r>
            <a:r>
              <a:rPr kumimoji="1" lang="zh-CN" altLang="en-GB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右旋不标</a:t>
            </a:r>
            <a:r>
              <a:rPr kumimoji="1" lang="zh-CN" altLang="en-GB" sz="20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，左旋螺纹标注代号“</a:t>
            </a:r>
            <a:r>
              <a:rPr kumimoji="1" lang="en-GB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LH”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Wingdings" panose="05000000000000000000" pitchFamily="2" charset="2"/>
              <a:buBlip>
                <a:blip r:embed="rId2"/>
              </a:buBlip>
              <a:defRPr/>
            </a:pPr>
            <a:r>
              <a:rPr kumimoji="1" lang="zh-CN" altLang="en-GB" sz="2000" b="1" i="0" u="none" strike="noStrike" kern="1200" cap="none" spc="0" normalizeH="0" baseline="0" noProof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 公差带代号</a:t>
            </a:r>
            <a:r>
              <a:rPr kumimoji="1" lang="zh-CN" altLang="en-GB" sz="2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 </a:t>
            </a:r>
            <a:r>
              <a:rPr kumimoji="1" lang="zh-CN" altLang="en-GB" sz="20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螺纹的制造精度</a:t>
            </a:r>
            <a:r>
              <a:rPr kumimoji="1" lang="zh-CN" altLang="en-GB" sz="2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100000"/>
              <a:buFont typeface="Wingdings" panose="05000000000000000000" pitchFamily="2" charset="2"/>
              <a:buBlip>
                <a:blip r:embed="rId2"/>
              </a:buBlip>
              <a:defRPr/>
            </a:pPr>
            <a:r>
              <a:rPr kumimoji="1" lang="zh-CN" altLang="en-GB" sz="2000" b="1" i="0" u="none" strike="noStrike" kern="1200" cap="none" spc="0" normalizeH="0" baseline="0" noProof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旋合长度代号</a:t>
            </a:r>
            <a:r>
              <a:rPr kumimoji="1" lang="zh-CN" altLang="en-GB" sz="20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 </a:t>
            </a:r>
            <a:r>
              <a:rPr kumimoji="1" lang="en-GB" sz="20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长L  短S</a:t>
            </a:r>
            <a:r>
              <a:rPr kumimoji="1" lang="zh-CN" altLang="en-GB" sz="20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，</a:t>
            </a:r>
            <a:r>
              <a:rPr kumimoji="1" lang="zh-CN" altLang="en-GB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中等旋合长度不标</a:t>
            </a:r>
            <a:endParaRPr kumimoji="1" lang="en-GB" altLang="zh-CN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仿宋_GB2312" pitchFamily="49" charset="-122"/>
              <a:cs typeface="+mn-cs"/>
            </a:endParaRPr>
          </a:p>
        </p:txBody>
      </p:sp>
      <p:grpSp>
        <p:nvGrpSpPr>
          <p:cNvPr id="2" name="Group 9"/>
          <p:cNvGrpSpPr/>
          <p:nvPr/>
        </p:nvGrpSpPr>
        <p:grpSpPr>
          <a:xfrm>
            <a:off x="7667625" y="1270000"/>
            <a:ext cx="993775" cy="1098550"/>
            <a:chOff x="4563" y="1385"/>
            <a:chExt cx="626" cy="692"/>
          </a:xfrm>
        </p:grpSpPr>
        <p:sp>
          <p:nvSpPr>
            <p:cNvPr id="22561" name="Rectangle 10"/>
            <p:cNvSpPr/>
            <p:nvPr/>
          </p:nvSpPr>
          <p:spPr>
            <a:xfrm>
              <a:off x="4563" y="1627"/>
              <a:ext cx="626" cy="450"/>
            </a:xfrm>
            <a:prstGeom prst="rect">
              <a:avLst/>
            </a:prstGeom>
            <a:noFill/>
            <a:ln w="127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88900" tIns="38100" rIns="88900" bIns="38100" anchor="ctr" anchorCtr="0"/>
            <a:lstStyle/>
            <a:p>
              <a:pPr eaLnBrk="0" hangingPunct="0">
                <a:buSzPct val="100000"/>
                <a:buFont typeface="Times New Roman" panose="02020603050405020304" pitchFamily="18" charset="0"/>
              </a:pPr>
              <a:r>
                <a:rPr lang="en-GB" altLang="zh-CN" sz="1800" i="0" dirty="0">
                  <a:solidFill>
                    <a:srgbClr val="99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右旋</a:t>
              </a:r>
            </a:p>
            <a:p>
              <a:pPr eaLnBrk="0" hangingPunct="0">
                <a:buSzPct val="100000"/>
                <a:buFont typeface="Times New Roman" panose="02020603050405020304" pitchFamily="18" charset="0"/>
              </a:pPr>
              <a:r>
                <a:rPr lang="en-GB" altLang="zh-CN" sz="1800" i="0" dirty="0">
                  <a:solidFill>
                    <a:srgbClr val="99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左旋</a:t>
              </a:r>
            </a:p>
          </p:txBody>
        </p:sp>
        <p:sp>
          <p:nvSpPr>
            <p:cNvPr id="22562" name="Line 11"/>
            <p:cNvSpPr/>
            <p:nvPr/>
          </p:nvSpPr>
          <p:spPr>
            <a:xfrm>
              <a:off x="4876" y="1385"/>
              <a:ext cx="1" cy="207"/>
            </a:xfrm>
            <a:prstGeom prst="line">
              <a:avLst/>
            </a:prstGeom>
            <a:ln w="12700" cap="flat" cmpd="sng">
              <a:solidFill>
                <a:schemeClr val="accent2"/>
              </a:solidFill>
              <a:prstDash val="solid"/>
              <a:headEnd type="triangle" w="sm" len="lg"/>
              <a:tailEnd type="none" w="med" len="med"/>
            </a:ln>
          </p:spPr>
        </p:sp>
      </p:grpSp>
      <p:grpSp>
        <p:nvGrpSpPr>
          <p:cNvPr id="3" name="Group 12"/>
          <p:cNvGrpSpPr/>
          <p:nvPr/>
        </p:nvGrpSpPr>
        <p:grpSpPr>
          <a:xfrm>
            <a:off x="1954213" y="2301875"/>
            <a:ext cx="1474787" cy="1057275"/>
            <a:chOff x="961" y="1878"/>
            <a:chExt cx="929" cy="666"/>
          </a:xfrm>
        </p:grpSpPr>
        <p:sp>
          <p:nvSpPr>
            <p:cNvPr id="22559" name="Rectangle 13"/>
            <p:cNvSpPr/>
            <p:nvPr/>
          </p:nvSpPr>
          <p:spPr>
            <a:xfrm>
              <a:off x="961" y="2094"/>
              <a:ext cx="929" cy="450"/>
            </a:xfrm>
            <a:prstGeom prst="rect">
              <a:avLst/>
            </a:prstGeom>
            <a:noFill/>
            <a:ln w="12700" cap="flat" cmpd="sng">
              <a:solidFill>
                <a:schemeClr val="accent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88900" tIns="38100" rIns="88900" bIns="38100" anchor="ctr" anchorCtr="0"/>
            <a:lstStyle/>
            <a:p>
              <a:pPr eaLnBrk="0" hangingPunct="0">
                <a:buSzPct val="100000"/>
                <a:buFont typeface="Times New Roman" panose="02020603050405020304" pitchFamily="18" charset="0"/>
              </a:pPr>
              <a:r>
                <a:rPr lang="en-GB" altLang="zh-CN" sz="1800" i="0" dirty="0">
                  <a:solidFill>
                    <a:srgbClr val="99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中径和顶径</a:t>
              </a:r>
            </a:p>
            <a:p>
              <a:pPr eaLnBrk="0" hangingPunct="0">
                <a:buSzPct val="100000"/>
                <a:buFont typeface="Times New Roman" panose="02020603050405020304" pitchFamily="18" charset="0"/>
              </a:pPr>
              <a:r>
                <a:rPr lang="en-GB" altLang="zh-CN" sz="1800" i="0" dirty="0">
                  <a:solidFill>
                    <a:srgbClr val="99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公差带代号</a:t>
              </a:r>
            </a:p>
          </p:txBody>
        </p:sp>
        <p:sp>
          <p:nvSpPr>
            <p:cNvPr id="22560" name="Line 14"/>
            <p:cNvSpPr/>
            <p:nvPr/>
          </p:nvSpPr>
          <p:spPr>
            <a:xfrm>
              <a:off x="1438" y="1878"/>
              <a:ext cx="1" cy="195"/>
            </a:xfrm>
            <a:prstGeom prst="line">
              <a:avLst/>
            </a:prstGeom>
            <a:ln w="12700" cap="flat" cmpd="sng">
              <a:solidFill>
                <a:schemeClr val="accent2"/>
              </a:solidFill>
              <a:prstDash val="solid"/>
              <a:headEnd type="triangle" w="sm" len="lg"/>
              <a:tailEnd type="none" w="med" len="med"/>
            </a:ln>
          </p:spPr>
        </p:sp>
      </p:grpSp>
      <p:sp>
        <p:nvSpPr>
          <p:cNvPr id="486415" name="Rectangle 15"/>
          <p:cNvSpPr/>
          <p:nvPr/>
        </p:nvSpPr>
        <p:spPr>
          <a:xfrm>
            <a:off x="1509713" y="1792288"/>
            <a:ext cx="490537" cy="457200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 anchor="ctr" anchorCtr="0"/>
          <a:lstStyle/>
          <a:p>
            <a:pPr eaLnBrk="0" hangingPunct="0">
              <a:buSzPct val="100000"/>
              <a:buFont typeface="Times New Roman" panose="02020603050405020304" pitchFamily="18" charset="0"/>
            </a:pPr>
            <a:r>
              <a:rPr lang="en-GB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</a:p>
        </p:txBody>
      </p:sp>
      <p:grpSp>
        <p:nvGrpSpPr>
          <p:cNvPr id="4" name="Group 16"/>
          <p:cNvGrpSpPr/>
          <p:nvPr/>
        </p:nvGrpSpPr>
        <p:grpSpPr>
          <a:xfrm>
            <a:off x="3924300" y="477838"/>
            <a:ext cx="3887788" cy="433387"/>
            <a:chOff x="2472" y="436"/>
            <a:chExt cx="2449" cy="273"/>
          </a:xfrm>
        </p:grpSpPr>
        <p:grpSp>
          <p:nvGrpSpPr>
            <p:cNvPr id="22555" name="Group 17"/>
            <p:cNvGrpSpPr/>
            <p:nvPr/>
          </p:nvGrpSpPr>
          <p:grpSpPr>
            <a:xfrm>
              <a:off x="2608" y="436"/>
              <a:ext cx="2313" cy="258"/>
              <a:chOff x="2608" y="436"/>
              <a:chExt cx="2313" cy="258"/>
            </a:xfrm>
          </p:grpSpPr>
          <p:sp>
            <p:nvSpPr>
              <p:cNvPr id="22557" name="Rectangle 18"/>
              <p:cNvSpPr/>
              <p:nvPr/>
            </p:nvSpPr>
            <p:spPr>
              <a:xfrm>
                <a:off x="2608" y="436"/>
                <a:ext cx="1315" cy="258"/>
              </a:xfrm>
              <a:prstGeom prst="rect">
                <a:avLst/>
              </a:prstGeom>
              <a:noFill/>
              <a:ln w="12700" cap="flat" cmpd="sng">
                <a:solidFill>
                  <a:schemeClr val="hlink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lIns="88900" tIns="38100" rIns="88900" bIns="38100" anchor="ctr" anchorCtr="0"/>
              <a:lstStyle/>
              <a:p>
                <a:pPr algn="dist" eaLnBrk="0" hangingPunct="0">
                  <a:buSzPct val="100000"/>
                  <a:buFont typeface="Times New Roman" panose="02020603050405020304" pitchFamily="18" charset="0"/>
                </a:pPr>
                <a:r>
                  <a:rPr lang="en-GB" altLang="zh-CN" sz="1800" i="0" dirty="0">
                    <a:solidFill>
                      <a:srgbClr val="000066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螺距</a:t>
                </a:r>
              </a:p>
            </p:txBody>
          </p:sp>
          <p:sp>
            <p:nvSpPr>
              <p:cNvPr id="22558" name="Text Box 19"/>
              <p:cNvSpPr txBox="1"/>
              <p:nvPr/>
            </p:nvSpPr>
            <p:spPr>
              <a:xfrm>
                <a:off x="3878" y="482"/>
                <a:ext cx="1043" cy="1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lnSpc>
                    <a:spcPct val="70000"/>
                  </a:lnSpc>
                  <a:spcBef>
                    <a:spcPct val="50000"/>
                  </a:spcBef>
                </a:pPr>
                <a:r>
                  <a:rPr lang="zh-CN" altLang="en-US" sz="1800" i="0" dirty="0">
                    <a:solidFill>
                      <a:srgbClr val="000066"/>
                    </a:solidFill>
                    <a:latin typeface="Garamond" panose="02020404030301010803" pitchFamily="18" charset="0"/>
                    <a:ea typeface="宋体" panose="02010600030101010101" pitchFamily="2" charset="-122"/>
                  </a:rPr>
                  <a:t>（普通螺纹）</a:t>
                </a:r>
              </a:p>
            </p:txBody>
          </p:sp>
        </p:grpSp>
        <p:sp>
          <p:nvSpPr>
            <p:cNvPr id="22556" name="Line 20"/>
            <p:cNvSpPr/>
            <p:nvPr/>
          </p:nvSpPr>
          <p:spPr>
            <a:xfrm flipV="1">
              <a:off x="2472" y="572"/>
              <a:ext cx="91" cy="137"/>
            </a:xfrm>
            <a:prstGeom prst="line">
              <a:avLst/>
            </a:prstGeom>
            <a:ln w="9525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6" name="Group 21"/>
          <p:cNvGrpSpPr/>
          <p:nvPr/>
        </p:nvGrpSpPr>
        <p:grpSpPr>
          <a:xfrm>
            <a:off x="3924300" y="1076325"/>
            <a:ext cx="3887788" cy="409575"/>
            <a:chOff x="2472" y="813"/>
            <a:chExt cx="2449" cy="258"/>
          </a:xfrm>
        </p:grpSpPr>
        <p:grpSp>
          <p:nvGrpSpPr>
            <p:cNvPr id="22551" name="Group 22"/>
            <p:cNvGrpSpPr/>
            <p:nvPr/>
          </p:nvGrpSpPr>
          <p:grpSpPr>
            <a:xfrm>
              <a:off x="2608" y="813"/>
              <a:ext cx="2313" cy="258"/>
              <a:chOff x="2608" y="813"/>
              <a:chExt cx="2313" cy="258"/>
            </a:xfrm>
          </p:grpSpPr>
          <p:sp>
            <p:nvSpPr>
              <p:cNvPr id="22553" name="Rectangle 23"/>
              <p:cNvSpPr/>
              <p:nvPr/>
            </p:nvSpPr>
            <p:spPr>
              <a:xfrm>
                <a:off x="2608" y="813"/>
                <a:ext cx="1315" cy="258"/>
              </a:xfrm>
              <a:prstGeom prst="rect">
                <a:avLst/>
              </a:prstGeom>
              <a:noFill/>
              <a:ln w="12700" cap="flat" cmpd="sng">
                <a:solidFill>
                  <a:schemeClr val="hlink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lIns="88900" tIns="38100" rIns="88900" bIns="38100" anchor="ctr" anchorCtr="0"/>
              <a:lstStyle/>
              <a:p>
                <a:pPr algn="dist" eaLnBrk="0" hangingPunct="0">
                  <a:buSzPct val="100000"/>
                  <a:buFont typeface="Times New Roman" panose="02020603050405020304" pitchFamily="18" charset="0"/>
                </a:pPr>
                <a:r>
                  <a:rPr lang="en-GB" altLang="zh-CN" sz="1800" i="0" dirty="0">
                    <a:solidFill>
                      <a:srgbClr val="000066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螺距</a:t>
                </a:r>
                <a:r>
                  <a:rPr lang="zh-CN" altLang="en-GB" sz="1800" i="0" dirty="0">
                    <a:solidFill>
                      <a:srgbClr val="000066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或</a:t>
                </a:r>
                <a:r>
                  <a:rPr lang="en-GB" altLang="zh-CN" sz="1800" i="0" dirty="0">
                    <a:solidFill>
                      <a:srgbClr val="000066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导程(p</a:t>
                </a:r>
                <a:r>
                  <a:rPr lang="zh-CN" altLang="en-GB" sz="1800" i="0" dirty="0">
                    <a:solidFill>
                      <a:srgbClr val="000066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螺距</a:t>
                </a:r>
                <a:r>
                  <a:rPr lang="en-GB" altLang="zh-CN" sz="1800" i="0" dirty="0">
                    <a:solidFill>
                      <a:srgbClr val="000066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)</a:t>
                </a:r>
              </a:p>
            </p:txBody>
          </p:sp>
          <p:sp>
            <p:nvSpPr>
              <p:cNvPr id="22554" name="Text Box 24"/>
              <p:cNvSpPr txBox="1"/>
              <p:nvPr/>
            </p:nvSpPr>
            <p:spPr>
              <a:xfrm>
                <a:off x="3878" y="847"/>
                <a:ext cx="1043" cy="1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lnSpc>
                    <a:spcPct val="70000"/>
                  </a:lnSpc>
                  <a:spcBef>
                    <a:spcPct val="50000"/>
                  </a:spcBef>
                </a:pPr>
                <a:r>
                  <a:rPr lang="zh-CN" altLang="en-US" sz="1800" i="0" dirty="0">
                    <a:solidFill>
                      <a:srgbClr val="000066"/>
                    </a:solidFill>
                    <a:latin typeface="Garamond" panose="02020404030301010803" pitchFamily="18" charset="0"/>
                    <a:ea typeface="宋体" panose="02010600030101010101" pitchFamily="2" charset="-122"/>
                  </a:rPr>
                  <a:t>（梯形螺纹）</a:t>
                </a:r>
              </a:p>
            </p:txBody>
          </p:sp>
        </p:grpSp>
        <p:sp>
          <p:nvSpPr>
            <p:cNvPr id="22552" name="Line 25"/>
            <p:cNvSpPr/>
            <p:nvPr/>
          </p:nvSpPr>
          <p:spPr>
            <a:xfrm>
              <a:off x="2472" y="845"/>
              <a:ext cx="91" cy="136"/>
            </a:xfrm>
            <a:prstGeom prst="line">
              <a:avLst/>
            </a:prstGeom>
            <a:ln w="9525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8" name="Group 26"/>
          <p:cNvGrpSpPr/>
          <p:nvPr/>
        </p:nvGrpSpPr>
        <p:grpSpPr>
          <a:xfrm>
            <a:off x="7667625" y="693738"/>
            <a:ext cx="923925" cy="576262"/>
            <a:chOff x="4830" y="572"/>
            <a:chExt cx="582" cy="363"/>
          </a:xfrm>
        </p:grpSpPr>
        <p:sp>
          <p:nvSpPr>
            <p:cNvPr id="22548" name="Rectangle 27"/>
            <p:cNvSpPr/>
            <p:nvPr/>
          </p:nvSpPr>
          <p:spPr>
            <a:xfrm>
              <a:off x="4966" y="618"/>
              <a:ext cx="446" cy="258"/>
            </a:xfrm>
            <a:prstGeom prst="rect">
              <a:avLst/>
            </a:prstGeom>
            <a:noFill/>
            <a:ln w="12700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88900" tIns="38100" rIns="88900" bIns="38100" anchor="ctr" anchorCtr="0"/>
            <a:lstStyle/>
            <a:p>
              <a:pPr algn="l" eaLnBrk="0" hangingPunct="0">
                <a:buSzPct val="100000"/>
                <a:buFont typeface="Times New Roman" panose="02020603050405020304" pitchFamily="18" charset="0"/>
              </a:pPr>
              <a:r>
                <a:rPr lang="en-GB" altLang="zh-CN" sz="1800" i="0" dirty="0">
                  <a:solidFill>
                    <a:srgbClr val="00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旋向</a:t>
              </a:r>
            </a:p>
          </p:txBody>
        </p:sp>
        <p:sp>
          <p:nvSpPr>
            <p:cNvPr id="22549" name="Line 28"/>
            <p:cNvSpPr/>
            <p:nvPr/>
          </p:nvSpPr>
          <p:spPr>
            <a:xfrm>
              <a:off x="4830" y="572"/>
              <a:ext cx="136" cy="137"/>
            </a:xfrm>
            <a:prstGeom prst="line">
              <a:avLst/>
            </a:prstGeom>
            <a:ln w="9525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50" name="Line 29"/>
            <p:cNvSpPr/>
            <p:nvPr/>
          </p:nvSpPr>
          <p:spPr>
            <a:xfrm flipV="1">
              <a:off x="4830" y="799"/>
              <a:ext cx="136" cy="136"/>
            </a:xfrm>
            <a:prstGeom prst="line">
              <a:avLst/>
            </a:prstGeom>
            <a:ln w="9525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2546" name="Rectangle 30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13.1.3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螺纹的标注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GB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普通螺纹与梯形螺纹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的标注</a:t>
            </a:r>
          </a:p>
        </p:txBody>
      </p:sp>
      <p:sp>
        <p:nvSpPr>
          <p:cNvPr id="486431" name="Freeform 31"/>
          <p:cNvSpPr/>
          <p:nvPr/>
        </p:nvSpPr>
        <p:spPr>
          <a:xfrm>
            <a:off x="722313" y="955675"/>
            <a:ext cx="8531225" cy="1133475"/>
          </a:xfrm>
          <a:custGeom>
            <a:avLst/>
            <a:gdLst>
              <a:gd name="txL" fmla="*/ 0 w 5374"/>
              <a:gd name="txT" fmla="*/ 0 h 714"/>
              <a:gd name="txR" fmla="*/ 5374 w 5374"/>
              <a:gd name="txB" fmla="*/ 714 h 714"/>
            </a:gdLst>
            <a:ahLst/>
            <a:cxnLst>
              <a:cxn ang="0">
                <a:pos x="7867650" y="0"/>
              </a:cxn>
              <a:cxn ang="0">
                <a:pos x="8212138" y="268288"/>
              </a:cxn>
              <a:cxn ang="0">
                <a:pos x="5948362" y="703262"/>
              </a:cxn>
              <a:cxn ang="0">
                <a:pos x="4029075" y="703262"/>
              </a:cxn>
              <a:cxn ang="0">
                <a:pos x="1616075" y="614362"/>
              </a:cxn>
              <a:cxn ang="0">
                <a:pos x="401637" y="673100"/>
              </a:cxn>
              <a:cxn ang="0">
                <a:pos x="87312" y="1063625"/>
              </a:cxn>
              <a:cxn ang="0">
                <a:pos x="927100" y="1093788"/>
              </a:cxn>
            </a:cxnLst>
            <a:rect l="txL" t="txT" r="txR" b="txB"/>
            <a:pathLst>
              <a:path w="5374" h="714">
                <a:moveTo>
                  <a:pt x="4956" y="0"/>
                </a:moveTo>
                <a:cubicBezTo>
                  <a:pt x="5165" y="47"/>
                  <a:pt x="5374" y="95"/>
                  <a:pt x="5173" y="169"/>
                </a:cubicBezTo>
                <a:cubicBezTo>
                  <a:pt x="4972" y="243"/>
                  <a:pt x="4186" y="397"/>
                  <a:pt x="3747" y="443"/>
                </a:cubicBezTo>
                <a:cubicBezTo>
                  <a:pt x="3308" y="489"/>
                  <a:pt x="2993" y="452"/>
                  <a:pt x="2538" y="443"/>
                </a:cubicBezTo>
                <a:cubicBezTo>
                  <a:pt x="2083" y="434"/>
                  <a:pt x="1399" y="390"/>
                  <a:pt x="1018" y="387"/>
                </a:cubicBezTo>
                <a:cubicBezTo>
                  <a:pt x="637" y="384"/>
                  <a:pt x="413" y="377"/>
                  <a:pt x="253" y="424"/>
                </a:cubicBezTo>
                <a:cubicBezTo>
                  <a:pt x="93" y="471"/>
                  <a:pt x="0" y="626"/>
                  <a:pt x="55" y="670"/>
                </a:cubicBezTo>
                <a:cubicBezTo>
                  <a:pt x="110" y="714"/>
                  <a:pt x="347" y="701"/>
                  <a:pt x="584" y="689"/>
                </a:cubicBezTo>
              </a:path>
            </a:pathLst>
          </a:custGeom>
          <a:noFill/>
          <a:ln w="4763" cap="flat" cmpd="sng">
            <a:solidFill>
              <a:srgbClr val="FF0000">
                <a:alpha val="100000"/>
              </a:srgbClr>
            </a:solidFill>
            <a:prstDash val="solid"/>
            <a:round/>
            <a:headEnd type="oval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8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86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86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86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8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8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8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4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8" dur="500"/>
                                        <p:tgtEl>
                                          <p:spTgt spid="4864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4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3" dur="500"/>
                                        <p:tgtEl>
                                          <p:spTgt spid="4864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4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8" dur="500"/>
                                        <p:tgtEl>
                                          <p:spTgt spid="4864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4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3" dur="500"/>
                                        <p:tgtEl>
                                          <p:spTgt spid="4864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4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8" dur="500"/>
                                        <p:tgtEl>
                                          <p:spTgt spid="4864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4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83" dur="500"/>
                                        <p:tgtEl>
                                          <p:spTgt spid="4864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6403" grpId="0" animBg="1"/>
      <p:bldP spid="486404" grpId="0"/>
      <p:bldP spid="486405" grpId="0" animBg="1"/>
      <p:bldP spid="486406" grpId="0"/>
      <p:bldP spid="486407" grpId="0" animBg="1"/>
      <p:bldP spid="486408" grpId="0" build="p"/>
      <p:bldP spid="4864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30614FB-9433-4314-80AF-035BC7EB6223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17:19:13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2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19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23557" name="Rectangle 2"/>
          <p:cNvSpPr/>
          <p:nvPr/>
        </p:nvSpPr>
        <p:spPr>
          <a:xfrm>
            <a:off x="187325" y="1743075"/>
            <a:ext cx="2603500" cy="455613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 anchor="ctr" anchorCtr="0"/>
          <a:lstStyle/>
          <a:p>
            <a:pPr algn="l" eaLnBrk="0" hangingPunct="0">
              <a:buSzPct val="100000"/>
              <a:buFont typeface="Times New Roman" panose="02020603050405020304" pitchFamily="18" charset="0"/>
            </a:pPr>
            <a:r>
              <a:rPr lang="en-GB" altLang="zh-CN" i="0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  10×1  - 6H-S</a:t>
            </a:r>
          </a:p>
        </p:txBody>
      </p:sp>
      <p:grpSp>
        <p:nvGrpSpPr>
          <p:cNvPr id="2" name="Group 3"/>
          <p:cNvGrpSpPr/>
          <p:nvPr/>
        </p:nvGrpSpPr>
        <p:grpSpPr>
          <a:xfrm>
            <a:off x="77788" y="2111375"/>
            <a:ext cx="1223962" cy="1893888"/>
            <a:chOff x="1928" y="668"/>
            <a:chExt cx="771" cy="1193"/>
          </a:xfrm>
        </p:grpSpPr>
        <p:sp>
          <p:nvSpPr>
            <p:cNvPr id="23593" name="Text Box 4"/>
            <p:cNvSpPr txBox="1"/>
            <p:nvPr/>
          </p:nvSpPr>
          <p:spPr>
            <a:xfrm>
              <a:off x="1928" y="1669"/>
              <a:ext cx="771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zh-CN" altLang="en-US" sz="2000" i="0" dirty="0">
                  <a:solidFill>
                    <a:srgbClr val="9900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普通螺纹</a:t>
              </a:r>
            </a:p>
          </p:txBody>
        </p:sp>
        <p:sp>
          <p:nvSpPr>
            <p:cNvPr id="23594" name="Line 5"/>
            <p:cNvSpPr/>
            <p:nvPr/>
          </p:nvSpPr>
          <p:spPr>
            <a:xfrm>
              <a:off x="2110" y="668"/>
              <a:ext cx="0" cy="952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" name="Group 6"/>
          <p:cNvGrpSpPr/>
          <p:nvPr/>
        </p:nvGrpSpPr>
        <p:grpSpPr>
          <a:xfrm>
            <a:off x="595313" y="2109788"/>
            <a:ext cx="1939925" cy="1584325"/>
            <a:chOff x="2215" y="663"/>
            <a:chExt cx="1043" cy="998"/>
          </a:xfrm>
        </p:grpSpPr>
        <p:sp>
          <p:nvSpPr>
            <p:cNvPr id="23591" name="Line 7"/>
            <p:cNvSpPr/>
            <p:nvPr/>
          </p:nvSpPr>
          <p:spPr>
            <a:xfrm>
              <a:off x="2351" y="663"/>
              <a:ext cx="0" cy="748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92" name="Text Box 8"/>
            <p:cNvSpPr txBox="1"/>
            <p:nvPr/>
          </p:nvSpPr>
          <p:spPr>
            <a:xfrm>
              <a:off x="2215" y="1469"/>
              <a:ext cx="1043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zh-CN" altLang="en-US" sz="2000" i="0" dirty="0">
                  <a:solidFill>
                    <a:srgbClr val="99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公称直径</a:t>
              </a:r>
              <a:r>
                <a:rPr lang="en-US" altLang="zh-CN" sz="2000" i="0" dirty="0">
                  <a:solidFill>
                    <a:srgbClr val="99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10mm</a:t>
              </a:r>
            </a:p>
          </p:txBody>
        </p:sp>
      </p:grpSp>
      <p:grpSp>
        <p:nvGrpSpPr>
          <p:cNvPr id="4" name="Group 9"/>
          <p:cNvGrpSpPr/>
          <p:nvPr/>
        </p:nvGrpSpPr>
        <p:grpSpPr>
          <a:xfrm>
            <a:off x="1758950" y="2132013"/>
            <a:ext cx="2619375" cy="909637"/>
            <a:chOff x="1065" y="2478"/>
            <a:chExt cx="1452" cy="573"/>
          </a:xfrm>
        </p:grpSpPr>
        <p:sp>
          <p:nvSpPr>
            <p:cNvPr id="23589" name="Line 10"/>
            <p:cNvSpPr/>
            <p:nvPr/>
          </p:nvSpPr>
          <p:spPr>
            <a:xfrm>
              <a:off x="1201" y="2478"/>
              <a:ext cx="0" cy="363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90" name="Text Box 11"/>
            <p:cNvSpPr txBox="1"/>
            <p:nvPr/>
          </p:nvSpPr>
          <p:spPr>
            <a:xfrm>
              <a:off x="1065" y="2859"/>
              <a:ext cx="1452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zh-CN" altLang="en-US" sz="2000" i="0" dirty="0">
                  <a:solidFill>
                    <a:srgbClr val="99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内螺纹、公差代号</a:t>
              </a:r>
              <a:r>
                <a:rPr lang="en-US" altLang="zh-CN" sz="2000" i="0" dirty="0">
                  <a:solidFill>
                    <a:srgbClr val="99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6H</a:t>
              </a:r>
            </a:p>
          </p:txBody>
        </p:sp>
      </p:grpSp>
      <p:grpSp>
        <p:nvGrpSpPr>
          <p:cNvPr id="5" name="Group 12"/>
          <p:cNvGrpSpPr/>
          <p:nvPr/>
        </p:nvGrpSpPr>
        <p:grpSpPr>
          <a:xfrm>
            <a:off x="2192338" y="2136775"/>
            <a:ext cx="1655762" cy="571500"/>
            <a:chOff x="2936" y="663"/>
            <a:chExt cx="1043" cy="360"/>
          </a:xfrm>
        </p:grpSpPr>
        <p:sp>
          <p:nvSpPr>
            <p:cNvPr id="23587" name="Line 13"/>
            <p:cNvSpPr/>
            <p:nvPr/>
          </p:nvSpPr>
          <p:spPr>
            <a:xfrm>
              <a:off x="3061" y="663"/>
              <a:ext cx="0" cy="136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88" name="Text Box 14"/>
            <p:cNvSpPr txBox="1"/>
            <p:nvPr/>
          </p:nvSpPr>
          <p:spPr>
            <a:xfrm>
              <a:off x="2936" y="831"/>
              <a:ext cx="1043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zh-CN" altLang="en-US" sz="2000" i="0" dirty="0">
                  <a:solidFill>
                    <a:srgbClr val="99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短旋合长度</a:t>
              </a:r>
            </a:p>
          </p:txBody>
        </p:sp>
      </p:grpSp>
      <p:grpSp>
        <p:nvGrpSpPr>
          <p:cNvPr id="6" name="Group 15"/>
          <p:cNvGrpSpPr/>
          <p:nvPr/>
        </p:nvGrpSpPr>
        <p:grpSpPr>
          <a:xfrm>
            <a:off x="1273175" y="2128838"/>
            <a:ext cx="1897063" cy="1244600"/>
            <a:chOff x="2501" y="679"/>
            <a:chExt cx="1195" cy="784"/>
          </a:xfrm>
        </p:grpSpPr>
        <p:sp>
          <p:nvSpPr>
            <p:cNvPr id="23585" name="Line 16"/>
            <p:cNvSpPr/>
            <p:nvPr/>
          </p:nvSpPr>
          <p:spPr>
            <a:xfrm>
              <a:off x="2584" y="679"/>
              <a:ext cx="0" cy="544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86" name="Text Box 17"/>
            <p:cNvSpPr txBox="1"/>
            <p:nvPr/>
          </p:nvSpPr>
          <p:spPr>
            <a:xfrm>
              <a:off x="2501" y="1271"/>
              <a:ext cx="1195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zh-CN" altLang="en-US" sz="2000" i="0" dirty="0">
                  <a:solidFill>
                    <a:srgbClr val="99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细牙螺距为</a:t>
              </a:r>
              <a:r>
                <a:rPr lang="en-US" altLang="zh-CN" sz="2000" i="0" dirty="0">
                  <a:solidFill>
                    <a:srgbClr val="99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1mm</a:t>
              </a:r>
            </a:p>
          </p:txBody>
        </p:sp>
      </p:grpSp>
      <p:sp>
        <p:nvSpPr>
          <p:cNvPr id="23563" name="Rectangle 18"/>
          <p:cNvSpPr/>
          <p:nvPr/>
        </p:nvSpPr>
        <p:spPr>
          <a:xfrm>
            <a:off x="4090988" y="1652588"/>
            <a:ext cx="3756025" cy="455612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 anchor="ctr" anchorCtr="0"/>
          <a:lstStyle/>
          <a:p>
            <a:pPr algn="l" eaLnBrk="0" hangingPunct="0">
              <a:buSzPct val="100000"/>
              <a:buFont typeface="Times New Roman" panose="02020603050405020304" pitchFamily="18" charset="0"/>
            </a:pPr>
            <a:r>
              <a:rPr lang="en-GB" altLang="zh-CN" i="0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Tr  40×14(p7) LH  - 8e-L</a:t>
            </a:r>
          </a:p>
        </p:txBody>
      </p:sp>
      <p:grpSp>
        <p:nvGrpSpPr>
          <p:cNvPr id="7" name="Group 19"/>
          <p:cNvGrpSpPr/>
          <p:nvPr/>
        </p:nvGrpSpPr>
        <p:grpSpPr>
          <a:xfrm>
            <a:off x="4140200" y="2012950"/>
            <a:ext cx="1223963" cy="2609850"/>
            <a:chOff x="2581" y="663"/>
            <a:chExt cx="771" cy="1644"/>
          </a:xfrm>
        </p:grpSpPr>
        <p:sp>
          <p:nvSpPr>
            <p:cNvPr id="23583" name="Text Box 20"/>
            <p:cNvSpPr txBox="1"/>
            <p:nvPr/>
          </p:nvSpPr>
          <p:spPr>
            <a:xfrm>
              <a:off x="2581" y="2115"/>
              <a:ext cx="771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zh-CN" altLang="en-US" sz="2000" i="0" dirty="0">
                  <a:solidFill>
                    <a:srgbClr val="9900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梯形螺纹</a:t>
              </a:r>
            </a:p>
          </p:txBody>
        </p:sp>
        <p:sp>
          <p:nvSpPr>
            <p:cNvPr id="23584" name="Line 21"/>
            <p:cNvSpPr/>
            <p:nvPr/>
          </p:nvSpPr>
          <p:spPr>
            <a:xfrm>
              <a:off x="2699" y="663"/>
              <a:ext cx="0" cy="1428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8" name="Group 22"/>
          <p:cNvGrpSpPr/>
          <p:nvPr/>
        </p:nvGrpSpPr>
        <p:grpSpPr>
          <a:xfrm>
            <a:off x="4629150" y="2012950"/>
            <a:ext cx="1939925" cy="2263775"/>
            <a:chOff x="2835" y="663"/>
            <a:chExt cx="1043" cy="1426"/>
          </a:xfrm>
        </p:grpSpPr>
        <p:sp>
          <p:nvSpPr>
            <p:cNvPr id="23581" name="Line 23"/>
            <p:cNvSpPr/>
            <p:nvPr/>
          </p:nvSpPr>
          <p:spPr>
            <a:xfrm>
              <a:off x="2940" y="663"/>
              <a:ext cx="0" cy="1202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82" name="Text Box 24"/>
            <p:cNvSpPr txBox="1"/>
            <p:nvPr/>
          </p:nvSpPr>
          <p:spPr>
            <a:xfrm>
              <a:off x="2835" y="1897"/>
              <a:ext cx="1043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zh-CN" altLang="en-US" sz="2000" i="0" dirty="0">
                  <a:solidFill>
                    <a:srgbClr val="99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公称直径</a:t>
              </a:r>
              <a:r>
                <a:rPr lang="en-US" altLang="zh-CN" sz="2000" i="0" dirty="0">
                  <a:solidFill>
                    <a:srgbClr val="99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40mm</a:t>
              </a:r>
            </a:p>
          </p:txBody>
        </p:sp>
      </p:grpSp>
      <p:grpSp>
        <p:nvGrpSpPr>
          <p:cNvPr id="9" name="Group 25"/>
          <p:cNvGrpSpPr/>
          <p:nvPr/>
        </p:nvGrpSpPr>
        <p:grpSpPr>
          <a:xfrm>
            <a:off x="6770688" y="2039938"/>
            <a:ext cx="2459037" cy="995362"/>
            <a:chOff x="3887" y="680"/>
            <a:chExt cx="1397" cy="627"/>
          </a:xfrm>
        </p:grpSpPr>
        <p:sp>
          <p:nvSpPr>
            <p:cNvPr id="23579" name="Line 26"/>
            <p:cNvSpPr/>
            <p:nvPr/>
          </p:nvSpPr>
          <p:spPr>
            <a:xfrm>
              <a:off x="4023" y="680"/>
              <a:ext cx="0" cy="363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80" name="Text Box 27"/>
            <p:cNvSpPr txBox="1"/>
            <p:nvPr/>
          </p:nvSpPr>
          <p:spPr>
            <a:xfrm>
              <a:off x="3887" y="1115"/>
              <a:ext cx="1397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zh-CN" altLang="en-US" sz="2000" i="0" dirty="0">
                  <a:solidFill>
                    <a:srgbClr val="99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外螺纹公差代号</a:t>
              </a:r>
              <a:r>
                <a:rPr lang="en-US" altLang="zh-CN" sz="2000" i="0" dirty="0">
                  <a:solidFill>
                    <a:srgbClr val="99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8e</a:t>
              </a:r>
            </a:p>
          </p:txBody>
        </p:sp>
      </p:grpSp>
      <p:grpSp>
        <p:nvGrpSpPr>
          <p:cNvPr id="10" name="Group 28"/>
          <p:cNvGrpSpPr/>
          <p:nvPr/>
        </p:nvGrpSpPr>
        <p:grpSpPr>
          <a:xfrm>
            <a:off x="7259638" y="2025650"/>
            <a:ext cx="1655762" cy="571500"/>
            <a:chOff x="2936" y="663"/>
            <a:chExt cx="1043" cy="360"/>
          </a:xfrm>
        </p:grpSpPr>
        <p:sp>
          <p:nvSpPr>
            <p:cNvPr id="23577" name="Line 29"/>
            <p:cNvSpPr/>
            <p:nvPr/>
          </p:nvSpPr>
          <p:spPr>
            <a:xfrm>
              <a:off x="3061" y="663"/>
              <a:ext cx="0" cy="136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78" name="Text Box 30"/>
            <p:cNvSpPr txBox="1"/>
            <p:nvPr/>
          </p:nvSpPr>
          <p:spPr>
            <a:xfrm>
              <a:off x="2936" y="831"/>
              <a:ext cx="1043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zh-CN" altLang="en-US" sz="2000" i="0" dirty="0">
                  <a:solidFill>
                    <a:srgbClr val="99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长旋合长度</a:t>
              </a:r>
            </a:p>
          </p:txBody>
        </p:sp>
      </p:grpSp>
      <p:grpSp>
        <p:nvGrpSpPr>
          <p:cNvPr id="11" name="Group 31"/>
          <p:cNvGrpSpPr/>
          <p:nvPr/>
        </p:nvGrpSpPr>
        <p:grpSpPr>
          <a:xfrm>
            <a:off x="5451475" y="2043113"/>
            <a:ext cx="2803525" cy="1873250"/>
            <a:chOff x="3272" y="682"/>
            <a:chExt cx="1568" cy="1180"/>
          </a:xfrm>
        </p:grpSpPr>
        <p:sp>
          <p:nvSpPr>
            <p:cNvPr id="23575" name="Line 32"/>
            <p:cNvSpPr/>
            <p:nvPr/>
          </p:nvSpPr>
          <p:spPr>
            <a:xfrm>
              <a:off x="3374" y="682"/>
              <a:ext cx="0" cy="929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76" name="Text Box 33"/>
            <p:cNvSpPr txBox="1"/>
            <p:nvPr/>
          </p:nvSpPr>
          <p:spPr>
            <a:xfrm>
              <a:off x="3272" y="1670"/>
              <a:ext cx="1568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zh-CN" altLang="en-US" sz="2000" i="0" dirty="0">
                  <a:solidFill>
                    <a:srgbClr val="99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双线螺纹，螺距为</a:t>
              </a:r>
              <a:r>
                <a:rPr lang="en-US" altLang="zh-CN" sz="2000" i="0" dirty="0">
                  <a:solidFill>
                    <a:srgbClr val="99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7mm</a:t>
              </a:r>
            </a:p>
          </p:txBody>
        </p:sp>
      </p:grpSp>
      <p:grpSp>
        <p:nvGrpSpPr>
          <p:cNvPr id="12" name="Group 34"/>
          <p:cNvGrpSpPr/>
          <p:nvPr/>
        </p:nvGrpSpPr>
        <p:grpSpPr>
          <a:xfrm>
            <a:off x="6267450" y="2012950"/>
            <a:ext cx="1655763" cy="1416050"/>
            <a:chOff x="3606" y="663"/>
            <a:chExt cx="1043" cy="892"/>
          </a:xfrm>
        </p:grpSpPr>
        <p:sp>
          <p:nvSpPr>
            <p:cNvPr id="23573" name="Line 35"/>
            <p:cNvSpPr/>
            <p:nvPr/>
          </p:nvSpPr>
          <p:spPr>
            <a:xfrm>
              <a:off x="3651" y="663"/>
              <a:ext cx="0" cy="680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74" name="Text Box 36"/>
            <p:cNvSpPr txBox="1"/>
            <p:nvPr/>
          </p:nvSpPr>
          <p:spPr>
            <a:xfrm>
              <a:off x="3606" y="1363"/>
              <a:ext cx="1043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zh-CN" altLang="en-US" sz="2000" i="0" dirty="0">
                  <a:solidFill>
                    <a:srgbClr val="99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左旋</a:t>
              </a:r>
            </a:p>
          </p:txBody>
        </p:sp>
      </p:grpSp>
      <p:sp>
        <p:nvSpPr>
          <p:cNvPr id="23570" name="Rectangle 37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13.1.3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螺纹的标注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GB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普通螺纹与梯形螺纹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的标注</a:t>
            </a:r>
          </a:p>
        </p:txBody>
      </p:sp>
      <p:sp>
        <p:nvSpPr>
          <p:cNvPr id="487462" name="Text Box 38"/>
          <p:cNvSpPr txBox="1">
            <a:spLocks noChangeArrowheads="1"/>
          </p:cNvSpPr>
          <p:nvPr/>
        </p:nvSpPr>
        <p:spPr bwMode="auto">
          <a:xfrm>
            <a:off x="993775" y="5099050"/>
            <a:ext cx="8413750" cy="641350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zh-CN" altLang="en-US" sz="3600" b="0" i="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螺纹直径尺寸标注从大径还是小径引出？</a:t>
            </a:r>
          </a:p>
        </p:txBody>
      </p:sp>
      <p:pic>
        <p:nvPicPr>
          <p:cNvPr id="487463" name="Picture 39" descr="eg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8" y="4946650"/>
            <a:ext cx="1035050" cy="8143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9" dur="2000"/>
                                        <p:tgtEl>
                                          <p:spTgt spid="487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87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87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87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874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87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874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87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874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87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874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874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746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4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BAD1757-BDDD-404A-8467-EEF4D96604B6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17:19:13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灯片编号占位符 6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7173" name="Text Box 3"/>
          <p:cNvSpPr txBox="1"/>
          <p:nvPr/>
        </p:nvSpPr>
        <p:spPr>
          <a:xfrm>
            <a:off x="890588" y="628650"/>
            <a:ext cx="5037137" cy="576263"/>
          </a:xfrm>
          <a:prstGeom prst="rect">
            <a:avLst/>
          </a:prstGeom>
          <a:solidFill>
            <a:srgbClr val="CCFFCC"/>
          </a:solidFill>
          <a:ln w="57150" cap="flat" cmpd="sng">
            <a:solidFill>
              <a:srgbClr val="C0C0C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i="0" dirty="0">
                <a:latin typeface="Times New Roman" panose="02020603050405020304" pitchFamily="18" charset="0"/>
                <a:ea typeface="仿宋_GB2312" pitchFamily="49" charset="-122"/>
              </a:rPr>
              <a:t>外螺纹的加工过程</a:t>
            </a:r>
          </a:p>
        </p:txBody>
      </p:sp>
      <p:sp>
        <p:nvSpPr>
          <p:cNvPr id="7174" name="Rectangle 6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螺纹的种类、画法及标注</a:t>
            </a:r>
          </a:p>
        </p:txBody>
      </p:sp>
      <p:pic>
        <p:nvPicPr>
          <p:cNvPr id="7175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925" y="1419225"/>
            <a:ext cx="6359525" cy="4637088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507913" name="Text Box 9"/>
          <p:cNvSpPr txBox="1">
            <a:spLocks noChangeArrowheads="1"/>
          </p:cNvSpPr>
          <p:nvPr/>
        </p:nvSpPr>
        <p:spPr bwMode="auto">
          <a:xfrm>
            <a:off x="5070475" y="2112963"/>
            <a:ext cx="2286000" cy="519113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2800" i="0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Dotum" pitchFamily="34" charset="-127"/>
                <a:cs typeface="+mn-cs"/>
              </a:rPr>
              <a:t>工件旋转方向</a:t>
            </a:r>
          </a:p>
        </p:txBody>
      </p:sp>
      <p:sp>
        <p:nvSpPr>
          <p:cNvPr id="507914" name="Text Box 10"/>
          <p:cNvSpPr txBox="1">
            <a:spLocks noChangeArrowheads="1"/>
          </p:cNvSpPr>
          <p:nvPr/>
        </p:nvSpPr>
        <p:spPr bwMode="auto">
          <a:xfrm>
            <a:off x="5888038" y="4232275"/>
            <a:ext cx="2286000" cy="519113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2800" i="0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Dotum" pitchFamily="34" charset="-127"/>
                <a:cs typeface="+mn-cs"/>
              </a:rPr>
              <a:t>刀具移动方向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FE85A46-7871-440D-AE56-C3A93B56A323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17:19:13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6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20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517123" name="Rectangle 3"/>
          <p:cNvSpPr/>
          <p:nvPr/>
        </p:nvSpPr>
        <p:spPr>
          <a:xfrm>
            <a:off x="684213" y="692150"/>
            <a:ext cx="1501775" cy="455613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 anchor="ctr" anchorCtr="0"/>
          <a:lstStyle/>
          <a:p>
            <a:pPr eaLnBrk="0" hangingPunct="0">
              <a:buSzPct val="100000"/>
              <a:buFont typeface="Times New Roman" panose="02020603050405020304" pitchFamily="18" charset="0"/>
            </a:pPr>
            <a:r>
              <a:rPr lang="en-GB" altLang="zh-CN" sz="1800" i="0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  10  - 6g</a:t>
            </a:r>
          </a:p>
        </p:txBody>
      </p:sp>
      <p:grpSp>
        <p:nvGrpSpPr>
          <p:cNvPr id="2" name="Group 4"/>
          <p:cNvGrpSpPr/>
          <p:nvPr/>
        </p:nvGrpSpPr>
        <p:grpSpPr>
          <a:xfrm>
            <a:off x="731838" y="1035050"/>
            <a:ext cx="1223962" cy="1746250"/>
            <a:chOff x="521" y="652"/>
            <a:chExt cx="771" cy="1100"/>
          </a:xfrm>
        </p:grpSpPr>
        <p:sp>
          <p:nvSpPr>
            <p:cNvPr id="24641" name="Text Box 5"/>
            <p:cNvSpPr txBox="1"/>
            <p:nvPr/>
          </p:nvSpPr>
          <p:spPr>
            <a:xfrm>
              <a:off x="521" y="1573"/>
              <a:ext cx="771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zh-CN" altLang="en-US" sz="1800" i="0" dirty="0">
                  <a:latin typeface="Garamond" panose="02020404030301010803" pitchFamily="18" charset="0"/>
                  <a:ea typeface="宋体" panose="02010600030101010101" pitchFamily="2" charset="-122"/>
                </a:rPr>
                <a:t>普通螺纹</a:t>
              </a:r>
            </a:p>
          </p:txBody>
        </p:sp>
        <p:sp>
          <p:nvSpPr>
            <p:cNvPr id="24642" name="Line 6"/>
            <p:cNvSpPr/>
            <p:nvPr/>
          </p:nvSpPr>
          <p:spPr>
            <a:xfrm>
              <a:off x="703" y="652"/>
              <a:ext cx="0" cy="793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" name="Group 7"/>
          <p:cNvGrpSpPr/>
          <p:nvPr/>
        </p:nvGrpSpPr>
        <p:grpSpPr>
          <a:xfrm>
            <a:off x="1187450" y="1052513"/>
            <a:ext cx="1655763" cy="1296987"/>
            <a:chOff x="748" y="663"/>
            <a:chExt cx="1043" cy="817"/>
          </a:xfrm>
        </p:grpSpPr>
        <p:sp>
          <p:nvSpPr>
            <p:cNvPr id="24639" name="Line 8"/>
            <p:cNvSpPr/>
            <p:nvPr/>
          </p:nvSpPr>
          <p:spPr>
            <a:xfrm>
              <a:off x="884" y="663"/>
              <a:ext cx="0" cy="544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40" name="Text Box 9"/>
            <p:cNvSpPr txBox="1"/>
            <p:nvPr/>
          </p:nvSpPr>
          <p:spPr>
            <a:xfrm>
              <a:off x="748" y="1301"/>
              <a:ext cx="1043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zh-CN" altLang="en-US" sz="1800" i="0" dirty="0">
                  <a:latin typeface="宋体" panose="02010600030101010101" pitchFamily="2" charset="-122"/>
                  <a:ea typeface="宋体" panose="02010600030101010101" pitchFamily="2" charset="-122"/>
                </a:rPr>
                <a:t>公称直径</a:t>
              </a:r>
              <a:r>
                <a:rPr lang="en-US" altLang="zh-CN" sz="1800" i="0" dirty="0">
                  <a:latin typeface="宋体" panose="02010600030101010101" pitchFamily="2" charset="-122"/>
                  <a:ea typeface="宋体" panose="02010600030101010101" pitchFamily="2" charset="-122"/>
                </a:rPr>
                <a:t>10mm</a:t>
              </a:r>
            </a:p>
          </p:txBody>
        </p:sp>
      </p:grpSp>
      <p:grpSp>
        <p:nvGrpSpPr>
          <p:cNvPr id="4" name="Group 10"/>
          <p:cNvGrpSpPr/>
          <p:nvPr/>
        </p:nvGrpSpPr>
        <p:grpSpPr>
          <a:xfrm>
            <a:off x="1652588" y="1081088"/>
            <a:ext cx="2039937" cy="889000"/>
            <a:chOff x="1041" y="681"/>
            <a:chExt cx="1285" cy="560"/>
          </a:xfrm>
        </p:grpSpPr>
        <p:sp>
          <p:nvSpPr>
            <p:cNvPr id="24637" name="Line 11"/>
            <p:cNvSpPr/>
            <p:nvPr/>
          </p:nvSpPr>
          <p:spPr>
            <a:xfrm>
              <a:off x="1141" y="681"/>
              <a:ext cx="0" cy="363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38" name="Text Box 12"/>
            <p:cNvSpPr txBox="1"/>
            <p:nvPr/>
          </p:nvSpPr>
          <p:spPr>
            <a:xfrm>
              <a:off x="1041" y="1062"/>
              <a:ext cx="1285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zh-CN" altLang="en-US" sz="1800" i="0" dirty="0">
                  <a:latin typeface="宋体" panose="02010600030101010101" pitchFamily="2" charset="-122"/>
                  <a:ea typeface="宋体" panose="02010600030101010101" pitchFamily="2" charset="-122"/>
                </a:rPr>
                <a:t>外螺纹公差代号</a:t>
              </a:r>
              <a:r>
                <a:rPr lang="en-US" altLang="zh-CN" sz="1800" i="0" dirty="0">
                  <a:latin typeface="宋体" panose="02010600030101010101" pitchFamily="2" charset="-122"/>
                  <a:ea typeface="宋体" panose="02010600030101010101" pitchFamily="2" charset="-122"/>
                </a:rPr>
                <a:t>6g</a:t>
              </a:r>
            </a:p>
          </p:txBody>
        </p:sp>
      </p:grpSp>
      <p:sp>
        <p:nvSpPr>
          <p:cNvPr id="517133" name="Text Box 13"/>
          <p:cNvSpPr txBox="1"/>
          <p:nvPr/>
        </p:nvSpPr>
        <p:spPr>
          <a:xfrm>
            <a:off x="611188" y="2800350"/>
            <a:ext cx="23764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800" i="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粗牙螺距、右旋、中等旋合长度</a:t>
            </a:r>
          </a:p>
        </p:txBody>
      </p:sp>
      <p:sp>
        <p:nvSpPr>
          <p:cNvPr id="517134" name="Rectangle 14"/>
          <p:cNvSpPr/>
          <p:nvPr/>
        </p:nvSpPr>
        <p:spPr>
          <a:xfrm>
            <a:off x="649288" y="3825875"/>
            <a:ext cx="2016125" cy="455613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 anchor="ctr" anchorCtr="0"/>
          <a:lstStyle/>
          <a:p>
            <a:pPr algn="l" eaLnBrk="0" hangingPunct="0">
              <a:buSzPct val="100000"/>
              <a:buFont typeface="Times New Roman" panose="02020603050405020304" pitchFamily="18" charset="0"/>
            </a:pPr>
            <a:r>
              <a:rPr lang="en-GB" altLang="zh-CN" sz="1800" i="0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  10×1  - 6H-S</a:t>
            </a:r>
          </a:p>
        </p:txBody>
      </p:sp>
      <p:grpSp>
        <p:nvGrpSpPr>
          <p:cNvPr id="5" name="Group 15"/>
          <p:cNvGrpSpPr/>
          <p:nvPr/>
        </p:nvGrpSpPr>
        <p:grpSpPr>
          <a:xfrm>
            <a:off x="539750" y="4194175"/>
            <a:ext cx="1223963" cy="1873250"/>
            <a:chOff x="1928" y="668"/>
            <a:chExt cx="771" cy="1180"/>
          </a:xfrm>
        </p:grpSpPr>
        <p:sp>
          <p:nvSpPr>
            <p:cNvPr id="24635" name="Text Box 16"/>
            <p:cNvSpPr txBox="1"/>
            <p:nvPr/>
          </p:nvSpPr>
          <p:spPr>
            <a:xfrm>
              <a:off x="1928" y="1669"/>
              <a:ext cx="771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zh-CN" altLang="en-US" sz="1800" i="0" dirty="0">
                  <a:latin typeface="Garamond" panose="02020404030301010803" pitchFamily="18" charset="0"/>
                  <a:ea typeface="宋体" panose="02010600030101010101" pitchFamily="2" charset="-122"/>
                </a:rPr>
                <a:t>普通螺纹</a:t>
              </a:r>
            </a:p>
          </p:txBody>
        </p:sp>
        <p:sp>
          <p:nvSpPr>
            <p:cNvPr id="24636" name="Line 17"/>
            <p:cNvSpPr/>
            <p:nvPr/>
          </p:nvSpPr>
          <p:spPr>
            <a:xfrm>
              <a:off x="2110" y="668"/>
              <a:ext cx="0" cy="952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6" name="Group 18"/>
          <p:cNvGrpSpPr/>
          <p:nvPr/>
        </p:nvGrpSpPr>
        <p:grpSpPr>
          <a:xfrm>
            <a:off x="1000125" y="4192588"/>
            <a:ext cx="1655763" cy="1563687"/>
            <a:chOff x="2215" y="663"/>
            <a:chExt cx="1043" cy="985"/>
          </a:xfrm>
        </p:grpSpPr>
        <p:sp>
          <p:nvSpPr>
            <p:cNvPr id="24633" name="Line 19"/>
            <p:cNvSpPr/>
            <p:nvPr/>
          </p:nvSpPr>
          <p:spPr>
            <a:xfrm>
              <a:off x="2351" y="663"/>
              <a:ext cx="0" cy="748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34" name="Text Box 20"/>
            <p:cNvSpPr txBox="1"/>
            <p:nvPr/>
          </p:nvSpPr>
          <p:spPr>
            <a:xfrm>
              <a:off x="2215" y="1469"/>
              <a:ext cx="1043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zh-CN" altLang="en-US" sz="1800" i="0" dirty="0">
                  <a:latin typeface="宋体" panose="02010600030101010101" pitchFamily="2" charset="-122"/>
                  <a:ea typeface="宋体" panose="02010600030101010101" pitchFamily="2" charset="-122"/>
                </a:rPr>
                <a:t>公称直径</a:t>
              </a:r>
              <a:r>
                <a:rPr lang="en-US" altLang="zh-CN" sz="1800" i="0" dirty="0">
                  <a:latin typeface="宋体" panose="02010600030101010101" pitchFamily="2" charset="-122"/>
                  <a:ea typeface="宋体" panose="02010600030101010101" pitchFamily="2" charset="-122"/>
                </a:rPr>
                <a:t>10mm</a:t>
              </a:r>
            </a:p>
          </p:txBody>
        </p:sp>
      </p:grpSp>
      <p:grpSp>
        <p:nvGrpSpPr>
          <p:cNvPr id="7" name="Group 21"/>
          <p:cNvGrpSpPr/>
          <p:nvPr/>
        </p:nvGrpSpPr>
        <p:grpSpPr>
          <a:xfrm>
            <a:off x="1835150" y="4214813"/>
            <a:ext cx="2305050" cy="889000"/>
            <a:chOff x="1065" y="2478"/>
            <a:chExt cx="1452" cy="560"/>
          </a:xfrm>
        </p:grpSpPr>
        <p:sp>
          <p:nvSpPr>
            <p:cNvPr id="24631" name="Line 22"/>
            <p:cNvSpPr/>
            <p:nvPr/>
          </p:nvSpPr>
          <p:spPr>
            <a:xfrm>
              <a:off x="1201" y="2478"/>
              <a:ext cx="0" cy="363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32" name="Text Box 23"/>
            <p:cNvSpPr txBox="1"/>
            <p:nvPr/>
          </p:nvSpPr>
          <p:spPr>
            <a:xfrm>
              <a:off x="1065" y="2859"/>
              <a:ext cx="1452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zh-CN" altLang="en-US" sz="1800" i="0" dirty="0">
                  <a:latin typeface="宋体" panose="02010600030101010101" pitchFamily="2" charset="-122"/>
                  <a:ea typeface="宋体" panose="02010600030101010101" pitchFamily="2" charset="-122"/>
                </a:rPr>
                <a:t>内螺纹、公差代号</a:t>
              </a:r>
              <a:r>
                <a:rPr lang="en-US" altLang="zh-CN" sz="1800" i="0" dirty="0">
                  <a:latin typeface="宋体" panose="02010600030101010101" pitchFamily="2" charset="-122"/>
                  <a:ea typeface="宋体" panose="02010600030101010101" pitchFamily="2" charset="-122"/>
                </a:rPr>
                <a:t>6H</a:t>
              </a:r>
            </a:p>
          </p:txBody>
        </p:sp>
      </p:grpSp>
      <p:sp>
        <p:nvSpPr>
          <p:cNvPr id="517144" name="Text Box 24"/>
          <p:cNvSpPr txBox="1"/>
          <p:nvPr/>
        </p:nvSpPr>
        <p:spPr>
          <a:xfrm>
            <a:off x="2339975" y="5870575"/>
            <a:ext cx="84137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800" i="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右旋</a:t>
            </a:r>
          </a:p>
        </p:txBody>
      </p:sp>
      <p:grpSp>
        <p:nvGrpSpPr>
          <p:cNvPr id="8" name="Group 25"/>
          <p:cNvGrpSpPr/>
          <p:nvPr/>
        </p:nvGrpSpPr>
        <p:grpSpPr>
          <a:xfrm>
            <a:off x="2139950" y="4219575"/>
            <a:ext cx="1655763" cy="550863"/>
            <a:chOff x="2936" y="663"/>
            <a:chExt cx="1043" cy="347"/>
          </a:xfrm>
        </p:grpSpPr>
        <p:sp>
          <p:nvSpPr>
            <p:cNvPr id="24629" name="Line 26"/>
            <p:cNvSpPr/>
            <p:nvPr/>
          </p:nvSpPr>
          <p:spPr>
            <a:xfrm>
              <a:off x="3061" y="663"/>
              <a:ext cx="0" cy="136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30" name="Text Box 27"/>
            <p:cNvSpPr txBox="1"/>
            <p:nvPr/>
          </p:nvSpPr>
          <p:spPr>
            <a:xfrm>
              <a:off x="2936" y="831"/>
              <a:ext cx="1043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zh-CN" altLang="en-US" sz="1800" i="0" dirty="0">
                  <a:latin typeface="宋体" panose="02010600030101010101" pitchFamily="2" charset="-122"/>
                  <a:ea typeface="宋体" panose="02010600030101010101" pitchFamily="2" charset="-122"/>
                </a:rPr>
                <a:t>短旋合长度</a:t>
              </a:r>
            </a:p>
          </p:txBody>
        </p:sp>
      </p:grpSp>
      <p:grpSp>
        <p:nvGrpSpPr>
          <p:cNvPr id="9" name="Group 28"/>
          <p:cNvGrpSpPr/>
          <p:nvPr/>
        </p:nvGrpSpPr>
        <p:grpSpPr>
          <a:xfrm>
            <a:off x="1449388" y="4211638"/>
            <a:ext cx="1897062" cy="1223962"/>
            <a:chOff x="2501" y="679"/>
            <a:chExt cx="1195" cy="771"/>
          </a:xfrm>
        </p:grpSpPr>
        <p:sp>
          <p:nvSpPr>
            <p:cNvPr id="24627" name="Line 29"/>
            <p:cNvSpPr/>
            <p:nvPr/>
          </p:nvSpPr>
          <p:spPr>
            <a:xfrm>
              <a:off x="2584" y="679"/>
              <a:ext cx="0" cy="544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28" name="Text Box 30"/>
            <p:cNvSpPr txBox="1"/>
            <p:nvPr/>
          </p:nvSpPr>
          <p:spPr>
            <a:xfrm>
              <a:off x="2501" y="1271"/>
              <a:ext cx="1195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zh-CN" altLang="en-US" sz="1800" i="0" dirty="0">
                  <a:latin typeface="宋体" panose="02010600030101010101" pitchFamily="2" charset="-122"/>
                  <a:ea typeface="宋体" panose="02010600030101010101" pitchFamily="2" charset="-122"/>
                </a:rPr>
                <a:t>细牙螺距为</a:t>
              </a:r>
              <a:r>
                <a:rPr lang="en-US" altLang="zh-CN" sz="1800" i="0" dirty="0">
                  <a:latin typeface="宋体" panose="02010600030101010101" pitchFamily="2" charset="-122"/>
                  <a:ea typeface="宋体" panose="02010600030101010101" pitchFamily="2" charset="-122"/>
                </a:rPr>
                <a:t>1mm</a:t>
              </a:r>
            </a:p>
          </p:txBody>
        </p:sp>
      </p:grpSp>
      <p:sp>
        <p:nvSpPr>
          <p:cNvPr id="517151" name="Rectangle 31"/>
          <p:cNvSpPr/>
          <p:nvPr/>
        </p:nvSpPr>
        <p:spPr>
          <a:xfrm>
            <a:off x="4105275" y="692150"/>
            <a:ext cx="2857500" cy="455613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 anchor="ctr" anchorCtr="0"/>
          <a:lstStyle/>
          <a:p>
            <a:pPr algn="l" eaLnBrk="0" hangingPunct="0">
              <a:buSzPct val="100000"/>
              <a:buFont typeface="Times New Roman" panose="02020603050405020304" pitchFamily="18" charset="0"/>
            </a:pPr>
            <a:r>
              <a:rPr lang="en-GB" altLang="zh-CN" sz="1800" i="0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Tr  40×14(p7) LH  - 8e-L</a:t>
            </a:r>
          </a:p>
        </p:txBody>
      </p:sp>
      <p:grpSp>
        <p:nvGrpSpPr>
          <p:cNvPr id="10" name="Group 32"/>
          <p:cNvGrpSpPr/>
          <p:nvPr/>
        </p:nvGrpSpPr>
        <p:grpSpPr>
          <a:xfrm>
            <a:off x="4097338" y="1052513"/>
            <a:ext cx="1223962" cy="2589212"/>
            <a:chOff x="2581" y="663"/>
            <a:chExt cx="771" cy="1631"/>
          </a:xfrm>
        </p:grpSpPr>
        <p:sp>
          <p:nvSpPr>
            <p:cNvPr id="24625" name="Text Box 33"/>
            <p:cNvSpPr txBox="1"/>
            <p:nvPr/>
          </p:nvSpPr>
          <p:spPr>
            <a:xfrm>
              <a:off x="2581" y="2115"/>
              <a:ext cx="771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zh-CN" altLang="en-US" sz="1800" i="0" dirty="0">
                  <a:latin typeface="Garamond" panose="02020404030301010803" pitchFamily="18" charset="0"/>
                  <a:ea typeface="宋体" panose="02010600030101010101" pitchFamily="2" charset="-122"/>
                </a:rPr>
                <a:t>梯形螺纹</a:t>
              </a:r>
            </a:p>
          </p:txBody>
        </p:sp>
        <p:sp>
          <p:nvSpPr>
            <p:cNvPr id="24626" name="Line 34"/>
            <p:cNvSpPr/>
            <p:nvPr/>
          </p:nvSpPr>
          <p:spPr>
            <a:xfrm>
              <a:off x="2699" y="663"/>
              <a:ext cx="0" cy="1428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1" name="Group 35"/>
          <p:cNvGrpSpPr/>
          <p:nvPr/>
        </p:nvGrpSpPr>
        <p:grpSpPr>
          <a:xfrm>
            <a:off x="4500563" y="1052513"/>
            <a:ext cx="1655762" cy="2243137"/>
            <a:chOff x="2835" y="663"/>
            <a:chExt cx="1043" cy="1413"/>
          </a:xfrm>
        </p:grpSpPr>
        <p:sp>
          <p:nvSpPr>
            <p:cNvPr id="24623" name="Line 36"/>
            <p:cNvSpPr/>
            <p:nvPr/>
          </p:nvSpPr>
          <p:spPr>
            <a:xfrm>
              <a:off x="2940" y="663"/>
              <a:ext cx="0" cy="1202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24" name="Text Box 37"/>
            <p:cNvSpPr txBox="1"/>
            <p:nvPr/>
          </p:nvSpPr>
          <p:spPr>
            <a:xfrm>
              <a:off x="2835" y="1897"/>
              <a:ext cx="1043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zh-CN" altLang="en-US" sz="1800" i="0" dirty="0">
                  <a:latin typeface="宋体" panose="02010600030101010101" pitchFamily="2" charset="-122"/>
                  <a:ea typeface="宋体" panose="02010600030101010101" pitchFamily="2" charset="-122"/>
                </a:rPr>
                <a:t>公称直径</a:t>
              </a:r>
              <a:r>
                <a:rPr lang="en-US" altLang="zh-CN" sz="1800" i="0" dirty="0">
                  <a:latin typeface="宋体" panose="02010600030101010101" pitchFamily="2" charset="-122"/>
                  <a:ea typeface="宋体" panose="02010600030101010101" pitchFamily="2" charset="-122"/>
                </a:rPr>
                <a:t>40mm</a:t>
              </a:r>
            </a:p>
          </p:txBody>
        </p:sp>
      </p:grpSp>
      <p:grpSp>
        <p:nvGrpSpPr>
          <p:cNvPr id="12" name="Group 38"/>
          <p:cNvGrpSpPr/>
          <p:nvPr/>
        </p:nvGrpSpPr>
        <p:grpSpPr>
          <a:xfrm>
            <a:off x="6170613" y="1079500"/>
            <a:ext cx="2217737" cy="974725"/>
            <a:chOff x="3887" y="680"/>
            <a:chExt cx="1397" cy="614"/>
          </a:xfrm>
        </p:grpSpPr>
        <p:sp>
          <p:nvSpPr>
            <p:cNvPr id="24621" name="Line 39"/>
            <p:cNvSpPr/>
            <p:nvPr/>
          </p:nvSpPr>
          <p:spPr>
            <a:xfrm>
              <a:off x="4023" y="680"/>
              <a:ext cx="0" cy="363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22" name="Text Box 40"/>
            <p:cNvSpPr txBox="1"/>
            <p:nvPr/>
          </p:nvSpPr>
          <p:spPr>
            <a:xfrm>
              <a:off x="3887" y="1115"/>
              <a:ext cx="1397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zh-CN" altLang="en-US" sz="1800" i="0" dirty="0">
                  <a:latin typeface="宋体" panose="02010600030101010101" pitchFamily="2" charset="-122"/>
                  <a:ea typeface="宋体" panose="02010600030101010101" pitchFamily="2" charset="-122"/>
                </a:rPr>
                <a:t>外螺纹公差代号</a:t>
              </a:r>
              <a:r>
                <a:rPr lang="en-US" altLang="zh-CN" sz="1800" i="0" dirty="0">
                  <a:latin typeface="宋体" panose="02010600030101010101" pitchFamily="2" charset="-122"/>
                  <a:ea typeface="宋体" panose="02010600030101010101" pitchFamily="2" charset="-122"/>
                </a:rPr>
                <a:t>8e</a:t>
              </a:r>
            </a:p>
          </p:txBody>
        </p:sp>
      </p:grpSp>
      <p:grpSp>
        <p:nvGrpSpPr>
          <p:cNvPr id="13" name="Group 41"/>
          <p:cNvGrpSpPr/>
          <p:nvPr/>
        </p:nvGrpSpPr>
        <p:grpSpPr>
          <a:xfrm>
            <a:off x="6459538" y="1008063"/>
            <a:ext cx="1655762" cy="550862"/>
            <a:chOff x="2936" y="663"/>
            <a:chExt cx="1043" cy="347"/>
          </a:xfrm>
        </p:grpSpPr>
        <p:sp>
          <p:nvSpPr>
            <p:cNvPr id="24619" name="Line 42"/>
            <p:cNvSpPr/>
            <p:nvPr/>
          </p:nvSpPr>
          <p:spPr>
            <a:xfrm>
              <a:off x="3061" y="663"/>
              <a:ext cx="0" cy="136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20" name="Text Box 43"/>
            <p:cNvSpPr txBox="1"/>
            <p:nvPr/>
          </p:nvSpPr>
          <p:spPr>
            <a:xfrm>
              <a:off x="2936" y="831"/>
              <a:ext cx="1043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zh-CN" altLang="en-US" sz="1800" i="0" dirty="0">
                  <a:latin typeface="宋体" panose="02010600030101010101" pitchFamily="2" charset="-122"/>
                  <a:ea typeface="宋体" panose="02010600030101010101" pitchFamily="2" charset="-122"/>
                </a:rPr>
                <a:t>长旋合长度</a:t>
              </a:r>
            </a:p>
          </p:txBody>
        </p:sp>
      </p:grpSp>
      <p:grpSp>
        <p:nvGrpSpPr>
          <p:cNvPr id="14" name="Group 44"/>
          <p:cNvGrpSpPr/>
          <p:nvPr/>
        </p:nvGrpSpPr>
        <p:grpSpPr>
          <a:xfrm>
            <a:off x="5194300" y="1082675"/>
            <a:ext cx="2489200" cy="1852613"/>
            <a:chOff x="3272" y="682"/>
            <a:chExt cx="1568" cy="1167"/>
          </a:xfrm>
        </p:grpSpPr>
        <p:sp>
          <p:nvSpPr>
            <p:cNvPr id="24617" name="Line 45"/>
            <p:cNvSpPr/>
            <p:nvPr/>
          </p:nvSpPr>
          <p:spPr>
            <a:xfrm>
              <a:off x="3374" y="682"/>
              <a:ext cx="0" cy="929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18" name="Text Box 46"/>
            <p:cNvSpPr txBox="1"/>
            <p:nvPr/>
          </p:nvSpPr>
          <p:spPr>
            <a:xfrm>
              <a:off x="3272" y="1670"/>
              <a:ext cx="1568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zh-CN" altLang="en-US" sz="1800" i="0" dirty="0">
                  <a:latin typeface="宋体" panose="02010600030101010101" pitchFamily="2" charset="-122"/>
                  <a:ea typeface="宋体" panose="02010600030101010101" pitchFamily="2" charset="-122"/>
                </a:rPr>
                <a:t>双线螺纹，螺距为</a:t>
              </a:r>
              <a:r>
                <a:rPr lang="en-US" altLang="zh-CN" sz="1800" i="0" dirty="0">
                  <a:latin typeface="宋体" panose="02010600030101010101" pitchFamily="2" charset="-122"/>
                  <a:ea typeface="宋体" panose="02010600030101010101" pitchFamily="2" charset="-122"/>
                </a:rPr>
                <a:t>7mm</a:t>
              </a:r>
            </a:p>
          </p:txBody>
        </p:sp>
      </p:grpSp>
      <p:grpSp>
        <p:nvGrpSpPr>
          <p:cNvPr id="15" name="Group 47"/>
          <p:cNvGrpSpPr/>
          <p:nvPr/>
        </p:nvGrpSpPr>
        <p:grpSpPr>
          <a:xfrm>
            <a:off x="5724525" y="1052513"/>
            <a:ext cx="1655763" cy="1395412"/>
            <a:chOff x="3606" y="663"/>
            <a:chExt cx="1043" cy="879"/>
          </a:xfrm>
        </p:grpSpPr>
        <p:sp>
          <p:nvSpPr>
            <p:cNvPr id="24615" name="Line 48"/>
            <p:cNvSpPr/>
            <p:nvPr/>
          </p:nvSpPr>
          <p:spPr>
            <a:xfrm>
              <a:off x="3651" y="663"/>
              <a:ext cx="0" cy="680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16" name="Text Box 49"/>
            <p:cNvSpPr txBox="1"/>
            <p:nvPr/>
          </p:nvSpPr>
          <p:spPr>
            <a:xfrm>
              <a:off x="3606" y="1363"/>
              <a:ext cx="1043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zh-CN" altLang="en-US" sz="1800" i="0" dirty="0">
                  <a:latin typeface="宋体" panose="02010600030101010101" pitchFamily="2" charset="-122"/>
                  <a:ea typeface="宋体" panose="02010600030101010101" pitchFamily="2" charset="-122"/>
                </a:rPr>
                <a:t>左旋</a:t>
              </a:r>
            </a:p>
          </p:txBody>
        </p:sp>
      </p:grpSp>
      <p:sp>
        <p:nvSpPr>
          <p:cNvPr id="517170" name="Rectangle 50"/>
          <p:cNvSpPr/>
          <p:nvPr/>
        </p:nvSpPr>
        <p:spPr>
          <a:xfrm>
            <a:off x="4321175" y="3792538"/>
            <a:ext cx="2857500" cy="455612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 anchor="ctr" anchorCtr="0"/>
          <a:lstStyle/>
          <a:p>
            <a:pPr algn="l" eaLnBrk="0" hangingPunct="0">
              <a:buSzPct val="100000"/>
              <a:buFont typeface="Times New Roman" panose="02020603050405020304" pitchFamily="18" charset="0"/>
            </a:pPr>
            <a:r>
              <a:rPr lang="en-GB" altLang="zh-CN" sz="1800" i="0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Tr  40×7  -7H</a:t>
            </a:r>
          </a:p>
        </p:txBody>
      </p:sp>
      <p:grpSp>
        <p:nvGrpSpPr>
          <p:cNvPr id="16" name="Group 51"/>
          <p:cNvGrpSpPr/>
          <p:nvPr/>
        </p:nvGrpSpPr>
        <p:grpSpPr>
          <a:xfrm>
            <a:off x="4211638" y="4149725"/>
            <a:ext cx="1223962" cy="1873250"/>
            <a:chOff x="1928" y="668"/>
            <a:chExt cx="771" cy="1180"/>
          </a:xfrm>
        </p:grpSpPr>
        <p:sp>
          <p:nvSpPr>
            <p:cNvPr id="24613" name="Text Box 52"/>
            <p:cNvSpPr txBox="1"/>
            <p:nvPr/>
          </p:nvSpPr>
          <p:spPr>
            <a:xfrm>
              <a:off x="1928" y="1669"/>
              <a:ext cx="771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zh-CN" altLang="en-US" sz="1800" i="0" dirty="0">
                  <a:latin typeface="Garamond" panose="02020404030301010803" pitchFamily="18" charset="0"/>
                  <a:ea typeface="宋体" panose="02010600030101010101" pitchFamily="2" charset="-122"/>
                </a:rPr>
                <a:t>梯形螺纹</a:t>
              </a:r>
            </a:p>
          </p:txBody>
        </p:sp>
        <p:sp>
          <p:nvSpPr>
            <p:cNvPr id="24614" name="Line 53"/>
            <p:cNvSpPr/>
            <p:nvPr/>
          </p:nvSpPr>
          <p:spPr>
            <a:xfrm>
              <a:off x="2110" y="668"/>
              <a:ext cx="0" cy="952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7" name="Group 54"/>
          <p:cNvGrpSpPr/>
          <p:nvPr/>
        </p:nvGrpSpPr>
        <p:grpSpPr>
          <a:xfrm>
            <a:off x="4716463" y="4149725"/>
            <a:ext cx="1655762" cy="1563688"/>
            <a:chOff x="2215" y="663"/>
            <a:chExt cx="1043" cy="985"/>
          </a:xfrm>
        </p:grpSpPr>
        <p:sp>
          <p:nvSpPr>
            <p:cNvPr id="24611" name="Line 55"/>
            <p:cNvSpPr/>
            <p:nvPr/>
          </p:nvSpPr>
          <p:spPr>
            <a:xfrm>
              <a:off x="2351" y="663"/>
              <a:ext cx="0" cy="748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12" name="Text Box 56"/>
            <p:cNvSpPr txBox="1"/>
            <p:nvPr/>
          </p:nvSpPr>
          <p:spPr>
            <a:xfrm>
              <a:off x="2215" y="1469"/>
              <a:ext cx="1043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zh-CN" altLang="en-US" sz="1800" i="0" dirty="0">
                  <a:latin typeface="宋体" panose="02010600030101010101" pitchFamily="2" charset="-122"/>
                  <a:ea typeface="宋体" panose="02010600030101010101" pitchFamily="2" charset="-122"/>
                </a:rPr>
                <a:t>公称直径</a:t>
              </a:r>
              <a:r>
                <a:rPr lang="en-US" altLang="zh-CN" sz="1800" i="0" dirty="0">
                  <a:latin typeface="宋体" panose="02010600030101010101" pitchFamily="2" charset="-122"/>
                  <a:ea typeface="宋体" panose="02010600030101010101" pitchFamily="2" charset="-122"/>
                </a:rPr>
                <a:t>40mm</a:t>
              </a:r>
            </a:p>
          </p:txBody>
        </p:sp>
      </p:grpSp>
      <p:grpSp>
        <p:nvGrpSpPr>
          <p:cNvPr id="18" name="Group 57"/>
          <p:cNvGrpSpPr/>
          <p:nvPr/>
        </p:nvGrpSpPr>
        <p:grpSpPr>
          <a:xfrm>
            <a:off x="5181600" y="4149725"/>
            <a:ext cx="3494088" cy="1223963"/>
            <a:chOff x="3264" y="2605"/>
            <a:chExt cx="2201" cy="771"/>
          </a:xfrm>
        </p:grpSpPr>
        <p:sp>
          <p:nvSpPr>
            <p:cNvPr id="24609" name="Line 58"/>
            <p:cNvSpPr/>
            <p:nvPr/>
          </p:nvSpPr>
          <p:spPr>
            <a:xfrm>
              <a:off x="3347" y="2605"/>
              <a:ext cx="0" cy="544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10" name="Text Box 59"/>
            <p:cNvSpPr txBox="1"/>
            <p:nvPr/>
          </p:nvSpPr>
          <p:spPr>
            <a:xfrm>
              <a:off x="3264" y="3197"/>
              <a:ext cx="2201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zh-CN" altLang="en-US" sz="1800" i="0" dirty="0">
                  <a:latin typeface="宋体" panose="02010600030101010101" pitchFamily="2" charset="-122"/>
                  <a:ea typeface="宋体" panose="02010600030101010101" pitchFamily="2" charset="-122"/>
                </a:rPr>
                <a:t>单线螺纹，螺距</a:t>
              </a:r>
              <a:r>
                <a:rPr lang="en-US" altLang="zh-CN" sz="1800" i="0" dirty="0">
                  <a:latin typeface="宋体" panose="02010600030101010101" pitchFamily="2" charset="-122"/>
                  <a:ea typeface="宋体" panose="02010600030101010101" pitchFamily="2" charset="-122"/>
                </a:rPr>
                <a:t>=</a:t>
              </a:r>
              <a:r>
                <a:rPr lang="zh-CN" altLang="en-US" sz="1800" i="0" dirty="0">
                  <a:latin typeface="宋体" panose="02010600030101010101" pitchFamily="2" charset="-122"/>
                  <a:ea typeface="宋体" panose="02010600030101010101" pitchFamily="2" charset="-122"/>
                </a:rPr>
                <a:t>导程</a:t>
              </a:r>
              <a:r>
                <a:rPr lang="en-US" altLang="zh-CN" sz="1800" i="0" dirty="0">
                  <a:latin typeface="宋体" panose="02010600030101010101" pitchFamily="2" charset="-122"/>
                  <a:ea typeface="宋体" panose="02010600030101010101" pitchFamily="2" charset="-122"/>
                </a:rPr>
                <a:t>=7mm</a:t>
              </a:r>
            </a:p>
          </p:txBody>
        </p:sp>
      </p:grpSp>
      <p:grpSp>
        <p:nvGrpSpPr>
          <p:cNvPr id="19" name="Group 60"/>
          <p:cNvGrpSpPr/>
          <p:nvPr/>
        </p:nvGrpSpPr>
        <p:grpSpPr>
          <a:xfrm>
            <a:off x="5507038" y="4149725"/>
            <a:ext cx="2305050" cy="889000"/>
            <a:chOff x="1065" y="2478"/>
            <a:chExt cx="1452" cy="560"/>
          </a:xfrm>
        </p:grpSpPr>
        <p:sp>
          <p:nvSpPr>
            <p:cNvPr id="24607" name="Line 61"/>
            <p:cNvSpPr/>
            <p:nvPr/>
          </p:nvSpPr>
          <p:spPr>
            <a:xfrm>
              <a:off x="1201" y="2478"/>
              <a:ext cx="0" cy="363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08" name="Text Box 62"/>
            <p:cNvSpPr txBox="1"/>
            <p:nvPr/>
          </p:nvSpPr>
          <p:spPr>
            <a:xfrm>
              <a:off x="1065" y="2859"/>
              <a:ext cx="1452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zh-CN" altLang="en-US" sz="1800" i="0" dirty="0">
                  <a:latin typeface="宋体" panose="02010600030101010101" pitchFamily="2" charset="-122"/>
                  <a:ea typeface="宋体" panose="02010600030101010101" pitchFamily="2" charset="-122"/>
                </a:rPr>
                <a:t>内螺纹、公差代号</a:t>
              </a:r>
              <a:r>
                <a:rPr lang="en-US" altLang="zh-CN" sz="1800" i="0" dirty="0">
                  <a:latin typeface="宋体" panose="02010600030101010101" pitchFamily="2" charset="-122"/>
                  <a:ea typeface="宋体" panose="02010600030101010101" pitchFamily="2" charset="-122"/>
                </a:rPr>
                <a:t>7H</a:t>
              </a:r>
            </a:p>
          </p:txBody>
        </p:sp>
      </p:grpSp>
      <p:sp>
        <p:nvSpPr>
          <p:cNvPr id="517183" name="Text Box 63"/>
          <p:cNvSpPr txBox="1"/>
          <p:nvPr/>
        </p:nvSpPr>
        <p:spPr>
          <a:xfrm>
            <a:off x="6084888" y="5805488"/>
            <a:ext cx="24257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800" i="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右旋，中等旋合长度</a:t>
            </a:r>
          </a:p>
        </p:txBody>
      </p:sp>
      <p:sp>
        <p:nvSpPr>
          <p:cNvPr id="24606" name="Rectangle 64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13.1.3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螺纹的标注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GB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普通螺纹与梯形螺纹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的标注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17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17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1" dur="500"/>
                                        <p:tgtEl>
                                          <p:spTgt spid="517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517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1" dur="500"/>
                                        <p:tgtEl>
                                          <p:spTgt spid="517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4" dur="500"/>
                                        <p:tgtEl>
                                          <p:spTgt spid="51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8" dur="500"/>
                                        <p:tgtEl>
                                          <p:spTgt spid="51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7123" grpId="0"/>
      <p:bldP spid="517133" grpId="0"/>
      <p:bldP spid="517134" grpId="0"/>
      <p:bldP spid="517144" grpId="0"/>
      <p:bldP spid="517151" grpId="0"/>
      <p:bldP spid="517170" grpId="0"/>
      <p:bldP spid="51718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B05A6EB-5971-4CA6-A26E-A6A0EFEBF834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17:19:13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21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488450" name="Rectangle 2"/>
          <p:cNvSpPr/>
          <p:nvPr/>
        </p:nvSpPr>
        <p:spPr bwMode="auto">
          <a:xfrm>
            <a:off x="1187450" y="1219200"/>
            <a:ext cx="2268538" cy="409575"/>
          </a:xfrm>
          <a:prstGeom prst="rect">
            <a:avLst/>
          </a:prstGeom>
          <a:solidFill>
            <a:srgbClr val="CCFFCC"/>
          </a:solidFill>
          <a:ln w="12700">
            <a:solidFill>
              <a:schemeClr val="accent2"/>
            </a:solidFill>
            <a:miter lim="800000"/>
          </a:ln>
        </p:spPr>
        <p:txBody>
          <a:bodyPr lIns="88900" tIns="38100" rIns="88900" bIns="3810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Times New Roman" panose="02020603050405020304" pitchFamily="18" charset="0"/>
              <a:buNone/>
              <a:defRPr/>
            </a:pPr>
            <a:r>
              <a:rPr kumimoji="1" lang="zh-CN" altLang="en-GB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</a:rPr>
              <a:t>螺纹特征代号</a:t>
            </a:r>
          </a:p>
        </p:txBody>
      </p:sp>
      <p:sp>
        <p:nvSpPr>
          <p:cNvPr id="488451" name="Rectangle 3"/>
          <p:cNvSpPr/>
          <p:nvPr/>
        </p:nvSpPr>
        <p:spPr bwMode="auto">
          <a:xfrm>
            <a:off x="3849688" y="1219200"/>
            <a:ext cx="1443038" cy="409575"/>
          </a:xfrm>
          <a:prstGeom prst="rect">
            <a:avLst/>
          </a:prstGeom>
          <a:solidFill>
            <a:srgbClr val="CCFFCC"/>
          </a:solidFill>
          <a:ln w="12700">
            <a:solidFill>
              <a:schemeClr val="accent2"/>
            </a:solidFill>
            <a:miter lim="800000"/>
          </a:ln>
        </p:spPr>
        <p:txBody>
          <a:bodyPr lIns="88900" tIns="38100" rIns="88900" bIns="3810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Times New Roman" panose="02020603050405020304" pitchFamily="18" charset="0"/>
              <a:buNone/>
              <a:defRPr/>
            </a:pPr>
            <a:r>
              <a:rPr kumimoji="1" lang="zh-CN" altLang="en-GB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</a:rPr>
              <a:t>尺寸代号</a:t>
            </a:r>
            <a:endParaRPr kumimoji="1" lang="en-GB" altLang="zh-CN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anose="02020603050405020304" pitchFamily="18" charset="0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488452" name="Rectangle 4"/>
          <p:cNvSpPr/>
          <p:nvPr/>
        </p:nvSpPr>
        <p:spPr bwMode="auto">
          <a:xfrm>
            <a:off x="5616575" y="1219200"/>
            <a:ext cx="1979613" cy="409575"/>
          </a:xfrm>
          <a:prstGeom prst="rect">
            <a:avLst/>
          </a:prstGeom>
          <a:solidFill>
            <a:srgbClr val="CCFFCC"/>
          </a:solidFill>
          <a:ln w="12700">
            <a:solidFill>
              <a:schemeClr val="accent2"/>
            </a:solidFill>
            <a:miter lim="800000"/>
          </a:ln>
        </p:spPr>
        <p:txBody>
          <a:bodyPr lIns="88900" tIns="38100" rIns="88900" bIns="3810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 typeface="Times New Roman" panose="02020603050405020304" pitchFamily="18" charset="0"/>
              <a:buNone/>
              <a:defRPr/>
            </a:pPr>
            <a:r>
              <a:rPr kumimoji="1" lang="en-GB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华文中宋" panose="02010600040101010101" pitchFamily="2" charset="-122"/>
                <a:cs typeface="+mn-cs"/>
              </a:rPr>
              <a:t>公差带代号</a:t>
            </a:r>
          </a:p>
        </p:txBody>
      </p:sp>
      <p:sp>
        <p:nvSpPr>
          <p:cNvPr id="488453" name="Rectangle 5"/>
          <p:cNvSpPr/>
          <p:nvPr/>
        </p:nvSpPr>
        <p:spPr>
          <a:xfrm>
            <a:off x="473075" y="1905000"/>
            <a:ext cx="8313738" cy="4224338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 anchor="ctr" anchorCtr="0"/>
          <a:lstStyle/>
          <a:p>
            <a:pPr algn="l" eaLnBrk="0" hangingPunct="0">
              <a:spcBef>
                <a:spcPct val="40000"/>
              </a:spcBef>
              <a:buClr>
                <a:srgbClr val="FF0000"/>
              </a:buClr>
              <a:buSzPct val="100000"/>
              <a:buFont typeface="Wingdings" panose="05000000000000000000" pitchFamily="2" charset="2"/>
              <a:buBlip>
                <a:blip r:embed="rId2"/>
              </a:buBlip>
            </a:pPr>
            <a:r>
              <a:rPr lang="en-GB" altLang="zh-CN" sz="2800" i="0" dirty="0">
                <a:solidFill>
                  <a:srgbClr val="0000CC"/>
                </a:solidFill>
                <a:latin typeface="Times New Roman" panose="02020603050405020304" pitchFamily="18" charset="0"/>
                <a:ea typeface="仿宋_GB2312" pitchFamily="49" charset="-122"/>
              </a:rPr>
              <a:t> </a:t>
            </a:r>
            <a:r>
              <a:rPr lang="zh-CN" altLang="en-GB" sz="2800" i="0" dirty="0">
                <a:solidFill>
                  <a:srgbClr val="990000"/>
                </a:solidFill>
                <a:latin typeface="Times New Roman" panose="02020603050405020304" pitchFamily="18" charset="0"/>
                <a:ea typeface="仿宋_GB2312" pitchFamily="49" charset="-122"/>
              </a:rPr>
              <a:t>螺纹特征代号</a:t>
            </a:r>
            <a:r>
              <a:rPr lang="zh-CN" altLang="en-GB" sz="2800" i="0" dirty="0">
                <a:solidFill>
                  <a:srgbClr val="0000CC"/>
                </a:solidFill>
                <a:latin typeface="Times New Roman" panose="02020603050405020304" pitchFamily="18" charset="0"/>
                <a:ea typeface="仿宋_GB2312" pitchFamily="49" charset="-122"/>
              </a:rPr>
              <a:t>  </a:t>
            </a:r>
            <a:r>
              <a:rPr lang="zh-CN" altLang="en-GB" sz="2800" i="0" dirty="0">
                <a:latin typeface="Times New Roman" panose="02020603050405020304" pitchFamily="18" charset="0"/>
                <a:ea typeface="仿宋_GB2312" pitchFamily="49" charset="-122"/>
              </a:rPr>
              <a:t>非螺纹密封管螺纹为</a:t>
            </a:r>
            <a:r>
              <a:rPr lang="en-GB" altLang="zh-CN" sz="2800" i="0" dirty="0">
                <a:latin typeface="Times New Roman" panose="02020603050405020304" pitchFamily="18" charset="0"/>
                <a:ea typeface="仿宋_GB2312" pitchFamily="49" charset="-122"/>
              </a:rPr>
              <a:t>G</a:t>
            </a:r>
            <a:r>
              <a:rPr lang="zh-CN" altLang="en-GB" sz="2800" i="0" dirty="0">
                <a:latin typeface="Times New Roman" panose="02020603050405020304" pitchFamily="18" charset="0"/>
                <a:ea typeface="仿宋_GB2312" pitchFamily="49" charset="-122"/>
              </a:rPr>
              <a:t>，螺纹密封管螺纹为</a:t>
            </a:r>
            <a:r>
              <a:rPr lang="en-GB" altLang="zh-CN" sz="2800" i="0" dirty="0">
                <a:latin typeface="Times New Roman" panose="02020603050405020304" pitchFamily="18" charset="0"/>
                <a:ea typeface="仿宋_GB2312" pitchFamily="49" charset="-122"/>
              </a:rPr>
              <a:t>R</a:t>
            </a:r>
            <a:r>
              <a:rPr lang="zh-CN" altLang="en-GB" sz="2800" i="0" dirty="0">
                <a:latin typeface="Times New Roman" panose="02020603050405020304" pitchFamily="18" charset="0"/>
                <a:ea typeface="仿宋_GB2312" pitchFamily="49" charset="-122"/>
              </a:rPr>
              <a:t>、</a:t>
            </a:r>
            <a:r>
              <a:rPr lang="en-GB" altLang="zh-CN" sz="2800" i="0" dirty="0">
                <a:latin typeface="Times New Roman" panose="02020603050405020304" pitchFamily="18" charset="0"/>
                <a:ea typeface="仿宋_GB2312" pitchFamily="49" charset="-122"/>
              </a:rPr>
              <a:t>Rc</a:t>
            </a:r>
            <a:r>
              <a:rPr lang="zh-CN" altLang="en-GB" sz="2800" i="0" dirty="0">
                <a:latin typeface="Times New Roman" panose="02020603050405020304" pitchFamily="18" charset="0"/>
                <a:ea typeface="仿宋_GB2312" pitchFamily="49" charset="-122"/>
              </a:rPr>
              <a:t>、</a:t>
            </a:r>
            <a:r>
              <a:rPr lang="en-GB" altLang="zh-CN" sz="2800" i="0" dirty="0">
                <a:latin typeface="Times New Roman" panose="02020603050405020304" pitchFamily="18" charset="0"/>
                <a:ea typeface="仿宋_GB2312" pitchFamily="49" charset="-122"/>
              </a:rPr>
              <a:t>Rp</a:t>
            </a:r>
            <a:r>
              <a:rPr lang="zh-CN" altLang="en-GB" sz="2800" i="0" dirty="0">
                <a:latin typeface="Times New Roman" panose="02020603050405020304" pitchFamily="18" charset="0"/>
                <a:ea typeface="仿宋_GB2312" pitchFamily="49" charset="-122"/>
              </a:rPr>
              <a:t>，</a:t>
            </a:r>
            <a:r>
              <a:rPr lang="en-GB" altLang="zh-CN" sz="2800" i="0" dirty="0">
                <a:latin typeface="Times New Roman" panose="02020603050405020304" pitchFamily="18" charset="0"/>
                <a:ea typeface="仿宋_GB2312" pitchFamily="49" charset="-122"/>
              </a:rPr>
              <a:t>60°</a:t>
            </a:r>
            <a:r>
              <a:rPr lang="zh-CN" altLang="en-GB" sz="2800" i="0" dirty="0">
                <a:latin typeface="Times New Roman" panose="02020603050405020304" pitchFamily="18" charset="0"/>
                <a:ea typeface="仿宋_GB2312" pitchFamily="49" charset="-122"/>
              </a:rPr>
              <a:t>圆锥管螺纹为</a:t>
            </a:r>
            <a:r>
              <a:rPr lang="en-GB" altLang="zh-CN" sz="2800" i="0" dirty="0">
                <a:latin typeface="Times New Roman" panose="02020603050405020304" pitchFamily="18" charset="0"/>
                <a:ea typeface="仿宋_GB2312" pitchFamily="49" charset="-122"/>
              </a:rPr>
              <a:t>NTP</a:t>
            </a:r>
          </a:p>
          <a:p>
            <a:pPr algn="l" eaLnBrk="0" hangingPunct="0">
              <a:spcBef>
                <a:spcPct val="40000"/>
              </a:spcBef>
              <a:buClr>
                <a:srgbClr val="FF0000"/>
              </a:buClr>
              <a:buSzPct val="100000"/>
              <a:buFont typeface="Wingdings" panose="05000000000000000000" pitchFamily="2" charset="2"/>
              <a:buBlip>
                <a:blip r:embed="rId2"/>
              </a:buBlip>
            </a:pPr>
            <a:r>
              <a:rPr lang="zh-CN" altLang="en-GB" sz="2800" i="0" dirty="0">
                <a:solidFill>
                  <a:srgbClr val="CC3300"/>
                </a:solidFill>
                <a:latin typeface="Times New Roman" panose="02020603050405020304" pitchFamily="18" charset="0"/>
                <a:ea typeface="仿宋_GB2312" pitchFamily="49" charset="-122"/>
              </a:rPr>
              <a:t> </a:t>
            </a:r>
            <a:r>
              <a:rPr lang="zh-CN" altLang="en-GB" sz="2800" i="0" dirty="0">
                <a:solidFill>
                  <a:srgbClr val="990000"/>
                </a:solidFill>
                <a:latin typeface="Times New Roman" panose="02020603050405020304" pitchFamily="18" charset="0"/>
                <a:ea typeface="仿宋_GB2312" pitchFamily="49" charset="-122"/>
              </a:rPr>
              <a:t>尺寸代号</a:t>
            </a:r>
            <a:r>
              <a:rPr lang="zh-CN" altLang="en-GB" sz="2800" i="0" dirty="0">
                <a:solidFill>
                  <a:srgbClr val="CC3300"/>
                </a:solidFill>
                <a:latin typeface="Times New Roman" panose="02020603050405020304" pitchFamily="18" charset="0"/>
                <a:ea typeface="仿宋_GB2312" pitchFamily="49" charset="-122"/>
              </a:rPr>
              <a:t> </a:t>
            </a:r>
            <a:r>
              <a:rPr lang="zh-CN" altLang="en-GB" sz="2800" i="0" dirty="0">
                <a:solidFill>
                  <a:srgbClr val="0000CC"/>
                </a:solidFill>
                <a:latin typeface="Times New Roman" panose="02020603050405020304" pitchFamily="18" charset="0"/>
                <a:ea typeface="仿宋_GB2312" pitchFamily="49" charset="-122"/>
              </a:rPr>
              <a:t> </a:t>
            </a:r>
            <a:r>
              <a:rPr lang="zh-CN" altLang="en-GB" sz="2800" i="0" dirty="0">
                <a:latin typeface="Times New Roman" panose="02020603050405020304" pitchFamily="18" charset="0"/>
                <a:ea typeface="仿宋_GB2312" pitchFamily="49" charset="-122"/>
              </a:rPr>
              <a:t>由于管子的孔径与壁厚均有标准，因此管螺纹的尺寸代号都不是螺纹的大径，而近似等于管子孔径的英寸数值。</a:t>
            </a:r>
          </a:p>
          <a:p>
            <a:pPr algn="l" eaLnBrk="0" hangingPunct="0">
              <a:spcBef>
                <a:spcPct val="40000"/>
              </a:spcBef>
              <a:buClr>
                <a:srgbClr val="FF0000"/>
              </a:buClr>
              <a:buSzPct val="100000"/>
              <a:buFont typeface="Wingdings" panose="05000000000000000000" pitchFamily="2" charset="2"/>
              <a:buBlip>
                <a:blip r:embed="rId2"/>
              </a:buBlip>
            </a:pPr>
            <a:r>
              <a:rPr lang="zh-CN" altLang="en-GB" sz="2800" i="0" dirty="0">
                <a:solidFill>
                  <a:srgbClr val="990000"/>
                </a:solidFill>
                <a:latin typeface="Times New Roman" panose="02020603050405020304" pitchFamily="18" charset="0"/>
                <a:ea typeface="仿宋_GB2312" pitchFamily="49" charset="-122"/>
              </a:rPr>
              <a:t>公差等级代号</a:t>
            </a:r>
            <a:r>
              <a:rPr lang="zh-CN" altLang="en-GB" sz="2800" i="0" dirty="0">
                <a:solidFill>
                  <a:srgbClr val="0000CC"/>
                </a:solidFill>
                <a:latin typeface="Times New Roman" panose="02020603050405020304" pitchFamily="18" charset="0"/>
                <a:ea typeface="仿宋_GB2312" pitchFamily="49" charset="-122"/>
              </a:rPr>
              <a:t> </a:t>
            </a:r>
            <a:r>
              <a:rPr lang="zh-CN" altLang="en-GB" sz="2800" i="0" dirty="0">
                <a:latin typeface="Times New Roman" panose="02020603050405020304" pitchFamily="18" charset="0"/>
                <a:ea typeface="仿宋_GB2312" pitchFamily="49" charset="-122"/>
              </a:rPr>
              <a:t>非螺纹密封的管螺纹的外螺纹有</a:t>
            </a:r>
            <a:r>
              <a:rPr lang="en-GB" altLang="zh-CN" sz="2800" i="0" dirty="0">
                <a:latin typeface="Times New Roman" panose="02020603050405020304" pitchFamily="18" charset="0"/>
                <a:ea typeface="仿宋_GB2312" pitchFamily="49" charset="-122"/>
              </a:rPr>
              <a:t>A</a:t>
            </a:r>
            <a:r>
              <a:rPr lang="zh-CN" altLang="en-GB" sz="2800" i="0" dirty="0">
                <a:latin typeface="Times New Roman" panose="02020603050405020304" pitchFamily="18" charset="0"/>
                <a:ea typeface="仿宋_GB2312" pitchFamily="49" charset="-122"/>
              </a:rPr>
              <a:t>、</a:t>
            </a:r>
            <a:r>
              <a:rPr lang="en-GB" altLang="zh-CN" sz="2800" i="0" dirty="0">
                <a:latin typeface="Times New Roman" panose="02020603050405020304" pitchFamily="18" charset="0"/>
                <a:ea typeface="仿宋_GB2312" pitchFamily="49" charset="-122"/>
              </a:rPr>
              <a:t>B</a:t>
            </a:r>
            <a:r>
              <a:rPr lang="zh-CN" altLang="en-GB" sz="2800" i="0" dirty="0">
                <a:latin typeface="Times New Roman" panose="02020603050405020304" pitchFamily="18" charset="0"/>
                <a:ea typeface="仿宋_GB2312" pitchFamily="49" charset="-122"/>
              </a:rPr>
              <a:t>两种公差等级，应该注上。而内螺纹只有一种公差等级，故不必标注。</a:t>
            </a:r>
            <a:endParaRPr lang="en-GB" altLang="zh-CN" sz="2800" i="0" dirty="0"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sp>
        <p:nvSpPr>
          <p:cNvPr id="25609" name="Rectangle 6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13.1.3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螺纹的标注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管</a:t>
            </a:r>
            <a:r>
              <a:rPr lang="zh-CN" altLang="en-GB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螺纹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的标注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4884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4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4884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4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4884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845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72A09E1-0507-4F3B-8B1E-8DC74573CCE2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17:19:13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6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22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518146" name="Rectangle 2"/>
          <p:cNvSpPr/>
          <p:nvPr/>
        </p:nvSpPr>
        <p:spPr>
          <a:xfrm>
            <a:off x="539750" y="765175"/>
            <a:ext cx="6875463" cy="647700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 anchor="ctr" anchorCtr="0"/>
          <a:lstStyle/>
          <a:p>
            <a:pPr algn="l" eaLnBrk="0" hangingPunct="0">
              <a:spcBef>
                <a:spcPct val="40000"/>
              </a:spcBef>
              <a:buClr>
                <a:srgbClr val="FF0000"/>
              </a:buClr>
              <a:buSzPct val="100000"/>
              <a:buFont typeface="Wingdings" panose="05000000000000000000" pitchFamily="2" charset="2"/>
            </a:pPr>
            <a:r>
              <a:rPr lang="en-GB" altLang="zh-CN" b="0" i="0" dirty="0">
                <a:latin typeface="华文中宋" panose="02010600040101010101" pitchFamily="2" charset="-122"/>
                <a:ea typeface="华文中宋" panose="02010600040101010101" pitchFamily="2" charset="-122"/>
              </a:rPr>
              <a:t> </a:t>
            </a:r>
            <a:r>
              <a:rPr lang="zh-CN" altLang="en-GB" b="0" i="0" dirty="0">
                <a:latin typeface="华文中宋" panose="02010600040101010101" pitchFamily="2" charset="-122"/>
                <a:ea typeface="华文中宋" panose="02010600040101010101" pitchFamily="2" charset="-122"/>
              </a:rPr>
              <a:t>非标准螺纹必须画出牙型并标注全部尺寸。</a:t>
            </a:r>
            <a:endParaRPr lang="en-GB" altLang="zh-CN" b="0" i="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2" name="Group 4"/>
          <p:cNvGrpSpPr/>
          <p:nvPr/>
        </p:nvGrpSpPr>
        <p:grpSpPr>
          <a:xfrm>
            <a:off x="2627313" y="2217738"/>
            <a:ext cx="4268787" cy="1946275"/>
            <a:chOff x="1655" y="2069"/>
            <a:chExt cx="2689" cy="1226"/>
          </a:xfrm>
        </p:grpSpPr>
        <p:grpSp>
          <p:nvGrpSpPr>
            <p:cNvPr id="26650" name="Group 5"/>
            <p:cNvGrpSpPr>
              <a:grpSpLocks noChangeAspect="1"/>
            </p:cNvGrpSpPr>
            <p:nvPr/>
          </p:nvGrpSpPr>
          <p:grpSpPr>
            <a:xfrm>
              <a:off x="1655" y="2069"/>
              <a:ext cx="2689" cy="1226"/>
              <a:chOff x="1044" y="2976"/>
              <a:chExt cx="1791" cy="817"/>
            </a:xfrm>
          </p:grpSpPr>
          <p:sp>
            <p:nvSpPr>
              <p:cNvPr id="26667" name="Line 6"/>
              <p:cNvSpPr>
                <a:spLocks noChangeAspect="1"/>
              </p:cNvSpPr>
              <p:nvPr/>
            </p:nvSpPr>
            <p:spPr>
              <a:xfrm>
                <a:off x="1191" y="3094"/>
                <a:ext cx="1152" cy="1"/>
              </a:xfrm>
              <a:prstGeom prst="line">
                <a:avLst/>
              </a:prstGeom>
              <a:ln w="381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668" name="Line 7"/>
              <p:cNvSpPr>
                <a:spLocks noChangeAspect="1"/>
              </p:cNvSpPr>
              <p:nvPr/>
            </p:nvSpPr>
            <p:spPr>
              <a:xfrm>
                <a:off x="1191" y="3094"/>
                <a:ext cx="1" cy="568"/>
              </a:xfrm>
              <a:prstGeom prst="line">
                <a:avLst/>
              </a:prstGeom>
              <a:ln w="381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669" name="Line 8"/>
              <p:cNvSpPr>
                <a:spLocks noChangeAspect="1"/>
              </p:cNvSpPr>
              <p:nvPr/>
            </p:nvSpPr>
            <p:spPr>
              <a:xfrm>
                <a:off x="1191" y="3670"/>
                <a:ext cx="1152" cy="1"/>
              </a:xfrm>
              <a:prstGeom prst="line">
                <a:avLst/>
              </a:prstGeom>
              <a:ln w="381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670" name="Freeform 9"/>
              <p:cNvSpPr>
                <a:spLocks noChangeAspect="1"/>
              </p:cNvSpPr>
              <p:nvPr/>
            </p:nvSpPr>
            <p:spPr>
              <a:xfrm>
                <a:off x="1125" y="3088"/>
                <a:ext cx="71" cy="71"/>
              </a:xfrm>
              <a:custGeom>
                <a:avLst/>
                <a:gdLst>
                  <a:gd name="txL" fmla="*/ 0 w 58"/>
                  <a:gd name="txT" fmla="*/ 0 h 58"/>
                  <a:gd name="txR" fmla="*/ 58 w 58"/>
                  <a:gd name="txB" fmla="*/ 58 h 58"/>
                </a:gdLst>
                <a:ahLst/>
                <a:cxnLst>
                  <a:cxn ang="0">
                    <a:pos x="71" y="0"/>
                  </a:cxn>
                  <a:cxn ang="0">
                    <a:pos x="0" y="71"/>
                  </a:cxn>
                </a:cxnLst>
                <a:rect l="txL" t="txT" r="txR" b="txB"/>
                <a:pathLst>
                  <a:path w="58" h="58">
                    <a:moveTo>
                      <a:pt x="58" y="0"/>
                    </a:moveTo>
                    <a:cubicBezTo>
                      <a:pt x="58" y="0"/>
                      <a:pt x="0" y="58"/>
                      <a:pt x="0" y="58"/>
                    </a:cubicBezTo>
                  </a:path>
                </a:pathLst>
              </a:custGeom>
              <a:noFill/>
              <a:ln w="3810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71" name="Freeform 10"/>
              <p:cNvSpPr>
                <a:spLocks noChangeAspect="1"/>
              </p:cNvSpPr>
              <p:nvPr/>
            </p:nvSpPr>
            <p:spPr>
              <a:xfrm>
                <a:off x="1134" y="3132"/>
                <a:ext cx="1" cy="494"/>
              </a:xfrm>
              <a:custGeom>
                <a:avLst/>
                <a:gdLst>
                  <a:gd name="txL" fmla="*/ 0 w 1"/>
                  <a:gd name="txT" fmla="*/ 0 h 494"/>
                  <a:gd name="txR" fmla="*/ 1 w 1"/>
                  <a:gd name="txB" fmla="*/ 494 h 494"/>
                </a:gdLst>
                <a:ahLst/>
                <a:cxnLst>
                  <a:cxn ang="0">
                    <a:pos x="0" y="0"/>
                  </a:cxn>
                  <a:cxn ang="0">
                    <a:pos x="0" y="494"/>
                  </a:cxn>
                </a:cxnLst>
                <a:rect l="txL" t="txT" r="txR" b="txB"/>
                <a:pathLst>
                  <a:path w="1" h="494">
                    <a:moveTo>
                      <a:pt x="0" y="0"/>
                    </a:moveTo>
                    <a:cubicBezTo>
                      <a:pt x="0" y="0"/>
                      <a:pt x="0" y="494"/>
                      <a:pt x="0" y="494"/>
                    </a:cubicBezTo>
                  </a:path>
                </a:pathLst>
              </a:custGeom>
              <a:noFill/>
              <a:ln w="3810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72" name="Freeform 11"/>
              <p:cNvSpPr>
                <a:spLocks noChangeAspect="1"/>
              </p:cNvSpPr>
              <p:nvPr/>
            </p:nvSpPr>
            <p:spPr>
              <a:xfrm>
                <a:off x="1133" y="3610"/>
                <a:ext cx="61" cy="61"/>
              </a:xfrm>
              <a:custGeom>
                <a:avLst/>
                <a:gdLst>
                  <a:gd name="txL" fmla="*/ 0 w 75"/>
                  <a:gd name="txT" fmla="*/ 0 h 75"/>
                  <a:gd name="txR" fmla="*/ 75 w 75"/>
                  <a:gd name="txB" fmla="*/ 75 h 75"/>
                </a:gdLst>
                <a:ahLst/>
                <a:cxnLst>
                  <a:cxn ang="0">
                    <a:pos x="61" y="61"/>
                  </a:cxn>
                  <a:cxn ang="0">
                    <a:pos x="0" y="0"/>
                  </a:cxn>
                </a:cxnLst>
                <a:rect l="txL" t="txT" r="txR" b="txB"/>
                <a:pathLst>
                  <a:path w="75" h="75">
                    <a:moveTo>
                      <a:pt x="75" y="75"/>
                    </a:moveTo>
                    <a:cubicBezTo>
                      <a:pt x="75" y="75"/>
                      <a:pt x="0" y="0"/>
                      <a:pt x="0" y="0"/>
                    </a:cubicBezTo>
                  </a:path>
                </a:pathLst>
              </a:custGeom>
              <a:noFill/>
              <a:ln w="3810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73" name="Line 12"/>
              <p:cNvSpPr>
                <a:spLocks noChangeAspect="1"/>
              </p:cNvSpPr>
              <p:nvPr/>
            </p:nvSpPr>
            <p:spPr>
              <a:xfrm>
                <a:off x="1044" y="3390"/>
                <a:ext cx="1791" cy="0"/>
              </a:xfrm>
              <a:prstGeom prst="line">
                <a:avLst/>
              </a:prstGeom>
              <a:ln w="9525" cap="flat" cmpd="sng">
                <a:solidFill>
                  <a:schemeClr val="tx2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26674" name="Line 13"/>
              <p:cNvSpPr>
                <a:spLocks noChangeAspect="1"/>
              </p:cNvSpPr>
              <p:nvPr/>
            </p:nvSpPr>
            <p:spPr>
              <a:xfrm>
                <a:off x="1144" y="3155"/>
                <a:ext cx="977" cy="0"/>
              </a:xfrm>
              <a:prstGeom prst="line">
                <a:avLst/>
              </a:prstGeom>
              <a:ln w="952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675" name="Line 14"/>
              <p:cNvSpPr>
                <a:spLocks noChangeAspect="1"/>
              </p:cNvSpPr>
              <p:nvPr/>
            </p:nvSpPr>
            <p:spPr>
              <a:xfrm>
                <a:off x="1147" y="3612"/>
                <a:ext cx="977" cy="0"/>
              </a:xfrm>
              <a:prstGeom prst="line">
                <a:avLst/>
              </a:prstGeom>
              <a:ln w="952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676" name="Line 15"/>
              <p:cNvSpPr>
                <a:spLocks noChangeAspect="1"/>
              </p:cNvSpPr>
              <p:nvPr/>
            </p:nvSpPr>
            <p:spPr>
              <a:xfrm>
                <a:off x="2115" y="3086"/>
                <a:ext cx="0" cy="589"/>
              </a:xfrm>
              <a:prstGeom prst="line">
                <a:avLst/>
              </a:prstGeom>
              <a:ln w="381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677" name="Line 16"/>
              <p:cNvSpPr>
                <a:spLocks noChangeAspect="1"/>
              </p:cNvSpPr>
              <p:nvPr/>
            </p:nvSpPr>
            <p:spPr>
              <a:xfrm>
                <a:off x="2336" y="2976"/>
                <a:ext cx="0" cy="817"/>
              </a:xfrm>
              <a:prstGeom prst="line">
                <a:avLst/>
              </a:prstGeom>
              <a:ln w="381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678" name="Line 17"/>
              <p:cNvSpPr>
                <a:spLocks noChangeAspect="1"/>
              </p:cNvSpPr>
              <p:nvPr/>
            </p:nvSpPr>
            <p:spPr>
              <a:xfrm>
                <a:off x="2336" y="2976"/>
                <a:ext cx="408" cy="0"/>
              </a:xfrm>
              <a:prstGeom prst="line">
                <a:avLst/>
              </a:prstGeom>
              <a:ln w="381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679" name="Line 18"/>
              <p:cNvSpPr>
                <a:spLocks noChangeAspect="1"/>
              </p:cNvSpPr>
              <p:nvPr/>
            </p:nvSpPr>
            <p:spPr>
              <a:xfrm>
                <a:off x="2336" y="3793"/>
                <a:ext cx="408" cy="0"/>
              </a:xfrm>
              <a:prstGeom prst="line">
                <a:avLst/>
              </a:prstGeom>
              <a:ln w="381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680" name="Freeform 19"/>
              <p:cNvSpPr>
                <a:spLocks noChangeAspect="1"/>
              </p:cNvSpPr>
              <p:nvPr/>
            </p:nvSpPr>
            <p:spPr>
              <a:xfrm>
                <a:off x="2711" y="2979"/>
                <a:ext cx="59" cy="810"/>
              </a:xfrm>
              <a:custGeom>
                <a:avLst/>
                <a:gdLst>
                  <a:gd name="txL" fmla="*/ 0 w 59"/>
                  <a:gd name="txT" fmla="*/ 0 h 810"/>
                  <a:gd name="txR" fmla="*/ 59 w 59"/>
                  <a:gd name="txB" fmla="*/ 810 h 810"/>
                </a:gdLst>
                <a:ahLst/>
                <a:cxnLst>
                  <a:cxn ang="0">
                    <a:pos x="28" y="0"/>
                  </a:cxn>
                  <a:cxn ang="0">
                    <a:pos x="7" y="102"/>
                  </a:cxn>
                  <a:cxn ang="0">
                    <a:pos x="28" y="321"/>
                  </a:cxn>
                  <a:cxn ang="0">
                    <a:pos x="40" y="393"/>
                  </a:cxn>
                  <a:cxn ang="0">
                    <a:pos x="28" y="684"/>
                  </a:cxn>
                  <a:cxn ang="0">
                    <a:pos x="25" y="711"/>
                  </a:cxn>
                  <a:cxn ang="0">
                    <a:pos x="22" y="720"/>
                  </a:cxn>
                  <a:cxn ang="0">
                    <a:pos x="16" y="762"/>
                  </a:cxn>
                  <a:cxn ang="0">
                    <a:pos x="31" y="810"/>
                  </a:cxn>
                </a:cxnLst>
                <a:rect l="txL" t="txT" r="txR" b="txB"/>
                <a:pathLst>
                  <a:path w="59" h="810">
                    <a:moveTo>
                      <a:pt x="28" y="0"/>
                    </a:moveTo>
                    <a:cubicBezTo>
                      <a:pt x="20" y="34"/>
                      <a:pt x="15" y="68"/>
                      <a:pt x="7" y="102"/>
                    </a:cubicBezTo>
                    <a:cubicBezTo>
                      <a:pt x="0" y="165"/>
                      <a:pt x="7" y="257"/>
                      <a:pt x="28" y="321"/>
                    </a:cubicBezTo>
                    <a:cubicBezTo>
                      <a:pt x="31" y="345"/>
                      <a:pt x="34" y="370"/>
                      <a:pt x="40" y="393"/>
                    </a:cubicBezTo>
                    <a:cubicBezTo>
                      <a:pt x="47" y="488"/>
                      <a:pt x="59" y="592"/>
                      <a:pt x="28" y="684"/>
                    </a:cubicBezTo>
                    <a:cubicBezTo>
                      <a:pt x="27" y="693"/>
                      <a:pt x="26" y="702"/>
                      <a:pt x="25" y="711"/>
                    </a:cubicBezTo>
                    <a:cubicBezTo>
                      <a:pt x="24" y="714"/>
                      <a:pt x="23" y="717"/>
                      <a:pt x="22" y="720"/>
                    </a:cubicBezTo>
                    <a:cubicBezTo>
                      <a:pt x="20" y="734"/>
                      <a:pt x="16" y="762"/>
                      <a:pt x="16" y="762"/>
                    </a:cubicBezTo>
                    <a:cubicBezTo>
                      <a:pt x="18" y="777"/>
                      <a:pt x="15" y="802"/>
                      <a:pt x="31" y="810"/>
                    </a:cubicBezTo>
                  </a:path>
                </a:pathLst>
              </a:custGeom>
              <a:noFill/>
              <a:ln w="1270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6651" name="Group 20"/>
            <p:cNvGrpSpPr/>
            <p:nvPr/>
          </p:nvGrpSpPr>
          <p:grpSpPr>
            <a:xfrm>
              <a:off x="2113" y="2205"/>
              <a:ext cx="815" cy="294"/>
              <a:chOff x="2113" y="2205"/>
              <a:chExt cx="815" cy="294"/>
            </a:xfrm>
          </p:grpSpPr>
          <p:sp>
            <p:nvSpPr>
              <p:cNvPr id="26652" name="Rectangle 21"/>
              <p:cNvSpPr/>
              <p:nvPr/>
            </p:nvSpPr>
            <p:spPr>
              <a:xfrm>
                <a:off x="2123" y="2205"/>
                <a:ext cx="802" cy="91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6653" name="Rectangle 22" descr="浅色上对角线"/>
              <p:cNvSpPr/>
              <p:nvPr/>
            </p:nvSpPr>
            <p:spPr>
              <a:xfrm>
                <a:off x="2154" y="2247"/>
                <a:ext cx="91" cy="90"/>
              </a:xfrm>
              <a:prstGeom prst="rect">
                <a:avLst/>
              </a:prstGeom>
              <a:pattFill prst="ltUpDiag">
                <a:fgClr>
                  <a:schemeClr val="tx2"/>
                </a:fgClr>
                <a:bgClr>
                  <a:srgbClr val="FFFFFF"/>
                </a:bgClr>
              </a:pattFill>
              <a:ln w="38100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6654" name="Rectangle 23" descr="浅色上对角线"/>
              <p:cNvSpPr/>
              <p:nvPr/>
            </p:nvSpPr>
            <p:spPr>
              <a:xfrm>
                <a:off x="2268" y="2247"/>
                <a:ext cx="91" cy="90"/>
              </a:xfrm>
              <a:prstGeom prst="rect">
                <a:avLst/>
              </a:prstGeom>
              <a:noFill/>
              <a:ln w="38100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6655" name="Rectangle 24" descr="浅色上对角线"/>
              <p:cNvSpPr/>
              <p:nvPr/>
            </p:nvSpPr>
            <p:spPr>
              <a:xfrm>
                <a:off x="2360" y="2247"/>
                <a:ext cx="91" cy="90"/>
              </a:xfrm>
              <a:prstGeom prst="rect">
                <a:avLst/>
              </a:prstGeom>
              <a:pattFill prst="ltUpDiag">
                <a:fgClr>
                  <a:schemeClr val="tx2"/>
                </a:fgClr>
                <a:bgClr>
                  <a:srgbClr val="FFFFFF"/>
                </a:bgClr>
              </a:pattFill>
              <a:ln w="38100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6656" name="Rectangle 25" descr="浅色上对角线"/>
              <p:cNvSpPr/>
              <p:nvPr/>
            </p:nvSpPr>
            <p:spPr>
              <a:xfrm>
                <a:off x="2474" y="2247"/>
                <a:ext cx="91" cy="90"/>
              </a:xfrm>
              <a:prstGeom prst="rect">
                <a:avLst/>
              </a:prstGeom>
              <a:noFill/>
              <a:ln w="38100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6657" name="Rectangle 26" descr="浅色上对角线"/>
              <p:cNvSpPr/>
              <p:nvPr/>
            </p:nvSpPr>
            <p:spPr>
              <a:xfrm>
                <a:off x="2564" y="2247"/>
                <a:ext cx="91" cy="90"/>
              </a:xfrm>
              <a:prstGeom prst="rect">
                <a:avLst/>
              </a:prstGeom>
              <a:pattFill prst="ltUpDiag">
                <a:fgClr>
                  <a:schemeClr val="tx2"/>
                </a:fgClr>
                <a:bgClr>
                  <a:srgbClr val="FFFFFF"/>
                </a:bgClr>
              </a:pattFill>
              <a:ln w="38100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6658" name="Rectangle 27" descr="浅色上对角线"/>
              <p:cNvSpPr/>
              <p:nvPr/>
            </p:nvSpPr>
            <p:spPr>
              <a:xfrm>
                <a:off x="2679" y="2247"/>
                <a:ext cx="91" cy="90"/>
              </a:xfrm>
              <a:prstGeom prst="rect">
                <a:avLst/>
              </a:prstGeom>
              <a:noFill/>
              <a:ln w="38100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6659" name="Rectangle 28" descr="浅色上对角线"/>
              <p:cNvSpPr/>
              <p:nvPr/>
            </p:nvSpPr>
            <p:spPr>
              <a:xfrm>
                <a:off x="2771" y="2247"/>
                <a:ext cx="91" cy="90"/>
              </a:xfrm>
              <a:prstGeom prst="rect">
                <a:avLst/>
              </a:prstGeom>
              <a:pattFill prst="ltUpDiag">
                <a:fgClr>
                  <a:schemeClr val="tx2"/>
                </a:fgClr>
                <a:bgClr>
                  <a:srgbClr val="FFFFFF"/>
                </a:bgClr>
              </a:pattFill>
              <a:ln w="38100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6660" name="Freeform 29" descr="浅色上对角线"/>
              <p:cNvSpPr/>
              <p:nvPr/>
            </p:nvSpPr>
            <p:spPr>
              <a:xfrm>
                <a:off x="2116" y="2325"/>
                <a:ext cx="783" cy="168"/>
              </a:xfrm>
              <a:custGeom>
                <a:avLst/>
                <a:gdLst>
                  <a:gd name="txL" fmla="*/ 0 w 783"/>
                  <a:gd name="txT" fmla="*/ 0 h 168"/>
                  <a:gd name="txR" fmla="*/ 783 w 783"/>
                  <a:gd name="txB" fmla="*/ 168 h 168"/>
                </a:gdLst>
                <a:ahLst/>
                <a:cxnLst>
                  <a:cxn ang="0">
                    <a:pos x="12" y="0"/>
                  </a:cxn>
                  <a:cxn ang="0">
                    <a:pos x="783" y="0"/>
                  </a:cxn>
                  <a:cxn ang="0">
                    <a:pos x="771" y="39"/>
                  </a:cxn>
                  <a:cxn ang="0">
                    <a:pos x="720" y="132"/>
                  </a:cxn>
                  <a:cxn ang="0">
                    <a:pos x="654" y="168"/>
                  </a:cxn>
                  <a:cxn ang="0">
                    <a:pos x="402" y="165"/>
                  </a:cxn>
                  <a:cxn ang="0">
                    <a:pos x="258" y="141"/>
                  </a:cxn>
                  <a:cxn ang="0">
                    <a:pos x="186" y="129"/>
                  </a:cxn>
                  <a:cxn ang="0">
                    <a:pos x="135" y="108"/>
                  </a:cxn>
                  <a:cxn ang="0">
                    <a:pos x="72" y="84"/>
                  </a:cxn>
                  <a:cxn ang="0">
                    <a:pos x="39" y="69"/>
                  </a:cxn>
                  <a:cxn ang="0">
                    <a:pos x="15" y="45"/>
                  </a:cxn>
                  <a:cxn ang="0">
                    <a:pos x="0" y="18"/>
                  </a:cxn>
                  <a:cxn ang="0">
                    <a:pos x="12" y="0"/>
                  </a:cxn>
                </a:cxnLst>
                <a:rect l="txL" t="txT" r="txR" b="txB"/>
                <a:pathLst>
                  <a:path w="783" h="168">
                    <a:moveTo>
                      <a:pt x="12" y="0"/>
                    </a:moveTo>
                    <a:lnTo>
                      <a:pt x="783" y="0"/>
                    </a:lnTo>
                    <a:cubicBezTo>
                      <a:pt x="779" y="13"/>
                      <a:pt x="775" y="26"/>
                      <a:pt x="771" y="39"/>
                    </a:cubicBezTo>
                    <a:cubicBezTo>
                      <a:pt x="767" y="70"/>
                      <a:pt x="754" y="121"/>
                      <a:pt x="720" y="132"/>
                    </a:cubicBezTo>
                    <a:cubicBezTo>
                      <a:pt x="702" y="150"/>
                      <a:pt x="679" y="162"/>
                      <a:pt x="654" y="168"/>
                    </a:cubicBezTo>
                    <a:cubicBezTo>
                      <a:pt x="570" y="167"/>
                      <a:pt x="486" y="167"/>
                      <a:pt x="402" y="165"/>
                    </a:cubicBezTo>
                    <a:cubicBezTo>
                      <a:pt x="354" y="164"/>
                      <a:pt x="306" y="147"/>
                      <a:pt x="258" y="141"/>
                    </a:cubicBezTo>
                    <a:cubicBezTo>
                      <a:pt x="235" y="133"/>
                      <a:pt x="209" y="132"/>
                      <a:pt x="186" y="129"/>
                    </a:cubicBezTo>
                    <a:cubicBezTo>
                      <a:pt x="167" y="124"/>
                      <a:pt x="154" y="113"/>
                      <a:pt x="135" y="108"/>
                    </a:cubicBezTo>
                    <a:cubicBezTo>
                      <a:pt x="116" y="95"/>
                      <a:pt x="93" y="93"/>
                      <a:pt x="72" y="84"/>
                    </a:cubicBezTo>
                    <a:cubicBezTo>
                      <a:pt x="60" y="79"/>
                      <a:pt x="52" y="72"/>
                      <a:pt x="39" y="69"/>
                    </a:cubicBezTo>
                    <a:cubicBezTo>
                      <a:pt x="29" y="62"/>
                      <a:pt x="24" y="54"/>
                      <a:pt x="15" y="45"/>
                    </a:cubicBezTo>
                    <a:cubicBezTo>
                      <a:pt x="11" y="34"/>
                      <a:pt x="4" y="29"/>
                      <a:pt x="0" y="18"/>
                    </a:cubicBezTo>
                    <a:cubicBezTo>
                      <a:pt x="4" y="3"/>
                      <a:pt x="0" y="8"/>
                      <a:pt x="12" y="0"/>
                    </a:cubicBezTo>
                    <a:close/>
                  </a:path>
                </a:pathLst>
              </a:custGeom>
              <a:pattFill prst="ltUpDiag">
                <a:fgClr>
                  <a:schemeClr val="tx2">
                    <a:alpha val="100000"/>
                  </a:schemeClr>
                </a:fgClr>
                <a:bgClr>
                  <a:srgbClr val="FFFFFF">
                    <a:alpha val="100000"/>
                  </a:srgbClr>
                </a:bgClr>
              </a:patt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61" name="Line 30"/>
              <p:cNvSpPr/>
              <p:nvPr/>
            </p:nvSpPr>
            <p:spPr>
              <a:xfrm>
                <a:off x="2233" y="2335"/>
                <a:ext cx="138" cy="0"/>
              </a:xfrm>
              <a:prstGeom prst="line">
                <a:avLst/>
              </a:prstGeom>
              <a:ln w="381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662" name="Line 31"/>
              <p:cNvSpPr/>
              <p:nvPr/>
            </p:nvSpPr>
            <p:spPr>
              <a:xfrm>
                <a:off x="2438" y="2335"/>
                <a:ext cx="136" cy="0"/>
              </a:xfrm>
              <a:prstGeom prst="line">
                <a:avLst/>
              </a:prstGeom>
              <a:ln w="381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663" name="Line 32"/>
              <p:cNvSpPr/>
              <p:nvPr/>
            </p:nvSpPr>
            <p:spPr>
              <a:xfrm>
                <a:off x="2643" y="2335"/>
                <a:ext cx="138" cy="0"/>
              </a:xfrm>
              <a:prstGeom prst="line">
                <a:avLst/>
              </a:prstGeom>
              <a:ln w="381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664" name="Freeform 33"/>
              <p:cNvSpPr/>
              <p:nvPr/>
            </p:nvSpPr>
            <p:spPr>
              <a:xfrm>
                <a:off x="2113" y="2243"/>
                <a:ext cx="815" cy="256"/>
              </a:xfrm>
              <a:custGeom>
                <a:avLst/>
                <a:gdLst>
                  <a:gd name="txL" fmla="*/ 0 w 815"/>
                  <a:gd name="txT" fmla="*/ 0 h 256"/>
                  <a:gd name="txR" fmla="*/ 815 w 815"/>
                  <a:gd name="txB" fmla="*/ 256 h 256"/>
                </a:gdLst>
                <a:ahLst/>
                <a:cxnLst>
                  <a:cxn ang="0">
                    <a:pos x="2" y="0"/>
                  </a:cxn>
                  <a:cxn ang="0">
                    <a:pos x="7" y="52"/>
                  </a:cxn>
                  <a:cxn ang="0">
                    <a:pos x="13" y="78"/>
                  </a:cxn>
                  <a:cxn ang="0">
                    <a:pos x="25" y="124"/>
                  </a:cxn>
                  <a:cxn ang="0">
                    <a:pos x="64" y="166"/>
                  </a:cxn>
                  <a:cxn ang="0">
                    <a:pos x="97" y="184"/>
                  </a:cxn>
                  <a:cxn ang="0">
                    <a:pos x="118" y="193"/>
                  </a:cxn>
                  <a:cxn ang="0">
                    <a:pos x="133" y="199"/>
                  </a:cxn>
                  <a:cxn ang="0">
                    <a:pos x="152" y="205"/>
                  </a:cxn>
                  <a:cxn ang="0">
                    <a:pos x="241" y="216"/>
                  </a:cxn>
                  <a:cxn ang="0">
                    <a:pos x="259" y="220"/>
                  </a:cxn>
                  <a:cxn ang="0">
                    <a:pos x="280" y="226"/>
                  </a:cxn>
                  <a:cxn ang="0">
                    <a:pos x="295" y="232"/>
                  </a:cxn>
                  <a:cxn ang="0">
                    <a:pos x="385" y="250"/>
                  </a:cxn>
                  <a:cxn ang="0">
                    <a:pos x="424" y="252"/>
                  </a:cxn>
                  <a:cxn ang="0">
                    <a:pos x="532" y="246"/>
                  </a:cxn>
                  <a:cxn ang="0">
                    <a:pos x="574" y="253"/>
                  </a:cxn>
                  <a:cxn ang="0">
                    <a:pos x="596" y="252"/>
                  </a:cxn>
                  <a:cxn ang="0">
                    <a:pos x="668" y="249"/>
                  </a:cxn>
                  <a:cxn ang="0">
                    <a:pos x="682" y="246"/>
                  </a:cxn>
                  <a:cxn ang="0">
                    <a:pos x="713" y="226"/>
                  </a:cxn>
                  <a:cxn ang="0">
                    <a:pos x="755" y="193"/>
                  </a:cxn>
                  <a:cxn ang="0">
                    <a:pos x="763" y="168"/>
                  </a:cxn>
                  <a:cxn ang="0">
                    <a:pos x="772" y="150"/>
                  </a:cxn>
                  <a:cxn ang="0">
                    <a:pos x="778" y="127"/>
                  </a:cxn>
                  <a:cxn ang="0">
                    <a:pos x="784" y="91"/>
                  </a:cxn>
                  <a:cxn ang="0">
                    <a:pos x="802" y="40"/>
                  </a:cxn>
                  <a:cxn ang="0">
                    <a:pos x="808" y="25"/>
                  </a:cxn>
                  <a:cxn ang="0">
                    <a:pos x="814" y="10"/>
                  </a:cxn>
                  <a:cxn ang="0">
                    <a:pos x="815" y="1"/>
                  </a:cxn>
                </a:cxnLst>
                <a:rect l="txL" t="txT" r="txR" b="txB"/>
                <a:pathLst>
                  <a:path w="815" h="256">
                    <a:moveTo>
                      <a:pt x="2" y="0"/>
                    </a:moveTo>
                    <a:cubicBezTo>
                      <a:pt x="2" y="10"/>
                      <a:pt x="0" y="38"/>
                      <a:pt x="7" y="52"/>
                    </a:cubicBezTo>
                    <a:cubicBezTo>
                      <a:pt x="9" y="61"/>
                      <a:pt x="10" y="70"/>
                      <a:pt x="13" y="78"/>
                    </a:cubicBezTo>
                    <a:cubicBezTo>
                      <a:pt x="14" y="92"/>
                      <a:pt x="14" y="115"/>
                      <a:pt x="25" y="124"/>
                    </a:cubicBezTo>
                    <a:cubicBezTo>
                      <a:pt x="28" y="137"/>
                      <a:pt x="50" y="163"/>
                      <a:pt x="64" y="166"/>
                    </a:cubicBezTo>
                    <a:cubicBezTo>
                      <a:pt x="75" y="172"/>
                      <a:pt x="85" y="182"/>
                      <a:pt x="97" y="184"/>
                    </a:cubicBezTo>
                    <a:cubicBezTo>
                      <a:pt x="103" y="189"/>
                      <a:pt x="110" y="191"/>
                      <a:pt x="118" y="193"/>
                    </a:cubicBezTo>
                    <a:cubicBezTo>
                      <a:pt x="123" y="197"/>
                      <a:pt x="127" y="198"/>
                      <a:pt x="133" y="199"/>
                    </a:cubicBezTo>
                    <a:cubicBezTo>
                      <a:pt x="146" y="205"/>
                      <a:pt x="139" y="204"/>
                      <a:pt x="152" y="205"/>
                    </a:cubicBezTo>
                    <a:cubicBezTo>
                      <a:pt x="182" y="215"/>
                      <a:pt x="208" y="215"/>
                      <a:pt x="241" y="216"/>
                    </a:cubicBezTo>
                    <a:cubicBezTo>
                      <a:pt x="248" y="217"/>
                      <a:pt x="252" y="219"/>
                      <a:pt x="259" y="220"/>
                    </a:cubicBezTo>
                    <a:cubicBezTo>
                      <a:pt x="266" y="223"/>
                      <a:pt x="273" y="225"/>
                      <a:pt x="280" y="226"/>
                    </a:cubicBezTo>
                    <a:cubicBezTo>
                      <a:pt x="285" y="229"/>
                      <a:pt x="289" y="231"/>
                      <a:pt x="295" y="232"/>
                    </a:cubicBezTo>
                    <a:cubicBezTo>
                      <a:pt x="320" y="245"/>
                      <a:pt x="357" y="247"/>
                      <a:pt x="385" y="250"/>
                    </a:cubicBezTo>
                    <a:cubicBezTo>
                      <a:pt x="396" y="256"/>
                      <a:pt x="413" y="252"/>
                      <a:pt x="424" y="252"/>
                    </a:cubicBezTo>
                    <a:cubicBezTo>
                      <a:pt x="457" y="241"/>
                      <a:pt x="497" y="247"/>
                      <a:pt x="532" y="246"/>
                    </a:cubicBezTo>
                    <a:cubicBezTo>
                      <a:pt x="548" y="242"/>
                      <a:pt x="560" y="250"/>
                      <a:pt x="574" y="253"/>
                    </a:cubicBezTo>
                    <a:cubicBezTo>
                      <a:pt x="581" y="256"/>
                      <a:pt x="596" y="252"/>
                      <a:pt x="596" y="252"/>
                    </a:cubicBezTo>
                    <a:cubicBezTo>
                      <a:pt x="622" y="241"/>
                      <a:pt x="592" y="253"/>
                      <a:pt x="668" y="249"/>
                    </a:cubicBezTo>
                    <a:cubicBezTo>
                      <a:pt x="673" y="249"/>
                      <a:pt x="682" y="246"/>
                      <a:pt x="682" y="246"/>
                    </a:cubicBezTo>
                    <a:cubicBezTo>
                      <a:pt x="693" y="240"/>
                      <a:pt x="701" y="232"/>
                      <a:pt x="713" y="226"/>
                    </a:cubicBezTo>
                    <a:cubicBezTo>
                      <a:pt x="721" y="215"/>
                      <a:pt x="743" y="202"/>
                      <a:pt x="755" y="193"/>
                    </a:cubicBezTo>
                    <a:cubicBezTo>
                      <a:pt x="759" y="185"/>
                      <a:pt x="759" y="176"/>
                      <a:pt x="763" y="168"/>
                    </a:cubicBezTo>
                    <a:cubicBezTo>
                      <a:pt x="764" y="162"/>
                      <a:pt x="768" y="155"/>
                      <a:pt x="772" y="150"/>
                    </a:cubicBezTo>
                    <a:cubicBezTo>
                      <a:pt x="774" y="142"/>
                      <a:pt x="776" y="134"/>
                      <a:pt x="778" y="127"/>
                    </a:cubicBezTo>
                    <a:cubicBezTo>
                      <a:pt x="779" y="115"/>
                      <a:pt x="780" y="102"/>
                      <a:pt x="784" y="91"/>
                    </a:cubicBezTo>
                    <a:cubicBezTo>
                      <a:pt x="786" y="70"/>
                      <a:pt x="793" y="58"/>
                      <a:pt x="802" y="40"/>
                    </a:cubicBezTo>
                    <a:cubicBezTo>
                      <a:pt x="803" y="34"/>
                      <a:pt x="806" y="31"/>
                      <a:pt x="808" y="25"/>
                    </a:cubicBezTo>
                    <a:cubicBezTo>
                      <a:pt x="809" y="19"/>
                      <a:pt x="812" y="16"/>
                      <a:pt x="814" y="10"/>
                    </a:cubicBezTo>
                    <a:cubicBezTo>
                      <a:pt x="815" y="3"/>
                      <a:pt x="815" y="6"/>
                      <a:pt x="815" y="1"/>
                    </a:cubicBezTo>
                  </a:path>
                </a:pathLst>
              </a:custGeom>
              <a:noFill/>
              <a:ln w="1270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65" name="Line 34"/>
              <p:cNvSpPr/>
              <p:nvPr/>
            </p:nvSpPr>
            <p:spPr>
              <a:xfrm>
                <a:off x="2121" y="2335"/>
                <a:ext cx="45" cy="0"/>
              </a:xfrm>
              <a:prstGeom prst="line">
                <a:avLst/>
              </a:prstGeom>
              <a:ln w="381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666" name="Line 35"/>
              <p:cNvSpPr/>
              <p:nvPr/>
            </p:nvSpPr>
            <p:spPr>
              <a:xfrm>
                <a:off x="2851" y="2337"/>
                <a:ext cx="45" cy="0"/>
              </a:xfrm>
              <a:prstGeom prst="line">
                <a:avLst/>
              </a:prstGeom>
              <a:ln w="381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5" name="Group 36"/>
          <p:cNvGrpSpPr/>
          <p:nvPr/>
        </p:nvGrpSpPr>
        <p:grpSpPr>
          <a:xfrm>
            <a:off x="1868488" y="2490788"/>
            <a:ext cx="1155700" cy="1384300"/>
            <a:chOff x="1177" y="2241"/>
            <a:chExt cx="728" cy="872"/>
          </a:xfrm>
        </p:grpSpPr>
        <p:sp>
          <p:nvSpPr>
            <p:cNvPr id="26642" name="Line 37"/>
            <p:cNvSpPr/>
            <p:nvPr/>
          </p:nvSpPr>
          <p:spPr>
            <a:xfrm>
              <a:off x="1338" y="2241"/>
              <a:ext cx="567" cy="0"/>
            </a:xfrm>
            <a:prstGeom prst="line">
              <a:avLst/>
            </a:prstGeom>
            <a:ln w="9525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643" name="Line 38"/>
            <p:cNvSpPr/>
            <p:nvPr/>
          </p:nvSpPr>
          <p:spPr>
            <a:xfrm>
              <a:off x="1338" y="3113"/>
              <a:ext cx="567" cy="0"/>
            </a:xfrm>
            <a:prstGeom prst="line">
              <a:avLst/>
            </a:prstGeom>
            <a:ln w="9525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644" name="Line 39"/>
            <p:cNvSpPr/>
            <p:nvPr/>
          </p:nvSpPr>
          <p:spPr>
            <a:xfrm>
              <a:off x="1338" y="2251"/>
              <a:ext cx="0" cy="862"/>
            </a:xfrm>
            <a:prstGeom prst="line">
              <a:avLst/>
            </a:prstGeom>
            <a:ln w="9525" cap="flat" cmpd="sng">
              <a:solidFill>
                <a:schemeClr val="hlink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26645" name="Text Box 40"/>
            <p:cNvSpPr txBox="1"/>
            <p:nvPr/>
          </p:nvSpPr>
          <p:spPr>
            <a:xfrm rot="-5400000">
              <a:off x="1010" y="2553"/>
              <a:ext cx="499" cy="16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600" i="0" dirty="0">
                  <a:solidFill>
                    <a:srgbClr val="9900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φ40</a:t>
              </a:r>
            </a:p>
          </p:txBody>
        </p:sp>
        <p:sp>
          <p:nvSpPr>
            <p:cNvPr id="26646" name="Line 41"/>
            <p:cNvSpPr/>
            <p:nvPr/>
          </p:nvSpPr>
          <p:spPr>
            <a:xfrm flipH="1">
              <a:off x="1517" y="2338"/>
              <a:ext cx="318" cy="0"/>
            </a:xfrm>
            <a:prstGeom prst="line">
              <a:avLst/>
            </a:prstGeom>
            <a:ln w="9525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647" name="Line 42"/>
            <p:cNvSpPr/>
            <p:nvPr/>
          </p:nvSpPr>
          <p:spPr>
            <a:xfrm flipH="1">
              <a:off x="1519" y="3024"/>
              <a:ext cx="318" cy="0"/>
            </a:xfrm>
            <a:prstGeom prst="line">
              <a:avLst/>
            </a:prstGeom>
            <a:ln w="9525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648" name="Line 43"/>
            <p:cNvSpPr/>
            <p:nvPr/>
          </p:nvSpPr>
          <p:spPr>
            <a:xfrm>
              <a:off x="1565" y="2341"/>
              <a:ext cx="0" cy="681"/>
            </a:xfrm>
            <a:prstGeom prst="line">
              <a:avLst/>
            </a:prstGeom>
            <a:ln w="9525" cap="flat" cmpd="sng">
              <a:solidFill>
                <a:schemeClr val="hlink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26649" name="Text Box 44"/>
            <p:cNvSpPr txBox="1"/>
            <p:nvPr/>
          </p:nvSpPr>
          <p:spPr>
            <a:xfrm rot="-5400000">
              <a:off x="1250" y="2553"/>
              <a:ext cx="499" cy="16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600" i="0" dirty="0">
                  <a:solidFill>
                    <a:srgbClr val="9900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φ30</a:t>
              </a:r>
            </a:p>
          </p:txBody>
        </p:sp>
      </p:grpSp>
      <p:grpSp>
        <p:nvGrpSpPr>
          <p:cNvPr id="6" name="Group 45"/>
          <p:cNvGrpSpPr/>
          <p:nvPr/>
        </p:nvGrpSpPr>
        <p:grpSpPr>
          <a:xfrm>
            <a:off x="3514725" y="1773238"/>
            <a:ext cx="612775" cy="804862"/>
            <a:chOff x="2214" y="1789"/>
            <a:chExt cx="386" cy="507"/>
          </a:xfrm>
        </p:grpSpPr>
        <p:sp>
          <p:nvSpPr>
            <p:cNvPr id="26634" name="Line 46"/>
            <p:cNvSpPr/>
            <p:nvPr/>
          </p:nvSpPr>
          <p:spPr>
            <a:xfrm flipV="1">
              <a:off x="2354" y="1888"/>
              <a:ext cx="0" cy="408"/>
            </a:xfrm>
            <a:prstGeom prst="line">
              <a:avLst/>
            </a:prstGeom>
            <a:ln w="9525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635" name="Line 47"/>
            <p:cNvSpPr/>
            <p:nvPr/>
          </p:nvSpPr>
          <p:spPr>
            <a:xfrm flipV="1">
              <a:off x="2565" y="1888"/>
              <a:ext cx="0" cy="408"/>
            </a:xfrm>
            <a:prstGeom prst="line">
              <a:avLst/>
            </a:prstGeom>
            <a:ln w="9525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636" name="Line 48"/>
            <p:cNvSpPr/>
            <p:nvPr/>
          </p:nvSpPr>
          <p:spPr>
            <a:xfrm flipV="1">
              <a:off x="2462" y="2004"/>
              <a:ext cx="0" cy="272"/>
            </a:xfrm>
            <a:prstGeom prst="line">
              <a:avLst/>
            </a:prstGeom>
            <a:ln w="9525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637" name="Line 49"/>
            <p:cNvSpPr/>
            <p:nvPr/>
          </p:nvSpPr>
          <p:spPr>
            <a:xfrm>
              <a:off x="2214" y="2069"/>
              <a:ext cx="136" cy="0"/>
            </a:xfrm>
            <a:prstGeom prst="line">
              <a:avLst/>
            </a:prstGeom>
            <a:ln w="9525" cap="flat" cmpd="sng">
              <a:solidFill>
                <a:schemeClr val="hlink"/>
              </a:solidFill>
              <a:prstDash val="solid"/>
              <a:headEnd type="none" w="med" len="med"/>
              <a:tailEnd type="triangle" w="sm" len="lg"/>
            </a:ln>
          </p:spPr>
        </p:sp>
        <p:sp>
          <p:nvSpPr>
            <p:cNvPr id="26638" name="Line 50"/>
            <p:cNvSpPr/>
            <p:nvPr/>
          </p:nvSpPr>
          <p:spPr>
            <a:xfrm>
              <a:off x="2464" y="2069"/>
              <a:ext cx="136" cy="0"/>
            </a:xfrm>
            <a:prstGeom prst="line">
              <a:avLst/>
            </a:prstGeom>
            <a:ln w="9525" cap="flat" cmpd="sng">
              <a:solidFill>
                <a:schemeClr val="hlink"/>
              </a:solidFill>
              <a:prstDash val="solid"/>
              <a:headEnd type="triangle" w="sm" len="lg"/>
              <a:tailEnd type="none" w="sm" len="lg"/>
            </a:ln>
          </p:spPr>
        </p:sp>
        <p:sp>
          <p:nvSpPr>
            <p:cNvPr id="26639" name="Line 51"/>
            <p:cNvSpPr/>
            <p:nvPr/>
          </p:nvSpPr>
          <p:spPr>
            <a:xfrm>
              <a:off x="2352" y="1933"/>
              <a:ext cx="215" cy="0"/>
            </a:xfrm>
            <a:prstGeom prst="line">
              <a:avLst/>
            </a:prstGeom>
            <a:ln w="9525" cap="flat" cmpd="sng">
              <a:solidFill>
                <a:schemeClr val="hlink"/>
              </a:solidFill>
              <a:prstDash val="solid"/>
              <a:headEnd type="triangle" w="sm" len="lg"/>
              <a:tailEnd type="triangle" w="sm" len="lg"/>
            </a:ln>
          </p:spPr>
        </p:sp>
        <p:sp>
          <p:nvSpPr>
            <p:cNvPr id="26640" name="Text Box 52"/>
            <p:cNvSpPr txBox="1"/>
            <p:nvPr/>
          </p:nvSpPr>
          <p:spPr>
            <a:xfrm>
              <a:off x="2365" y="1789"/>
              <a:ext cx="195" cy="16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600" i="0" dirty="0">
                  <a:solidFill>
                    <a:srgbClr val="9900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8</a:t>
              </a:r>
            </a:p>
          </p:txBody>
        </p:sp>
        <p:sp>
          <p:nvSpPr>
            <p:cNvPr id="26641" name="Text Box 53"/>
            <p:cNvSpPr txBox="1"/>
            <p:nvPr/>
          </p:nvSpPr>
          <p:spPr>
            <a:xfrm>
              <a:off x="2324" y="1949"/>
              <a:ext cx="195" cy="16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600" i="0" dirty="0">
                  <a:solidFill>
                    <a:srgbClr val="9900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4</a:t>
              </a:r>
            </a:p>
          </p:txBody>
        </p:sp>
      </p:grpSp>
      <p:sp>
        <p:nvSpPr>
          <p:cNvPr id="26633" name="Rectangle 54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13.1.3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螺纹的标注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非标准</a:t>
            </a:r>
            <a:r>
              <a:rPr lang="zh-CN" altLang="en-GB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螺纹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的标注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18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8146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BBD0E7C-743E-4CD4-A930-368FEE3FA8AF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17:19:13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2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23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491522" name="Rectangle 2"/>
          <p:cNvSpPr/>
          <p:nvPr/>
        </p:nvSpPr>
        <p:spPr>
          <a:xfrm>
            <a:off x="0" y="2024063"/>
            <a:ext cx="9144000" cy="1150937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/>
          <a:lstStyle/>
          <a:p>
            <a:pPr algn="l" eaLnBrk="0" hangingPunct="0">
              <a:spcBef>
                <a:spcPct val="50000"/>
              </a:spcBef>
              <a:buSzPct val="100000"/>
              <a:buFont typeface="Times New Roman" panose="02020603050405020304" pitchFamily="18" charset="0"/>
            </a:pPr>
            <a:r>
              <a:rPr lang="en-GB" altLang="zh-CN" i="0" dirty="0">
                <a:latin typeface="仿宋_GB2312" pitchFamily="49" charset="-122"/>
                <a:ea typeface="仿宋_GB2312" pitchFamily="49" charset="-122"/>
              </a:rPr>
              <a:t>    用来连接不太厚、且又允许钻成通孔的零件。</a:t>
            </a:r>
            <a:r>
              <a:rPr lang="zh-CN" altLang="en-GB" i="0" dirty="0">
                <a:latin typeface="仿宋_GB2312" pitchFamily="49" charset="-122"/>
                <a:ea typeface="仿宋_GB2312" pitchFamily="49" charset="-122"/>
              </a:rPr>
              <a:t>被连接的两个零件上加工出比螺栓直径稍大的通孔，螺栓穿过通孔后套上垫圈，并拧紧螺母即为螺栓连接。</a:t>
            </a:r>
            <a:endParaRPr lang="en-GB" altLang="zh-CN" i="0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491523" name="Text Box 3"/>
          <p:cNvSpPr txBox="1"/>
          <p:nvPr/>
        </p:nvSpPr>
        <p:spPr>
          <a:xfrm>
            <a:off x="323850" y="3395663"/>
            <a:ext cx="1079500" cy="366712"/>
          </a:xfrm>
          <a:prstGeom prst="rect">
            <a:avLst/>
          </a:prstGeom>
          <a:gradFill rotWithShape="1">
            <a:gsLst>
              <a:gs pos="0">
                <a:srgbClr val="5E9EFF">
                  <a:alpha val="100000"/>
                </a:srgbClr>
              </a:gs>
              <a:gs pos="20000">
                <a:srgbClr val="85C2FF">
                  <a:alpha val="100000"/>
                </a:srgbClr>
              </a:gs>
              <a:gs pos="35001">
                <a:srgbClr val="C4D6EB">
                  <a:alpha val="100000"/>
                </a:srgbClr>
              </a:gs>
              <a:gs pos="50000">
                <a:srgbClr val="FFEBFA">
                  <a:alpha val="100000"/>
                </a:srgbClr>
              </a:gs>
              <a:gs pos="64999">
                <a:srgbClr val="C4D6EB">
                  <a:alpha val="100000"/>
                </a:srgbClr>
              </a:gs>
              <a:gs pos="80000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i="0" dirty="0">
                <a:solidFill>
                  <a:srgbClr val="9900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螺栓</a:t>
            </a:r>
          </a:p>
        </p:txBody>
      </p:sp>
      <p:sp>
        <p:nvSpPr>
          <p:cNvPr id="491524" name="Text Box 4"/>
          <p:cNvSpPr txBox="1"/>
          <p:nvPr/>
        </p:nvSpPr>
        <p:spPr>
          <a:xfrm>
            <a:off x="1562100" y="3384550"/>
            <a:ext cx="6696075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  <a:buClr>
                <a:srgbClr val="CC3300"/>
              </a:buClr>
              <a:buSzPct val="110000"/>
              <a:buFont typeface="Wingdings" panose="05000000000000000000" pitchFamily="2" charset="2"/>
              <a:buChar char="Ø"/>
            </a:pPr>
            <a:r>
              <a:rPr lang="en-US" altLang="zh-CN" sz="2000" i="0" dirty="0">
                <a:latin typeface="仿宋_GB2312" pitchFamily="49" charset="-122"/>
                <a:ea typeface="仿宋_GB2312" pitchFamily="49" charset="-122"/>
              </a:rPr>
              <a:t> </a:t>
            </a: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有六角头螺栓、方头螺栓，六角头螺栓应用最广，</a:t>
            </a:r>
          </a:p>
          <a:p>
            <a:pPr algn="l">
              <a:lnSpc>
                <a:spcPct val="70000"/>
              </a:lnSpc>
              <a:spcBef>
                <a:spcPct val="50000"/>
              </a:spcBef>
              <a:buClr>
                <a:srgbClr val="CC3300"/>
              </a:buClr>
              <a:buSzPct val="110000"/>
              <a:buFont typeface="Wingdings" panose="05000000000000000000" pitchFamily="2" charset="2"/>
              <a:buChar char="Ø"/>
            </a:pP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 有</a:t>
            </a:r>
            <a:r>
              <a:rPr lang="en-US" altLang="zh-CN" sz="2000" i="0" dirty="0">
                <a:latin typeface="仿宋_GB2312" pitchFamily="49" charset="-122"/>
                <a:ea typeface="仿宋_GB2312" pitchFamily="49" charset="-122"/>
              </a:rPr>
              <a:t>A</a:t>
            </a: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、</a:t>
            </a:r>
            <a:r>
              <a:rPr lang="en-US" altLang="zh-CN" sz="2000" i="0" dirty="0">
                <a:latin typeface="仿宋_GB2312" pitchFamily="49" charset="-122"/>
                <a:ea typeface="仿宋_GB2312" pitchFamily="49" charset="-122"/>
              </a:rPr>
              <a:t>B</a:t>
            </a: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、</a:t>
            </a:r>
            <a:r>
              <a:rPr lang="en-US" altLang="zh-CN" sz="2000" i="0" dirty="0">
                <a:latin typeface="仿宋_GB2312" pitchFamily="49" charset="-122"/>
                <a:ea typeface="仿宋_GB2312" pitchFamily="49" charset="-122"/>
              </a:rPr>
              <a:t>C</a:t>
            </a: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三个等级，</a:t>
            </a:r>
            <a:r>
              <a:rPr lang="en-US" altLang="zh-CN" sz="2000" i="0" dirty="0">
                <a:latin typeface="仿宋_GB2312" pitchFamily="49" charset="-122"/>
                <a:ea typeface="仿宋_GB2312" pitchFamily="49" charset="-122"/>
              </a:rPr>
              <a:t>A</a:t>
            </a: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级最精确，</a:t>
            </a:r>
            <a:r>
              <a:rPr lang="en-US" altLang="zh-CN" sz="2000" i="0" dirty="0">
                <a:latin typeface="仿宋_GB2312" pitchFamily="49" charset="-122"/>
                <a:ea typeface="仿宋_GB2312" pitchFamily="49" charset="-122"/>
              </a:rPr>
              <a:t>C</a:t>
            </a: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级最不精确。</a:t>
            </a:r>
          </a:p>
        </p:txBody>
      </p:sp>
      <p:grpSp>
        <p:nvGrpSpPr>
          <p:cNvPr id="2" name="Group 5"/>
          <p:cNvGrpSpPr/>
          <p:nvPr/>
        </p:nvGrpSpPr>
        <p:grpSpPr>
          <a:xfrm>
            <a:off x="1282700" y="4695825"/>
            <a:ext cx="3578225" cy="1400175"/>
            <a:chOff x="808" y="2616"/>
            <a:chExt cx="2254" cy="882"/>
          </a:xfrm>
        </p:grpSpPr>
        <p:grpSp>
          <p:nvGrpSpPr>
            <p:cNvPr id="28740" name="Group 6"/>
            <p:cNvGrpSpPr>
              <a:grpSpLocks noChangeAspect="1"/>
            </p:cNvGrpSpPr>
            <p:nvPr/>
          </p:nvGrpSpPr>
          <p:grpSpPr>
            <a:xfrm rot="5400000" flipV="1">
              <a:off x="1823" y="2249"/>
              <a:ext cx="489" cy="1648"/>
              <a:chOff x="3233" y="1114"/>
              <a:chExt cx="325" cy="1209"/>
            </a:xfrm>
          </p:grpSpPr>
          <p:grpSp>
            <p:nvGrpSpPr>
              <p:cNvPr id="28749" name="Group 7"/>
              <p:cNvGrpSpPr>
                <a:grpSpLocks noChangeAspect="1"/>
              </p:cNvGrpSpPr>
              <p:nvPr/>
            </p:nvGrpSpPr>
            <p:grpSpPr>
              <a:xfrm>
                <a:off x="3256" y="1750"/>
                <a:ext cx="277" cy="573"/>
                <a:chOff x="3946" y="1750"/>
                <a:chExt cx="258" cy="573"/>
              </a:xfrm>
            </p:grpSpPr>
            <p:sp>
              <p:nvSpPr>
                <p:cNvPr id="28751" name="Freeform 8"/>
                <p:cNvSpPr>
                  <a:spLocks noChangeAspect="1"/>
                </p:cNvSpPr>
                <p:nvPr/>
              </p:nvSpPr>
              <p:spPr>
                <a:xfrm>
                  <a:off x="3946" y="1750"/>
                  <a:ext cx="257" cy="573"/>
                </a:xfrm>
                <a:custGeom>
                  <a:avLst/>
                  <a:gdLst>
                    <a:gd name="txL" fmla="*/ 0 w 257"/>
                    <a:gd name="txT" fmla="*/ 0 h 573"/>
                    <a:gd name="txR" fmla="*/ 257 w 257"/>
                    <a:gd name="txB" fmla="*/ 573 h 573"/>
                  </a:gdLst>
                  <a:ahLst/>
                  <a:cxnLst>
                    <a:cxn ang="0">
                      <a:pos x="0" y="5"/>
                    </a:cxn>
                    <a:cxn ang="0">
                      <a:pos x="0" y="530"/>
                    </a:cxn>
                    <a:cxn ang="0">
                      <a:pos x="26" y="573"/>
                    </a:cxn>
                    <a:cxn ang="0">
                      <a:pos x="225" y="573"/>
                    </a:cxn>
                    <a:cxn ang="0">
                      <a:pos x="257" y="525"/>
                    </a:cxn>
                    <a:cxn ang="0">
                      <a:pos x="257" y="0"/>
                    </a:cxn>
                  </a:cxnLst>
                  <a:rect l="txL" t="txT" r="txR" b="txB"/>
                  <a:pathLst>
                    <a:path w="257" h="573">
                      <a:moveTo>
                        <a:pt x="0" y="5"/>
                      </a:moveTo>
                      <a:lnTo>
                        <a:pt x="0" y="530"/>
                      </a:lnTo>
                      <a:lnTo>
                        <a:pt x="26" y="573"/>
                      </a:lnTo>
                      <a:lnTo>
                        <a:pt x="225" y="573"/>
                      </a:lnTo>
                      <a:lnTo>
                        <a:pt x="257" y="525"/>
                      </a:lnTo>
                      <a:lnTo>
                        <a:pt x="257" y="0"/>
                      </a:lnTo>
                    </a:path>
                  </a:pathLst>
                </a:custGeom>
                <a:noFill/>
                <a:ln w="28575" cap="flat" cmpd="sng">
                  <a:solidFill>
                    <a:srgbClr val="99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52" name="Line 9"/>
                <p:cNvSpPr>
                  <a:spLocks noChangeAspect="1"/>
                </p:cNvSpPr>
                <p:nvPr/>
              </p:nvSpPr>
              <p:spPr>
                <a:xfrm rot="-5400000" flipH="1" flipV="1">
                  <a:off x="4076" y="2154"/>
                  <a:ext cx="0" cy="255"/>
                </a:xfrm>
                <a:prstGeom prst="line">
                  <a:avLst/>
                </a:prstGeom>
                <a:ln w="28575" cap="flat" cmpd="sng">
                  <a:solidFill>
                    <a:srgbClr val="99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8753" name="Line 10"/>
                <p:cNvSpPr>
                  <a:spLocks noChangeAspect="1"/>
                </p:cNvSpPr>
                <p:nvPr/>
              </p:nvSpPr>
              <p:spPr>
                <a:xfrm rot="-5400000" flipH="1">
                  <a:off x="3709" y="2015"/>
                  <a:ext cx="525" cy="0"/>
                </a:xfrm>
                <a:prstGeom prst="line">
                  <a:avLst/>
                </a:prstGeom>
                <a:ln w="12700" cap="flat" cmpd="sng">
                  <a:solidFill>
                    <a:srgbClr val="99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8754" name="Line 11"/>
                <p:cNvSpPr>
                  <a:spLocks noChangeAspect="1"/>
                </p:cNvSpPr>
                <p:nvPr/>
              </p:nvSpPr>
              <p:spPr>
                <a:xfrm rot="-5400000" flipH="1">
                  <a:off x="3913" y="2013"/>
                  <a:ext cx="525" cy="0"/>
                </a:xfrm>
                <a:prstGeom prst="line">
                  <a:avLst/>
                </a:prstGeom>
                <a:ln w="12700" cap="flat" cmpd="sng">
                  <a:solidFill>
                    <a:srgbClr val="99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28750" name="Freeform 12"/>
              <p:cNvSpPr>
                <a:spLocks noChangeAspect="1"/>
              </p:cNvSpPr>
              <p:nvPr/>
            </p:nvSpPr>
            <p:spPr>
              <a:xfrm>
                <a:off x="3233" y="1114"/>
                <a:ext cx="325" cy="637"/>
              </a:xfrm>
              <a:custGeom>
                <a:avLst/>
                <a:gdLst>
                  <a:gd name="txL" fmla="*/ 0 w 139"/>
                  <a:gd name="txT" fmla="*/ 0 h 444"/>
                  <a:gd name="txR" fmla="*/ 139 w 139"/>
                  <a:gd name="txB" fmla="*/ 444 h 444"/>
                </a:gdLst>
                <a:ahLst/>
                <a:cxnLst>
                  <a:cxn ang="0">
                    <a:pos x="0" y="13"/>
                  </a:cxn>
                  <a:cxn ang="0">
                    <a:pos x="0" y="637"/>
                  </a:cxn>
                  <a:cxn ang="0">
                    <a:pos x="325" y="637"/>
                  </a:cxn>
                  <a:cxn ang="0">
                    <a:pos x="325" y="0"/>
                  </a:cxn>
                </a:cxnLst>
                <a:rect l="txL" t="txT" r="txR" b="txB"/>
                <a:pathLst>
                  <a:path w="139" h="444">
                    <a:moveTo>
                      <a:pt x="0" y="9"/>
                    </a:moveTo>
                    <a:lnTo>
                      <a:pt x="0" y="444"/>
                    </a:lnTo>
                    <a:lnTo>
                      <a:pt x="139" y="444"/>
                    </a:lnTo>
                    <a:lnTo>
                      <a:pt x="139" y="0"/>
                    </a:lnTo>
                  </a:path>
                </a:pathLst>
              </a:custGeom>
              <a:noFill/>
              <a:ln w="28575" cap="flat" cmpd="sng">
                <a:solidFill>
                  <a:srgbClr val="99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8741" name="Group 13"/>
            <p:cNvGrpSpPr>
              <a:grpSpLocks noChangeAspect="1"/>
            </p:cNvGrpSpPr>
            <p:nvPr/>
          </p:nvGrpSpPr>
          <p:grpSpPr>
            <a:xfrm rot="5400000" flipV="1">
              <a:off x="691" y="2901"/>
              <a:ext cx="882" cy="311"/>
              <a:chOff x="4617" y="1845"/>
              <a:chExt cx="258" cy="113"/>
            </a:xfrm>
          </p:grpSpPr>
          <p:sp>
            <p:nvSpPr>
              <p:cNvPr id="28747" name="Freeform 14"/>
              <p:cNvSpPr>
                <a:spLocks noChangeAspect="1"/>
              </p:cNvSpPr>
              <p:nvPr/>
            </p:nvSpPr>
            <p:spPr>
              <a:xfrm>
                <a:off x="4617" y="1845"/>
                <a:ext cx="257" cy="113"/>
              </a:xfrm>
              <a:custGeom>
                <a:avLst/>
                <a:gdLst>
                  <a:gd name="txL" fmla="*/ 0 w 257"/>
                  <a:gd name="txT" fmla="*/ 0 h 113"/>
                  <a:gd name="txR" fmla="*/ 257 w 257"/>
                  <a:gd name="txB" fmla="*/ 113 h 113"/>
                </a:gdLst>
                <a:ahLst/>
                <a:cxnLst>
                  <a:cxn ang="0">
                    <a:pos x="0" y="32"/>
                  </a:cxn>
                  <a:cxn ang="0">
                    <a:pos x="0" y="113"/>
                  </a:cxn>
                  <a:cxn ang="0">
                    <a:pos x="257" y="113"/>
                  </a:cxn>
                  <a:cxn ang="0">
                    <a:pos x="257" y="19"/>
                  </a:cxn>
                  <a:cxn ang="0">
                    <a:pos x="232" y="0"/>
                  </a:cxn>
                  <a:cxn ang="0">
                    <a:pos x="22" y="0"/>
                  </a:cxn>
                  <a:cxn ang="0">
                    <a:pos x="2" y="18"/>
                  </a:cxn>
                  <a:cxn ang="0">
                    <a:pos x="0" y="32"/>
                  </a:cxn>
                </a:cxnLst>
                <a:rect l="txL" t="txT" r="txR" b="txB"/>
                <a:pathLst>
                  <a:path w="257" h="113">
                    <a:moveTo>
                      <a:pt x="0" y="32"/>
                    </a:moveTo>
                    <a:lnTo>
                      <a:pt x="0" y="113"/>
                    </a:lnTo>
                    <a:lnTo>
                      <a:pt x="257" y="113"/>
                    </a:lnTo>
                    <a:lnTo>
                      <a:pt x="257" y="19"/>
                    </a:lnTo>
                    <a:lnTo>
                      <a:pt x="232" y="0"/>
                    </a:lnTo>
                    <a:lnTo>
                      <a:pt x="22" y="0"/>
                    </a:lnTo>
                    <a:lnTo>
                      <a:pt x="2" y="18"/>
                    </a:lnTo>
                    <a:lnTo>
                      <a:pt x="0" y="32"/>
                    </a:lnTo>
                    <a:close/>
                  </a:path>
                </a:pathLst>
              </a:custGeom>
              <a:noFill/>
              <a:ln w="28575" cap="flat" cmpd="sng">
                <a:solidFill>
                  <a:srgbClr val="99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48" name="Freeform 15"/>
              <p:cNvSpPr>
                <a:spLocks noChangeAspect="1"/>
              </p:cNvSpPr>
              <p:nvPr/>
            </p:nvSpPr>
            <p:spPr>
              <a:xfrm>
                <a:off x="4618" y="1845"/>
                <a:ext cx="257" cy="113"/>
              </a:xfrm>
              <a:custGeom>
                <a:avLst/>
                <a:gdLst>
                  <a:gd name="txL" fmla="*/ 0 w 257"/>
                  <a:gd name="txT" fmla="*/ 0 h 113"/>
                  <a:gd name="txR" fmla="*/ 257 w 257"/>
                  <a:gd name="txB" fmla="*/ 113 h 113"/>
                </a:gdLst>
                <a:ahLst/>
                <a:cxnLst>
                  <a:cxn ang="0">
                    <a:pos x="0" y="22"/>
                  </a:cxn>
                  <a:cxn ang="0">
                    <a:pos x="16" y="6"/>
                  </a:cxn>
                  <a:cxn ang="0">
                    <a:pos x="35" y="0"/>
                  </a:cxn>
                  <a:cxn ang="0">
                    <a:pos x="48" y="7"/>
                  </a:cxn>
                  <a:cxn ang="0">
                    <a:pos x="63" y="23"/>
                  </a:cxn>
                  <a:cxn ang="0">
                    <a:pos x="63" y="113"/>
                  </a:cxn>
                  <a:cxn ang="0">
                    <a:pos x="63" y="23"/>
                  </a:cxn>
                  <a:cxn ang="0">
                    <a:pos x="75" y="14"/>
                  </a:cxn>
                  <a:cxn ang="0">
                    <a:pos x="83" y="10"/>
                  </a:cxn>
                  <a:cxn ang="0">
                    <a:pos x="114" y="5"/>
                  </a:cxn>
                  <a:cxn ang="0">
                    <a:pos x="135" y="2"/>
                  </a:cxn>
                  <a:cxn ang="0">
                    <a:pos x="165" y="7"/>
                  </a:cxn>
                  <a:cxn ang="0">
                    <a:pos x="183" y="13"/>
                  </a:cxn>
                  <a:cxn ang="0">
                    <a:pos x="202" y="23"/>
                  </a:cxn>
                  <a:cxn ang="0">
                    <a:pos x="202" y="113"/>
                  </a:cxn>
                  <a:cxn ang="0">
                    <a:pos x="202" y="22"/>
                  </a:cxn>
                  <a:cxn ang="0">
                    <a:pos x="215" y="8"/>
                  </a:cxn>
                  <a:cxn ang="0">
                    <a:pos x="228" y="2"/>
                  </a:cxn>
                  <a:cxn ang="0">
                    <a:pos x="238" y="5"/>
                  </a:cxn>
                  <a:cxn ang="0">
                    <a:pos x="257" y="20"/>
                  </a:cxn>
                </a:cxnLst>
                <a:rect l="txL" t="txT" r="txR" b="txB"/>
                <a:pathLst>
                  <a:path w="257" h="113">
                    <a:moveTo>
                      <a:pt x="0" y="22"/>
                    </a:moveTo>
                    <a:lnTo>
                      <a:pt x="16" y="6"/>
                    </a:lnTo>
                    <a:lnTo>
                      <a:pt x="35" y="0"/>
                    </a:lnTo>
                    <a:lnTo>
                      <a:pt x="48" y="7"/>
                    </a:lnTo>
                    <a:lnTo>
                      <a:pt x="63" y="23"/>
                    </a:lnTo>
                    <a:lnTo>
                      <a:pt x="63" y="113"/>
                    </a:lnTo>
                    <a:lnTo>
                      <a:pt x="63" y="23"/>
                    </a:lnTo>
                    <a:lnTo>
                      <a:pt x="75" y="14"/>
                    </a:lnTo>
                    <a:lnTo>
                      <a:pt x="83" y="10"/>
                    </a:lnTo>
                    <a:lnTo>
                      <a:pt x="114" y="5"/>
                    </a:lnTo>
                    <a:lnTo>
                      <a:pt x="135" y="2"/>
                    </a:lnTo>
                    <a:lnTo>
                      <a:pt x="165" y="7"/>
                    </a:lnTo>
                    <a:lnTo>
                      <a:pt x="183" y="13"/>
                    </a:lnTo>
                    <a:lnTo>
                      <a:pt x="202" y="23"/>
                    </a:lnTo>
                    <a:lnTo>
                      <a:pt x="202" y="113"/>
                    </a:lnTo>
                    <a:lnTo>
                      <a:pt x="202" y="22"/>
                    </a:lnTo>
                    <a:lnTo>
                      <a:pt x="215" y="8"/>
                    </a:lnTo>
                    <a:lnTo>
                      <a:pt x="228" y="2"/>
                    </a:lnTo>
                    <a:lnTo>
                      <a:pt x="238" y="5"/>
                    </a:lnTo>
                    <a:lnTo>
                      <a:pt x="257" y="20"/>
                    </a:lnTo>
                  </a:path>
                </a:pathLst>
              </a:custGeom>
              <a:noFill/>
              <a:ln w="28575" cap="flat" cmpd="sng">
                <a:solidFill>
                  <a:srgbClr val="99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8742" name="Rectangle 16"/>
            <p:cNvSpPr/>
            <p:nvPr/>
          </p:nvSpPr>
          <p:spPr>
            <a:xfrm>
              <a:off x="1292" y="2746"/>
              <a:ext cx="46" cy="635"/>
            </a:xfrm>
            <a:prstGeom prst="rect">
              <a:avLst/>
            </a:prstGeom>
            <a:solidFill>
              <a:srgbClr val="FFFFFF"/>
            </a:solidFill>
            <a:ln w="28575" cap="flat" cmpd="sng">
              <a:solidFill>
                <a:srgbClr val="99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8743" name="Line 17"/>
            <p:cNvSpPr>
              <a:spLocks noChangeAspect="1"/>
            </p:cNvSpPr>
            <p:nvPr/>
          </p:nvSpPr>
          <p:spPr>
            <a:xfrm rot="-5400000" flipH="1">
              <a:off x="1935" y="1937"/>
              <a:ext cx="0" cy="2254"/>
            </a:xfrm>
            <a:prstGeom prst="line">
              <a:avLst/>
            </a:prstGeom>
            <a:ln w="6350" cap="flat" cmpd="sng">
              <a:solidFill>
                <a:srgbClr val="9900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28744" name="Line 18"/>
            <p:cNvSpPr/>
            <p:nvPr/>
          </p:nvSpPr>
          <p:spPr>
            <a:xfrm>
              <a:off x="2042" y="2840"/>
              <a:ext cx="0" cy="476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745" name="Line 19"/>
            <p:cNvSpPr>
              <a:spLocks noChangeAspect="1"/>
            </p:cNvSpPr>
            <p:nvPr/>
          </p:nvSpPr>
          <p:spPr>
            <a:xfrm flipH="1" flipV="1">
              <a:off x="2032" y="2828"/>
              <a:ext cx="77" cy="77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746" name="Line 20"/>
            <p:cNvSpPr>
              <a:spLocks noChangeAspect="1"/>
            </p:cNvSpPr>
            <p:nvPr/>
          </p:nvSpPr>
          <p:spPr>
            <a:xfrm flipH="1">
              <a:off x="2038" y="3235"/>
              <a:ext cx="77" cy="77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91541" name="Line 21"/>
          <p:cNvSpPr/>
          <p:nvPr/>
        </p:nvSpPr>
        <p:spPr>
          <a:xfrm>
            <a:off x="4591050" y="5653088"/>
            <a:ext cx="0" cy="827087"/>
          </a:xfrm>
          <a:prstGeom prst="line">
            <a:avLst/>
          </a:prstGeom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6" name="Group 22"/>
          <p:cNvGrpSpPr/>
          <p:nvPr/>
        </p:nvGrpSpPr>
        <p:grpSpPr>
          <a:xfrm>
            <a:off x="3348038" y="5707063"/>
            <a:ext cx="1223962" cy="503237"/>
            <a:chOff x="2109" y="3253"/>
            <a:chExt cx="771" cy="317"/>
          </a:xfrm>
        </p:grpSpPr>
        <p:sp>
          <p:nvSpPr>
            <p:cNvPr id="28737" name="Line 23"/>
            <p:cNvSpPr/>
            <p:nvPr/>
          </p:nvSpPr>
          <p:spPr>
            <a:xfrm>
              <a:off x="2109" y="3253"/>
              <a:ext cx="0" cy="317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738" name="Line 24"/>
            <p:cNvSpPr/>
            <p:nvPr/>
          </p:nvSpPr>
          <p:spPr>
            <a:xfrm>
              <a:off x="2109" y="3475"/>
              <a:ext cx="771" cy="0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28739" name="Text Box 25"/>
            <p:cNvSpPr txBox="1"/>
            <p:nvPr/>
          </p:nvSpPr>
          <p:spPr>
            <a:xfrm>
              <a:off x="2389" y="3317"/>
              <a:ext cx="363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i="0" dirty="0">
                  <a:solidFill>
                    <a:schemeClr val="tx2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b</a:t>
              </a:r>
            </a:p>
          </p:txBody>
        </p:sp>
      </p:grpSp>
      <p:grpSp>
        <p:nvGrpSpPr>
          <p:cNvPr id="7" name="Group 26"/>
          <p:cNvGrpSpPr/>
          <p:nvPr/>
        </p:nvGrpSpPr>
        <p:grpSpPr>
          <a:xfrm>
            <a:off x="2124075" y="6170613"/>
            <a:ext cx="2447925" cy="284162"/>
            <a:chOff x="1338" y="3545"/>
            <a:chExt cx="1542" cy="179"/>
          </a:xfrm>
        </p:grpSpPr>
        <p:sp>
          <p:nvSpPr>
            <p:cNvPr id="28735" name="Line 27"/>
            <p:cNvSpPr/>
            <p:nvPr/>
          </p:nvSpPr>
          <p:spPr>
            <a:xfrm>
              <a:off x="1338" y="3702"/>
              <a:ext cx="1542" cy="0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28736" name="Text Box 28"/>
            <p:cNvSpPr txBox="1"/>
            <p:nvPr/>
          </p:nvSpPr>
          <p:spPr>
            <a:xfrm>
              <a:off x="1927" y="3545"/>
              <a:ext cx="363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b="0" dirty="0">
                  <a:solidFill>
                    <a:schemeClr val="tx2"/>
                  </a:solidFill>
                  <a:latin typeface="Bookman Old Style" panose="02050604050505020204" pitchFamily="18" charset="0"/>
                  <a:ea typeface="宋体" panose="02010600030101010101" pitchFamily="2" charset="-122"/>
                </a:rPr>
                <a:t>l</a:t>
              </a:r>
            </a:p>
          </p:txBody>
        </p:sp>
      </p:grpSp>
      <p:grpSp>
        <p:nvGrpSpPr>
          <p:cNvPr id="8" name="Group 29"/>
          <p:cNvGrpSpPr/>
          <p:nvPr/>
        </p:nvGrpSpPr>
        <p:grpSpPr>
          <a:xfrm>
            <a:off x="1547813" y="5700713"/>
            <a:ext cx="576262" cy="792162"/>
            <a:chOff x="975" y="3249"/>
            <a:chExt cx="363" cy="499"/>
          </a:xfrm>
        </p:grpSpPr>
        <p:sp>
          <p:nvSpPr>
            <p:cNvPr id="28731" name="Line 30"/>
            <p:cNvSpPr/>
            <p:nvPr/>
          </p:nvSpPr>
          <p:spPr>
            <a:xfrm>
              <a:off x="1338" y="3249"/>
              <a:ext cx="0" cy="499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732" name="Line 31"/>
            <p:cNvSpPr/>
            <p:nvPr/>
          </p:nvSpPr>
          <p:spPr>
            <a:xfrm>
              <a:off x="975" y="3339"/>
              <a:ext cx="0" cy="409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733" name="Line 32"/>
            <p:cNvSpPr/>
            <p:nvPr/>
          </p:nvSpPr>
          <p:spPr>
            <a:xfrm>
              <a:off x="975" y="3702"/>
              <a:ext cx="363" cy="0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28734" name="Text Box 33"/>
            <p:cNvSpPr txBox="1"/>
            <p:nvPr/>
          </p:nvSpPr>
          <p:spPr>
            <a:xfrm>
              <a:off x="1020" y="3554"/>
              <a:ext cx="272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b="0" dirty="0">
                  <a:solidFill>
                    <a:schemeClr val="tx2"/>
                  </a:solidFill>
                  <a:latin typeface="Bookman Old Style" panose="02050604050505020204" pitchFamily="18" charset="0"/>
                  <a:ea typeface="宋体" panose="02010600030101010101" pitchFamily="2" charset="-122"/>
                </a:rPr>
                <a:t>k</a:t>
              </a:r>
            </a:p>
          </p:txBody>
        </p:sp>
      </p:grpSp>
      <p:grpSp>
        <p:nvGrpSpPr>
          <p:cNvPr id="9" name="Group 34"/>
          <p:cNvGrpSpPr/>
          <p:nvPr/>
        </p:nvGrpSpPr>
        <p:grpSpPr>
          <a:xfrm>
            <a:off x="4356100" y="5087938"/>
            <a:ext cx="831850" cy="679450"/>
            <a:chOff x="2744" y="2863"/>
            <a:chExt cx="524" cy="428"/>
          </a:xfrm>
        </p:grpSpPr>
        <p:sp>
          <p:nvSpPr>
            <p:cNvPr id="28727" name="Line 35"/>
            <p:cNvSpPr/>
            <p:nvPr/>
          </p:nvSpPr>
          <p:spPr>
            <a:xfrm>
              <a:off x="2744" y="2865"/>
              <a:ext cx="499" cy="0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728" name="Line 36"/>
            <p:cNvSpPr/>
            <p:nvPr/>
          </p:nvSpPr>
          <p:spPr>
            <a:xfrm>
              <a:off x="2769" y="3284"/>
              <a:ext cx="499" cy="0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729" name="Line 37"/>
            <p:cNvSpPr/>
            <p:nvPr/>
          </p:nvSpPr>
          <p:spPr>
            <a:xfrm>
              <a:off x="3188" y="2863"/>
              <a:ext cx="0" cy="428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28730" name="Text Box 38"/>
            <p:cNvSpPr txBox="1"/>
            <p:nvPr/>
          </p:nvSpPr>
          <p:spPr>
            <a:xfrm rot="-5400000">
              <a:off x="2983" y="2977"/>
              <a:ext cx="272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i="0" dirty="0">
                  <a:solidFill>
                    <a:schemeClr val="tx2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d</a:t>
              </a:r>
            </a:p>
          </p:txBody>
        </p:sp>
      </p:grpSp>
      <p:grpSp>
        <p:nvGrpSpPr>
          <p:cNvPr id="10" name="Group 39"/>
          <p:cNvGrpSpPr/>
          <p:nvPr/>
        </p:nvGrpSpPr>
        <p:grpSpPr>
          <a:xfrm>
            <a:off x="552450" y="4043363"/>
            <a:ext cx="1498600" cy="936625"/>
            <a:chOff x="348" y="2205"/>
            <a:chExt cx="944" cy="590"/>
          </a:xfrm>
        </p:grpSpPr>
        <p:sp>
          <p:nvSpPr>
            <p:cNvPr id="28723" name="Line 40"/>
            <p:cNvSpPr/>
            <p:nvPr/>
          </p:nvSpPr>
          <p:spPr>
            <a:xfrm flipV="1">
              <a:off x="975" y="2205"/>
              <a:ext cx="0" cy="590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724" name="Line 41"/>
            <p:cNvSpPr/>
            <p:nvPr/>
          </p:nvSpPr>
          <p:spPr>
            <a:xfrm flipV="1">
              <a:off x="975" y="2251"/>
              <a:ext cx="317" cy="453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725" name="Arc 42"/>
            <p:cNvSpPr>
              <a:spLocks noChangeAspect="1"/>
            </p:cNvSpPr>
            <p:nvPr/>
          </p:nvSpPr>
          <p:spPr>
            <a:xfrm rot="-1800000">
              <a:off x="993" y="2405"/>
              <a:ext cx="113" cy="113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0" y="1"/>
                </a:cxn>
              </a:cxnLst>
              <a:rect l="txL" t="txT" r="txR" b="tx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 cap="flat" cmpd="sng">
              <a:solidFill>
                <a:schemeClr val="tx2">
                  <a:alpha val="100000"/>
                </a:schemeClr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26" name="Text Box 43"/>
            <p:cNvSpPr txBox="1"/>
            <p:nvPr/>
          </p:nvSpPr>
          <p:spPr>
            <a:xfrm>
              <a:off x="348" y="2352"/>
              <a:ext cx="726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i="0" dirty="0">
                  <a:solidFill>
                    <a:schemeClr val="tx2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15°-30°</a:t>
              </a:r>
            </a:p>
          </p:txBody>
        </p:sp>
      </p:grpSp>
      <p:grpSp>
        <p:nvGrpSpPr>
          <p:cNvPr id="11" name="Group 44"/>
          <p:cNvGrpSpPr/>
          <p:nvPr/>
        </p:nvGrpSpPr>
        <p:grpSpPr>
          <a:xfrm>
            <a:off x="2130425" y="4391025"/>
            <a:ext cx="349250" cy="628650"/>
            <a:chOff x="1342" y="2424"/>
            <a:chExt cx="220" cy="396"/>
          </a:xfrm>
        </p:grpSpPr>
        <p:sp>
          <p:nvSpPr>
            <p:cNvPr id="28721" name="Line 45"/>
            <p:cNvSpPr/>
            <p:nvPr/>
          </p:nvSpPr>
          <p:spPr>
            <a:xfrm flipV="1">
              <a:off x="1342" y="2639"/>
              <a:ext cx="181" cy="181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28722" name="Text Box 46"/>
            <p:cNvSpPr txBox="1"/>
            <p:nvPr/>
          </p:nvSpPr>
          <p:spPr>
            <a:xfrm rot="-2715515">
              <a:off x="1291" y="2516"/>
              <a:ext cx="363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i="0" dirty="0">
                  <a:solidFill>
                    <a:schemeClr val="tx2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r</a:t>
              </a:r>
            </a:p>
          </p:txBody>
        </p:sp>
      </p:grpSp>
      <p:sp>
        <p:nvSpPr>
          <p:cNvPr id="491567" name="Line 47"/>
          <p:cNvSpPr/>
          <p:nvPr/>
        </p:nvSpPr>
        <p:spPr>
          <a:xfrm>
            <a:off x="5435600" y="5484813"/>
            <a:ext cx="0" cy="1008062"/>
          </a:xfrm>
          <a:prstGeom prst="line">
            <a:avLst/>
          </a:prstGeom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568" name="Line 48"/>
          <p:cNvSpPr/>
          <p:nvPr/>
        </p:nvSpPr>
        <p:spPr>
          <a:xfrm>
            <a:off x="5454650" y="6419850"/>
            <a:ext cx="1152525" cy="0"/>
          </a:xfrm>
          <a:prstGeom prst="line">
            <a:avLst/>
          </a:prstGeom>
          <a:ln w="9525" cap="flat" cmpd="sng">
            <a:solidFill>
              <a:schemeClr val="tx2"/>
            </a:solidFill>
            <a:prstDash val="solid"/>
            <a:headEnd type="triangle" w="med" len="med"/>
            <a:tailEnd type="triangle" w="med" len="med"/>
          </a:ln>
        </p:spPr>
      </p:sp>
      <p:sp>
        <p:nvSpPr>
          <p:cNvPr id="491569" name="Rectangle 49"/>
          <p:cNvSpPr/>
          <p:nvPr/>
        </p:nvSpPr>
        <p:spPr>
          <a:xfrm>
            <a:off x="5842000" y="6189663"/>
            <a:ext cx="279400" cy="2841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>
              <a:lnSpc>
                <a:spcPct val="70000"/>
              </a:lnSpc>
            </a:pPr>
            <a:r>
              <a:rPr lang="en-US" altLang="zh-CN" sz="1800" dirty="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s</a:t>
            </a:r>
          </a:p>
        </p:txBody>
      </p:sp>
      <p:grpSp>
        <p:nvGrpSpPr>
          <p:cNvPr id="12" name="Group 50"/>
          <p:cNvGrpSpPr/>
          <p:nvPr/>
        </p:nvGrpSpPr>
        <p:grpSpPr>
          <a:xfrm>
            <a:off x="5246688" y="4576763"/>
            <a:ext cx="1485900" cy="1687512"/>
            <a:chOff x="3305" y="2541"/>
            <a:chExt cx="936" cy="1063"/>
          </a:xfrm>
        </p:grpSpPr>
        <p:sp>
          <p:nvSpPr>
            <p:cNvPr id="28710" name="Line 51"/>
            <p:cNvSpPr>
              <a:spLocks noChangeAspect="1"/>
            </p:cNvSpPr>
            <p:nvPr/>
          </p:nvSpPr>
          <p:spPr>
            <a:xfrm>
              <a:off x="3422" y="3300"/>
              <a:ext cx="378" cy="198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28711" name="Group 52"/>
            <p:cNvGrpSpPr/>
            <p:nvPr/>
          </p:nvGrpSpPr>
          <p:grpSpPr>
            <a:xfrm>
              <a:off x="3305" y="2541"/>
              <a:ext cx="936" cy="1063"/>
              <a:chOff x="3305" y="2541"/>
              <a:chExt cx="936" cy="1063"/>
            </a:xfrm>
          </p:grpSpPr>
          <p:sp>
            <p:nvSpPr>
              <p:cNvPr id="28712" name="Line 53"/>
              <p:cNvSpPr>
                <a:spLocks noChangeAspect="1"/>
              </p:cNvSpPr>
              <p:nvPr/>
            </p:nvSpPr>
            <p:spPr>
              <a:xfrm flipV="1">
                <a:off x="3305" y="3059"/>
                <a:ext cx="936" cy="11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lgDashDot"/>
                <a:headEnd type="none" w="med" len="med"/>
                <a:tailEnd type="none" w="med" len="med"/>
              </a:ln>
            </p:spPr>
          </p:sp>
          <p:grpSp>
            <p:nvGrpSpPr>
              <p:cNvPr id="28713" name="Group 54"/>
              <p:cNvGrpSpPr/>
              <p:nvPr/>
            </p:nvGrpSpPr>
            <p:grpSpPr>
              <a:xfrm>
                <a:off x="3421" y="2617"/>
                <a:ext cx="749" cy="809"/>
                <a:chOff x="3421" y="2617"/>
                <a:chExt cx="749" cy="809"/>
              </a:xfrm>
            </p:grpSpPr>
            <p:sp>
              <p:nvSpPr>
                <p:cNvPr id="28718" name="Freeform 55"/>
                <p:cNvSpPr>
                  <a:spLocks noChangeAspect="1"/>
                </p:cNvSpPr>
                <p:nvPr/>
              </p:nvSpPr>
              <p:spPr>
                <a:xfrm>
                  <a:off x="3421" y="2617"/>
                  <a:ext cx="368" cy="236"/>
                </a:xfrm>
                <a:custGeom>
                  <a:avLst/>
                  <a:gdLst>
                    <a:gd name="txL" fmla="*/ 0 w 295"/>
                    <a:gd name="txT" fmla="*/ 0 h 189"/>
                    <a:gd name="txR" fmla="*/ 295 w 295"/>
                    <a:gd name="txB" fmla="*/ 189 h 189"/>
                  </a:gdLst>
                  <a:ahLst/>
                  <a:cxnLst>
                    <a:cxn ang="0">
                      <a:pos x="0" y="236"/>
                    </a:cxn>
                    <a:cxn ang="0">
                      <a:pos x="368" y="0"/>
                    </a:cxn>
                  </a:cxnLst>
                  <a:rect l="txL" t="txT" r="txR" b="txB"/>
                  <a:pathLst>
                    <a:path w="295" h="189">
                      <a:moveTo>
                        <a:pt x="0" y="189"/>
                      </a:moveTo>
                      <a:lnTo>
                        <a:pt x="295" y="0"/>
                      </a:lnTo>
                    </a:path>
                  </a:pathLst>
                </a:custGeom>
                <a:noFill/>
                <a:ln w="28575" cap="flat" cmpd="sng">
                  <a:solidFill>
                    <a:srgbClr val="99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19" name="Freeform 56"/>
                <p:cNvSpPr>
                  <a:spLocks noChangeAspect="1"/>
                </p:cNvSpPr>
                <p:nvPr/>
              </p:nvSpPr>
              <p:spPr>
                <a:xfrm>
                  <a:off x="3424" y="2843"/>
                  <a:ext cx="1" cy="463"/>
                </a:xfrm>
                <a:custGeom>
                  <a:avLst/>
                  <a:gdLst>
                    <a:gd name="txL" fmla="*/ 0 w 1"/>
                    <a:gd name="txT" fmla="*/ 0 h 371"/>
                    <a:gd name="txR" fmla="*/ 1 w 1"/>
                    <a:gd name="txB" fmla="*/ 371 h 371"/>
                  </a:gdLst>
                  <a:ahLst/>
                  <a:cxnLst>
                    <a:cxn ang="0">
                      <a:pos x="0" y="0"/>
                    </a:cxn>
                    <a:cxn ang="0">
                      <a:pos x="0" y="463"/>
                    </a:cxn>
                  </a:cxnLst>
                  <a:rect l="txL" t="txT" r="txR" b="txB"/>
                  <a:pathLst>
                    <a:path w="1" h="371">
                      <a:moveTo>
                        <a:pt x="0" y="0"/>
                      </a:moveTo>
                      <a:lnTo>
                        <a:pt x="0" y="371"/>
                      </a:lnTo>
                    </a:path>
                  </a:pathLst>
                </a:custGeom>
                <a:noFill/>
                <a:ln w="28575" cap="flat" cmpd="sng">
                  <a:solidFill>
                    <a:srgbClr val="99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720" name="Oval 57"/>
                <p:cNvSpPr>
                  <a:spLocks noChangeAspect="1"/>
                </p:cNvSpPr>
                <p:nvPr/>
              </p:nvSpPr>
              <p:spPr>
                <a:xfrm>
                  <a:off x="3432" y="2684"/>
                  <a:ext cx="738" cy="742"/>
                </a:xfrm>
                <a:prstGeom prst="ellipse">
                  <a:avLst/>
                </a:prstGeom>
                <a:noFill/>
                <a:ln w="28575" cap="flat" cmpd="sng">
                  <a:solidFill>
                    <a:srgbClr val="99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anchor="ctr" anchorCtr="0">
                  <a:spAutoFit/>
                </a:bodyPr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8714" name="Line 58"/>
              <p:cNvSpPr>
                <a:spLocks noChangeAspect="1"/>
              </p:cNvSpPr>
              <p:nvPr/>
            </p:nvSpPr>
            <p:spPr>
              <a:xfrm>
                <a:off x="3779" y="2613"/>
                <a:ext cx="400" cy="229"/>
              </a:xfrm>
              <a:prstGeom prst="line">
                <a:avLst/>
              </a:prstGeom>
              <a:ln w="28575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8715" name="Freeform 59"/>
              <p:cNvSpPr>
                <a:spLocks noChangeAspect="1"/>
              </p:cNvSpPr>
              <p:nvPr/>
            </p:nvSpPr>
            <p:spPr>
              <a:xfrm>
                <a:off x="3802" y="3256"/>
                <a:ext cx="372" cy="249"/>
              </a:xfrm>
              <a:custGeom>
                <a:avLst/>
                <a:gdLst>
                  <a:gd name="txL" fmla="*/ 0 w 298"/>
                  <a:gd name="txT" fmla="*/ 0 h 200"/>
                  <a:gd name="txR" fmla="*/ 298 w 298"/>
                  <a:gd name="txB" fmla="*/ 200 h 200"/>
                </a:gdLst>
                <a:ahLst/>
                <a:cxnLst>
                  <a:cxn ang="0">
                    <a:pos x="0" y="249"/>
                  </a:cxn>
                  <a:cxn ang="0">
                    <a:pos x="372" y="0"/>
                  </a:cxn>
                </a:cxnLst>
                <a:rect l="txL" t="txT" r="txR" b="txB"/>
                <a:pathLst>
                  <a:path w="298" h="200">
                    <a:moveTo>
                      <a:pt x="0" y="200"/>
                    </a:moveTo>
                    <a:lnTo>
                      <a:pt x="298" y="0"/>
                    </a:lnTo>
                  </a:path>
                </a:pathLst>
              </a:custGeom>
              <a:noFill/>
              <a:ln w="28575" cap="flat" cmpd="sng">
                <a:solidFill>
                  <a:srgbClr val="99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16" name="Freeform 60"/>
              <p:cNvSpPr>
                <a:spLocks noChangeAspect="1"/>
              </p:cNvSpPr>
              <p:nvPr/>
            </p:nvSpPr>
            <p:spPr>
              <a:xfrm>
                <a:off x="4171" y="2832"/>
                <a:ext cx="1" cy="436"/>
              </a:xfrm>
              <a:custGeom>
                <a:avLst/>
                <a:gdLst>
                  <a:gd name="txL" fmla="*/ 0 w 1"/>
                  <a:gd name="txT" fmla="*/ 0 h 350"/>
                  <a:gd name="txR" fmla="*/ 1 w 1"/>
                  <a:gd name="txB" fmla="*/ 350 h 350"/>
                </a:gdLst>
                <a:ahLst/>
                <a:cxnLst>
                  <a:cxn ang="0">
                    <a:pos x="0" y="0"/>
                  </a:cxn>
                  <a:cxn ang="0">
                    <a:pos x="0" y="436"/>
                  </a:cxn>
                </a:cxnLst>
                <a:rect l="txL" t="txT" r="txR" b="txB"/>
                <a:pathLst>
                  <a:path w="1" h="350">
                    <a:moveTo>
                      <a:pt x="0" y="0"/>
                    </a:moveTo>
                    <a:lnTo>
                      <a:pt x="0" y="350"/>
                    </a:lnTo>
                  </a:path>
                </a:pathLst>
              </a:custGeom>
              <a:noFill/>
              <a:ln w="28575" cap="flat" cmpd="sng">
                <a:solidFill>
                  <a:srgbClr val="99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17" name="Freeform 61"/>
              <p:cNvSpPr>
                <a:spLocks noChangeAspect="1"/>
              </p:cNvSpPr>
              <p:nvPr/>
            </p:nvSpPr>
            <p:spPr>
              <a:xfrm>
                <a:off x="3795" y="2541"/>
                <a:ext cx="9" cy="1063"/>
              </a:xfrm>
              <a:custGeom>
                <a:avLst/>
                <a:gdLst>
                  <a:gd name="txL" fmla="*/ 0 w 7"/>
                  <a:gd name="txT" fmla="*/ 0 h 852"/>
                  <a:gd name="txR" fmla="*/ 7 w 7"/>
                  <a:gd name="txB" fmla="*/ 852 h 852"/>
                </a:gdLst>
                <a:ahLst/>
                <a:cxnLst>
                  <a:cxn ang="0">
                    <a:pos x="0" y="0"/>
                  </a:cxn>
                  <a:cxn ang="0">
                    <a:pos x="9" y="1063"/>
                  </a:cxn>
                </a:cxnLst>
                <a:rect l="txL" t="txT" r="txR" b="txB"/>
                <a:pathLst>
                  <a:path w="7" h="852">
                    <a:moveTo>
                      <a:pt x="0" y="0"/>
                    </a:moveTo>
                    <a:lnTo>
                      <a:pt x="7" y="852"/>
                    </a:lnTo>
                  </a:path>
                </a:pathLst>
              </a:custGeom>
              <a:noFill/>
              <a:ln w="12700" cap="flat" cmpd="sng">
                <a:solidFill>
                  <a:srgbClr val="990000">
                    <a:alpha val="100000"/>
                  </a:srgbClr>
                </a:solidFill>
                <a:prstDash val="lgDashDot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491582" name="Line 62"/>
          <p:cNvSpPr/>
          <p:nvPr/>
        </p:nvSpPr>
        <p:spPr>
          <a:xfrm>
            <a:off x="6624638" y="5491163"/>
            <a:ext cx="0" cy="1008062"/>
          </a:xfrm>
          <a:prstGeom prst="line">
            <a:avLst/>
          </a:prstGeom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583" name="Line 63"/>
          <p:cNvSpPr/>
          <p:nvPr/>
        </p:nvSpPr>
        <p:spPr>
          <a:xfrm>
            <a:off x="6008688" y="4692650"/>
            <a:ext cx="1223962" cy="0"/>
          </a:xfrm>
          <a:prstGeom prst="line">
            <a:avLst/>
          </a:prstGeom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584" name="Line 64"/>
          <p:cNvSpPr/>
          <p:nvPr/>
        </p:nvSpPr>
        <p:spPr>
          <a:xfrm>
            <a:off x="6027738" y="6103938"/>
            <a:ext cx="1223962" cy="0"/>
          </a:xfrm>
          <a:prstGeom prst="line">
            <a:avLst/>
          </a:prstGeom>
          <a:ln w="952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585" name="Line 65"/>
          <p:cNvSpPr/>
          <p:nvPr/>
        </p:nvSpPr>
        <p:spPr>
          <a:xfrm>
            <a:off x="7023100" y="4692650"/>
            <a:ext cx="0" cy="1403350"/>
          </a:xfrm>
          <a:prstGeom prst="line">
            <a:avLst/>
          </a:prstGeom>
          <a:ln w="9525" cap="flat" cmpd="sng">
            <a:solidFill>
              <a:schemeClr val="tx2"/>
            </a:solidFill>
            <a:prstDash val="solid"/>
            <a:headEnd type="triangle" w="med" len="med"/>
            <a:tailEnd type="triangle" w="med" len="med"/>
          </a:ln>
        </p:spPr>
      </p:sp>
      <p:sp>
        <p:nvSpPr>
          <p:cNvPr id="491586" name="Rectangle 66"/>
          <p:cNvSpPr/>
          <p:nvPr/>
        </p:nvSpPr>
        <p:spPr>
          <a:xfrm rot="-5400000">
            <a:off x="6753225" y="5270500"/>
            <a:ext cx="292100" cy="2841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>
              <a:lnSpc>
                <a:spcPct val="70000"/>
              </a:lnSpc>
            </a:pPr>
            <a:r>
              <a:rPr lang="en-US" altLang="zh-CN" sz="1800" dirty="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e</a:t>
            </a:r>
          </a:p>
        </p:txBody>
      </p:sp>
      <p:sp>
        <p:nvSpPr>
          <p:cNvPr id="28697" name="Rectangle 67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13.2.1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螺栓连接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螺栓</a:t>
            </a:r>
          </a:p>
        </p:txBody>
      </p:sp>
      <p:grpSp>
        <p:nvGrpSpPr>
          <p:cNvPr id="28698" name="Group 68"/>
          <p:cNvGrpSpPr/>
          <p:nvPr/>
        </p:nvGrpSpPr>
        <p:grpSpPr>
          <a:xfrm>
            <a:off x="469900" y="490538"/>
            <a:ext cx="1981200" cy="1450975"/>
            <a:chOff x="960" y="747"/>
            <a:chExt cx="1248" cy="914"/>
          </a:xfrm>
        </p:grpSpPr>
        <p:pic>
          <p:nvPicPr>
            <p:cNvPr id="28708" name="Picture 69" descr="52682025924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60" y="747"/>
              <a:ext cx="1248" cy="6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709" name="Rectangle 70"/>
            <p:cNvSpPr/>
            <p:nvPr/>
          </p:nvSpPr>
          <p:spPr>
            <a:xfrm>
              <a:off x="1170" y="1411"/>
              <a:ext cx="939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88900" tIns="38100" rIns="88900" bIns="38100"/>
            <a:lstStyle/>
            <a:p>
              <a:pPr algn="l" eaLnBrk="0" hangingPunct="0">
                <a:spcBef>
                  <a:spcPct val="50000"/>
                </a:spcBef>
                <a:buSzPct val="100000"/>
                <a:buFont typeface="Times New Roman" panose="02020603050405020304" pitchFamily="18" charset="0"/>
              </a:pPr>
              <a:r>
                <a:rPr lang="en-GB" altLang="zh-CN" sz="1800" i="0" dirty="0">
                  <a:solidFill>
                    <a:srgbClr val="000066"/>
                  </a:solidFill>
                  <a:latin typeface="宋体" panose="02010600030101010101" pitchFamily="2" charset="-122"/>
                  <a:ea typeface="仿宋_GB2312" pitchFamily="49" charset="-122"/>
                </a:rPr>
                <a:t>六角头螺栓</a:t>
              </a:r>
            </a:p>
          </p:txBody>
        </p:sp>
      </p:grpSp>
      <p:grpSp>
        <p:nvGrpSpPr>
          <p:cNvPr id="28699" name="Group 71"/>
          <p:cNvGrpSpPr/>
          <p:nvPr/>
        </p:nvGrpSpPr>
        <p:grpSpPr>
          <a:xfrm>
            <a:off x="3233738" y="490538"/>
            <a:ext cx="1752600" cy="1541462"/>
            <a:chOff x="3030" y="690"/>
            <a:chExt cx="1104" cy="971"/>
          </a:xfrm>
        </p:grpSpPr>
        <p:pic>
          <p:nvPicPr>
            <p:cNvPr id="28706" name="Picture 72" descr="51714255060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30" y="690"/>
              <a:ext cx="1104" cy="64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707" name="Rectangle 73"/>
            <p:cNvSpPr/>
            <p:nvPr/>
          </p:nvSpPr>
          <p:spPr>
            <a:xfrm>
              <a:off x="3243" y="1411"/>
              <a:ext cx="862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88900" tIns="38100" rIns="88900" bIns="38100"/>
            <a:lstStyle/>
            <a:p>
              <a:pPr algn="l" eaLnBrk="0" hangingPunct="0">
                <a:spcBef>
                  <a:spcPct val="50000"/>
                </a:spcBef>
                <a:buSzPct val="100000"/>
                <a:buFont typeface="Times New Roman" panose="02020603050405020304" pitchFamily="18" charset="0"/>
              </a:pPr>
              <a:r>
                <a:rPr lang="en-GB" altLang="zh-CN" sz="1800" i="0" dirty="0">
                  <a:solidFill>
                    <a:srgbClr val="000066"/>
                  </a:solidFill>
                  <a:latin typeface="宋体" panose="02010600030101010101" pitchFamily="2" charset="-122"/>
                  <a:ea typeface="仿宋_GB2312" pitchFamily="49" charset="-122"/>
                </a:rPr>
                <a:t>双头螺柱</a:t>
              </a:r>
            </a:p>
          </p:txBody>
        </p:sp>
      </p:grpSp>
      <p:grpSp>
        <p:nvGrpSpPr>
          <p:cNvPr id="28700" name="Group 74"/>
          <p:cNvGrpSpPr/>
          <p:nvPr/>
        </p:nvGrpSpPr>
        <p:grpSpPr>
          <a:xfrm>
            <a:off x="5768975" y="490538"/>
            <a:ext cx="1066800" cy="1625600"/>
            <a:chOff x="3222" y="1794"/>
            <a:chExt cx="672" cy="1024"/>
          </a:xfrm>
        </p:grpSpPr>
        <p:pic>
          <p:nvPicPr>
            <p:cNvPr id="28704" name="Picture 75" descr="75025735114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22" y="1794"/>
              <a:ext cx="672" cy="64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705" name="Rectangle 76"/>
            <p:cNvSpPr/>
            <p:nvPr/>
          </p:nvSpPr>
          <p:spPr>
            <a:xfrm>
              <a:off x="3379" y="2568"/>
              <a:ext cx="43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88900" tIns="38100" rIns="88900" bIns="38100"/>
            <a:lstStyle/>
            <a:p>
              <a:pPr algn="l" eaLnBrk="0" hangingPunct="0">
                <a:spcBef>
                  <a:spcPct val="50000"/>
                </a:spcBef>
                <a:buSzPct val="100000"/>
                <a:buFont typeface="Times New Roman" panose="02020603050405020304" pitchFamily="18" charset="0"/>
              </a:pPr>
              <a:r>
                <a:rPr lang="en-GB" altLang="zh-CN" sz="1800" i="0" dirty="0">
                  <a:solidFill>
                    <a:srgbClr val="000066"/>
                  </a:solidFill>
                  <a:latin typeface="宋体" panose="02010600030101010101" pitchFamily="2" charset="-122"/>
                  <a:ea typeface="仿宋_GB2312" pitchFamily="49" charset="-122"/>
                </a:rPr>
                <a:t>螺母</a:t>
              </a:r>
            </a:p>
          </p:txBody>
        </p:sp>
      </p:grpSp>
      <p:grpSp>
        <p:nvGrpSpPr>
          <p:cNvPr id="28701" name="Group 77"/>
          <p:cNvGrpSpPr/>
          <p:nvPr/>
        </p:nvGrpSpPr>
        <p:grpSpPr>
          <a:xfrm>
            <a:off x="7618413" y="490538"/>
            <a:ext cx="1039812" cy="1616075"/>
            <a:chOff x="1272" y="1755"/>
            <a:chExt cx="655" cy="1018"/>
          </a:xfrm>
        </p:grpSpPr>
        <p:pic>
          <p:nvPicPr>
            <p:cNvPr id="28702" name="Picture 78" descr="2722796132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72" y="1755"/>
              <a:ext cx="555" cy="67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703" name="Rectangle 79"/>
            <p:cNvSpPr/>
            <p:nvPr/>
          </p:nvSpPr>
          <p:spPr>
            <a:xfrm>
              <a:off x="1328" y="2523"/>
              <a:ext cx="599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88900" tIns="38100" rIns="88900" bIns="38100"/>
            <a:lstStyle/>
            <a:p>
              <a:pPr algn="l" eaLnBrk="0" hangingPunct="0">
                <a:spcBef>
                  <a:spcPct val="50000"/>
                </a:spcBef>
                <a:buSzPct val="100000"/>
                <a:buFont typeface="Times New Roman" panose="02020603050405020304" pitchFamily="18" charset="0"/>
              </a:pPr>
              <a:r>
                <a:rPr lang="en-GB" altLang="zh-CN" sz="1800" i="0" dirty="0">
                  <a:solidFill>
                    <a:srgbClr val="000066"/>
                  </a:solidFill>
                  <a:latin typeface="宋体" panose="02010600030101010101" pitchFamily="2" charset="-122"/>
                  <a:ea typeface="仿宋_GB2312" pitchFamily="49" charset="-122"/>
                </a:rPr>
                <a:t>平垫圈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1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1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1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9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491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491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491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491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91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491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500"/>
                            </p:stCondLst>
                            <p:childTnLst>
                              <p:par>
                                <p:cTn id="7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491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0"/>
                            </p:stCondLst>
                            <p:childTnLst>
                              <p:par>
                                <p:cTn id="8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491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"/>
                            </p:stCondLst>
                            <p:childTnLst>
                              <p:par>
                                <p:cTn id="8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491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22" grpId="0" build="p"/>
      <p:bldP spid="491523" grpId="0" animBg="1"/>
      <p:bldP spid="491524" grpId="0"/>
      <p:bldP spid="491569" grpId="0"/>
      <p:bldP spid="49158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E68097E-1FB0-4FCC-9E2E-54677EEE6460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17:19:13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6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24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492546" name="Text Box 2"/>
          <p:cNvSpPr txBox="1"/>
          <p:nvPr/>
        </p:nvSpPr>
        <p:spPr>
          <a:xfrm>
            <a:off x="179388" y="908050"/>
            <a:ext cx="936625" cy="366713"/>
          </a:xfrm>
          <a:prstGeom prst="rect">
            <a:avLst/>
          </a:prstGeom>
          <a:gradFill rotWithShape="1">
            <a:gsLst>
              <a:gs pos="0">
                <a:srgbClr val="5E9EFF">
                  <a:alpha val="100000"/>
                </a:srgbClr>
              </a:gs>
              <a:gs pos="20000">
                <a:srgbClr val="85C2FF">
                  <a:alpha val="100000"/>
                </a:srgbClr>
              </a:gs>
              <a:gs pos="35001">
                <a:srgbClr val="C4D6EB">
                  <a:alpha val="100000"/>
                </a:srgbClr>
              </a:gs>
              <a:gs pos="50000">
                <a:srgbClr val="FFEBFA">
                  <a:alpha val="100000"/>
                </a:srgbClr>
              </a:gs>
              <a:gs pos="64999">
                <a:srgbClr val="C4D6EB">
                  <a:alpha val="100000"/>
                </a:srgbClr>
              </a:gs>
              <a:gs pos="80000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i="0" dirty="0">
                <a:solidFill>
                  <a:srgbClr val="9900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螺母</a:t>
            </a:r>
          </a:p>
        </p:txBody>
      </p:sp>
      <p:grpSp>
        <p:nvGrpSpPr>
          <p:cNvPr id="2" name="Group 3"/>
          <p:cNvGrpSpPr>
            <a:grpSpLocks noChangeAspect="1"/>
          </p:cNvGrpSpPr>
          <p:nvPr/>
        </p:nvGrpSpPr>
        <p:grpSpPr>
          <a:xfrm>
            <a:off x="4986338" y="4005263"/>
            <a:ext cx="2393950" cy="2298700"/>
            <a:chOff x="3102" y="1768"/>
            <a:chExt cx="1255" cy="1205"/>
          </a:xfrm>
        </p:grpSpPr>
        <p:sp>
          <p:nvSpPr>
            <p:cNvPr id="29743" name="Line 4"/>
            <p:cNvSpPr>
              <a:spLocks noChangeAspect="1"/>
            </p:cNvSpPr>
            <p:nvPr/>
          </p:nvSpPr>
          <p:spPr>
            <a:xfrm>
              <a:off x="3213" y="2334"/>
              <a:ext cx="0" cy="635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9744" name="Line 5"/>
            <p:cNvSpPr>
              <a:spLocks noChangeAspect="1"/>
            </p:cNvSpPr>
            <p:nvPr/>
          </p:nvSpPr>
          <p:spPr>
            <a:xfrm>
              <a:off x="3225" y="2923"/>
              <a:ext cx="726" cy="0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29745" name="Rectangle 6"/>
            <p:cNvSpPr>
              <a:spLocks noChangeAspect="1"/>
            </p:cNvSpPr>
            <p:nvPr/>
          </p:nvSpPr>
          <p:spPr>
            <a:xfrm>
              <a:off x="3469" y="2778"/>
              <a:ext cx="146" cy="1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>
                <a:lnSpc>
                  <a:spcPct val="70000"/>
                </a:lnSpc>
              </a:pPr>
              <a:r>
                <a:rPr lang="en-US" altLang="zh-CN" sz="1800" dirty="0">
                  <a:solidFill>
                    <a:schemeClr val="tx2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s</a:t>
              </a:r>
            </a:p>
          </p:txBody>
        </p:sp>
        <p:sp>
          <p:nvSpPr>
            <p:cNvPr id="29746" name="Line 7"/>
            <p:cNvSpPr>
              <a:spLocks noChangeAspect="1"/>
            </p:cNvSpPr>
            <p:nvPr/>
          </p:nvSpPr>
          <p:spPr>
            <a:xfrm>
              <a:off x="3962" y="2338"/>
              <a:ext cx="0" cy="635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9747" name="Line 8"/>
            <p:cNvSpPr>
              <a:spLocks noChangeAspect="1"/>
            </p:cNvSpPr>
            <p:nvPr/>
          </p:nvSpPr>
          <p:spPr>
            <a:xfrm>
              <a:off x="3574" y="1835"/>
              <a:ext cx="771" cy="0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9748" name="Line 9"/>
            <p:cNvSpPr>
              <a:spLocks noChangeAspect="1"/>
            </p:cNvSpPr>
            <p:nvPr/>
          </p:nvSpPr>
          <p:spPr>
            <a:xfrm>
              <a:off x="3586" y="2724"/>
              <a:ext cx="771" cy="0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9749" name="Line 10"/>
            <p:cNvSpPr>
              <a:spLocks noChangeAspect="1"/>
            </p:cNvSpPr>
            <p:nvPr/>
          </p:nvSpPr>
          <p:spPr>
            <a:xfrm>
              <a:off x="4213" y="1835"/>
              <a:ext cx="0" cy="884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29750" name="Rectangle 11"/>
            <p:cNvSpPr>
              <a:spLocks noChangeAspect="1"/>
            </p:cNvSpPr>
            <p:nvPr/>
          </p:nvSpPr>
          <p:spPr>
            <a:xfrm rot="-5400000">
              <a:off x="4044" y="2228"/>
              <a:ext cx="153" cy="1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>
                <a:lnSpc>
                  <a:spcPct val="70000"/>
                </a:lnSpc>
              </a:pPr>
              <a:r>
                <a:rPr lang="en-US" altLang="zh-CN" sz="1800" dirty="0">
                  <a:solidFill>
                    <a:schemeClr val="tx2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e</a:t>
              </a:r>
            </a:p>
          </p:txBody>
        </p:sp>
        <p:grpSp>
          <p:nvGrpSpPr>
            <p:cNvPr id="29751" name="Group 12"/>
            <p:cNvGrpSpPr>
              <a:grpSpLocks noChangeAspect="1"/>
            </p:cNvGrpSpPr>
            <p:nvPr/>
          </p:nvGrpSpPr>
          <p:grpSpPr>
            <a:xfrm>
              <a:off x="3102" y="1768"/>
              <a:ext cx="926" cy="1051"/>
              <a:chOff x="3102" y="1768"/>
              <a:chExt cx="926" cy="1051"/>
            </a:xfrm>
          </p:grpSpPr>
          <p:sp>
            <p:nvSpPr>
              <p:cNvPr id="29753" name="Line 13"/>
              <p:cNvSpPr>
                <a:spLocks noChangeAspect="1"/>
              </p:cNvSpPr>
              <p:nvPr/>
            </p:nvSpPr>
            <p:spPr>
              <a:xfrm>
                <a:off x="3569" y="1840"/>
                <a:ext cx="396" cy="225"/>
              </a:xfrm>
              <a:prstGeom prst="line">
                <a:avLst/>
              </a:prstGeom>
              <a:ln w="28575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9754" name="Line 14"/>
              <p:cNvSpPr>
                <a:spLocks noChangeAspect="1"/>
              </p:cNvSpPr>
              <p:nvPr/>
            </p:nvSpPr>
            <p:spPr>
              <a:xfrm>
                <a:off x="3218" y="2518"/>
                <a:ext cx="374" cy="196"/>
              </a:xfrm>
              <a:prstGeom prst="line">
                <a:avLst/>
              </a:prstGeom>
              <a:ln w="28575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9755" name="Freeform 15"/>
              <p:cNvSpPr>
                <a:spLocks noChangeAspect="1"/>
              </p:cNvSpPr>
              <p:nvPr/>
            </p:nvSpPr>
            <p:spPr>
              <a:xfrm>
                <a:off x="3217" y="1843"/>
                <a:ext cx="364" cy="233"/>
              </a:xfrm>
              <a:custGeom>
                <a:avLst/>
                <a:gdLst>
                  <a:gd name="txL" fmla="*/ 0 w 295"/>
                  <a:gd name="txT" fmla="*/ 0 h 189"/>
                  <a:gd name="txR" fmla="*/ 295 w 295"/>
                  <a:gd name="txB" fmla="*/ 189 h 189"/>
                </a:gdLst>
                <a:ahLst/>
                <a:cxnLst>
                  <a:cxn ang="0">
                    <a:pos x="0" y="233"/>
                  </a:cxn>
                  <a:cxn ang="0">
                    <a:pos x="364" y="0"/>
                  </a:cxn>
                </a:cxnLst>
                <a:rect l="txL" t="txT" r="txR" b="txB"/>
                <a:pathLst>
                  <a:path w="295" h="189">
                    <a:moveTo>
                      <a:pt x="0" y="189"/>
                    </a:moveTo>
                    <a:lnTo>
                      <a:pt x="295" y="0"/>
                    </a:lnTo>
                  </a:path>
                </a:pathLst>
              </a:custGeom>
              <a:noFill/>
              <a:ln w="28575" cap="flat" cmpd="sng">
                <a:solidFill>
                  <a:srgbClr val="99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56" name="Freeform 16"/>
              <p:cNvSpPr>
                <a:spLocks noChangeAspect="1"/>
              </p:cNvSpPr>
              <p:nvPr/>
            </p:nvSpPr>
            <p:spPr>
              <a:xfrm>
                <a:off x="3592" y="2475"/>
                <a:ext cx="368" cy="247"/>
              </a:xfrm>
              <a:custGeom>
                <a:avLst/>
                <a:gdLst>
                  <a:gd name="txL" fmla="*/ 0 w 298"/>
                  <a:gd name="txT" fmla="*/ 0 h 200"/>
                  <a:gd name="txR" fmla="*/ 298 w 298"/>
                  <a:gd name="txB" fmla="*/ 200 h 200"/>
                </a:gdLst>
                <a:ahLst/>
                <a:cxnLst>
                  <a:cxn ang="0">
                    <a:pos x="0" y="247"/>
                  </a:cxn>
                  <a:cxn ang="0">
                    <a:pos x="368" y="0"/>
                  </a:cxn>
                </a:cxnLst>
                <a:rect l="txL" t="txT" r="txR" b="txB"/>
                <a:pathLst>
                  <a:path w="298" h="200">
                    <a:moveTo>
                      <a:pt x="0" y="200"/>
                    </a:moveTo>
                    <a:lnTo>
                      <a:pt x="298" y="0"/>
                    </a:lnTo>
                  </a:path>
                </a:pathLst>
              </a:custGeom>
              <a:noFill/>
              <a:ln w="28575" cap="flat" cmpd="sng">
                <a:solidFill>
                  <a:srgbClr val="99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57" name="Freeform 17"/>
              <p:cNvSpPr>
                <a:spLocks noChangeAspect="1"/>
              </p:cNvSpPr>
              <p:nvPr/>
            </p:nvSpPr>
            <p:spPr>
              <a:xfrm>
                <a:off x="3219" y="2067"/>
                <a:ext cx="2" cy="457"/>
              </a:xfrm>
              <a:custGeom>
                <a:avLst/>
                <a:gdLst>
                  <a:gd name="txL" fmla="*/ 0 w 1"/>
                  <a:gd name="txT" fmla="*/ 0 h 371"/>
                  <a:gd name="txR" fmla="*/ 1 w 1"/>
                  <a:gd name="txB" fmla="*/ 371 h 371"/>
                </a:gdLst>
                <a:ahLst/>
                <a:cxnLst>
                  <a:cxn ang="0">
                    <a:pos x="0" y="0"/>
                  </a:cxn>
                  <a:cxn ang="0">
                    <a:pos x="0" y="457"/>
                  </a:cxn>
                </a:cxnLst>
                <a:rect l="txL" t="txT" r="txR" b="txB"/>
                <a:pathLst>
                  <a:path w="1" h="371">
                    <a:moveTo>
                      <a:pt x="0" y="0"/>
                    </a:moveTo>
                    <a:lnTo>
                      <a:pt x="0" y="371"/>
                    </a:lnTo>
                  </a:path>
                </a:pathLst>
              </a:custGeom>
              <a:noFill/>
              <a:ln w="28575" cap="flat" cmpd="sng">
                <a:solidFill>
                  <a:srgbClr val="99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58" name="Freeform 18"/>
              <p:cNvSpPr>
                <a:spLocks noChangeAspect="1"/>
              </p:cNvSpPr>
              <p:nvPr/>
            </p:nvSpPr>
            <p:spPr>
              <a:xfrm>
                <a:off x="3956" y="2055"/>
                <a:ext cx="2" cy="432"/>
              </a:xfrm>
              <a:custGeom>
                <a:avLst/>
                <a:gdLst>
                  <a:gd name="txL" fmla="*/ 0 w 1"/>
                  <a:gd name="txT" fmla="*/ 0 h 350"/>
                  <a:gd name="txR" fmla="*/ 1 w 1"/>
                  <a:gd name="txB" fmla="*/ 350 h 350"/>
                </a:gdLst>
                <a:ahLst/>
                <a:cxnLst>
                  <a:cxn ang="0">
                    <a:pos x="0" y="0"/>
                  </a:cxn>
                  <a:cxn ang="0">
                    <a:pos x="0" y="432"/>
                  </a:cxn>
                </a:cxnLst>
                <a:rect l="txL" t="txT" r="txR" b="txB"/>
                <a:pathLst>
                  <a:path w="1" h="350">
                    <a:moveTo>
                      <a:pt x="0" y="0"/>
                    </a:moveTo>
                    <a:lnTo>
                      <a:pt x="0" y="350"/>
                    </a:lnTo>
                  </a:path>
                </a:pathLst>
              </a:custGeom>
              <a:noFill/>
              <a:ln w="28575" cap="flat" cmpd="sng">
                <a:solidFill>
                  <a:srgbClr val="99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59" name="Line 19"/>
              <p:cNvSpPr>
                <a:spLocks noChangeAspect="1"/>
              </p:cNvSpPr>
              <p:nvPr/>
            </p:nvSpPr>
            <p:spPr>
              <a:xfrm flipV="1">
                <a:off x="3102" y="2280"/>
                <a:ext cx="926" cy="11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29760" name="Freeform 20"/>
              <p:cNvSpPr>
                <a:spLocks noChangeAspect="1"/>
              </p:cNvSpPr>
              <p:nvPr/>
            </p:nvSpPr>
            <p:spPr>
              <a:xfrm>
                <a:off x="3585" y="1768"/>
                <a:ext cx="8" cy="1051"/>
              </a:xfrm>
              <a:custGeom>
                <a:avLst/>
                <a:gdLst>
                  <a:gd name="txL" fmla="*/ 0 w 7"/>
                  <a:gd name="txT" fmla="*/ 0 h 852"/>
                  <a:gd name="txR" fmla="*/ 7 w 7"/>
                  <a:gd name="txB" fmla="*/ 852 h 852"/>
                </a:gdLst>
                <a:ahLst/>
                <a:cxnLst>
                  <a:cxn ang="0">
                    <a:pos x="0" y="0"/>
                  </a:cxn>
                  <a:cxn ang="0">
                    <a:pos x="8" y="1051"/>
                  </a:cxn>
                </a:cxnLst>
                <a:rect l="txL" t="txT" r="txR" b="txB"/>
                <a:pathLst>
                  <a:path w="7" h="852">
                    <a:moveTo>
                      <a:pt x="0" y="0"/>
                    </a:moveTo>
                    <a:lnTo>
                      <a:pt x="7" y="852"/>
                    </a:lnTo>
                  </a:path>
                </a:pathLst>
              </a:custGeom>
              <a:noFill/>
              <a:ln w="12700" cap="flat" cmpd="sng">
                <a:solidFill>
                  <a:srgbClr val="990000">
                    <a:alpha val="100000"/>
                  </a:srgbClr>
                </a:solidFill>
                <a:prstDash val="lgDashDot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61" name="Oval 21"/>
              <p:cNvSpPr>
                <a:spLocks noChangeAspect="1"/>
              </p:cNvSpPr>
              <p:nvPr/>
            </p:nvSpPr>
            <p:spPr>
              <a:xfrm>
                <a:off x="3228" y="1910"/>
                <a:ext cx="730" cy="733"/>
              </a:xfrm>
              <a:prstGeom prst="ellipse">
                <a:avLst/>
              </a:prstGeom>
              <a:noFill/>
              <a:ln w="28575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 anchorCtr="0">
                <a:spAutoFit/>
              </a:bodyPr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9762" name="Oval 22"/>
              <p:cNvSpPr>
                <a:spLocks noChangeAspect="1"/>
              </p:cNvSpPr>
              <p:nvPr/>
            </p:nvSpPr>
            <p:spPr>
              <a:xfrm>
                <a:off x="3413" y="2110"/>
                <a:ext cx="337" cy="340"/>
              </a:xfrm>
              <a:prstGeom prst="ellipse">
                <a:avLst/>
              </a:prstGeom>
              <a:noFill/>
              <a:ln w="28575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 anchorCtr="0">
                <a:spAutoFit/>
              </a:bodyPr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29752" name="Arc 23"/>
            <p:cNvSpPr>
              <a:spLocks noChangeAspect="1"/>
            </p:cNvSpPr>
            <p:nvPr/>
          </p:nvSpPr>
          <p:spPr>
            <a:xfrm>
              <a:off x="3368" y="2068"/>
              <a:ext cx="431" cy="431"/>
            </a:xfrm>
            <a:custGeom>
              <a:avLst/>
              <a:gdLst>
                <a:gd name="txL" fmla="*/ 0 w 43151"/>
                <a:gd name="txT" fmla="*/ 0 h 43200"/>
                <a:gd name="txR" fmla="*/ 43151 w 43151"/>
                <a:gd name="txB" fmla="*/ 43200 h 43200"/>
              </a:gdLst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2" y="2"/>
                </a:cxn>
              </a:cxnLst>
              <a:rect l="txL" t="txT" r="txR" b="txB"/>
              <a:pathLst>
                <a:path w="43151" h="43200" fill="none">
                  <a:moveTo>
                    <a:pt x="21550" y="0"/>
                  </a:moveTo>
                  <a:cubicBezTo>
                    <a:pt x="33480" y="0"/>
                    <a:pt x="43151" y="9670"/>
                    <a:pt x="43151" y="21600"/>
                  </a:cubicBezTo>
                  <a:cubicBezTo>
                    <a:pt x="43151" y="33529"/>
                    <a:pt x="33480" y="43200"/>
                    <a:pt x="21551" y="43200"/>
                  </a:cubicBezTo>
                  <a:cubicBezTo>
                    <a:pt x="10184" y="43200"/>
                    <a:pt x="762" y="34390"/>
                    <a:pt x="-1" y="23050"/>
                  </a:cubicBezTo>
                </a:path>
                <a:path w="43151" h="43200" stroke="0">
                  <a:moveTo>
                    <a:pt x="21550" y="0"/>
                  </a:moveTo>
                  <a:cubicBezTo>
                    <a:pt x="33480" y="0"/>
                    <a:pt x="43151" y="9670"/>
                    <a:pt x="43151" y="21600"/>
                  </a:cubicBezTo>
                  <a:cubicBezTo>
                    <a:pt x="43151" y="33529"/>
                    <a:pt x="33480" y="43200"/>
                    <a:pt x="21551" y="43200"/>
                  </a:cubicBezTo>
                  <a:cubicBezTo>
                    <a:pt x="10184" y="43200"/>
                    <a:pt x="762" y="34390"/>
                    <a:pt x="-1" y="23050"/>
                  </a:cubicBezTo>
                  <a:lnTo>
                    <a:pt x="21551" y="21600"/>
                  </a:lnTo>
                  <a:close/>
                </a:path>
              </a:pathLst>
            </a:custGeom>
            <a:noFill/>
            <a:ln w="9525" cap="flat" cmpd="sng">
              <a:solidFill>
                <a:srgbClr val="99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9703" name="Picture 24" descr="7502573511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6375" y="981075"/>
            <a:ext cx="1066800" cy="1030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2569" name="Text Box 25"/>
          <p:cNvSpPr txBox="1"/>
          <p:nvPr/>
        </p:nvSpPr>
        <p:spPr>
          <a:xfrm>
            <a:off x="1258888" y="690563"/>
            <a:ext cx="6767512" cy="2420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spcBef>
                <a:spcPct val="35000"/>
              </a:spcBef>
              <a:buClr>
                <a:srgbClr val="CC3300"/>
              </a:buClr>
              <a:buSzPct val="110000"/>
              <a:buFont typeface="Wingdings" panose="05000000000000000000" pitchFamily="2" charset="2"/>
              <a:buChar char="Ø"/>
            </a:pPr>
            <a:r>
              <a:rPr lang="en-US" altLang="zh-CN" sz="2000" i="0" dirty="0">
                <a:latin typeface="仿宋_GB2312" pitchFamily="49" charset="-122"/>
                <a:ea typeface="仿宋_GB2312" pitchFamily="49" charset="-122"/>
              </a:rPr>
              <a:t> </a:t>
            </a: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有六角头螺母、方螺母、六角开槽螺母、圆螺母等，</a:t>
            </a:r>
          </a:p>
          <a:p>
            <a:pPr algn="l">
              <a:lnSpc>
                <a:spcPct val="110000"/>
              </a:lnSpc>
              <a:spcBef>
                <a:spcPct val="35000"/>
              </a:spcBef>
              <a:buClr>
                <a:srgbClr val="CC3300"/>
              </a:buClr>
              <a:buSzPct val="110000"/>
              <a:buFont typeface="Wingdings" panose="05000000000000000000" pitchFamily="2" charset="2"/>
              <a:buChar char="Ø"/>
            </a:pP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 六角头螺栓应用最广</a:t>
            </a:r>
          </a:p>
          <a:p>
            <a:pPr algn="l">
              <a:lnSpc>
                <a:spcPct val="110000"/>
              </a:lnSpc>
              <a:spcBef>
                <a:spcPct val="35000"/>
              </a:spcBef>
              <a:buClr>
                <a:srgbClr val="CC3300"/>
              </a:buClr>
              <a:buSzPct val="110000"/>
              <a:buFont typeface="Wingdings" panose="05000000000000000000" pitchFamily="2" charset="2"/>
              <a:buChar char="Ø"/>
            </a:pP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 产品分</a:t>
            </a:r>
            <a:r>
              <a:rPr lang="en-US" altLang="zh-CN" sz="2000" i="0" dirty="0">
                <a:latin typeface="仿宋_GB2312" pitchFamily="49" charset="-122"/>
                <a:ea typeface="仿宋_GB2312" pitchFamily="49" charset="-122"/>
              </a:rPr>
              <a:t>A</a:t>
            </a: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、</a:t>
            </a:r>
            <a:r>
              <a:rPr lang="en-US" altLang="zh-CN" sz="2000" i="0" dirty="0">
                <a:latin typeface="仿宋_GB2312" pitchFamily="49" charset="-122"/>
                <a:ea typeface="仿宋_GB2312" pitchFamily="49" charset="-122"/>
              </a:rPr>
              <a:t>B</a:t>
            </a: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、</a:t>
            </a:r>
            <a:r>
              <a:rPr lang="en-US" altLang="zh-CN" sz="2000" i="0" dirty="0">
                <a:latin typeface="仿宋_GB2312" pitchFamily="49" charset="-122"/>
                <a:ea typeface="仿宋_GB2312" pitchFamily="49" charset="-122"/>
              </a:rPr>
              <a:t>C</a:t>
            </a: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三个等级，分别与相对应精度的螺栓、螺钉及垫圈相配；</a:t>
            </a:r>
          </a:p>
          <a:p>
            <a:pPr algn="l">
              <a:lnSpc>
                <a:spcPct val="110000"/>
              </a:lnSpc>
              <a:spcBef>
                <a:spcPct val="35000"/>
              </a:spcBef>
              <a:buClr>
                <a:srgbClr val="CC3300"/>
              </a:buClr>
              <a:buSzPct val="110000"/>
              <a:buFont typeface="Wingdings" panose="05000000000000000000" pitchFamily="2" charset="2"/>
              <a:buChar char="Ø"/>
            </a:pP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 根据高度</a:t>
            </a:r>
            <a:r>
              <a:rPr lang="en-US" altLang="zh-CN" sz="2000" i="0" dirty="0">
                <a:latin typeface="仿宋_GB2312" pitchFamily="49" charset="-122"/>
                <a:ea typeface="仿宋_GB2312" pitchFamily="49" charset="-122"/>
              </a:rPr>
              <a:t>m</a:t>
            </a: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的不同又分薄型、</a:t>
            </a:r>
            <a:r>
              <a:rPr lang="en-US" altLang="zh-CN" sz="2000" i="0" dirty="0">
                <a:latin typeface="仿宋_GB2312" pitchFamily="49" charset="-122"/>
                <a:ea typeface="仿宋_GB2312" pitchFamily="49" charset="-122"/>
              </a:rPr>
              <a:t>1</a:t>
            </a: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型、</a:t>
            </a:r>
            <a:r>
              <a:rPr lang="en-US" altLang="zh-CN" sz="2000" i="0" dirty="0">
                <a:latin typeface="仿宋_GB2312" pitchFamily="49" charset="-122"/>
                <a:ea typeface="仿宋_GB2312" pitchFamily="49" charset="-122"/>
              </a:rPr>
              <a:t>2</a:t>
            </a: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型、厚型。当螺纹规格相同时，薄型的高度最小，</a:t>
            </a:r>
            <a:r>
              <a:rPr lang="en-US" altLang="zh-CN" sz="2000" i="0" dirty="0">
                <a:latin typeface="仿宋_GB2312" pitchFamily="49" charset="-122"/>
                <a:ea typeface="仿宋_GB2312" pitchFamily="49" charset="-122"/>
              </a:rPr>
              <a:t>2</a:t>
            </a: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型比</a:t>
            </a:r>
            <a:r>
              <a:rPr lang="en-US" altLang="zh-CN" sz="2000" i="0" dirty="0">
                <a:latin typeface="仿宋_GB2312" pitchFamily="49" charset="-122"/>
                <a:ea typeface="仿宋_GB2312" pitchFamily="49" charset="-122"/>
              </a:rPr>
              <a:t>1</a:t>
            </a: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型的高度大</a:t>
            </a:r>
            <a:r>
              <a:rPr lang="en-US" altLang="zh-CN" sz="2000" i="0" dirty="0">
                <a:latin typeface="仿宋_GB2312" pitchFamily="49" charset="-122"/>
                <a:ea typeface="仿宋_GB2312" pitchFamily="49" charset="-122"/>
              </a:rPr>
              <a:t>10%</a:t>
            </a: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。</a:t>
            </a:r>
          </a:p>
        </p:txBody>
      </p:sp>
      <p:grpSp>
        <p:nvGrpSpPr>
          <p:cNvPr id="4" name="Group 26"/>
          <p:cNvGrpSpPr/>
          <p:nvPr/>
        </p:nvGrpSpPr>
        <p:grpSpPr>
          <a:xfrm>
            <a:off x="1042988" y="3367088"/>
            <a:ext cx="3673475" cy="2925762"/>
            <a:chOff x="657" y="2121"/>
            <a:chExt cx="2314" cy="1843"/>
          </a:xfrm>
        </p:grpSpPr>
        <p:grpSp>
          <p:nvGrpSpPr>
            <p:cNvPr id="29707" name="Group 27"/>
            <p:cNvGrpSpPr/>
            <p:nvPr/>
          </p:nvGrpSpPr>
          <p:grpSpPr>
            <a:xfrm>
              <a:off x="657" y="2121"/>
              <a:ext cx="1272" cy="1843"/>
              <a:chOff x="657" y="2121"/>
              <a:chExt cx="1272" cy="1843"/>
            </a:xfrm>
          </p:grpSpPr>
          <p:grpSp>
            <p:nvGrpSpPr>
              <p:cNvPr id="29715" name="Group 28"/>
              <p:cNvGrpSpPr/>
              <p:nvPr/>
            </p:nvGrpSpPr>
            <p:grpSpPr>
              <a:xfrm>
                <a:off x="1292" y="2600"/>
                <a:ext cx="637" cy="1145"/>
                <a:chOff x="1292" y="2600"/>
                <a:chExt cx="637" cy="1145"/>
              </a:xfrm>
            </p:grpSpPr>
            <p:sp>
              <p:nvSpPr>
                <p:cNvPr id="29725" name="Freeform 29"/>
                <p:cNvSpPr>
                  <a:spLocks noChangeAspect="1"/>
                </p:cNvSpPr>
                <p:nvPr/>
              </p:nvSpPr>
              <p:spPr>
                <a:xfrm>
                  <a:off x="1421" y="2602"/>
                  <a:ext cx="409" cy="1091"/>
                </a:xfrm>
                <a:custGeom>
                  <a:avLst/>
                  <a:gdLst>
                    <a:gd name="txL" fmla="*/ 0 w 259"/>
                    <a:gd name="txT" fmla="*/ 0 h 725"/>
                    <a:gd name="txR" fmla="*/ 259 w 259"/>
                    <a:gd name="txB" fmla="*/ 725 h 725"/>
                  </a:gdLst>
                  <a:ahLst/>
                  <a:cxnLst>
                    <a:cxn ang="0">
                      <a:pos x="0" y="1001"/>
                    </a:cxn>
                    <a:cxn ang="0">
                      <a:pos x="0" y="65"/>
                    </a:cxn>
                    <a:cxn ang="0">
                      <a:pos x="73" y="0"/>
                    </a:cxn>
                    <a:cxn ang="0">
                      <a:pos x="343" y="0"/>
                    </a:cxn>
                    <a:cxn ang="0">
                      <a:pos x="409" y="62"/>
                    </a:cxn>
                    <a:cxn ang="0">
                      <a:pos x="409" y="1011"/>
                    </a:cxn>
                    <a:cxn ang="0">
                      <a:pos x="355" y="1091"/>
                    </a:cxn>
                    <a:cxn ang="0">
                      <a:pos x="51" y="1091"/>
                    </a:cxn>
                    <a:cxn ang="0">
                      <a:pos x="0" y="1001"/>
                    </a:cxn>
                  </a:cxnLst>
                  <a:rect l="txL" t="txT" r="txR" b="txB"/>
                  <a:pathLst>
                    <a:path w="259" h="725">
                      <a:moveTo>
                        <a:pt x="0" y="665"/>
                      </a:moveTo>
                      <a:lnTo>
                        <a:pt x="0" y="43"/>
                      </a:lnTo>
                      <a:lnTo>
                        <a:pt x="46" y="0"/>
                      </a:lnTo>
                      <a:lnTo>
                        <a:pt x="217" y="0"/>
                      </a:lnTo>
                      <a:lnTo>
                        <a:pt x="259" y="41"/>
                      </a:lnTo>
                      <a:lnTo>
                        <a:pt x="259" y="672"/>
                      </a:lnTo>
                      <a:lnTo>
                        <a:pt x="225" y="725"/>
                      </a:lnTo>
                      <a:lnTo>
                        <a:pt x="32" y="725"/>
                      </a:lnTo>
                      <a:lnTo>
                        <a:pt x="0" y="665"/>
                      </a:lnTo>
                      <a:close/>
                    </a:path>
                  </a:pathLst>
                </a:custGeom>
                <a:solidFill>
                  <a:schemeClr val="bg1">
                    <a:alpha val="100000"/>
                  </a:schemeClr>
                </a:solidFill>
                <a:ln w="28575" cap="flat" cmpd="sng">
                  <a:solidFill>
                    <a:srgbClr val="99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9726" name="Freeform 30"/>
                <p:cNvSpPr>
                  <a:spLocks noChangeAspect="1"/>
                </p:cNvSpPr>
                <p:nvPr/>
              </p:nvSpPr>
              <p:spPr>
                <a:xfrm>
                  <a:off x="1751" y="2600"/>
                  <a:ext cx="83" cy="1080"/>
                </a:xfrm>
                <a:custGeom>
                  <a:avLst/>
                  <a:gdLst>
                    <a:gd name="txL" fmla="*/ 0 w 54"/>
                    <a:gd name="txT" fmla="*/ 0 h 721"/>
                    <a:gd name="txR" fmla="*/ 54 w 54"/>
                    <a:gd name="txB" fmla="*/ 721 h 721"/>
                  </a:gdLst>
                  <a:ahLst/>
                  <a:cxnLst>
                    <a:cxn ang="0">
                      <a:pos x="28" y="1080"/>
                    </a:cxn>
                    <a:cxn ang="0">
                      <a:pos x="77" y="1011"/>
                    </a:cxn>
                    <a:cxn ang="0">
                      <a:pos x="83" y="956"/>
                    </a:cxn>
                    <a:cxn ang="0">
                      <a:pos x="77" y="887"/>
                    </a:cxn>
                    <a:cxn ang="0">
                      <a:pos x="52" y="831"/>
                    </a:cxn>
                    <a:cxn ang="0">
                      <a:pos x="9" y="783"/>
                    </a:cxn>
                    <a:cxn ang="0">
                      <a:pos x="52" y="700"/>
                    </a:cxn>
                    <a:cxn ang="0">
                      <a:pos x="69" y="631"/>
                    </a:cxn>
                    <a:cxn ang="0">
                      <a:pos x="77" y="559"/>
                    </a:cxn>
                    <a:cxn ang="0">
                      <a:pos x="66" y="464"/>
                    </a:cxn>
                    <a:cxn ang="0">
                      <a:pos x="42" y="379"/>
                    </a:cxn>
                    <a:cxn ang="0">
                      <a:pos x="20" y="325"/>
                    </a:cxn>
                    <a:cxn ang="0">
                      <a:pos x="0" y="292"/>
                    </a:cxn>
                    <a:cxn ang="0">
                      <a:pos x="54" y="216"/>
                    </a:cxn>
                    <a:cxn ang="0">
                      <a:pos x="74" y="169"/>
                    </a:cxn>
                    <a:cxn ang="0">
                      <a:pos x="78" y="124"/>
                    </a:cxn>
                    <a:cxn ang="0">
                      <a:pos x="57" y="60"/>
                    </a:cxn>
                    <a:cxn ang="0">
                      <a:pos x="12" y="0"/>
                    </a:cxn>
                  </a:cxnLst>
                  <a:rect l="txL" t="txT" r="txR" b="txB"/>
                  <a:pathLst>
                    <a:path w="54" h="721">
                      <a:moveTo>
                        <a:pt x="18" y="721"/>
                      </a:moveTo>
                      <a:lnTo>
                        <a:pt x="50" y="675"/>
                      </a:lnTo>
                      <a:lnTo>
                        <a:pt x="54" y="638"/>
                      </a:lnTo>
                      <a:lnTo>
                        <a:pt x="50" y="592"/>
                      </a:lnTo>
                      <a:lnTo>
                        <a:pt x="34" y="555"/>
                      </a:lnTo>
                      <a:lnTo>
                        <a:pt x="6" y="523"/>
                      </a:lnTo>
                      <a:lnTo>
                        <a:pt x="34" y="467"/>
                      </a:lnTo>
                      <a:lnTo>
                        <a:pt x="45" y="421"/>
                      </a:lnTo>
                      <a:lnTo>
                        <a:pt x="50" y="373"/>
                      </a:lnTo>
                      <a:lnTo>
                        <a:pt x="43" y="310"/>
                      </a:lnTo>
                      <a:lnTo>
                        <a:pt x="27" y="253"/>
                      </a:lnTo>
                      <a:lnTo>
                        <a:pt x="13" y="217"/>
                      </a:lnTo>
                      <a:lnTo>
                        <a:pt x="0" y="195"/>
                      </a:lnTo>
                      <a:lnTo>
                        <a:pt x="35" y="144"/>
                      </a:lnTo>
                      <a:lnTo>
                        <a:pt x="48" y="113"/>
                      </a:lnTo>
                      <a:lnTo>
                        <a:pt x="51" y="83"/>
                      </a:lnTo>
                      <a:lnTo>
                        <a:pt x="37" y="40"/>
                      </a:lnTo>
                      <a:lnTo>
                        <a:pt x="8" y="0"/>
                      </a:lnTo>
                    </a:path>
                  </a:pathLst>
                </a:custGeom>
                <a:noFill/>
                <a:ln w="28575" cap="flat" cmpd="sng">
                  <a:solidFill>
                    <a:srgbClr val="99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9727" name="AutoShape 31"/>
                <p:cNvSpPr>
                  <a:spLocks noChangeAspect="1"/>
                </p:cNvSpPr>
                <p:nvPr/>
              </p:nvSpPr>
              <p:spPr>
                <a:xfrm rot="960000">
                  <a:off x="1415" y="3637"/>
                  <a:ext cx="54" cy="54"/>
                </a:xfrm>
                <a:prstGeom prst="rtTriangle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9728" name="Line 32"/>
                <p:cNvSpPr>
                  <a:spLocks noChangeAspect="1"/>
                </p:cNvSpPr>
                <p:nvPr/>
              </p:nvSpPr>
              <p:spPr>
                <a:xfrm flipV="1">
                  <a:off x="1790" y="3582"/>
                  <a:ext cx="109" cy="163"/>
                </a:xfrm>
                <a:prstGeom prst="line">
                  <a:avLst/>
                </a:prstGeom>
                <a:ln w="7620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9729" name="Freeform 33"/>
                <p:cNvSpPr>
                  <a:spLocks noChangeAspect="1"/>
                </p:cNvSpPr>
                <p:nvPr/>
              </p:nvSpPr>
              <p:spPr>
                <a:xfrm>
                  <a:off x="1422" y="2617"/>
                  <a:ext cx="329" cy="1067"/>
                </a:xfrm>
                <a:custGeom>
                  <a:avLst/>
                  <a:gdLst>
                    <a:gd name="txL" fmla="*/ 0 w 217"/>
                    <a:gd name="txT" fmla="*/ 0 h 712"/>
                    <a:gd name="txR" fmla="*/ 217 w 217"/>
                    <a:gd name="txB" fmla="*/ 712 h 712"/>
                  </a:gdLst>
                  <a:ahLst/>
                  <a:cxnLst>
                    <a:cxn ang="0">
                      <a:pos x="53" y="1067"/>
                    </a:cxn>
                    <a:cxn ang="0">
                      <a:pos x="9" y="986"/>
                    </a:cxn>
                    <a:cxn ang="0">
                      <a:pos x="2" y="926"/>
                    </a:cxn>
                    <a:cxn ang="0">
                      <a:pos x="9" y="863"/>
                    </a:cxn>
                    <a:cxn ang="0">
                      <a:pos x="38" y="814"/>
                    </a:cxn>
                    <a:cxn ang="0">
                      <a:pos x="65" y="773"/>
                    </a:cxn>
                    <a:cxn ang="0">
                      <a:pos x="329" y="773"/>
                    </a:cxn>
                    <a:cxn ang="0">
                      <a:pos x="62" y="773"/>
                    </a:cxn>
                    <a:cxn ang="0">
                      <a:pos x="38" y="718"/>
                    </a:cxn>
                    <a:cxn ang="0">
                      <a:pos x="14" y="650"/>
                    </a:cxn>
                    <a:cxn ang="0">
                      <a:pos x="2" y="566"/>
                    </a:cxn>
                    <a:cxn ang="0">
                      <a:pos x="0" y="538"/>
                    </a:cxn>
                    <a:cxn ang="0">
                      <a:pos x="5" y="442"/>
                    </a:cxn>
                    <a:cxn ang="0">
                      <a:pos x="14" y="390"/>
                    </a:cxn>
                    <a:cxn ang="0">
                      <a:pos x="38" y="324"/>
                    </a:cxn>
                    <a:cxn ang="0">
                      <a:pos x="62" y="282"/>
                    </a:cxn>
                    <a:cxn ang="0">
                      <a:pos x="312" y="282"/>
                    </a:cxn>
                    <a:cxn ang="0">
                      <a:pos x="62" y="282"/>
                    </a:cxn>
                    <a:cxn ang="0">
                      <a:pos x="21" y="226"/>
                    </a:cxn>
                    <a:cxn ang="0">
                      <a:pos x="6" y="180"/>
                    </a:cxn>
                    <a:cxn ang="0">
                      <a:pos x="5" y="115"/>
                    </a:cxn>
                    <a:cxn ang="0">
                      <a:pos x="17" y="48"/>
                    </a:cxn>
                    <a:cxn ang="0">
                      <a:pos x="61" y="0"/>
                    </a:cxn>
                  </a:cxnLst>
                  <a:rect l="txL" t="txT" r="txR" b="txB"/>
                  <a:pathLst>
                    <a:path w="217" h="712">
                      <a:moveTo>
                        <a:pt x="35" y="712"/>
                      </a:moveTo>
                      <a:lnTo>
                        <a:pt x="6" y="658"/>
                      </a:lnTo>
                      <a:lnTo>
                        <a:pt x="1" y="618"/>
                      </a:lnTo>
                      <a:lnTo>
                        <a:pt x="6" y="576"/>
                      </a:lnTo>
                      <a:lnTo>
                        <a:pt x="25" y="543"/>
                      </a:lnTo>
                      <a:lnTo>
                        <a:pt x="43" y="516"/>
                      </a:lnTo>
                      <a:lnTo>
                        <a:pt x="217" y="516"/>
                      </a:lnTo>
                      <a:lnTo>
                        <a:pt x="41" y="516"/>
                      </a:lnTo>
                      <a:lnTo>
                        <a:pt x="25" y="479"/>
                      </a:lnTo>
                      <a:lnTo>
                        <a:pt x="9" y="434"/>
                      </a:lnTo>
                      <a:lnTo>
                        <a:pt x="1" y="378"/>
                      </a:lnTo>
                      <a:lnTo>
                        <a:pt x="0" y="359"/>
                      </a:lnTo>
                      <a:lnTo>
                        <a:pt x="3" y="295"/>
                      </a:lnTo>
                      <a:lnTo>
                        <a:pt x="9" y="260"/>
                      </a:lnTo>
                      <a:lnTo>
                        <a:pt x="25" y="216"/>
                      </a:lnTo>
                      <a:lnTo>
                        <a:pt x="41" y="188"/>
                      </a:lnTo>
                      <a:lnTo>
                        <a:pt x="206" y="188"/>
                      </a:lnTo>
                      <a:lnTo>
                        <a:pt x="41" y="188"/>
                      </a:lnTo>
                      <a:lnTo>
                        <a:pt x="14" y="151"/>
                      </a:lnTo>
                      <a:lnTo>
                        <a:pt x="4" y="120"/>
                      </a:lnTo>
                      <a:lnTo>
                        <a:pt x="3" y="77"/>
                      </a:lnTo>
                      <a:lnTo>
                        <a:pt x="11" y="32"/>
                      </a:lnTo>
                      <a:lnTo>
                        <a:pt x="40" y="0"/>
                      </a:lnTo>
                    </a:path>
                  </a:pathLst>
                </a:custGeom>
                <a:solidFill>
                  <a:schemeClr val="bg1">
                    <a:alpha val="100000"/>
                  </a:schemeClr>
                </a:solidFill>
                <a:ln w="28575" cap="flat" cmpd="sng">
                  <a:solidFill>
                    <a:srgbClr val="99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9730" name="Rectangle 34"/>
                <p:cNvSpPr>
                  <a:spLocks noChangeAspect="1"/>
                </p:cNvSpPr>
                <p:nvPr/>
              </p:nvSpPr>
              <p:spPr>
                <a:xfrm>
                  <a:off x="1431" y="3404"/>
                  <a:ext cx="390" cy="191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grpSp>
              <p:nvGrpSpPr>
                <p:cNvPr id="29731" name="Group 35"/>
                <p:cNvGrpSpPr>
                  <a:grpSpLocks noChangeAspect="1"/>
                </p:cNvGrpSpPr>
                <p:nvPr/>
              </p:nvGrpSpPr>
              <p:grpSpPr>
                <a:xfrm>
                  <a:off x="1424" y="3148"/>
                  <a:ext cx="409" cy="265"/>
                  <a:chOff x="2324" y="3205"/>
                  <a:chExt cx="340" cy="220"/>
                </a:xfrm>
              </p:grpSpPr>
              <p:sp>
                <p:nvSpPr>
                  <p:cNvPr id="29740" name="Rectangle 36"/>
                  <p:cNvSpPr>
                    <a:spLocks noChangeAspect="1"/>
                  </p:cNvSpPr>
                  <p:nvPr/>
                </p:nvSpPr>
                <p:spPr>
                  <a:xfrm>
                    <a:off x="2324" y="3213"/>
                    <a:ext cx="340" cy="204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 cap="flat" cmpd="sng">
                    <a:solidFill>
                      <a:srgbClr val="99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9741" name="Line 37"/>
                  <p:cNvSpPr>
                    <a:spLocks noChangeAspect="1"/>
                  </p:cNvSpPr>
                  <p:nvPr/>
                </p:nvSpPr>
                <p:spPr>
                  <a:xfrm flipV="1">
                    <a:off x="2381" y="3205"/>
                    <a:ext cx="0" cy="220"/>
                  </a:xfrm>
                  <a:prstGeom prst="line">
                    <a:avLst/>
                  </a:prstGeom>
                  <a:ln w="28575" cap="flat" cmpd="sng">
                    <a:solidFill>
                      <a:srgbClr val="99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9742" name="Line 38"/>
                  <p:cNvSpPr>
                    <a:spLocks noChangeAspect="1"/>
                  </p:cNvSpPr>
                  <p:nvPr/>
                </p:nvSpPr>
                <p:spPr>
                  <a:xfrm flipV="1">
                    <a:off x="2610" y="3205"/>
                    <a:ext cx="0" cy="220"/>
                  </a:xfrm>
                  <a:prstGeom prst="line">
                    <a:avLst/>
                  </a:prstGeom>
                  <a:ln w="28575" cap="flat" cmpd="sng">
                    <a:solidFill>
                      <a:srgbClr val="99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sp>
              <p:nvSpPr>
                <p:cNvPr id="29732" name="Rectangle 39" descr="浅色上对角线"/>
                <p:cNvSpPr>
                  <a:spLocks noChangeAspect="1"/>
                </p:cNvSpPr>
                <p:nvPr/>
              </p:nvSpPr>
              <p:spPr>
                <a:xfrm>
                  <a:off x="1431" y="3413"/>
                  <a:ext cx="390" cy="190"/>
                </a:xfrm>
                <a:prstGeom prst="rect">
                  <a:avLst/>
                </a:prstGeom>
                <a:pattFill prst="ltUpDiag">
                  <a:fgClr>
                    <a:srgbClr val="990000"/>
                  </a:fgClr>
                  <a:bgClr>
                    <a:srgbClr val="FFFFFF"/>
                  </a:bgClr>
                </a:pattFill>
                <a:ln w="9525">
                  <a:noFill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9733" name="AutoShape 40" descr="浅色上对角线"/>
                <p:cNvSpPr>
                  <a:spLocks noChangeAspect="1"/>
                </p:cNvSpPr>
                <p:nvPr/>
              </p:nvSpPr>
              <p:spPr>
                <a:xfrm>
                  <a:off x="1436" y="3601"/>
                  <a:ext cx="381" cy="90"/>
                </a:xfrm>
                <a:custGeom>
                  <a:avLst/>
                  <a:gdLst>
                    <a:gd name="txL" fmla="*/ 3288 w 21600"/>
                    <a:gd name="txT" fmla="*/ 3360 h 21600"/>
                    <a:gd name="txR" fmla="*/ 18312 w 21600"/>
                    <a:gd name="txB" fmla="*/ 18240 h 21600"/>
                  </a:gdLst>
                  <a:ahLst/>
                  <a:cxnLst>
                    <a:cxn ang="0">
                      <a:pos x="6" y="0"/>
                    </a:cxn>
                    <a:cxn ang="0">
                      <a:pos x="3" y="0"/>
                    </a:cxn>
                    <a:cxn ang="0">
                      <a:pos x="0" y="0"/>
                    </a:cxn>
                    <a:cxn ang="0">
                      <a:pos x="3" y="0"/>
                    </a:cxn>
                  </a:cxnLst>
                  <a:rect l="txL" t="txT" r="txR" b="txB"/>
                  <a:pathLst>
                    <a:path w="21600" h="21600">
                      <a:moveTo>
                        <a:pt x="0" y="0"/>
                      </a:moveTo>
                      <a:lnTo>
                        <a:pt x="2930" y="21600"/>
                      </a:lnTo>
                      <a:lnTo>
                        <a:pt x="18670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pattFill prst="ltUpDiag">
                  <a:fgClr>
                    <a:srgbClr val="990000">
                      <a:alpha val="100000"/>
                    </a:srgbClr>
                  </a:fgClr>
                  <a:bgClr>
                    <a:srgbClr val="FFFFFF">
                      <a:alpha val="100000"/>
                    </a:srgbClr>
                  </a:bgClr>
                </a:patt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9734" name="Line 41"/>
                <p:cNvSpPr>
                  <a:spLocks noChangeAspect="1"/>
                </p:cNvSpPr>
                <p:nvPr/>
              </p:nvSpPr>
              <p:spPr>
                <a:xfrm>
                  <a:off x="1439" y="3158"/>
                  <a:ext cx="381" cy="0"/>
                </a:xfrm>
                <a:prstGeom prst="line">
                  <a:avLst/>
                </a:prstGeom>
                <a:ln w="3810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9735" name="Line 42"/>
                <p:cNvSpPr>
                  <a:spLocks noChangeAspect="1"/>
                </p:cNvSpPr>
                <p:nvPr/>
              </p:nvSpPr>
              <p:spPr>
                <a:xfrm>
                  <a:off x="1292" y="3151"/>
                  <a:ext cx="637" cy="0"/>
                </a:xfrm>
                <a:prstGeom prst="line">
                  <a:avLst/>
                </a:prstGeom>
                <a:ln w="9525" cap="flat" cmpd="sng">
                  <a:solidFill>
                    <a:srgbClr val="990000"/>
                  </a:solidFill>
                  <a:prstDash val="lgDashDot"/>
                  <a:headEnd type="none" w="med" len="med"/>
                  <a:tailEnd type="none" w="med" len="med"/>
                </a:ln>
              </p:spPr>
            </p:sp>
            <p:sp>
              <p:nvSpPr>
                <p:cNvPr id="29736" name="AutoShape 43"/>
                <p:cNvSpPr>
                  <a:spLocks noChangeAspect="1"/>
                </p:cNvSpPr>
                <p:nvPr/>
              </p:nvSpPr>
              <p:spPr>
                <a:xfrm flipV="1">
                  <a:off x="1431" y="3391"/>
                  <a:ext cx="55" cy="54"/>
                </a:xfrm>
                <a:prstGeom prst="rtTriangle">
                  <a:avLst/>
                </a:prstGeom>
                <a:solidFill>
                  <a:srgbClr val="FFFFFF"/>
                </a:solidFill>
                <a:ln w="9525">
                  <a:noFill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9737" name="Line 44"/>
                <p:cNvSpPr>
                  <a:spLocks noChangeAspect="1"/>
                </p:cNvSpPr>
                <p:nvPr/>
              </p:nvSpPr>
              <p:spPr>
                <a:xfrm flipV="1">
                  <a:off x="1424" y="3397"/>
                  <a:ext cx="69" cy="68"/>
                </a:xfrm>
                <a:prstGeom prst="line">
                  <a:avLst/>
                </a:prstGeom>
                <a:ln w="28575" cap="flat" cmpd="sng">
                  <a:solidFill>
                    <a:srgbClr val="99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9738" name="AutoShape 45"/>
                <p:cNvSpPr>
                  <a:spLocks noChangeAspect="1"/>
                </p:cNvSpPr>
                <p:nvPr/>
              </p:nvSpPr>
              <p:spPr>
                <a:xfrm flipH="1" flipV="1">
                  <a:off x="1770" y="3391"/>
                  <a:ext cx="54" cy="54"/>
                </a:xfrm>
                <a:prstGeom prst="rtTriangle">
                  <a:avLst/>
                </a:prstGeom>
                <a:solidFill>
                  <a:srgbClr val="FFFFFF"/>
                </a:solidFill>
                <a:ln w="9525">
                  <a:noFill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9739" name="Line 46"/>
                <p:cNvSpPr>
                  <a:spLocks noChangeAspect="1"/>
                </p:cNvSpPr>
                <p:nvPr/>
              </p:nvSpPr>
              <p:spPr>
                <a:xfrm flipH="1" flipV="1">
                  <a:off x="1763" y="3397"/>
                  <a:ext cx="69" cy="68"/>
                </a:xfrm>
                <a:prstGeom prst="line">
                  <a:avLst/>
                </a:prstGeom>
                <a:ln w="28575" cap="flat" cmpd="sng">
                  <a:solidFill>
                    <a:srgbClr val="99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29716" name="Line 47"/>
              <p:cNvSpPr>
                <a:spLocks noChangeAspect="1"/>
              </p:cNvSpPr>
              <p:nvPr/>
            </p:nvSpPr>
            <p:spPr>
              <a:xfrm>
                <a:off x="1421" y="3528"/>
                <a:ext cx="0" cy="436"/>
              </a:xfrm>
              <a:prstGeom prst="line">
                <a:avLst/>
              </a:prstGeom>
              <a:ln w="952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9717" name="Line 48"/>
              <p:cNvSpPr>
                <a:spLocks noChangeAspect="1"/>
              </p:cNvSpPr>
              <p:nvPr/>
            </p:nvSpPr>
            <p:spPr>
              <a:xfrm>
                <a:off x="1834" y="3528"/>
                <a:ext cx="0" cy="436"/>
              </a:xfrm>
              <a:prstGeom prst="line">
                <a:avLst/>
              </a:prstGeom>
              <a:ln w="952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9718" name="Line 49"/>
              <p:cNvSpPr>
                <a:spLocks noChangeAspect="1"/>
              </p:cNvSpPr>
              <p:nvPr/>
            </p:nvSpPr>
            <p:spPr>
              <a:xfrm>
                <a:off x="1425" y="3909"/>
                <a:ext cx="408" cy="0"/>
              </a:xfrm>
              <a:prstGeom prst="line">
                <a:avLst/>
              </a:prstGeom>
              <a:ln w="9525" cap="flat" cmpd="sng">
                <a:solidFill>
                  <a:schemeClr val="tx2"/>
                </a:solidFill>
                <a:prstDash val="solid"/>
                <a:headEnd type="triangle" w="med" len="med"/>
                <a:tailEnd type="triangle" w="med" len="med"/>
              </a:ln>
            </p:spPr>
          </p:sp>
          <p:sp>
            <p:nvSpPr>
              <p:cNvPr id="29719" name="Rectangle 50"/>
              <p:cNvSpPr>
                <a:spLocks noChangeAspect="1"/>
              </p:cNvSpPr>
              <p:nvPr/>
            </p:nvSpPr>
            <p:spPr>
              <a:xfrm>
                <a:off x="1507" y="3731"/>
                <a:ext cx="238" cy="1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algn="l">
                  <a:lnSpc>
                    <a:spcPct val="70000"/>
                  </a:lnSpc>
                </a:pPr>
                <a:r>
                  <a:rPr lang="en-US" altLang="zh-CN" sz="1800" dirty="0">
                    <a:solidFill>
                      <a:schemeClr val="tx2"/>
                    </a:solidFill>
                    <a:latin typeface="Garamond" panose="02020404030301010803" pitchFamily="18" charset="0"/>
                    <a:ea typeface="宋体" panose="02010600030101010101" pitchFamily="2" charset="-122"/>
                  </a:rPr>
                  <a:t>m</a:t>
                </a:r>
              </a:p>
            </p:txBody>
          </p:sp>
          <p:grpSp>
            <p:nvGrpSpPr>
              <p:cNvPr id="29720" name="Group 51"/>
              <p:cNvGrpSpPr/>
              <p:nvPr/>
            </p:nvGrpSpPr>
            <p:grpSpPr>
              <a:xfrm>
                <a:off x="657" y="2121"/>
                <a:ext cx="1134" cy="708"/>
                <a:chOff x="657" y="2121"/>
                <a:chExt cx="1134" cy="708"/>
              </a:xfrm>
            </p:grpSpPr>
            <p:sp>
              <p:nvSpPr>
                <p:cNvPr id="29721" name="Line 52"/>
                <p:cNvSpPr>
                  <a:spLocks noChangeAspect="1"/>
                </p:cNvSpPr>
                <p:nvPr/>
              </p:nvSpPr>
              <p:spPr>
                <a:xfrm flipV="1">
                  <a:off x="1410" y="2121"/>
                  <a:ext cx="0" cy="708"/>
                </a:xfrm>
                <a:prstGeom prst="line">
                  <a:avLst/>
                </a:prstGeom>
                <a:ln w="9525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9722" name="Line 53"/>
                <p:cNvSpPr>
                  <a:spLocks noChangeAspect="1"/>
                </p:cNvSpPr>
                <p:nvPr/>
              </p:nvSpPr>
              <p:spPr>
                <a:xfrm flipV="1">
                  <a:off x="1410" y="2176"/>
                  <a:ext cx="381" cy="544"/>
                </a:xfrm>
                <a:prstGeom prst="line">
                  <a:avLst/>
                </a:prstGeom>
                <a:ln w="9525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9723" name="Arc 54"/>
                <p:cNvSpPr>
                  <a:spLocks noChangeAspect="1"/>
                </p:cNvSpPr>
                <p:nvPr/>
              </p:nvSpPr>
              <p:spPr>
                <a:xfrm rot="-1800000">
                  <a:off x="1432" y="2361"/>
                  <a:ext cx="136" cy="136"/>
                </a:xfrm>
                <a:custGeom>
                  <a:avLst/>
                  <a:gdLst>
                    <a:gd name="txL" fmla="*/ 0 w 21600"/>
                    <a:gd name="txT" fmla="*/ 0 h 21600"/>
                    <a:gd name="txR" fmla="*/ 21600 w 21600"/>
                    <a:gd name="txB" fmla="*/ 21600 h 21600"/>
                  </a:gdLst>
                  <a:ahLst/>
                  <a:cxnLst>
                    <a:cxn ang="0">
                      <a:pos x="0" y="0"/>
                    </a:cxn>
                    <a:cxn ang="0">
                      <a:pos x="1" y="1"/>
                    </a:cxn>
                    <a:cxn ang="0">
                      <a:pos x="0" y="1"/>
                    </a:cxn>
                  </a:cxnLst>
                  <a:rect l="txL" t="txT" r="txR" b="txB"/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2">
                      <a:alpha val="100000"/>
                    </a:schemeClr>
                  </a:solidFill>
                  <a:prstDash val="solid"/>
                  <a:round/>
                  <a:headEnd type="triangle" w="med" len="med"/>
                  <a:tailEnd type="triangl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9724" name="Text Box 55"/>
                <p:cNvSpPr txBox="1">
                  <a:spLocks noChangeAspect="1"/>
                </p:cNvSpPr>
                <p:nvPr/>
              </p:nvSpPr>
              <p:spPr>
                <a:xfrm>
                  <a:off x="657" y="2297"/>
                  <a:ext cx="872" cy="17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r">
                    <a:lnSpc>
                      <a:spcPct val="70000"/>
                    </a:lnSpc>
                    <a:spcBef>
                      <a:spcPct val="50000"/>
                    </a:spcBef>
                  </a:pPr>
                  <a:r>
                    <a:rPr lang="en-US" altLang="zh-CN" sz="1800" i="0" dirty="0">
                      <a:solidFill>
                        <a:schemeClr val="tx2"/>
                      </a:solidFill>
                      <a:latin typeface="Garamond" panose="02020404030301010803" pitchFamily="18" charset="0"/>
                      <a:ea typeface="宋体" panose="02010600030101010101" pitchFamily="2" charset="-122"/>
                    </a:rPr>
                    <a:t>15°-30°</a:t>
                  </a:r>
                </a:p>
              </p:txBody>
            </p:sp>
          </p:grpSp>
        </p:grpSp>
        <p:sp>
          <p:nvSpPr>
            <p:cNvPr id="29708" name="Line 56"/>
            <p:cNvSpPr/>
            <p:nvPr/>
          </p:nvSpPr>
          <p:spPr>
            <a:xfrm>
              <a:off x="1429" y="3475"/>
              <a:ext cx="408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9709" name="Line 57"/>
            <p:cNvSpPr/>
            <p:nvPr/>
          </p:nvSpPr>
          <p:spPr>
            <a:xfrm>
              <a:off x="1791" y="3475"/>
              <a:ext cx="454" cy="0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9710" name="Line 58"/>
            <p:cNvSpPr/>
            <p:nvPr/>
          </p:nvSpPr>
          <p:spPr>
            <a:xfrm>
              <a:off x="2154" y="3067"/>
              <a:ext cx="0" cy="408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29711" name="Text Box 59"/>
            <p:cNvSpPr txBox="1"/>
            <p:nvPr/>
          </p:nvSpPr>
          <p:spPr>
            <a:xfrm rot="-5400000">
              <a:off x="1973" y="3062"/>
              <a:ext cx="227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i="0" dirty="0">
                  <a:solidFill>
                    <a:schemeClr val="tx2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D</a:t>
              </a:r>
            </a:p>
          </p:txBody>
        </p:sp>
        <p:sp>
          <p:nvSpPr>
            <p:cNvPr id="29712" name="Line 60"/>
            <p:cNvSpPr/>
            <p:nvPr/>
          </p:nvSpPr>
          <p:spPr>
            <a:xfrm>
              <a:off x="1804" y="3439"/>
              <a:ext cx="544" cy="499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9713" name="Arc 61"/>
            <p:cNvSpPr/>
            <p:nvPr/>
          </p:nvSpPr>
          <p:spPr>
            <a:xfrm rot="3480000">
              <a:off x="1973" y="3006"/>
              <a:ext cx="680" cy="680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21" y="21"/>
                </a:cxn>
                <a:cxn ang="0">
                  <a:pos x="0" y="21"/>
                </a:cxn>
              </a:cxnLst>
              <a:rect l="txL" t="txT" r="txR" b="tx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 cap="flat" cmpd="sng">
              <a:solidFill>
                <a:schemeClr val="tx2">
                  <a:alpha val="100000"/>
                </a:schemeClr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4" name="Text Box 62"/>
            <p:cNvSpPr txBox="1"/>
            <p:nvPr/>
          </p:nvSpPr>
          <p:spPr>
            <a:xfrm>
              <a:off x="2290" y="3203"/>
              <a:ext cx="681" cy="179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i="0" dirty="0">
                  <a:solidFill>
                    <a:schemeClr val="tx2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90-120°</a:t>
              </a:r>
            </a:p>
          </p:txBody>
        </p:sp>
      </p:grpSp>
      <p:sp>
        <p:nvSpPr>
          <p:cNvPr id="29706" name="Rectangle 63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13.2.1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螺栓连接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螺母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49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92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2546" grpId="0" animBg="1"/>
      <p:bldP spid="49256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日期占位符 2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9448D6C-BB9F-441B-8675-0E8DA4D38AC9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17:19:13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7" name="灯片编号占位符 4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25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493570" name="Text Box 2"/>
          <p:cNvSpPr txBox="1"/>
          <p:nvPr/>
        </p:nvSpPr>
        <p:spPr>
          <a:xfrm>
            <a:off x="179388" y="765175"/>
            <a:ext cx="936625" cy="366713"/>
          </a:xfrm>
          <a:prstGeom prst="rect">
            <a:avLst/>
          </a:prstGeom>
          <a:gradFill rotWithShape="1">
            <a:gsLst>
              <a:gs pos="0">
                <a:srgbClr val="5E9EFF">
                  <a:alpha val="100000"/>
                </a:srgbClr>
              </a:gs>
              <a:gs pos="20000">
                <a:srgbClr val="85C2FF">
                  <a:alpha val="100000"/>
                </a:srgbClr>
              </a:gs>
              <a:gs pos="35001">
                <a:srgbClr val="C4D6EB">
                  <a:alpha val="100000"/>
                </a:srgbClr>
              </a:gs>
              <a:gs pos="50000">
                <a:srgbClr val="FFEBFA">
                  <a:alpha val="100000"/>
                </a:srgbClr>
              </a:gs>
              <a:gs pos="64999">
                <a:srgbClr val="C4D6EB">
                  <a:alpha val="100000"/>
                </a:srgbClr>
              </a:gs>
              <a:gs pos="80000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i="0" dirty="0">
                <a:solidFill>
                  <a:srgbClr val="9900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垫圈</a:t>
            </a:r>
          </a:p>
        </p:txBody>
      </p:sp>
      <p:sp>
        <p:nvSpPr>
          <p:cNvPr id="493571" name="Text Box 3"/>
          <p:cNvSpPr txBox="1"/>
          <p:nvPr/>
        </p:nvSpPr>
        <p:spPr>
          <a:xfrm>
            <a:off x="1258888" y="754063"/>
            <a:ext cx="6624637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>
                <a:srgbClr val="F54C09"/>
              </a:buClr>
              <a:buFont typeface="Wingdings" panose="05000000000000000000" pitchFamily="2" charset="2"/>
              <a:buChar char="Ø"/>
            </a:pPr>
            <a:r>
              <a:rPr lang="en-US" altLang="zh-CN" sz="2000" i="0" dirty="0">
                <a:latin typeface="仿宋_GB2312" pitchFamily="49" charset="-122"/>
                <a:ea typeface="仿宋_GB2312" pitchFamily="49" charset="-122"/>
              </a:rPr>
              <a:t> </a:t>
            </a: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放在螺母与被连接件之间，保护被连接件的表面，以免拧紧螺母时刮伤零件表面；同时又增加螺母与被连接件的支承面积。</a:t>
            </a:r>
          </a:p>
          <a:p>
            <a:pPr algn="l">
              <a:spcBef>
                <a:spcPct val="50000"/>
              </a:spcBef>
              <a:buClr>
                <a:srgbClr val="F54C09"/>
              </a:buClr>
              <a:buFont typeface="Wingdings" panose="05000000000000000000" pitchFamily="2" charset="2"/>
              <a:buChar char="Ø"/>
            </a:pP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 常用的垫片有平垫圈、弹簧垫圈、止动垫圈等</a:t>
            </a:r>
          </a:p>
          <a:p>
            <a:pPr algn="l">
              <a:spcBef>
                <a:spcPct val="50000"/>
              </a:spcBef>
              <a:buClr>
                <a:srgbClr val="F54C09"/>
              </a:buClr>
              <a:buFont typeface="Wingdings" panose="05000000000000000000" pitchFamily="2" charset="2"/>
              <a:buChar char="Ø"/>
            </a:pP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 平垫圈的产品等级有</a:t>
            </a:r>
            <a:r>
              <a:rPr lang="en-US" altLang="zh-CN" sz="2000" i="0" dirty="0">
                <a:latin typeface="仿宋_GB2312" pitchFamily="49" charset="-122"/>
                <a:ea typeface="仿宋_GB2312" pitchFamily="49" charset="-122"/>
              </a:rPr>
              <a:t>A</a:t>
            </a: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、</a:t>
            </a:r>
            <a:r>
              <a:rPr lang="en-US" altLang="zh-CN" sz="2000" i="0" dirty="0">
                <a:latin typeface="仿宋_GB2312" pitchFamily="49" charset="-122"/>
                <a:ea typeface="仿宋_GB2312" pitchFamily="49" charset="-122"/>
              </a:rPr>
              <a:t>C</a:t>
            </a: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两级，</a:t>
            </a:r>
            <a:r>
              <a:rPr lang="en-US" altLang="zh-CN" sz="2000" i="0" dirty="0">
                <a:latin typeface="仿宋_GB2312" pitchFamily="49" charset="-122"/>
                <a:ea typeface="仿宋_GB2312" pitchFamily="49" charset="-122"/>
              </a:rPr>
              <a:t>A</a:t>
            </a: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级垫圈主要用于</a:t>
            </a:r>
            <a:r>
              <a:rPr lang="en-US" altLang="zh-CN" sz="2000" i="0" dirty="0">
                <a:latin typeface="仿宋_GB2312" pitchFamily="49" charset="-122"/>
                <a:ea typeface="仿宋_GB2312" pitchFamily="49" charset="-122"/>
              </a:rPr>
              <a:t>A</a:t>
            </a: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与</a:t>
            </a:r>
            <a:r>
              <a:rPr lang="en-US" altLang="zh-CN" sz="2000" i="0" dirty="0">
                <a:latin typeface="仿宋_GB2312" pitchFamily="49" charset="-122"/>
                <a:ea typeface="仿宋_GB2312" pitchFamily="49" charset="-122"/>
              </a:rPr>
              <a:t>B</a:t>
            </a: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级标准六角头螺栓、螺钉和螺母；</a:t>
            </a:r>
            <a:r>
              <a:rPr lang="en-US" altLang="zh-CN" sz="2000" i="0" dirty="0">
                <a:latin typeface="仿宋_GB2312" pitchFamily="49" charset="-122"/>
                <a:ea typeface="仿宋_GB2312" pitchFamily="49" charset="-122"/>
              </a:rPr>
              <a:t>C</a:t>
            </a: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级垫圈常用于</a:t>
            </a:r>
            <a:r>
              <a:rPr lang="en-US" altLang="zh-CN" sz="2000" i="0" dirty="0">
                <a:latin typeface="仿宋_GB2312" pitchFamily="49" charset="-122"/>
                <a:ea typeface="仿宋_GB2312" pitchFamily="49" charset="-122"/>
              </a:rPr>
              <a:t>C</a:t>
            </a: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级螺栓、螺钉和螺母。</a:t>
            </a:r>
          </a:p>
        </p:txBody>
      </p:sp>
      <p:pic>
        <p:nvPicPr>
          <p:cNvPr id="30727" name="Picture 4" descr="272279613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1013" y="620713"/>
            <a:ext cx="881062" cy="10668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5"/>
          <p:cNvGrpSpPr/>
          <p:nvPr/>
        </p:nvGrpSpPr>
        <p:grpSpPr>
          <a:xfrm>
            <a:off x="395288" y="3441700"/>
            <a:ext cx="4176712" cy="2422525"/>
            <a:chOff x="249" y="2168"/>
            <a:chExt cx="2631" cy="1526"/>
          </a:xfrm>
        </p:grpSpPr>
        <p:grpSp>
          <p:nvGrpSpPr>
            <p:cNvPr id="30775" name="Group 6"/>
            <p:cNvGrpSpPr/>
            <p:nvPr/>
          </p:nvGrpSpPr>
          <p:grpSpPr>
            <a:xfrm>
              <a:off x="249" y="2168"/>
              <a:ext cx="1060" cy="1398"/>
              <a:chOff x="2001" y="2079"/>
              <a:chExt cx="1060" cy="1398"/>
            </a:xfrm>
          </p:grpSpPr>
          <p:sp>
            <p:nvSpPr>
              <p:cNvPr id="30781" name="Line 7"/>
              <p:cNvSpPr/>
              <p:nvPr/>
            </p:nvSpPr>
            <p:spPr>
              <a:xfrm flipV="1">
                <a:off x="2457" y="2450"/>
                <a:ext cx="36" cy="38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782" name="Line 8"/>
              <p:cNvSpPr/>
              <p:nvPr/>
            </p:nvSpPr>
            <p:spPr>
              <a:xfrm flipV="1">
                <a:off x="2457" y="3239"/>
                <a:ext cx="36" cy="37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pic>
            <p:nvPicPr>
              <p:cNvPr id="30783" name="Picture 9" descr="315062877132"/>
              <p:cNvPicPr>
                <a:picLocks noChangeAspect="1"/>
              </p:cNvPicPr>
              <p:nvPr/>
            </p:nvPicPr>
            <p:blipFill>
              <a:blip r:embed="rId3"/>
              <a:srcRect l="27605" t="49042" r="43558" b="48924"/>
              <a:stretch>
                <a:fillRect/>
              </a:stretch>
            </p:blipFill>
            <p:spPr>
              <a:xfrm rot="10800000">
                <a:off x="2460" y="2898"/>
                <a:ext cx="278" cy="18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30784" name="Group 10"/>
              <p:cNvGrpSpPr/>
              <p:nvPr/>
            </p:nvGrpSpPr>
            <p:grpSpPr>
              <a:xfrm>
                <a:off x="2001" y="2079"/>
                <a:ext cx="769" cy="446"/>
                <a:chOff x="1317" y="1824"/>
                <a:chExt cx="769" cy="446"/>
              </a:xfrm>
            </p:grpSpPr>
            <p:sp>
              <p:nvSpPr>
                <p:cNvPr id="30803" name="Freeform 11"/>
                <p:cNvSpPr/>
                <p:nvPr/>
              </p:nvSpPr>
              <p:spPr>
                <a:xfrm>
                  <a:off x="1770" y="2008"/>
                  <a:ext cx="1" cy="230"/>
                </a:xfrm>
                <a:custGeom>
                  <a:avLst/>
                  <a:gdLst>
                    <a:gd name="txL" fmla="*/ 0 w 1"/>
                    <a:gd name="txT" fmla="*/ 0 h 330"/>
                    <a:gd name="txR" fmla="*/ 1 w 1"/>
                    <a:gd name="txB" fmla="*/ 330 h 330"/>
                  </a:gdLst>
                  <a:ahLst/>
                  <a:cxnLst>
                    <a:cxn ang="0">
                      <a:pos x="0" y="23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" h="330">
                      <a:moveTo>
                        <a:pt x="0" y="330"/>
                      </a:moveTo>
                      <a:cubicBezTo>
                        <a:pt x="0" y="330"/>
                        <a:pt x="0" y="0"/>
                        <a:pt x="0" y="0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99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04" name="Freeform 12"/>
                <p:cNvSpPr/>
                <p:nvPr/>
              </p:nvSpPr>
              <p:spPr>
                <a:xfrm>
                  <a:off x="1884" y="2019"/>
                  <a:ext cx="1" cy="251"/>
                </a:xfrm>
                <a:custGeom>
                  <a:avLst/>
                  <a:gdLst>
                    <a:gd name="txL" fmla="*/ 0 w 1"/>
                    <a:gd name="txT" fmla="*/ 0 h 360"/>
                    <a:gd name="txR" fmla="*/ 1 w 1"/>
                    <a:gd name="txB" fmla="*/ 360 h 360"/>
                  </a:gdLst>
                  <a:ahLst/>
                  <a:cxnLst>
                    <a:cxn ang="0">
                      <a:pos x="0" y="251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" h="360">
                      <a:moveTo>
                        <a:pt x="0" y="360"/>
                      </a:moveTo>
                      <a:cubicBezTo>
                        <a:pt x="0" y="360"/>
                        <a:pt x="0" y="0"/>
                        <a:pt x="0" y="0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99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05" name="Rectangle 13"/>
                <p:cNvSpPr/>
                <p:nvPr/>
              </p:nvSpPr>
              <p:spPr>
                <a:xfrm>
                  <a:off x="1317" y="1824"/>
                  <a:ext cx="559" cy="288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lIns="88900" tIns="38100" rIns="88900" bIns="38100" anchor="ctr" anchorCtr="0"/>
                <a:lstStyle/>
                <a:p>
                  <a:pPr eaLnBrk="0" hangingPunct="0">
                    <a:buSzPct val="100000"/>
                    <a:buFont typeface="Times New Roman" panose="02020603050405020304" pitchFamily="18" charset="0"/>
                  </a:pPr>
                  <a:r>
                    <a:rPr lang="en-GB" altLang="zh-CN" sz="1800" i="0" dirty="0">
                      <a:solidFill>
                        <a:srgbClr val="99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h</a:t>
                  </a:r>
                </a:p>
              </p:txBody>
            </p:sp>
            <p:sp>
              <p:nvSpPr>
                <p:cNvPr id="30806" name="Line 14"/>
                <p:cNvSpPr/>
                <p:nvPr/>
              </p:nvSpPr>
              <p:spPr>
                <a:xfrm>
                  <a:off x="1889" y="2056"/>
                  <a:ext cx="197" cy="1"/>
                </a:xfrm>
                <a:prstGeom prst="line">
                  <a:avLst/>
                </a:prstGeom>
                <a:ln w="12700" cap="flat" cmpd="sng">
                  <a:solidFill>
                    <a:srgbClr val="990000"/>
                  </a:solidFill>
                  <a:prstDash val="solid"/>
                  <a:headEnd type="triangle" w="sm" len="lg"/>
                  <a:tailEnd type="none" w="med" len="med"/>
                </a:ln>
              </p:spPr>
            </p:sp>
            <p:sp>
              <p:nvSpPr>
                <p:cNvPr id="30807" name="Freeform 15"/>
                <p:cNvSpPr/>
                <p:nvPr/>
              </p:nvSpPr>
              <p:spPr>
                <a:xfrm>
                  <a:off x="1433" y="2055"/>
                  <a:ext cx="343" cy="2"/>
                </a:xfrm>
                <a:custGeom>
                  <a:avLst/>
                  <a:gdLst>
                    <a:gd name="txL" fmla="*/ 0 w 433"/>
                    <a:gd name="txT" fmla="*/ 0 h 2"/>
                    <a:gd name="txR" fmla="*/ 433 w 433"/>
                    <a:gd name="txB" fmla="*/ 2 h 2"/>
                  </a:gdLst>
                  <a:ahLst/>
                  <a:cxnLst>
                    <a:cxn ang="0">
                      <a:pos x="0" y="0"/>
                    </a:cxn>
                    <a:cxn ang="0">
                      <a:pos x="343" y="2"/>
                    </a:cxn>
                  </a:cxnLst>
                  <a:rect l="txL" t="txT" r="txR" b="txB"/>
                  <a:pathLst>
                    <a:path w="433" h="2">
                      <a:moveTo>
                        <a:pt x="0" y="0"/>
                      </a:moveTo>
                      <a:cubicBezTo>
                        <a:pt x="0" y="0"/>
                        <a:pt x="433" y="2"/>
                        <a:pt x="433" y="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99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triangle" w="sm" len="lg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0785" name="Group 16"/>
              <p:cNvGrpSpPr/>
              <p:nvPr/>
            </p:nvGrpSpPr>
            <p:grpSpPr>
              <a:xfrm>
                <a:off x="2542" y="2672"/>
                <a:ext cx="298" cy="574"/>
                <a:chOff x="1858" y="2417"/>
                <a:chExt cx="298" cy="574"/>
              </a:xfrm>
            </p:grpSpPr>
            <p:sp>
              <p:nvSpPr>
                <p:cNvPr id="30799" name="Freeform 17"/>
                <p:cNvSpPr/>
                <p:nvPr/>
              </p:nvSpPr>
              <p:spPr>
                <a:xfrm>
                  <a:off x="1879" y="2427"/>
                  <a:ext cx="227" cy="1"/>
                </a:xfrm>
                <a:custGeom>
                  <a:avLst/>
                  <a:gdLst>
                    <a:gd name="txL" fmla="*/ 0 w 331"/>
                    <a:gd name="txT" fmla="*/ 0 h 1"/>
                    <a:gd name="txR" fmla="*/ 331 w 331"/>
                    <a:gd name="txB" fmla="*/ 1 h 1"/>
                  </a:gdLst>
                  <a:ahLst/>
                  <a:cxnLst>
                    <a:cxn ang="0">
                      <a:pos x="0" y="0"/>
                    </a:cxn>
                    <a:cxn ang="0">
                      <a:pos x="227" y="0"/>
                    </a:cxn>
                  </a:cxnLst>
                  <a:rect l="txL" t="txT" r="txR" b="txB"/>
                  <a:pathLst>
                    <a:path w="331" h="1">
                      <a:moveTo>
                        <a:pt x="0" y="0"/>
                      </a:moveTo>
                      <a:cubicBezTo>
                        <a:pt x="0" y="0"/>
                        <a:pt x="331" y="0"/>
                        <a:pt x="331" y="0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99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00" name="Freeform 18"/>
                <p:cNvSpPr/>
                <p:nvPr/>
              </p:nvSpPr>
              <p:spPr>
                <a:xfrm>
                  <a:off x="1858" y="2981"/>
                  <a:ext cx="258" cy="1"/>
                </a:xfrm>
                <a:custGeom>
                  <a:avLst/>
                  <a:gdLst>
                    <a:gd name="txL" fmla="*/ 0 w 376"/>
                    <a:gd name="txT" fmla="*/ 0 h 1"/>
                    <a:gd name="txR" fmla="*/ 376 w 376"/>
                    <a:gd name="txB" fmla="*/ 1 h 1"/>
                  </a:gdLst>
                  <a:ahLst/>
                  <a:cxnLst>
                    <a:cxn ang="0">
                      <a:pos x="0" y="0"/>
                    </a:cxn>
                    <a:cxn ang="0">
                      <a:pos x="258" y="0"/>
                    </a:cxn>
                  </a:cxnLst>
                  <a:rect l="txL" t="txT" r="txR" b="txB"/>
                  <a:pathLst>
                    <a:path w="376" h="1">
                      <a:moveTo>
                        <a:pt x="0" y="0"/>
                      </a:moveTo>
                      <a:cubicBezTo>
                        <a:pt x="0" y="0"/>
                        <a:pt x="376" y="0"/>
                        <a:pt x="376" y="0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99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01" name="Freeform 19"/>
                <p:cNvSpPr/>
                <p:nvPr/>
              </p:nvSpPr>
              <p:spPr>
                <a:xfrm>
                  <a:off x="2086" y="2417"/>
                  <a:ext cx="1" cy="574"/>
                </a:xfrm>
                <a:custGeom>
                  <a:avLst/>
                  <a:gdLst>
                    <a:gd name="txL" fmla="*/ 0 w 1"/>
                    <a:gd name="txT" fmla="*/ 0 h 825"/>
                    <a:gd name="txR" fmla="*/ 1 w 1"/>
                    <a:gd name="txB" fmla="*/ 825 h 825"/>
                  </a:gdLst>
                  <a:ahLst/>
                  <a:cxnLst>
                    <a:cxn ang="0">
                      <a:pos x="0" y="0"/>
                    </a:cxn>
                    <a:cxn ang="0">
                      <a:pos x="0" y="574"/>
                    </a:cxn>
                  </a:cxnLst>
                  <a:rect l="txL" t="txT" r="txR" b="txB"/>
                  <a:pathLst>
                    <a:path w="1" h="825">
                      <a:moveTo>
                        <a:pt x="0" y="0"/>
                      </a:moveTo>
                      <a:cubicBezTo>
                        <a:pt x="0" y="0"/>
                        <a:pt x="0" y="825"/>
                        <a:pt x="0" y="825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990000">
                      <a:alpha val="100000"/>
                    </a:srgbClr>
                  </a:solidFill>
                  <a:prstDash val="solid"/>
                  <a:round/>
                  <a:headEnd type="triangle" w="sm" len="lg"/>
                  <a:tailEnd type="triangle" w="sm" len="lg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802" name="Rectangle 20"/>
                <p:cNvSpPr/>
                <p:nvPr/>
              </p:nvSpPr>
              <p:spPr>
                <a:xfrm rot="-5400000">
                  <a:off x="1780" y="2529"/>
                  <a:ext cx="463" cy="288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lIns="88900" tIns="38100" rIns="88900" bIns="38100" anchor="ctr" anchorCtr="0"/>
                <a:lstStyle/>
                <a:p>
                  <a:pPr eaLnBrk="0" hangingPunct="0">
                    <a:buSzPct val="100000"/>
                    <a:buFont typeface="Times New Roman" panose="02020603050405020304" pitchFamily="18" charset="0"/>
                  </a:pPr>
                  <a:r>
                    <a:rPr lang="en-GB" altLang="zh-CN" sz="1800" i="0" dirty="0">
                      <a:solidFill>
                        <a:srgbClr val="99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d</a:t>
                  </a:r>
                  <a:r>
                    <a:rPr lang="en-GB" altLang="zh-CN" sz="1800" i="0" baseline="-25000" dirty="0">
                      <a:solidFill>
                        <a:srgbClr val="99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1</a:t>
                  </a:r>
                </a:p>
              </p:txBody>
            </p:sp>
          </p:grpSp>
          <p:grpSp>
            <p:nvGrpSpPr>
              <p:cNvPr id="30786" name="Group 21"/>
              <p:cNvGrpSpPr/>
              <p:nvPr/>
            </p:nvGrpSpPr>
            <p:grpSpPr>
              <a:xfrm>
                <a:off x="2553" y="2432"/>
                <a:ext cx="508" cy="1045"/>
                <a:chOff x="1869" y="2177"/>
                <a:chExt cx="508" cy="1045"/>
              </a:xfrm>
            </p:grpSpPr>
            <p:sp>
              <p:nvSpPr>
                <p:cNvPr id="30795" name="Line 22"/>
                <p:cNvSpPr/>
                <p:nvPr/>
              </p:nvSpPr>
              <p:spPr>
                <a:xfrm>
                  <a:off x="1889" y="2195"/>
                  <a:ext cx="461" cy="1"/>
                </a:xfrm>
                <a:prstGeom prst="line">
                  <a:avLst/>
                </a:prstGeom>
                <a:ln w="12700" cap="flat" cmpd="sng">
                  <a:solidFill>
                    <a:srgbClr val="99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0796" name="Freeform 23"/>
                <p:cNvSpPr/>
                <p:nvPr/>
              </p:nvSpPr>
              <p:spPr>
                <a:xfrm>
                  <a:off x="1869" y="3211"/>
                  <a:ext cx="473" cy="1"/>
                </a:xfrm>
                <a:custGeom>
                  <a:avLst/>
                  <a:gdLst>
                    <a:gd name="txL" fmla="*/ 0 w 691"/>
                    <a:gd name="txT" fmla="*/ 0 h 1"/>
                    <a:gd name="txR" fmla="*/ 691 w 691"/>
                    <a:gd name="txB" fmla="*/ 1 h 1"/>
                  </a:gdLst>
                  <a:ahLst/>
                  <a:cxnLst>
                    <a:cxn ang="0">
                      <a:pos x="0" y="0"/>
                    </a:cxn>
                    <a:cxn ang="0">
                      <a:pos x="473" y="0"/>
                    </a:cxn>
                  </a:cxnLst>
                  <a:rect l="txL" t="txT" r="txR" b="txB"/>
                  <a:pathLst>
                    <a:path w="691" h="1">
                      <a:moveTo>
                        <a:pt x="0" y="0"/>
                      </a:moveTo>
                      <a:cubicBezTo>
                        <a:pt x="0" y="0"/>
                        <a:pt x="691" y="0"/>
                        <a:pt x="691" y="0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99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97" name="Freeform 24"/>
                <p:cNvSpPr/>
                <p:nvPr/>
              </p:nvSpPr>
              <p:spPr>
                <a:xfrm>
                  <a:off x="2310" y="2177"/>
                  <a:ext cx="1" cy="1045"/>
                </a:xfrm>
                <a:custGeom>
                  <a:avLst/>
                  <a:gdLst>
                    <a:gd name="txL" fmla="*/ 0 w 1"/>
                    <a:gd name="txT" fmla="*/ 0 h 1500"/>
                    <a:gd name="txR" fmla="*/ 1 w 1"/>
                    <a:gd name="txB" fmla="*/ 1500 h 1500"/>
                  </a:gdLst>
                  <a:ahLst/>
                  <a:cxnLst>
                    <a:cxn ang="0">
                      <a:pos x="0" y="0"/>
                    </a:cxn>
                    <a:cxn ang="0">
                      <a:pos x="0" y="1045"/>
                    </a:cxn>
                  </a:cxnLst>
                  <a:rect l="txL" t="txT" r="txR" b="txB"/>
                  <a:pathLst>
                    <a:path w="1" h="1500">
                      <a:moveTo>
                        <a:pt x="0" y="0"/>
                      </a:moveTo>
                      <a:cubicBezTo>
                        <a:pt x="0" y="0"/>
                        <a:pt x="0" y="1500"/>
                        <a:pt x="0" y="1500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990000">
                      <a:alpha val="100000"/>
                    </a:srgbClr>
                  </a:solidFill>
                  <a:prstDash val="solid"/>
                  <a:round/>
                  <a:headEnd type="triangle" w="sm" len="lg"/>
                  <a:tailEnd type="triangle" w="sm" len="lg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98" name="Rectangle 25"/>
                <p:cNvSpPr/>
                <p:nvPr/>
              </p:nvSpPr>
              <p:spPr>
                <a:xfrm rot="-5400000">
                  <a:off x="2002" y="2554"/>
                  <a:ext cx="463" cy="287"/>
                </a:xfrm>
                <a:prstGeom prst="rect">
                  <a:avLst/>
                </a:prstGeom>
                <a:noFill/>
                <a:ln w="12700">
                  <a:noFill/>
                </a:ln>
              </p:spPr>
              <p:txBody>
                <a:bodyPr lIns="88900" tIns="38100" rIns="88900" bIns="38100" anchor="ctr" anchorCtr="0"/>
                <a:lstStyle/>
                <a:p>
                  <a:pPr eaLnBrk="0" hangingPunct="0">
                    <a:buSzPct val="100000"/>
                    <a:buFont typeface="Times New Roman" panose="02020603050405020304" pitchFamily="18" charset="0"/>
                  </a:pPr>
                  <a:r>
                    <a:rPr lang="en-GB" altLang="zh-CN" sz="1800" i="0" dirty="0">
                      <a:solidFill>
                        <a:srgbClr val="99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d</a:t>
                  </a:r>
                  <a:r>
                    <a:rPr lang="en-GB" altLang="zh-CN" sz="1800" i="0" baseline="-25000" dirty="0">
                      <a:solidFill>
                        <a:srgbClr val="99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2</a:t>
                  </a:r>
                </a:p>
              </p:txBody>
            </p:sp>
          </p:grpSp>
          <p:sp>
            <p:nvSpPr>
              <p:cNvPr id="30787" name="Freeform 26"/>
              <p:cNvSpPr/>
              <p:nvPr/>
            </p:nvSpPr>
            <p:spPr>
              <a:xfrm>
                <a:off x="2495" y="2603"/>
                <a:ext cx="71" cy="72"/>
              </a:xfrm>
              <a:custGeom>
                <a:avLst/>
                <a:gdLst>
                  <a:gd name="txL" fmla="*/ 0 w 104"/>
                  <a:gd name="txT" fmla="*/ 0 h 103"/>
                  <a:gd name="txR" fmla="*/ 104 w 104"/>
                  <a:gd name="txB" fmla="*/ 103 h 103"/>
                </a:gdLst>
                <a:ahLst/>
                <a:cxnLst>
                  <a:cxn ang="0">
                    <a:pos x="0" y="72"/>
                  </a:cxn>
                  <a:cxn ang="0">
                    <a:pos x="71" y="0"/>
                  </a:cxn>
                </a:cxnLst>
                <a:rect l="txL" t="txT" r="txR" b="txB"/>
                <a:pathLst>
                  <a:path w="104" h="103">
                    <a:moveTo>
                      <a:pt x="0" y="103"/>
                    </a:moveTo>
                    <a:cubicBezTo>
                      <a:pt x="0" y="103"/>
                      <a:pt x="104" y="0"/>
                      <a:pt x="104" y="0"/>
                    </a:cubicBezTo>
                  </a:path>
                </a:pathLst>
              </a:custGeom>
              <a:noFill/>
              <a:ln w="1270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88" name="Line 27"/>
              <p:cNvSpPr/>
              <p:nvPr/>
            </p:nvSpPr>
            <p:spPr>
              <a:xfrm flipV="1">
                <a:off x="2457" y="2528"/>
                <a:ext cx="109" cy="112"/>
              </a:xfrm>
              <a:prstGeom prst="line">
                <a:avLst/>
              </a:prstGeom>
              <a:ln w="127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789" name="Freeform 28"/>
              <p:cNvSpPr/>
              <p:nvPr/>
            </p:nvSpPr>
            <p:spPr>
              <a:xfrm>
                <a:off x="2457" y="2455"/>
                <a:ext cx="110" cy="117"/>
              </a:xfrm>
              <a:custGeom>
                <a:avLst/>
                <a:gdLst>
                  <a:gd name="txL" fmla="*/ 0 w 139"/>
                  <a:gd name="txT" fmla="*/ 0 h 144"/>
                  <a:gd name="txR" fmla="*/ 139 w 139"/>
                  <a:gd name="txB" fmla="*/ 144 h 144"/>
                </a:gdLst>
                <a:ahLst/>
                <a:cxnLst>
                  <a:cxn ang="0">
                    <a:pos x="0" y="117"/>
                  </a:cxn>
                  <a:cxn ang="0">
                    <a:pos x="110" y="0"/>
                  </a:cxn>
                </a:cxnLst>
                <a:rect l="txL" t="txT" r="txR" b="txB"/>
                <a:pathLst>
                  <a:path w="139" h="144">
                    <a:moveTo>
                      <a:pt x="0" y="144"/>
                    </a:moveTo>
                    <a:cubicBezTo>
                      <a:pt x="0" y="144"/>
                      <a:pt x="139" y="0"/>
                      <a:pt x="139" y="0"/>
                    </a:cubicBezTo>
                  </a:path>
                </a:pathLst>
              </a:custGeom>
              <a:noFill/>
              <a:ln w="1270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90" name="Freeform 29"/>
              <p:cNvSpPr/>
              <p:nvPr/>
            </p:nvSpPr>
            <p:spPr>
              <a:xfrm>
                <a:off x="2462" y="3317"/>
                <a:ext cx="104" cy="110"/>
              </a:xfrm>
              <a:custGeom>
                <a:avLst/>
                <a:gdLst>
                  <a:gd name="txL" fmla="*/ 0 w 131"/>
                  <a:gd name="txT" fmla="*/ 0 h 136"/>
                  <a:gd name="txR" fmla="*/ 131 w 131"/>
                  <a:gd name="txB" fmla="*/ 136 h 136"/>
                </a:gdLst>
                <a:ahLst/>
                <a:cxnLst>
                  <a:cxn ang="0">
                    <a:pos x="0" y="110"/>
                  </a:cxn>
                  <a:cxn ang="0">
                    <a:pos x="104" y="0"/>
                  </a:cxn>
                </a:cxnLst>
                <a:rect l="txL" t="txT" r="txR" b="txB"/>
                <a:pathLst>
                  <a:path w="131" h="136">
                    <a:moveTo>
                      <a:pt x="0" y="136"/>
                    </a:moveTo>
                    <a:cubicBezTo>
                      <a:pt x="0" y="136"/>
                      <a:pt x="131" y="0"/>
                      <a:pt x="131" y="0"/>
                    </a:cubicBezTo>
                  </a:path>
                </a:pathLst>
              </a:custGeom>
              <a:noFill/>
              <a:ln w="1270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91" name="Freeform 30"/>
              <p:cNvSpPr/>
              <p:nvPr/>
            </p:nvSpPr>
            <p:spPr>
              <a:xfrm>
                <a:off x="2462" y="3244"/>
                <a:ext cx="104" cy="112"/>
              </a:xfrm>
              <a:custGeom>
                <a:avLst/>
                <a:gdLst>
                  <a:gd name="txL" fmla="*/ 0 w 131"/>
                  <a:gd name="txT" fmla="*/ 0 h 138"/>
                  <a:gd name="txR" fmla="*/ 131 w 131"/>
                  <a:gd name="txB" fmla="*/ 138 h 138"/>
                </a:gdLst>
                <a:ahLst/>
                <a:cxnLst>
                  <a:cxn ang="0">
                    <a:pos x="0" y="112"/>
                  </a:cxn>
                  <a:cxn ang="0">
                    <a:pos x="104" y="0"/>
                  </a:cxn>
                </a:cxnLst>
                <a:rect l="txL" t="txT" r="txR" b="txB"/>
                <a:pathLst>
                  <a:path w="131" h="138">
                    <a:moveTo>
                      <a:pt x="0" y="138"/>
                    </a:moveTo>
                    <a:cubicBezTo>
                      <a:pt x="0" y="138"/>
                      <a:pt x="131" y="0"/>
                      <a:pt x="131" y="0"/>
                    </a:cubicBezTo>
                  </a:path>
                </a:pathLst>
              </a:custGeom>
              <a:noFill/>
              <a:ln w="1270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92" name="Freeform 31"/>
              <p:cNvSpPr/>
              <p:nvPr/>
            </p:nvSpPr>
            <p:spPr>
              <a:xfrm>
                <a:off x="2493" y="3391"/>
                <a:ext cx="73" cy="76"/>
              </a:xfrm>
              <a:custGeom>
                <a:avLst/>
                <a:gdLst>
                  <a:gd name="txL" fmla="*/ 0 w 96"/>
                  <a:gd name="txT" fmla="*/ 0 h 97"/>
                  <a:gd name="txR" fmla="*/ 96 w 96"/>
                  <a:gd name="txB" fmla="*/ 97 h 97"/>
                </a:gdLst>
                <a:ahLst/>
                <a:cxnLst>
                  <a:cxn ang="0">
                    <a:pos x="0" y="76"/>
                  </a:cxn>
                  <a:cxn ang="0">
                    <a:pos x="73" y="0"/>
                  </a:cxn>
                </a:cxnLst>
                <a:rect l="txL" t="txT" r="txR" b="txB"/>
                <a:pathLst>
                  <a:path w="96" h="97">
                    <a:moveTo>
                      <a:pt x="0" y="97"/>
                    </a:moveTo>
                    <a:cubicBezTo>
                      <a:pt x="0" y="97"/>
                      <a:pt x="96" y="0"/>
                      <a:pt x="96" y="0"/>
                    </a:cubicBezTo>
                  </a:path>
                </a:pathLst>
              </a:custGeom>
              <a:noFill/>
              <a:ln w="1270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93" name="Rectangle 32"/>
              <p:cNvSpPr/>
              <p:nvPr/>
            </p:nvSpPr>
            <p:spPr>
              <a:xfrm>
                <a:off x="2457" y="2452"/>
                <a:ext cx="109" cy="1014"/>
              </a:xfrm>
              <a:prstGeom prst="rect">
                <a:avLst/>
              </a:prstGeom>
              <a:noFill/>
              <a:ln w="38100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0794" name="Rectangle 33"/>
              <p:cNvSpPr/>
              <p:nvPr/>
            </p:nvSpPr>
            <p:spPr>
              <a:xfrm>
                <a:off x="2457" y="2689"/>
                <a:ext cx="109" cy="552"/>
              </a:xfrm>
              <a:prstGeom prst="rect">
                <a:avLst/>
              </a:prstGeom>
              <a:noFill/>
              <a:ln w="38100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30776" name="Group 34"/>
            <p:cNvGrpSpPr/>
            <p:nvPr/>
          </p:nvGrpSpPr>
          <p:grpSpPr>
            <a:xfrm>
              <a:off x="1338" y="2333"/>
              <a:ext cx="1542" cy="1361"/>
              <a:chOff x="3195" y="2251"/>
              <a:chExt cx="1542" cy="1361"/>
            </a:xfrm>
          </p:grpSpPr>
          <p:sp>
            <p:nvSpPr>
              <p:cNvPr id="30777" name="Oval 35"/>
              <p:cNvSpPr/>
              <p:nvPr/>
            </p:nvSpPr>
            <p:spPr>
              <a:xfrm>
                <a:off x="3372" y="2439"/>
                <a:ext cx="1009" cy="1059"/>
              </a:xfrm>
              <a:prstGeom prst="ellipse">
                <a:avLst/>
              </a:prstGeom>
              <a:noFill/>
              <a:ln w="381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0778" name="Oval 36"/>
              <p:cNvSpPr/>
              <p:nvPr/>
            </p:nvSpPr>
            <p:spPr>
              <a:xfrm>
                <a:off x="3602" y="2693"/>
                <a:ext cx="547" cy="547"/>
              </a:xfrm>
              <a:prstGeom prst="ellipse">
                <a:avLst/>
              </a:prstGeom>
              <a:noFill/>
              <a:ln w="381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0779" name="Line 37"/>
              <p:cNvSpPr/>
              <p:nvPr/>
            </p:nvSpPr>
            <p:spPr>
              <a:xfrm>
                <a:off x="3195" y="2973"/>
                <a:ext cx="1542" cy="0"/>
              </a:xfrm>
              <a:prstGeom prst="line">
                <a:avLst/>
              </a:prstGeom>
              <a:ln w="9525" cap="flat" cmpd="sng">
                <a:solidFill>
                  <a:schemeClr val="tx2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30780" name="Line 38"/>
              <p:cNvSpPr/>
              <p:nvPr/>
            </p:nvSpPr>
            <p:spPr>
              <a:xfrm>
                <a:off x="3878" y="2251"/>
                <a:ext cx="0" cy="1361"/>
              </a:xfrm>
              <a:prstGeom prst="line">
                <a:avLst/>
              </a:prstGeom>
              <a:ln w="9525" cap="flat" cmpd="sng">
                <a:solidFill>
                  <a:schemeClr val="tx2"/>
                </a:solidFill>
                <a:prstDash val="lgDashDot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8" name="Group 39"/>
          <p:cNvGrpSpPr/>
          <p:nvPr/>
        </p:nvGrpSpPr>
        <p:grpSpPr>
          <a:xfrm>
            <a:off x="4386263" y="3441700"/>
            <a:ext cx="4362450" cy="2579688"/>
            <a:chOff x="2763" y="2168"/>
            <a:chExt cx="2748" cy="1625"/>
          </a:xfrm>
        </p:grpSpPr>
        <p:grpSp>
          <p:nvGrpSpPr>
            <p:cNvPr id="30731" name="Group 40"/>
            <p:cNvGrpSpPr/>
            <p:nvPr/>
          </p:nvGrpSpPr>
          <p:grpSpPr>
            <a:xfrm>
              <a:off x="2763" y="2168"/>
              <a:ext cx="1206" cy="1625"/>
              <a:chOff x="2571" y="2168"/>
              <a:chExt cx="1206" cy="1625"/>
            </a:xfrm>
          </p:grpSpPr>
          <p:sp>
            <p:nvSpPr>
              <p:cNvPr id="30738" name="Line 41"/>
              <p:cNvSpPr/>
              <p:nvPr/>
            </p:nvSpPr>
            <p:spPr>
              <a:xfrm flipV="1">
                <a:off x="3200" y="2539"/>
                <a:ext cx="36" cy="38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739" name="Line 42"/>
              <p:cNvSpPr/>
              <p:nvPr/>
            </p:nvSpPr>
            <p:spPr>
              <a:xfrm flipV="1">
                <a:off x="3200" y="3328"/>
                <a:ext cx="36" cy="37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pic>
            <p:nvPicPr>
              <p:cNvPr id="30740" name="Picture 43" descr="315062877132"/>
              <p:cNvPicPr>
                <a:picLocks noChangeAspect="1"/>
              </p:cNvPicPr>
              <p:nvPr/>
            </p:nvPicPr>
            <p:blipFill>
              <a:blip r:embed="rId3"/>
              <a:srcRect l="27605" t="49042" r="43558" b="48924"/>
              <a:stretch>
                <a:fillRect/>
              </a:stretch>
            </p:blipFill>
            <p:spPr>
              <a:xfrm rot="10800000">
                <a:off x="3054" y="2987"/>
                <a:ext cx="278" cy="18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741" name="Freeform 44"/>
              <p:cNvSpPr/>
              <p:nvPr/>
            </p:nvSpPr>
            <p:spPr>
              <a:xfrm>
                <a:off x="3245" y="2363"/>
                <a:ext cx="1" cy="251"/>
              </a:xfrm>
              <a:custGeom>
                <a:avLst/>
                <a:gdLst>
                  <a:gd name="txL" fmla="*/ 0 w 1"/>
                  <a:gd name="txT" fmla="*/ 0 h 360"/>
                  <a:gd name="txR" fmla="*/ 1 w 1"/>
                  <a:gd name="txB" fmla="*/ 360 h 360"/>
                </a:gdLst>
                <a:ahLst/>
                <a:cxnLst>
                  <a:cxn ang="0">
                    <a:pos x="0" y="251"/>
                  </a:cxn>
                  <a:cxn ang="0">
                    <a:pos x="0" y="0"/>
                  </a:cxn>
                </a:cxnLst>
                <a:rect l="txL" t="txT" r="txR" b="txB"/>
                <a:pathLst>
                  <a:path w="1" h="360">
                    <a:moveTo>
                      <a:pt x="0" y="360"/>
                    </a:moveTo>
                    <a:cubicBezTo>
                      <a:pt x="0" y="360"/>
                      <a:pt x="0" y="0"/>
                      <a:pt x="0" y="0"/>
                    </a:cubicBezTo>
                  </a:path>
                </a:pathLst>
              </a:custGeom>
              <a:noFill/>
              <a:ln w="12700" cap="flat" cmpd="sng">
                <a:solidFill>
                  <a:srgbClr val="99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2" name="Rectangle 45"/>
              <p:cNvSpPr/>
              <p:nvPr/>
            </p:nvSpPr>
            <p:spPr>
              <a:xfrm>
                <a:off x="2608" y="2168"/>
                <a:ext cx="680" cy="288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lIns="88900" tIns="38100" rIns="88900" bIns="38100" anchor="ctr" anchorCtr="0"/>
              <a:lstStyle/>
              <a:p>
                <a:pPr eaLnBrk="0" hangingPunct="0">
                  <a:buSzPct val="100000"/>
                  <a:buFont typeface="Times New Roman" panose="02020603050405020304" pitchFamily="18" charset="0"/>
                </a:pPr>
                <a:r>
                  <a:rPr lang="en-GB" altLang="zh-CN" sz="1800" i="0" dirty="0">
                    <a:solidFill>
                      <a:srgbClr val="99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0.25-0.5h</a:t>
                </a:r>
              </a:p>
            </p:txBody>
          </p:sp>
          <p:sp>
            <p:nvSpPr>
              <p:cNvPr id="30743" name="Line 46"/>
              <p:cNvSpPr/>
              <p:nvPr/>
            </p:nvSpPr>
            <p:spPr>
              <a:xfrm>
                <a:off x="3250" y="2400"/>
                <a:ext cx="197" cy="1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triangle" w="sm" len="lg"/>
                <a:tailEnd type="none" w="med" len="med"/>
              </a:ln>
            </p:spPr>
          </p:sp>
          <p:sp>
            <p:nvSpPr>
              <p:cNvPr id="30744" name="Freeform 47"/>
              <p:cNvSpPr/>
              <p:nvPr/>
            </p:nvSpPr>
            <p:spPr>
              <a:xfrm>
                <a:off x="2860" y="2399"/>
                <a:ext cx="343" cy="2"/>
              </a:xfrm>
              <a:custGeom>
                <a:avLst/>
                <a:gdLst>
                  <a:gd name="txL" fmla="*/ 0 w 433"/>
                  <a:gd name="txT" fmla="*/ 0 h 2"/>
                  <a:gd name="txR" fmla="*/ 433 w 433"/>
                  <a:gd name="txB" fmla="*/ 2 h 2"/>
                </a:gdLst>
                <a:ahLst/>
                <a:cxnLst>
                  <a:cxn ang="0">
                    <a:pos x="0" y="0"/>
                  </a:cxn>
                  <a:cxn ang="0">
                    <a:pos x="343" y="2"/>
                  </a:cxn>
                </a:cxnLst>
                <a:rect l="txL" t="txT" r="txR" b="txB"/>
                <a:pathLst>
                  <a:path w="433" h="2">
                    <a:moveTo>
                      <a:pt x="0" y="0"/>
                    </a:moveTo>
                    <a:cubicBezTo>
                      <a:pt x="0" y="0"/>
                      <a:pt x="433" y="2"/>
                      <a:pt x="433" y="2"/>
                    </a:cubicBezTo>
                  </a:path>
                </a:pathLst>
              </a:custGeom>
              <a:noFill/>
              <a:ln w="12700" cap="flat" cmpd="sng">
                <a:solidFill>
                  <a:srgbClr val="990000">
                    <a:alpha val="100000"/>
                  </a:srgbClr>
                </a:solidFill>
                <a:prstDash val="solid"/>
                <a:round/>
                <a:headEnd type="none" w="med" len="med"/>
                <a:tailEnd type="triangle" w="sm" len="lg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5" name="Freeform 48"/>
              <p:cNvSpPr/>
              <p:nvPr/>
            </p:nvSpPr>
            <p:spPr>
              <a:xfrm>
                <a:off x="3285" y="3325"/>
                <a:ext cx="258" cy="1"/>
              </a:xfrm>
              <a:custGeom>
                <a:avLst/>
                <a:gdLst>
                  <a:gd name="txL" fmla="*/ 0 w 376"/>
                  <a:gd name="txT" fmla="*/ 0 h 1"/>
                  <a:gd name="txR" fmla="*/ 376 w 376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258" y="0"/>
                  </a:cxn>
                </a:cxnLst>
                <a:rect l="txL" t="txT" r="txR" b="txB"/>
                <a:pathLst>
                  <a:path w="376" h="1">
                    <a:moveTo>
                      <a:pt x="0" y="0"/>
                    </a:moveTo>
                    <a:cubicBezTo>
                      <a:pt x="0" y="0"/>
                      <a:pt x="376" y="0"/>
                      <a:pt x="376" y="0"/>
                    </a:cubicBezTo>
                  </a:path>
                </a:pathLst>
              </a:custGeom>
              <a:noFill/>
              <a:ln w="12700" cap="flat" cmpd="sng">
                <a:solidFill>
                  <a:srgbClr val="99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6" name="Freeform 49"/>
              <p:cNvSpPr/>
              <p:nvPr/>
            </p:nvSpPr>
            <p:spPr>
              <a:xfrm>
                <a:off x="3515" y="2750"/>
                <a:ext cx="1" cy="574"/>
              </a:xfrm>
              <a:custGeom>
                <a:avLst/>
                <a:gdLst>
                  <a:gd name="txL" fmla="*/ 0 w 1"/>
                  <a:gd name="txT" fmla="*/ 0 h 825"/>
                  <a:gd name="txR" fmla="*/ 1 w 1"/>
                  <a:gd name="txB" fmla="*/ 825 h 825"/>
                </a:gdLst>
                <a:ahLst/>
                <a:cxnLst>
                  <a:cxn ang="0">
                    <a:pos x="0" y="0"/>
                  </a:cxn>
                  <a:cxn ang="0">
                    <a:pos x="0" y="574"/>
                  </a:cxn>
                </a:cxnLst>
                <a:rect l="txL" t="txT" r="txR" b="txB"/>
                <a:pathLst>
                  <a:path w="1" h="825">
                    <a:moveTo>
                      <a:pt x="0" y="0"/>
                    </a:moveTo>
                    <a:cubicBezTo>
                      <a:pt x="0" y="0"/>
                      <a:pt x="0" y="825"/>
                      <a:pt x="0" y="825"/>
                    </a:cubicBezTo>
                  </a:path>
                </a:pathLst>
              </a:custGeom>
              <a:noFill/>
              <a:ln w="12700" cap="flat" cmpd="sng">
                <a:solidFill>
                  <a:srgbClr val="990000">
                    <a:alpha val="100000"/>
                  </a:srgbClr>
                </a:solidFill>
                <a:prstDash val="solid"/>
                <a:round/>
                <a:headEnd type="none" w="sm" len="lg"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7" name="Rectangle 50"/>
              <p:cNvSpPr/>
              <p:nvPr/>
            </p:nvSpPr>
            <p:spPr>
              <a:xfrm rot="-5400000">
                <a:off x="3246" y="2818"/>
                <a:ext cx="318" cy="288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lIns="88900" tIns="38100" rIns="88900" bIns="38100" anchor="ctr" anchorCtr="0"/>
              <a:lstStyle/>
              <a:p>
                <a:pPr eaLnBrk="0" hangingPunct="0">
                  <a:buSzPct val="100000"/>
                  <a:buFont typeface="Times New Roman" panose="02020603050405020304" pitchFamily="18" charset="0"/>
                </a:pPr>
                <a:r>
                  <a:rPr lang="en-GB" altLang="zh-CN" sz="1800" i="0" dirty="0">
                    <a:solidFill>
                      <a:srgbClr val="99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d</a:t>
                </a:r>
                <a:r>
                  <a:rPr lang="en-GB" altLang="zh-CN" sz="1800" i="0" baseline="-25000" dirty="0">
                    <a:solidFill>
                      <a:srgbClr val="99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30748" name="Line 51"/>
              <p:cNvSpPr/>
              <p:nvPr/>
            </p:nvSpPr>
            <p:spPr>
              <a:xfrm>
                <a:off x="3316" y="2539"/>
                <a:ext cx="461" cy="1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749" name="Freeform 52"/>
              <p:cNvSpPr/>
              <p:nvPr/>
            </p:nvSpPr>
            <p:spPr>
              <a:xfrm>
                <a:off x="3296" y="3555"/>
                <a:ext cx="473" cy="1"/>
              </a:xfrm>
              <a:custGeom>
                <a:avLst/>
                <a:gdLst>
                  <a:gd name="txL" fmla="*/ 0 w 691"/>
                  <a:gd name="txT" fmla="*/ 0 h 1"/>
                  <a:gd name="txR" fmla="*/ 691 w 691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473" y="0"/>
                  </a:cxn>
                </a:cxnLst>
                <a:rect l="txL" t="txT" r="txR" b="txB"/>
                <a:pathLst>
                  <a:path w="691" h="1">
                    <a:moveTo>
                      <a:pt x="0" y="0"/>
                    </a:moveTo>
                    <a:cubicBezTo>
                      <a:pt x="0" y="0"/>
                      <a:pt x="691" y="0"/>
                      <a:pt x="691" y="0"/>
                    </a:cubicBezTo>
                  </a:path>
                </a:pathLst>
              </a:custGeom>
              <a:noFill/>
              <a:ln w="12700" cap="flat" cmpd="sng">
                <a:solidFill>
                  <a:srgbClr val="99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0" name="Freeform 53"/>
              <p:cNvSpPr/>
              <p:nvPr/>
            </p:nvSpPr>
            <p:spPr>
              <a:xfrm>
                <a:off x="3737" y="2521"/>
                <a:ext cx="1" cy="1045"/>
              </a:xfrm>
              <a:custGeom>
                <a:avLst/>
                <a:gdLst>
                  <a:gd name="txL" fmla="*/ 0 w 1"/>
                  <a:gd name="txT" fmla="*/ 0 h 1500"/>
                  <a:gd name="txR" fmla="*/ 1 w 1"/>
                  <a:gd name="txB" fmla="*/ 1500 h 1500"/>
                </a:gdLst>
                <a:ahLst/>
                <a:cxnLst>
                  <a:cxn ang="0">
                    <a:pos x="0" y="0"/>
                  </a:cxn>
                  <a:cxn ang="0">
                    <a:pos x="0" y="1045"/>
                  </a:cxn>
                </a:cxnLst>
                <a:rect l="txL" t="txT" r="txR" b="txB"/>
                <a:pathLst>
                  <a:path w="1" h="1500">
                    <a:moveTo>
                      <a:pt x="0" y="0"/>
                    </a:moveTo>
                    <a:cubicBezTo>
                      <a:pt x="0" y="0"/>
                      <a:pt x="0" y="1500"/>
                      <a:pt x="0" y="1500"/>
                    </a:cubicBezTo>
                  </a:path>
                </a:pathLst>
              </a:custGeom>
              <a:noFill/>
              <a:ln w="12700" cap="flat" cmpd="sng">
                <a:solidFill>
                  <a:srgbClr val="990000">
                    <a:alpha val="100000"/>
                  </a:srgbClr>
                </a:solidFill>
                <a:prstDash val="solid"/>
                <a:round/>
                <a:headEnd type="triangle" w="sm" len="lg"/>
                <a:tailEnd type="triangle" w="sm" len="lg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1" name="Rectangle 54"/>
              <p:cNvSpPr/>
              <p:nvPr/>
            </p:nvSpPr>
            <p:spPr>
              <a:xfrm rot="-5400000">
                <a:off x="3382" y="2792"/>
                <a:ext cx="463" cy="287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lIns="88900" tIns="38100" rIns="88900" bIns="38100" anchor="ctr" anchorCtr="0"/>
              <a:lstStyle/>
              <a:p>
                <a:pPr eaLnBrk="0" hangingPunct="0">
                  <a:buSzPct val="100000"/>
                  <a:buFont typeface="Times New Roman" panose="02020603050405020304" pitchFamily="18" charset="0"/>
                </a:pPr>
                <a:r>
                  <a:rPr lang="en-GB" altLang="zh-CN" sz="1800" i="0" dirty="0">
                    <a:solidFill>
                      <a:srgbClr val="99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d</a:t>
                </a:r>
                <a:r>
                  <a:rPr lang="en-GB" altLang="zh-CN" sz="1800" i="0" baseline="-25000" dirty="0">
                    <a:solidFill>
                      <a:srgbClr val="99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</a:p>
            </p:txBody>
          </p:sp>
          <p:sp>
            <p:nvSpPr>
              <p:cNvPr id="30752" name="Freeform 55"/>
              <p:cNvSpPr/>
              <p:nvPr/>
            </p:nvSpPr>
            <p:spPr>
              <a:xfrm>
                <a:off x="3205" y="3406"/>
                <a:ext cx="104" cy="110"/>
              </a:xfrm>
              <a:custGeom>
                <a:avLst/>
                <a:gdLst>
                  <a:gd name="txL" fmla="*/ 0 w 131"/>
                  <a:gd name="txT" fmla="*/ 0 h 136"/>
                  <a:gd name="txR" fmla="*/ 131 w 131"/>
                  <a:gd name="txB" fmla="*/ 136 h 136"/>
                </a:gdLst>
                <a:ahLst/>
                <a:cxnLst>
                  <a:cxn ang="0">
                    <a:pos x="0" y="110"/>
                  </a:cxn>
                  <a:cxn ang="0">
                    <a:pos x="104" y="0"/>
                  </a:cxn>
                </a:cxnLst>
                <a:rect l="txL" t="txT" r="txR" b="txB"/>
                <a:pathLst>
                  <a:path w="131" h="136">
                    <a:moveTo>
                      <a:pt x="0" y="136"/>
                    </a:moveTo>
                    <a:cubicBezTo>
                      <a:pt x="0" y="136"/>
                      <a:pt x="131" y="0"/>
                      <a:pt x="131" y="0"/>
                    </a:cubicBezTo>
                  </a:path>
                </a:pathLst>
              </a:custGeom>
              <a:noFill/>
              <a:ln w="1270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3" name="Freeform 56"/>
              <p:cNvSpPr/>
              <p:nvPr/>
            </p:nvSpPr>
            <p:spPr>
              <a:xfrm>
                <a:off x="3205" y="3333"/>
                <a:ext cx="104" cy="112"/>
              </a:xfrm>
              <a:custGeom>
                <a:avLst/>
                <a:gdLst>
                  <a:gd name="txL" fmla="*/ 0 w 131"/>
                  <a:gd name="txT" fmla="*/ 0 h 138"/>
                  <a:gd name="txR" fmla="*/ 131 w 131"/>
                  <a:gd name="txB" fmla="*/ 138 h 138"/>
                </a:gdLst>
                <a:ahLst/>
                <a:cxnLst>
                  <a:cxn ang="0">
                    <a:pos x="0" y="112"/>
                  </a:cxn>
                  <a:cxn ang="0">
                    <a:pos x="104" y="0"/>
                  </a:cxn>
                </a:cxnLst>
                <a:rect l="txL" t="txT" r="txR" b="txB"/>
                <a:pathLst>
                  <a:path w="131" h="138">
                    <a:moveTo>
                      <a:pt x="0" y="138"/>
                    </a:moveTo>
                    <a:cubicBezTo>
                      <a:pt x="0" y="138"/>
                      <a:pt x="131" y="0"/>
                      <a:pt x="131" y="0"/>
                    </a:cubicBezTo>
                  </a:path>
                </a:pathLst>
              </a:custGeom>
              <a:noFill/>
              <a:ln w="1270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4" name="Freeform 57"/>
              <p:cNvSpPr/>
              <p:nvPr/>
            </p:nvSpPr>
            <p:spPr>
              <a:xfrm>
                <a:off x="3236" y="3480"/>
                <a:ext cx="73" cy="76"/>
              </a:xfrm>
              <a:custGeom>
                <a:avLst/>
                <a:gdLst>
                  <a:gd name="txL" fmla="*/ 0 w 96"/>
                  <a:gd name="txT" fmla="*/ 0 h 97"/>
                  <a:gd name="txR" fmla="*/ 96 w 96"/>
                  <a:gd name="txB" fmla="*/ 97 h 97"/>
                </a:gdLst>
                <a:ahLst/>
                <a:cxnLst>
                  <a:cxn ang="0">
                    <a:pos x="0" y="76"/>
                  </a:cxn>
                  <a:cxn ang="0">
                    <a:pos x="73" y="0"/>
                  </a:cxn>
                </a:cxnLst>
                <a:rect l="txL" t="txT" r="txR" b="txB"/>
                <a:pathLst>
                  <a:path w="96" h="97">
                    <a:moveTo>
                      <a:pt x="0" y="97"/>
                    </a:moveTo>
                    <a:cubicBezTo>
                      <a:pt x="0" y="97"/>
                      <a:pt x="96" y="0"/>
                      <a:pt x="96" y="0"/>
                    </a:cubicBezTo>
                  </a:path>
                </a:pathLst>
              </a:custGeom>
              <a:noFill/>
              <a:ln w="12700" cap="flat" cmpd="sng">
                <a:solidFill>
                  <a:schemeClr val="tx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5" name="Rectangle 58"/>
              <p:cNvSpPr/>
              <p:nvPr/>
            </p:nvSpPr>
            <p:spPr>
              <a:xfrm>
                <a:off x="3200" y="2541"/>
                <a:ext cx="109" cy="1014"/>
              </a:xfrm>
              <a:prstGeom prst="rect">
                <a:avLst/>
              </a:prstGeom>
              <a:noFill/>
              <a:ln w="38100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0756" name="Rectangle 59"/>
              <p:cNvSpPr/>
              <p:nvPr/>
            </p:nvSpPr>
            <p:spPr>
              <a:xfrm>
                <a:off x="3200" y="2778"/>
                <a:ext cx="109" cy="552"/>
              </a:xfrm>
              <a:prstGeom prst="rect">
                <a:avLst/>
              </a:prstGeom>
              <a:noFill/>
              <a:ln w="38100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30757" name="Group 60"/>
              <p:cNvGrpSpPr/>
              <p:nvPr/>
            </p:nvGrpSpPr>
            <p:grpSpPr>
              <a:xfrm>
                <a:off x="3193" y="3493"/>
                <a:ext cx="69" cy="69"/>
                <a:chOff x="3193" y="3493"/>
                <a:chExt cx="69" cy="69"/>
              </a:xfrm>
            </p:grpSpPr>
            <p:sp>
              <p:nvSpPr>
                <p:cNvPr id="30773" name="AutoShape 61"/>
                <p:cNvSpPr/>
                <p:nvPr/>
              </p:nvSpPr>
              <p:spPr>
                <a:xfrm>
                  <a:off x="3193" y="3516"/>
                  <a:ext cx="45" cy="46"/>
                </a:xfrm>
                <a:prstGeom prst="rtTriangle">
                  <a:avLst/>
                </a:prstGeom>
                <a:solidFill>
                  <a:srgbClr val="FFFFFF"/>
                </a:solidFill>
                <a:ln w="19050" cap="flat" cmpd="sng">
                  <a:solidFill>
                    <a:schemeClr val="bg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0774" name="Line 62"/>
                <p:cNvSpPr>
                  <a:spLocks noChangeAspect="1"/>
                </p:cNvSpPr>
                <p:nvPr/>
              </p:nvSpPr>
              <p:spPr>
                <a:xfrm>
                  <a:off x="3194" y="3493"/>
                  <a:ext cx="68" cy="69"/>
                </a:xfrm>
                <a:prstGeom prst="line">
                  <a:avLst/>
                </a:prstGeom>
                <a:ln w="38100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30758" name="Group 63"/>
              <p:cNvGrpSpPr/>
              <p:nvPr/>
            </p:nvGrpSpPr>
            <p:grpSpPr>
              <a:xfrm flipV="1">
                <a:off x="3193" y="2534"/>
                <a:ext cx="69" cy="69"/>
                <a:chOff x="3193" y="3493"/>
                <a:chExt cx="69" cy="69"/>
              </a:xfrm>
            </p:grpSpPr>
            <p:sp>
              <p:nvSpPr>
                <p:cNvPr id="30771" name="AutoShape 64"/>
                <p:cNvSpPr/>
                <p:nvPr/>
              </p:nvSpPr>
              <p:spPr>
                <a:xfrm>
                  <a:off x="3193" y="3516"/>
                  <a:ext cx="45" cy="46"/>
                </a:xfrm>
                <a:prstGeom prst="rtTriangle">
                  <a:avLst/>
                </a:prstGeom>
                <a:solidFill>
                  <a:srgbClr val="FFFFFF"/>
                </a:solidFill>
                <a:ln w="19050" cap="flat" cmpd="sng">
                  <a:solidFill>
                    <a:schemeClr val="bg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0772" name="Line 65"/>
                <p:cNvSpPr>
                  <a:spLocks noChangeAspect="1"/>
                </p:cNvSpPr>
                <p:nvPr/>
              </p:nvSpPr>
              <p:spPr>
                <a:xfrm>
                  <a:off x="3194" y="3493"/>
                  <a:ext cx="68" cy="69"/>
                </a:xfrm>
                <a:prstGeom prst="line">
                  <a:avLst/>
                </a:prstGeom>
                <a:ln w="38100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30759" name="Freeform 66"/>
              <p:cNvSpPr/>
              <p:nvPr/>
            </p:nvSpPr>
            <p:spPr>
              <a:xfrm>
                <a:off x="3197" y="2352"/>
                <a:ext cx="1" cy="230"/>
              </a:xfrm>
              <a:custGeom>
                <a:avLst/>
                <a:gdLst>
                  <a:gd name="txL" fmla="*/ 0 w 1"/>
                  <a:gd name="txT" fmla="*/ 0 h 330"/>
                  <a:gd name="txR" fmla="*/ 1 w 1"/>
                  <a:gd name="txB" fmla="*/ 330 h 330"/>
                </a:gdLst>
                <a:ahLst/>
                <a:cxnLst>
                  <a:cxn ang="0">
                    <a:pos x="0" y="230"/>
                  </a:cxn>
                  <a:cxn ang="0">
                    <a:pos x="0" y="0"/>
                  </a:cxn>
                </a:cxnLst>
                <a:rect l="txL" t="txT" r="txR" b="txB"/>
                <a:pathLst>
                  <a:path w="1" h="330">
                    <a:moveTo>
                      <a:pt x="0" y="330"/>
                    </a:moveTo>
                    <a:cubicBezTo>
                      <a:pt x="0" y="330"/>
                      <a:pt x="0" y="0"/>
                      <a:pt x="0" y="0"/>
                    </a:cubicBezTo>
                  </a:path>
                </a:pathLst>
              </a:custGeom>
              <a:noFill/>
              <a:ln w="12700" cap="flat" cmpd="sng">
                <a:solidFill>
                  <a:srgbClr val="99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0" name="Line 67"/>
              <p:cNvSpPr/>
              <p:nvPr/>
            </p:nvSpPr>
            <p:spPr>
              <a:xfrm>
                <a:off x="3212" y="2783"/>
                <a:ext cx="84" cy="0"/>
              </a:xfrm>
              <a:prstGeom prst="line">
                <a:avLst/>
              </a:prstGeom>
              <a:ln w="5715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761" name="Line 68"/>
              <p:cNvSpPr/>
              <p:nvPr/>
            </p:nvSpPr>
            <p:spPr>
              <a:xfrm>
                <a:off x="3249" y="2552"/>
                <a:ext cx="0" cy="499"/>
              </a:xfrm>
              <a:prstGeom prst="line">
                <a:avLst/>
              </a:prstGeom>
              <a:ln w="381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762" name="Line 69"/>
              <p:cNvSpPr/>
              <p:nvPr/>
            </p:nvSpPr>
            <p:spPr>
              <a:xfrm>
                <a:off x="3198" y="3475"/>
                <a:ext cx="0" cy="318"/>
              </a:xfrm>
              <a:prstGeom prst="line">
                <a:avLst/>
              </a:prstGeom>
              <a:ln w="9525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763" name="Line 70"/>
              <p:cNvSpPr/>
              <p:nvPr/>
            </p:nvSpPr>
            <p:spPr>
              <a:xfrm>
                <a:off x="3316" y="3475"/>
                <a:ext cx="0" cy="318"/>
              </a:xfrm>
              <a:prstGeom prst="line">
                <a:avLst/>
              </a:prstGeom>
              <a:ln w="9525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764" name="Line 71"/>
              <p:cNvSpPr/>
              <p:nvPr/>
            </p:nvSpPr>
            <p:spPr>
              <a:xfrm>
                <a:off x="3319" y="3748"/>
                <a:ext cx="182" cy="0"/>
              </a:xfrm>
              <a:prstGeom prst="line">
                <a:avLst/>
              </a:prstGeom>
              <a:ln w="9525" cap="flat" cmpd="sng">
                <a:solidFill>
                  <a:srgbClr val="990000"/>
                </a:solidFill>
                <a:prstDash val="solid"/>
                <a:headEnd type="triangle" w="med" len="med"/>
                <a:tailEnd type="none" w="med" len="med"/>
              </a:ln>
            </p:spPr>
          </p:sp>
          <p:sp>
            <p:nvSpPr>
              <p:cNvPr id="30765" name="Line 72"/>
              <p:cNvSpPr/>
              <p:nvPr/>
            </p:nvSpPr>
            <p:spPr>
              <a:xfrm>
                <a:off x="3016" y="3748"/>
                <a:ext cx="182" cy="0"/>
              </a:xfrm>
              <a:prstGeom prst="line">
                <a:avLst/>
              </a:prstGeom>
              <a:ln w="9525" cap="flat" cmpd="sng">
                <a:solidFill>
                  <a:srgbClr val="990000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30766" name="Text Box 73"/>
              <p:cNvSpPr txBox="1"/>
              <p:nvPr/>
            </p:nvSpPr>
            <p:spPr>
              <a:xfrm>
                <a:off x="2959" y="3596"/>
                <a:ext cx="181" cy="1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lnSpc>
                    <a:spcPct val="70000"/>
                  </a:lnSpc>
                  <a:spcBef>
                    <a:spcPct val="50000"/>
                  </a:spcBef>
                </a:pPr>
                <a:r>
                  <a:rPr lang="en-US" altLang="zh-CN" sz="1800" i="0" dirty="0">
                    <a:solidFill>
                      <a:srgbClr val="990000"/>
                    </a:solidFill>
                    <a:latin typeface="Garamond" panose="02020404030301010803" pitchFamily="18" charset="0"/>
                    <a:ea typeface="宋体" panose="02010600030101010101" pitchFamily="2" charset="-122"/>
                  </a:rPr>
                  <a:t>h</a:t>
                </a:r>
              </a:p>
            </p:txBody>
          </p:sp>
          <p:sp>
            <p:nvSpPr>
              <p:cNvPr id="30767" name="Line 74"/>
              <p:cNvSpPr/>
              <p:nvPr/>
            </p:nvSpPr>
            <p:spPr>
              <a:xfrm>
                <a:off x="2925" y="2535"/>
                <a:ext cx="363" cy="0"/>
              </a:xfrm>
              <a:prstGeom prst="line">
                <a:avLst/>
              </a:prstGeom>
              <a:ln w="9525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768" name="Line 75"/>
              <p:cNvSpPr>
                <a:spLocks noChangeAspect="1"/>
              </p:cNvSpPr>
              <p:nvPr/>
            </p:nvSpPr>
            <p:spPr>
              <a:xfrm flipH="1">
                <a:off x="2971" y="2535"/>
                <a:ext cx="288" cy="257"/>
              </a:xfrm>
              <a:prstGeom prst="line">
                <a:avLst/>
              </a:prstGeom>
              <a:ln w="9525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0769" name="Arc 76"/>
              <p:cNvSpPr>
                <a:spLocks noChangeAspect="1"/>
              </p:cNvSpPr>
              <p:nvPr/>
            </p:nvSpPr>
            <p:spPr>
              <a:xfrm rot="-4345631" flipH="1">
                <a:off x="3005" y="2552"/>
                <a:ext cx="113" cy="113"/>
              </a:xfrm>
              <a:custGeom>
                <a:avLst/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0" y="1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990000">
                    <a:alpha val="100000"/>
                  </a:srgbClr>
                </a:solidFill>
                <a:prstDash val="solid"/>
                <a:round/>
                <a:headEnd type="triangle" w="med" len="med"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70" name="Rectangle 77"/>
              <p:cNvSpPr/>
              <p:nvPr/>
            </p:nvSpPr>
            <p:spPr>
              <a:xfrm>
                <a:off x="2571" y="2592"/>
                <a:ext cx="581" cy="1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algn="l">
                  <a:lnSpc>
                    <a:spcPct val="70000"/>
                  </a:lnSpc>
                </a:pPr>
                <a:r>
                  <a:rPr lang="en-US" altLang="zh-CN" sz="1800" i="0" dirty="0">
                    <a:solidFill>
                      <a:srgbClr val="990000"/>
                    </a:solidFill>
                    <a:latin typeface="Garamond" panose="02020404030301010803" pitchFamily="18" charset="0"/>
                    <a:ea typeface="宋体" panose="02010600030101010101" pitchFamily="2" charset="-122"/>
                  </a:rPr>
                  <a:t>30-45°</a:t>
                </a:r>
              </a:p>
            </p:txBody>
          </p:sp>
        </p:grpSp>
        <p:grpSp>
          <p:nvGrpSpPr>
            <p:cNvPr id="30732" name="Group 78"/>
            <p:cNvGrpSpPr/>
            <p:nvPr/>
          </p:nvGrpSpPr>
          <p:grpSpPr>
            <a:xfrm>
              <a:off x="3969" y="2333"/>
              <a:ext cx="1542" cy="1361"/>
              <a:chOff x="3969" y="2333"/>
              <a:chExt cx="1542" cy="1361"/>
            </a:xfrm>
          </p:grpSpPr>
          <p:sp>
            <p:nvSpPr>
              <p:cNvPr id="30733" name="Oval 79"/>
              <p:cNvSpPr/>
              <p:nvPr/>
            </p:nvSpPr>
            <p:spPr>
              <a:xfrm>
                <a:off x="4119" y="2521"/>
                <a:ext cx="1059" cy="1059"/>
              </a:xfrm>
              <a:prstGeom prst="ellipse">
                <a:avLst/>
              </a:prstGeom>
              <a:noFill/>
              <a:ln w="381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0734" name="Oval 80"/>
              <p:cNvSpPr/>
              <p:nvPr/>
            </p:nvSpPr>
            <p:spPr>
              <a:xfrm>
                <a:off x="4376" y="2775"/>
                <a:ext cx="547" cy="547"/>
              </a:xfrm>
              <a:prstGeom prst="ellipse">
                <a:avLst/>
              </a:prstGeom>
              <a:noFill/>
              <a:ln w="381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0735" name="Line 81"/>
              <p:cNvSpPr/>
              <p:nvPr/>
            </p:nvSpPr>
            <p:spPr>
              <a:xfrm>
                <a:off x="3969" y="3055"/>
                <a:ext cx="1542" cy="0"/>
              </a:xfrm>
              <a:prstGeom prst="line">
                <a:avLst/>
              </a:prstGeom>
              <a:ln w="9525" cap="flat" cmpd="sng">
                <a:solidFill>
                  <a:schemeClr val="tx2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30736" name="Line 82"/>
              <p:cNvSpPr/>
              <p:nvPr/>
            </p:nvSpPr>
            <p:spPr>
              <a:xfrm>
                <a:off x="4652" y="2333"/>
                <a:ext cx="0" cy="1361"/>
              </a:xfrm>
              <a:prstGeom prst="line">
                <a:avLst/>
              </a:prstGeom>
              <a:ln w="9525" cap="flat" cmpd="sng">
                <a:solidFill>
                  <a:schemeClr val="tx2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30737" name="Oval 83"/>
              <p:cNvSpPr>
                <a:spLocks noChangeAspect="1"/>
              </p:cNvSpPr>
              <p:nvPr/>
            </p:nvSpPr>
            <p:spPr>
              <a:xfrm>
                <a:off x="4211" y="2609"/>
                <a:ext cx="884" cy="885"/>
              </a:xfrm>
              <a:prstGeom prst="ellipse">
                <a:avLst/>
              </a:prstGeom>
              <a:noFill/>
              <a:ln w="381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30730" name="Rectangle 84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13.2.1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螺栓连接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垫圈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49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93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93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93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3570" grpId="0" animBg="1"/>
      <p:bldP spid="493571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C42F3F-B0E9-435B-AD5A-1DD280D97932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17:19:13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6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26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grpSp>
        <p:nvGrpSpPr>
          <p:cNvPr id="31749" name="Group 2"/>
          <p:cNvGrpSpPr/>
          <p:nvPr/>
        </p:nvGrpSpPr>
        <p:grpSpPr>
          <a:xfrm>
            <a:off x="1460500" y="1749425"/>
            <a:ext cx="2967038" cy="1662113"/>
            <a:chOff x="1012" y="1646"/>
            <a:chExt cx="1869" cy="1047"/>
          </a:xfrm>
        </p:grpSpPr>
        <p:grpSp>
          <p:nvGrpSpPr>
            <p:cNvPr id="31866" name="Group 3"/>
            <p:cNvGrpSpPr/>
            <p:nvPr/>
          </p:nvGrpSpPr>
          <p:grpSpPr>
            <a:xfrm>
              <a:off x="1012" y="1721"/>
              <a:ext cx="1869" cy="884"/>
              <a:chOff x="1012" y="1721"/>
              <a:chExt cx="1869" cy="884"/>
            </a:xfrm>
          </p:grpSpPr>
          <p:sp>
            <p:nvSpPr>
              <p:cNvPr id="31868" name="Line 4"/>
              <p:cNvSpPr/>
              <p:nvPr/>
            </p:nvSpPr>
            <p:spPr>
              <a:xfrm>
                <a:off x="1038" y="1739"/>
                <a:ext cx="1842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69" name="Line 5"/>
              <p:cNvSpPr/>
              <p:nvPr/>
            </p:nvSpPr>
            <p:spPr>
              <a:xfrm>
                <a:off x="1012" y="2146"/>
                <a:ext cx="1842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70" name="Line 6"/>
              <p:cNvSpPr/>
              <p:nvPr/>
            </p:nvSpPr>
            <p:spPr>
              <a:xfrm>
                <a:off x="1022" y="2594"/>
                <a:ext cx="1855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71" name="Line 7"/>
              <p:cNvSpPr/>
              <p:nvPr/>
            </p:nvSpPr>
            <p:spPr>
              <a:xfrm>
                <a:off x="1626" y="1741"/>
                <a:ext cx="0" cy="851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72" name="Line 8"/>
              <p:cNvSpPr/>
              <p:nvPr/>
            </p:nvSpPr>
            <p:spPr>
              <a:xfrm>
                <a:off x="2189" y="1741"/>
                <a:ext cx="0" cy="857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73" name="Line 9"/>
              <p:cNvSpPr/>
              <p:nvPr/>
            </p:nvSpPr>
            <p:spPr>
              <a:xfrm flipV="1">
                <a:off x="1052" y="1734"/>
                <a:ext cx="209" cy="209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74" name="Line 10"/>
              <p:cNvSpPr/>
              <p:nvPr/>
            </p:nvSpPr>
            <p:spPr>
              <a:xfrm flipV="1">
                <a:off x="1068" y="1742"/>
                <a:ext cx="396" cy="39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75" name="Line 11"/>
              <p:cNvSpPr/>
              <p:nvPr/>
            </p:nvSpPr>
            <p:spPr>
              <a:xfrm flipV="1">
                <a:off x="1492" y="1997"/>
                <a:ext cx="134" cy="13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76" name="Line 12"/>
              <p:cNvSpPr/>
              <p:nvPr/>
            </p:nvSpPr>
            <p:spPr>
              <a:xfrm flipV="1">
                <a:off x="2195" y="1741"/>
                <a:ext cx="185" cy="185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77" name="Line 13"/>
              <p:cNvSpPr/>
              <p:nvPr/>
            </p:nvSpPr>
            <p:spPr>
              <a:xfrm flipV="1">
                <a:off x="2201" y="1721"/>
                <a:ext cx="410" cy="41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78" name="Line 14"/>
              <p:cNvSpPr/>
              <p:nvPr/>
            </p:nvSpPr>
            <p:spPr>
              <a:xfrm flipV="1">
                <a:off x="2635" y="1899"/>
                <a:ext cx="239" cy="239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79" name="Line 15"/>
              <p:cNvSpPr/>
              <p:nvPr/>
            </p:nvSpPr>
            <p:spPr>
              <a:xfrm flipV="1">
                <a:off x="1273" y="1799"/>
                <a:ext cx="345" cy="345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80" name="Line 16"/>
              <p:cNvSpPr/>
              <p:nvPr/>
            </p:nvSpPr>
            <p:spPr>
              <a:xfrm flipV="1">
                <a:off x="2404" y="1734"/>
                <a:ext cx="410" cy="41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81" name="Line 17"/>
              <p:cNvSpPr/>
              <p:nvPr/>
            </p:nvSpPr>
            <p:spPr>
              <a:xfrm>
                <a:off x="2643" y="2150"/>
                <a:ext cx="218" cy="21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82" name="Line 18"/>
              <p:cNvSpPr/>
              <p:nvPr/>
            </p:nvSpPr>
            <p:spPr>
              <a:xfrm>
                <a:off x="2419" y="2138"/>
                <a:ext cx="448" cy="44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83" name="Line 19"/>
              <p:cNvSpPr/>
              <p:nvPr/>
            </p:nvSpPr>
            <p:spPr>
              <a:xfrm>
                <a:off x="2202" y="2138"/>
                <a:ext cx="460" cy="46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84" name="Line 20"/>
              <p:cNvSpPr/>
              <p:nvPr/>
            </p:nvSpPr>
            <p:spPr>
              <a:xfrm>
                <a:off x="2182" y="2362"/>
                <a:ext cx="224" cy="22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85" name="Line 21"/>
              <p:cNvSpPr/>
              <p:nvPr/>
            </p:nvSpPr>
            <p:spPr>
              <a:xfrm>
                <a:off x="1491" y="2138"/>
                <a:ext cx="128" cy="12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86" name="Line 22"/>
              <p:cNvSpPr/>
              <p:nvPr/>
            </p:nvSpPr>
            <p:spPr>
              <a:xfrm>
                <a:off x="1286" y="2138"/>
                <a:ext cx="340" cy="34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87" name="Line 23"/>
              <p:cNvSpPr/>
              <p:nvPr/>
            </p:nvSpPr>
            <p:spPr>
              <a:xfrm>
                <a:off x="1062" y="2144"/>
                <a:ext cx="442" cy="44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88" name="Line 24"/>
              <p:cNvSpPr/>
              <p:nvPr/>
            </p:nvSpPr>
            <p:spPr>
              <a:xfrm>
                <a:off x="1029" y="2346"/>
                <a:ext cx="239" cy="239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89" name="Freeform 25"/>
              <p:cNvSpPr/>
              <p:nvPr/>
            </p:nvSpPr>
            <p:spPr>
              <a:xfrm>
                <a:off x="1017" y="1741"/>
                <a:ext cx="42" cy="838"/>
              </a:xfrm>
              <a:custGeom>
                <a:avLst/>
                <a:gdLst>
                  <a:gd name="txL" fmla="*/ 0 w 42"/>
                  <a:gd name="txT" fmla="*/ 0 h 838"/>
                  <a:gd name="txR" fmla="*/ 42 w 42"/>
                  <a:gd name="txB" fmla="*/ 838 h 838"/>
                </a:gdLst>
                <a:ahLst/>
                <a:cxnLst>
                  <a:cxn ang="0">
                    <a:pos x="13" y="0"/>
                  </a:cxn>
                  <a:cxn ang="0">
                    <a:pos x="39" y="173"/>
                  </a:cxn>
                  <a:cxn ang="0">
                    <a:pos x="33" y="237"/>
                  </a:cxn>
                  <a:cxn ang="0">
                    <a:pos x="7" y="352"/>
                  </a:cxn>
                  <a:cxn ang="0">
                    <a:pos x="1" y="409"/>
                  </a:cxn>
                  <a:cxn ang="0">
                    <a:pos x="13" y="563"/>
                  </a:cxn>
                  <a:cxn ang="0">
                    <a:pos x="7" y="672"/>
                  </a:cxn>
                  <a:cxn ang="0">
                    <a:pos x="1" y="838"/>
                  </a:cxn>
                </a:cxnLst>
                <a:rect l="txL" t="txT" r="txR" b="txB"/>
                <a:pathLst>
                  <a:path w="42" h="838">
                    <a:moveTo>
                      <a:pt x="13" y="0"/>
                    </a:moveTo>
                    <a:cubicBezTo>
                      <a:pt x="24" y="66"/>
                      <a:pt x="36" y="133"/>
                      <a:pt x="39" y="173"/>
                    </a:cubicBezTo>
                    <a:cubicBezTo>
                      <a:pt x="42" y="213"/>
                      <a:pt x="38" y="207"/>
                      <a:pt x="33" y="237"/>
                    </a:cubicBezTo>
                    <a:cubicBezTo>
                      <a:pt x="28" y="267"/>
                      <a:pt x="12" y="323"/>
                      <a:pt x="7" y="352"/>
                    </a:cubicBezTo>
                    <a:cubicBezTo>
                      <a:pt x="2" y="381"/>
                      <a:pt x="0" y="374"/>
                      <a:pt x="1" y="409"/>
                    </a:cubicBezTo>
                    <a:cubicBezTo>
                      <a:pt x="2" y="444"/>
                      <a:pt x="12" y="519"/>
                      <a:pt x="13" y="563"/>
                    </a:cubicBezTo>
                    <a:cubicBezTo>
                      <a:pt x="14" y="607"/>
                      <a:pt x="9" y="626"/>
                      <a:pt x="7" y="672"/>
                    </a:cubicBezTo>
                    <a:cubicBezTo>
                      <a:pt x="5" y="718"/>
                      <a:pt x="14" y="804"/>
                      <a:pt x="1" y="838"/>
                    </a:cubicBezTo>
                  </a:path>
                </a:pathLst>
              </a:custGeom>
              <a:noFill/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90" name="Freeform 26"/>
              <p:cNvSpPr/>
              <p:nvPr/>
            </p:nvSpPr>
            <p:spPr>
              <a:xfrm>
                <a:off x="2846" y="1734"/>
                <a:ext cx="35" cy="871"/>
              </a:xfrm>
              <a:custGeom>
                <a:avLst/>
                <a:gdLst>
                  <a:gd name="txL" fmla="*/ 0 w 35"/>
                  <a:gd name="txT" fmla="*/ 0 h 871"/>
                  <a:gd name="txR" fmla="*/ 35 w 35"/>
                  <a:gd name="txB" fmla="*/ 871 h 871"/>
                </a:gdLst>
                <a:ahLst/>
                <a:cxnLst>
                  <a:cxn ang="0">
                    <a:pos x="28" y="0"/>
                  </a:cxn>
                  <a:cxn ang="0">
                    <a:pos x="34" y="135"/>
                  </a:cxn>
                  <a:cxn ang="0">
                    <a:pos x="21" y="263"/>
                  </a:cxn>
                  <a:cxn ang="0">
                    <a:pos x="10" y="392"/>
                  </a:cxn>
                  <a:cxn ang="0">
                    <a:pos x="2" y="461"/>
                  </a:cxn>
                  <a:cxn ang="0">
                    <a:pos x="21" y="576"/>
                  </a:cxn>
                  <a:cxn ang="0">
                    <a:pos x="15" y="660"/>
                  </a:cxn>
                  <a:cxn ang="0">
                    <a:pos x="8" y="743"/>
                  </a:cxn>
                  <a:cxn ang="0">
                    <a:pos x="28" y="871"/>
                  </a:cxn>
                </a:cxnLst>
                <a:rect l="txL" t="txT" r="txR" b="txB"/>
                <a:pathLst>
                  <a:path w="35" h="871">
                    <a:moveTo>
                      <a:pt x="28" y="0"/>
                    </a:moveTo>
                    <a:cubicBezTo>
                      <a:pt x="31" y="45"/>
                      <a:pt x="35" y="91"/>
                      <a:pt x="34" y="135"/>
                    </a:cubicBezTo>
                    <a:cubicBezTo>
                      <a:pt x="33" y="179"/>
                      <a:pt x="25" y="220"/>
                      <a:pt x="21" y="263"/>
                    </a:cubicBezTo>
                    <a:cubicBezTo>
                      <a:pt x="17" y="306"/>
                      <a:pt x="13" y="359"/>
                      <a:pt x="10" y="392"/>
                    </a:cubicBezTo>
                    <a:cubicBezTo>
                      <a:pt x="7" y="425"/>
                      <a:pt x="0" y="430"/>
                      <a:pt x="2" y="461"/>
                    </a:cubicBezTo>
                    <a:cubicBezTo>
                      <a:pt x="4" y="492"/>
                      <a:pt x="19" y="543"/>
                      <a:pt x="21" y="576"/>
                    </a:cubicBezTo>
                    <a:cubicBezTo>
                      <a:pt x="23" y="609"/>
                      <a:pt x="17" y="632"/>
                      <a:pt x="15" y="660"/>
                    </a:cubicBezTo>
                    <a:cubicBezTo>
                      <a:pt x="13" y="688"/>
                      <a:pt x="6" y="708"/>
                      <a:pt x="8" y="743"/>
                    </a:cubicBezTo>
                    <a:cubicBezTo>
                      <a:pt x="10" y="778"/>
                      <a:pt x="26" y="851"/>
                      <a:pt x="28" y="871"/>
                    </a:cubicBezTo>
                  </a:path>
                </a:pathLst>
              </a:custGeom>
              <a:noFill/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867" name="Line 27"/>
            <p:cNvSpPr/>
            <p:nvPr/>
          </p:nvSpPr>
          <p:spPr>
            <a:xfrm>
              <a:off x="1901" y="1646"/>
              <a:ext cx="0" cy="1047"/>
            </a:xfrm>
            <a:prstGeom prst="line">
              <a:avLst/>
            </a:prstGeom>
            <a:ln w="9525" cap="flat" cmpd="sng">
              <a:solidFill>
                <a:srgbClr val="CC0000"/>
              </a:solidFill>
              <a:prstDash val="lgDashDot"/>
              <a:headEnd type="none" w="med" len="med"/>
              <a:tailEnd type="none" w="med" len="med"/>
            </a:ln>
          </p:spPr>
        </p:sp>
      </p:grpSp>
      <p:grpSp>
        <p:nvGrpSpPr>
          <p:cNvPr id="4" name="Group 28"/>
          <p:cNvGrpSpPr/>
          <p:nvPr/>
        </p:nvGrpSpPr>
        <p:grpSpPr>
          <a:xfrm>
            <a:off x="2139950" y="914400"/>
            <a:ext cx="1535113" cy="3017838"/>
            <a:chOff x="4454" y="525"/>
            <a:chExt cx="967" cy="1901"/>
          </a:xfrm>
        </p:grpSpPr>
        <p:sp>
          <p:nvSpPr>
            <p:cNvPr id="31853" name="Rectangle 29"/>
            <p:cNvSpPr/>
            <p:nvPr/>
          </p:nvSpPr>
          <p:spPr>
            <a:xfrm>
              <a:off x="4686" y="631"/>
              <a:ext cx="473" cy="1677"/>
            </a:xfrm>
            <a:prstGeom prst="rect">
              <a:avLst/>
            </a:prstGeom>
            <a:solidFill>
              <a:srgbClr val="CCEC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1854" name="Rectangle 30"/>
            <p:cNvSpPr/>
            <p:nvPr/>
          </p:nvSpPr>
          <p:spPr>
            <a:xfrm>
              <a:off x="4463" y="2007"/>
              <a:ext cx="947" cy="294"/>
            </a:xfrm>
            <a:prstGeom prst="rect">
              <a:avLst/>
            </a:prstGeom>
            <a:solidFill>
              <a:srgbClr val="CCECFF"/>
            </a:solidFill>
            <a:ln w="9525" cap="flat" cmpd="sng">
              <a:solidFill>
                <a:srgbClr val="99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1855" name="Line 31"/>
            <p:cNvSpPr/>
            <p:nvPr/>
          </p:nvSpPr>
          <p:spPr>
            <a:xfrm>
              <a:off x="4454" y="2003"/>
              <a:ext cx="0" cy="319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56" name="Line 32"/>
            <p:cNvSpPr/>
            <p:nvPr/>
          </p:nvSpPr>
          <p:spPr>
            <a:xfrm>
              <a:off x="4460" y="2316"/>
              <a:ext cx="961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57" name="Line 33"/>
            <p:cNvSpPr/>
            <p:nvPr/>
          </p:nvSpPr>
          <p:spPr>
            <a:xfrm flipV="1">
              <a:off x="5413" y="2003"/>
              <a:ext cx="0" cy="313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58" name="Line 34"/>
            <p:cNvSpPr/>
            <p:nvPr/>
          </p:nvSpPr>
          <p:spPr>
            <a:xfrm flipH="1">
              <a:off x="4454" y="2003"/>
              <a:ext cx="96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59" name="Line 35"/>
            <p:cNvSpPr/>
            <p:nvPr/>
          </p:nvSpPr>
          <p:spPr>
            <a:xfrm flipV="1">
              <a:off x="4684" y="624"/>
              <a:ext cx="0" cy="169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60" name="Line 36"/>
            <p:cNvSpPr/>
            <p:nvPr/>
          </p:nvSpPr>
          <p:spPr>
            <a:xfrm flipV="1">
              <a:off x="5164" y="617"/>
              <a:ext cx="0" cy="169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61" name="Line 37"/>
            <p:cNvSpPr/>
            <p:nvPr/>
          </p:nvSpPr>
          <p:spPr>
            <a:xfrm flipH="1">
              <a:off x="4678" y="627"/>
              <a:ext cx="483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62" name="Line 38"/>
            <p:cNvSpPr/>
            <p:nvPr/>
          </p:nvSpPr>
          <p:spPr>
            <a:xfrm>
              <a:off x="4927" y="525"/>
              <a:ext cx="0" cy="1901"/>
            </a:xfrm>
            <a:prstGeom prst="line">
              <a:avLst/>
            </a:prstGeom>
            <a:ln w="9525" cap="flat" cmpd="sng">
              <a:solidFill>
                <a:srgbClr val="CC00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31863" name="Line 39"/>
            <p:cNvSpPr/>
            <p:nvPr/>
          </p:nvSpPr>
          <p:spPr>
            <a:xfrm>
              <a:off x="4696" y="1467"/>
              <a:ext cx="47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64" name="Line 40"/>
            <p:cNvSpPr/>
            <p:nvPr/>
          </p:nvSpPr>
          <p:spPr>
            <a:xfrm>
              <a:off x="4733" y="621"/>
              <a:ext cx="0" cy="84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65" name="Line 41"/>
            <p:cNvSpPr/>
            <p:nvPr/>
          </p:nvSpPr>
          <p:spPr>
            <a:xfrm>
              <a:off x="5109" y="629"/>
              <a:ext cx="0" cy="85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5" name="Group 42"/>
          <p:cNvGrpSpPr/>
          <p:nvPr/>
        </p:nvGrpSpPr>
        <p:grpSpPr>
          <a:xfrm>
            <a:off x="1985963" y="1654175"/>
            <a:ext cx="1809750" cy="346075"/>
            <a:chOff x="2887" y="1235"/>
            <a:chExt cx="1140" cy="218"/>
          </a:xfrm>
        </p:grpSpPr>
        <p:grpSp>
          <p:nvGrpSpPr>
            <p:cNvPr id="31845" name="Group 43"/>
            <p:cNvGrpSpPr/>
            <p:nvPr/>
          </p:nvGrpSpPr>
          <p:grpSpPr>
            <a:xfrm>
              <a:off x="2887" y="1301"/>
              <a:ext cx="1140" cy="90"/>
              <a:chOff x="3814" y="1877"/>
              <a:chExt cx="1140" cy="90"/>
            </a:xfrm>
          </p:grpSpPr>
          <p:sp>
            <p:nvSpPr>
              <p:cNvPr id="31847" name="Rectangle 44"/>
              <p:cNvSpPr/>
              <p:nvPr/>
            </p:nvSpPr>
            <p:spPr>
              <a:xfrm>
                <a:off x="3821" y="1888"/>
                <a:ext cx="1133" cy="64"/>
              </a:xfrm>
              <a:prstGeom prst="rect">
                <a:avLst/>
              </a:prstGeom>
              <a:solidFill>
                <a:srgbClr val="FFFFCC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31848" name="Group 45"/>
              <p:cNvGrpSpPr/>
              <p:nvPr/>
            </p:nvGrpSpPr>
            <p:grpSpPr>
              <a:xfrm>
                <a:off x="3814" y="1877"/>
                <a:ext cx="1139" cy="90"/>
                <a:chOff x="1357" y="1644"/>
                <a:chExt cx="1139" cy="90"/>
              </a:xfrm>
            </p:grpSpPr>
            <p:sp>
              <p:nvSpPr>
                <p:cNvPr id="31849" name="Line 46"/>
                <p:cNvSpPr/>
                <p:nvPr/>
              </p:nvSpPr>
              <p:spPr>
                <a:xfrm flipV="1">
                  <a:off x="1357" y="1644"/>
                  <a:ext cx="0" cy="9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1850" name="Line 47"/>
                <p:cNvSpPr/>
                <p:nvPr/>
              </p:nvSpPr>
              <p:spPr>
                <a:xfrm>
                  <a:off x="2490" y="1645"/>
                  <a:ext cx="0" cy="83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1851" name="Line 48"/>
                <p:cNvSpPr/>
                <p:nvPr/>
              </p:nvSpPr>
              <p:spPr>
                <a:xfrm flipH="1">
                  <a:off x="1357" y="1645"/>
                  <a:ext cx="1139" cy="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1852" name="Line 49"/>
                <p:cNvSpPr/>
                <p:nvPr/>
              </p:nvSpPr>
              <p:spPr>
                <a:xfrm>
                  <a:off x="1357" y="1734"/>
                  <a:ext cx="1139" cy="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31846" name="Line 50"/>
            <p:cNvSpPr/>
            <p:nvPr/>
          </p:nvSpPr>
          <p:spPr>
            <a:xfrm>
              <a:off x="3456" y="1235"/>
              <a:ext cx="0" cy="218"/>
            </a:xfrm>
            <a:prstGeom prst="line">
              <a:avLst/>
            </a:prstGeom>
            <a:ln w="9525" cap="flat" cmpd="sng">
              <a:solidFill>
                <a:srgbClr val="CC0000"/>
              </a:solidFill>
              <a:prstDash val="lgDashDot"/>
              <a:headEnd type="none" w="med" len="med"/>
              <a:tailEnd type="none" w="med" len="med"/>
            </a:ln>
          </p:spPr>
        </p:sp>
      </p:grpSp>
      <p:grpSp>
        <p:nvGrpSpPr>
          <p:cNvPr id="8" name="Group 51"/>
          <p:cNvGrpSpPr/>
          <p:nvPr/>
        </p:nvGrpSpPr>
        <p:grpSpPr>
          <a:xfrm>
            <a:off x="2127250" y="1093788"/>
            <a:ext cx="1533525" cy="822325"/>
            <a:chOff x="1427" y="2842"/>
            <a:chExt cx="966" cy="518"/>
          </a:xfrm>
        </p:grpSpPr>
        <p:sp>
          <p:nvSpPr>
            <p:cNvPr id="31841" name="Rectangle 52"/>
            <p:cNvSpPr/>
            <p:nvPr/>
          </p:nvSpPr>
          <p:spPr>
            <a:xfrm>
              <a:off x="1427" y="2913"/>
              <a:ext cx="966" cy="352"/>
            </a:xfrm>
            <a:prstGeom prst="rect">
              <a:avLst/>
            </a:prstGeom>
            <a:solidFill>
              <a:srgbClr val="CCFFCC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1842" name="Line 53"/>
            <p:cNvSpPr/>
            <p:nvPr/>
          </p:nvSpPr>
          <p:spPr>
            <a:xfrm>
              <a:off x="1664" y="2906"/>
              <a:ext cx="0" cy="35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43" name="Line 54"/>
            <p:cNvSpPr/>
            <p:nvPr/>
          </p:nvSpPr>
          <p:spPr>
            <a:xfrm>
              <a:off x="2144" y="2912"/>
              <a:ext cx="0" cy="35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44" name="Line 55"/>
            <p:cNvSpPr/>
            <p:nvPr/>
          </p:nvSpPr>
          <p:spPr>
            <a:xfrm>
              <a:off x="1907" y="2842"/>
              <a:ext cx="0" cy="518"/>
            </a:xfrm>
            <a:prstGeom prst="line">
              <a:avLst/>
            </a:prstGeom>
            <a:ln w="9525" cap="flat" cmpd="sng">
              <a:solidFill>
                <a:srgbClr val="CC0000"/>
              </a:solidFill>
              <a:prstDash val="lgDashDot"/>
              <a:headEnd type="none" w="med" len="med"/>
              <a:tailEnd type="none" w="med" len="med"/>
            </a:ln>
          </p:spPr>
        </p:sp>
      </p:grpSp>
      <p:sp>
        <p:nvSpPr>
          <p:cNvPr id="494648" name="Text Box 56"/>
          <p:cNvSpPr txBox="1"/>
          <p:nvPr/>
        </p:nvSpPr>
        <p:spPr>
          <a:xfrm>
            <a:off x="4318000" y="3694113"/>
            <a:ext cx="48260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0" i="0" dirty="0">
                <a:solidFill>
                  <a:srgbClr val="8A0045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螺栓</a:t>
            </a:r>
            <a:r>
              <a:rPr lang="en-US" altLang="zh-CN" sz="3600" b="0" i="0" dirty="0">
                <a:solidFill>
                  <a:srgbClr val="8A0045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,</a:t>
            </a:r>
            <a:r>
              <a:rPr lang="zh-CN" altLang="en-US" sz="3600" b="0" i="0" dirty="0">
                <a:solidFill>
                  <a:srgbClr val="8A0045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螺母</a:t>
            </a:r>
            <a:r>
              <a:rPr lang="en-US" altLang="zh-CN" sz="3600" b="0" i="0" dirty="0">
                <a:solidFill>
                  <a:srgbClr val="8A0045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,</a:t>
            </a:r>
            <a:r>
              <a:rPr lang="zh-CN" altLang="en-US" sz="3600" b="0" i="0" dirty="0">
                <a:solidFill>
                  <a:srgbClr val="8A0045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垫圈等均按未剖绘制</a:t>
            </a:r>
          </a:p>
        </p:txBody>
      </p:sp>
      <p:grpSp>
        <p:nvGrpSpPr>
          <p:cNvPr id="9" name="Group 57"/>
          <p:cNvGrpSpPr/>
          <p:nvPr/>
        </p:nvGrpSpPr>
        <p:grpSpPr>
          <a:xfrm>
            <a:off x="2430463" y="1039813"/>
            <a:ext cx="2741612" cy="2214562"/>
            <a:chOff x="1531" y="655"/>
            <a:chExt cx="1727" cy="1395"/>
          </a:xfrm>
        </p:grpSpPr>
        <p:sp>
          <p:nvSpPr>
            <p:cNvPr id="31828" name="Line 58"/>
            <p:cNvSpPr/>
            <p:nvPr/>
          </p:nvSpPr>
          <p:spPr>
            <a:xfrm>
              <a:off x="1531" y="1860"/>
              <a:ext cx="556" cy="0"/>
            </a:xfrm>
            <a:prstGeom prst="line">
              <a:avLst/>
            </a:prstGeom>
            <a:ln w="9525" cap="flat" cmpd="sng">
              <a:solidFill>
                <a:srgbClr val="CC0000"/>
              </a:solidFill>
              <a:prstDash val="solid"/>
              <a:headEnd type="triangle" w="sm" len="lg"/>
              <a:tailEnd type="triangle" w="sm" len="lg"/>
            </a:ln>
          </p:spPr>
        </p:sp>
        <p:grpSp>
          <p:nvGrpSpPr>
            <p:cNvPr id="31829" name="Group 59"/>
            <p:cNvGrpSpPr/>
            <p:nvPr/>
          </p:nvGrpSpPr>
          <p:grpSpPr>
            <a:xfrm>
              <a:off x="1618" y="655"/>
              <a:ext cx="1640" cy="1395"/>
              <a:chOff x="1618" y="655"/>
              <a:chExt cx="1640" cy="1395"/>
            </a:xfrm>
          </p:grpSpPr>
          <p:sp>
            <p:nvSpPr>
              <p:cNvPr id="31830" name="Line 60"/>
              <p:cNvSpPr/>
              <p:nvPr/>
            </p:nvSpPr>
            <p:spPr>
              <a:xfrm>
                <a:off x="2983" y="1182"/>
                <a:ext cx="0" cy="416"/>
              </a:xfrm>
              <a:prstGeom prst="line">
                <a:avLst/>
              </a:prstGeom>
              <a:ln w="9525" cap="flat" cmpd="sng">
                <a:solidFill>
                  <a:srgbClr val="CC0000"/>
                </a:solidFill>
                <a:prstDash val="solid"/>
                <a:headEnd type="triangle" w="sm" len="lg"/>
                <a:tailEnd type="triangle" w="sm" len="lg"/>
              </a:ln>
            </p:spPr>
          </p:sp>
          <p:sp>
            <p:nvSpPr>
              <p:cNvPr id="31831" name="Line 61"/>
              <p:cNvSpPr/>
              <p:nvPr/>
            </p:nvSpPr>
            <p:spPr>
              <a:xfrm>
                <a:off x="2062" y="670"/>
                <a:ext cx="1196" cy="0"/>
              </a:xfrm>
              <a:prstGeom prst="line">
                <a:avLst/>
              </a:prstGeom>
              <a:ln w="9525" cap="flat" cmpd="sng">
                <a:solidFill>
                  <a:srgbClr val="CC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32" name="Line 62"/>
              <p:cNvSpPr/>
              <p:nvPr/>
            </p:nvSpPr>
            <p:spPr>
              <a:xfrm>
                <a:off x="2753" y="1598"/>
                <a:ext cx="301" cy="0"/>
              </a:xfrm>
              <a:prstGeom prst="line">
                <a:avLst/>
              </a:prstGeom>
              <a:ln w="9525" cap="flat" cmpd="sng">
                <a:solidFill>
                  <a:srgbClr val="CC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33" name="Line 63"/>
              <p:cNvSpPr/>
              <p:nvPr/>
            </p:nvSpPr>
            <p:spPr>
              <a:xfrm>
                <a:off x="2779" y="1188"/>
                <a:ext cx="281" cy="0"/>
              </a:xfrm>
              <a:prstGeom prst="line">
                <a:avLst/>
              </a:prstGeom>
              <a:ln w="9525" cap="flat" cmpd="sng">
                <a:solidFill>
                  <a:srgbClr val="CC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34" name="Line 64"/>
              <p:cNvSpPr/>
              <p:nvPr/>
            </p:nvSpPr>
            <p:spPr>
              <a:xfrm>
                <a:off x="2766" y="2039"/>
                <a:ext cx="492" cy="0"/>
              </a:xfrm>
              <a:prstGeom prst="line">
                <a:avLst/>
              </a:prstGeom>
              <a:ln w="9525" cap="flat" cmpd="sng">
                <a:solidFill>
                  <a:srgbClr val="CC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35" name="Line 65"/>
              <p:cNvSpPr/>
              <p:nvPr/>
            </p:nvSpPr>
            <p:spPr>
              <a:xfrm>
                <a:off x="2976" y="1577"/>
                <a:ext cx="0" cy="460"/>
              </a:xfrm>
              <a:prstGeom prst="line">
                <a:avLst/>
              </a:prstGeom>
              <a:ln w="9525" cap="flat" cmpd="sng">
                <a:solidFill>
                  <a:srgbClr val="CC0000"/>
                </a:solidFill>
                <a:prstDash val="solid"/>
                <a:headEnd type="triangle" w="sm" len="lg"/>
                <a:tailEnd type="triangle" w="sm" len="lg"/>
              </a:ln>
            </p:spPr>
          </p:sp>
          <p:sp>
            <p:nvSpPr>
              <p:cNvPr id="31836" name="Text Box 66"/>
              <p:cNvSpPr txBox="1"/>
              <p:nvPr/>
            </p:nvSpPr>
            <p:spPr>
              <a:xfrm rot="-5400000">
                <a:off x="2780" y="1243"/>
                <a:ext cx="259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altLang="zh-CN" sz="2000" i="0" dirty="0">
                    <a:solidFill>
                      <a:srgbClr val="A5002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UniversalMath1 BT" panose="05050102010205020602" pitchFamily="18" charset="2"/>
                  </a:rPr>
                  <a:t></a:t>
                </a:r>
                <a:r>
                  <a:rPr lang="en-US" altLang="zh-CN" sz="1600" i="0" dirty="0">
                    <a:solidFill>
                      <a:srgbClr val="A5002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UniversalMath1 BT" panose="05050102010205020602" pitchFamily="18" charset="2"/>
                  </a:rPr>
                  <a:t>2</a:t>
                </a:r>
                <a:endParaRPr lang="en-US" altLang="zh-CN" sz="2800" i="0" dirty="0">
                  <a:solidFill>
                    <a:srgbClr val="A50021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1837" name="Rectangle 67"/>
              <p:cNvSpPr/>
              <p:nvPr/>
            </p:nvSpPr>
            <p:spPr>
              <a:xfrm rot="-5400000">
                <a:off x="2784" y="1694"/>
                <a:ext cx="259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altLang="zh-CN" sz="2000" i="0" dirty="0">
                    <a:solidFill>
                      <a:srgbClr val="A5002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UniversalMath1 BT" panose="05050102010205020602" pitchFamily="18" charset="2"/>
                  </a:rPr>
                  <a:t></a:t>
                </a:r>
                <a:r>
                  <a:rPr lang="en-US" altLang="zh-CN" sz="1600" i="0" dirty="0">
                    <a:solidFill>
                      <a:srgbClr val="A5002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UniversalMath1 BT" panose="05050102010205020602" pitchFamily="18" charset="2"/>
                  </a:rPr>
                  <a:t>1</a:t>
                </a:r>
              </a:p>
            </p:txBody>
          </p:sp>
          <p:sp>
            <p:nvSpPr>
              <p:cNvPr id="31838" name="Line 68"/>
              <p:cNvSpPr/>
              <p:nvPr/>
            </p:nvSpPr>
            <p:spPr>
              <a:xfrm>
                <a:off x="3188" y="655"/>
                <a:ext cx="0" cy="1395"/>
              </a:xfrm>
              <a:prstGeom prst="line">
                <a:avLst/>
              </a:prstGeom>
              <a:ln w="9525" cap="flat" cmpd="sng">
                <a:solidFill>
                  <a:srgbClr val="CC0000"/>
                </a:solidFill>
                <a:prstDash val="solid"/>
                <a:headEnd type="triangle" w="sm" len="lg"/>
                <a:tailEnd type="triangle" w="sm" len="lg"/>
              </a:ln>
            </p:spPr>
          </p:sp>
          <p:sp>
            <p:nvSpPr>
              <p:cNvPr id="31839" name="Text Box 69"/>
              <p:cNvSpPr txBox="1"/>
              <p:nvPr/>
            </p:nvSpPr>
            <p:spPr>
              <a:xfrm rot="-5400000">
                <a:off x="2989" y="1298"/>
                <a:ext cx="223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altLang="zh-CN" sz="2000" i="0" dirty="0">
                    <a:solidFill>
                      <a:srgbClr val="A5002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L</a:t>
                </a:r>
              </a:p>
            </p:txBody>
          </p:sp>
          <p:sp>
            <p:nvSpPr>
              <p:cNvPr id="31840" name="Text Box 70"/>
              <p:cNvSpPr txBox="1"/>
              <p:nvPr/>
            </p:nvSpPr>
            <p:spPr>
              <a:xfrm>
                <a:off x="1618" y="1640"/>
                <a:ext cx="405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altLang="zh-CN" sz="2000" i="0" dirty="0">
                    <a:solidFill>
                      <a:srgbClr val="A5002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1.1d</a:t>
                </a:r>
              </a:p>
            </p:txBody>
          </p:sp>
        </p:grpSp>
      </p:grpSp>
      <p:sp>
        <p:nvSpPr>
          <p:cNvPr id="494663" name="Text Box 71"/>
          <p:cNvSpPr txBox="1"/>
          <p:nvPr/>
        </p:nvSpPr>
        <p:spPr>
          <a:xfrm>
            <a:off x="4797425" y="4745038"/>
            <a:ext cx="35115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i="0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L=</a:t>
            </a:r>
            <a:r>
              <a:rPr lang="en-US" altLang="zh-CN" i="0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UniversalMath1 BT" panose="05050102010205020602" pitchFamily="18" charset="2"/>
              </a:rPr>
              <a:t>1+2+0.2d+0.8d+0.3d</a:t>
            </a:r>
            <a:endParaRPr lang="en-US" altLang="zh-CN" i="0" dirty="0">
              <a:solidFill>
                <a:srgbClr val="00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94664" name="Line 72"/>
          <p:cNvSpPr/>
          <p:nvPr/>
        </p:nvSpPr>
        <p:spPr>
          <a:xfrm flipV="1">
            <a:off x="1550988" y="2555875"/>
            <a:ext cx="895350" cy="852488"/>
          </a:xfrm>
          <a:prstGeom prst="line">
            <a:avLst/>
          </a:prstGeom>
          <a:ln w="38100" cap="flat" cmpd="sng">
            <a:solidFill>
              <a:srgbClr val="CC0000"/>
            </a:solidFill>
            <a:prstDash val="solid"/>
            <a:headEnd type="none" w="med" len="med"/>
            <a:tailEnd type="triangle" w="sm" len="lg"/>
          </a:ln>
        </p:spPr>
      </p:sp>
      <p:sp>
        <p:nvSpPr>
          <p:cNvPr id="494665" name="Text Box 73"/>
          <p:cNvSpPr txBox="1">
            <a:spLocks noChangeArrowheads="1"/>
          </p:cNvSpPr>
          <p:nvPr/>
        </p:nvSpPr>
        <p:spPr bwMode="auto">
          <a:xfrm>
            <a:off x="877888" y="2663825"/>
            <a:ext cx="8985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zh-CN" altLang="en-US" sz="2800" i="0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注意</a:t>
            </a:r>
          </a:p>
        </p:txBody>
      </p:sp>
      <p:sp>
        <p:nvSpPr>
          <p:cNvPr id="494666" name="Text Box 74"/>
          <p:cNvSpPr txBox="1">
            <a:spLocks noChangeArrowheads="1"/>
          </p:cNvSpPr>
          <p:nvPr/>
        </p:nvSpPr>
        <p:spPr bwMode="auto">
          <a:xfrm>
            <a:off x="752475" y="3289300"/>
            <a:ext cx="125571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zh-CN" altLang="en-US" sz="2800" i="0" kern="1200" cap="none" spc="0" normalizeH="0" baseline="0" noProof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有线！</a:t>
            </a:r>
          </a:p>
        </p:txBody>
      </p:sp>
      <p:sp>
        <p:nvSpPr>
          <p:cNvPr id="494667" name="Line 75"/>
          <p:cNvSpPr/>
          <p:nvPr/>
        </p:nvSpPr>
        <p:spPr>
          <a:xfrm flipV="1">
            <a:off x="1541463" y="2514600"/>
            <a:ext cx="933450" cy="890588"/>
          </a:xfrm>
          <a:prstGeom prst="line">
            <a:avLst/>
          </a:prstGeom>
          <a:ln w="38100" cap="flat" cmpd="sng">
            <a:solidFill>
              <a:srgbClr val="CC0000"/>
            </a:solidFill>
            <a:prstDash val="solid"/>
            <a:headEnd type="none" w="med" len="med"/>
            <a:tailEnd type="triangle" w="sm" len="lg"/>
          </a:ln>
        </p:spPr>
      </p:sp>
      <p:grpSp>
        <p:nvGrpSpPr>
          <p:cNvPr id="11" name="Group 76"/>
          <p:cNvGrpSpPr/>
          <p:nvPr/>
        </p:nvGrpSpPr>
        <p:grpSpPr>
          <a:xfrm>
            <a:off x="5613400" y="898525"/>
            <a:ext cx="1947863" cy="3017838"/>
            <a:chOff x="3539" y="760"/>
            <a:chExt cx="1396" cy="1901"/>
          </a:xfrm>
        </p:grpSpPr>
        <p:grpSp>
          <p:nvGrpSpPr>
            <p:cNvPr id="31778" name="Group 77"/>
            <p:cNvGrpSpPr/>
            <p:nvPr/>
          </p:nvGrpSpPr>
          <p:grpSpPr>
            <a:xfrm>
              <a:off x="3539" y="1292"/>
              <a:ext cx="1396" cy="1047"/>
              <a:chOff x="3240" y="1305"/>
              <a:chExt cx="1396" cy="1047"/>
            </a:xfrm>
          </p:grpSpPr>
          <p:sp>
            <p:nvSpPr>
              <p:cNvPr id="31806" name="Line 78"/>
              <p:cNvSpPr/>
              <p:nvPr/>
            </p:nvSpPr>
            <p:spPr>
              <a:xfrm>
                <a:off x="3240" y="1398"/>
                <a:ext cx="139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07" name="Line 79"/>
              <p:cNvSpPr/>
              <p:nvPr/>
            </p:nvSpPr>
            <p:spPr>
              <a:xfrm>
                <a:off x="3247" y="1805"/>
                <a:ext cx="1386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08" name="Line 80"/>
              <p:cNvSpPr/>
              <p:nvPr/>
            </p:nvSpPr>
            <p:spPr>
              <a:xfrm>
                <a:off x="3243" y="2253"/>
                <a:ext cx="1384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09" name="Line 81"/>
              <p:cNvSpPr/>
              <p:nvPr/>
            </p:nvSpPr>
            <p:spPr>
              <a:xfrm>
                <a:off x="3645" y="1400"/>
                <a:ext cx="0" cy="851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10" name="Line 82"/>
              <p:cNvSpPr/>
              <p:nvPr/>
            </p:nvSpPr>
            <p:spPr>
              <a:xfrm>
                <a:off x="4208" y="1400"/>
                <a:ext cx="0" cy="857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11" name="Line 83"/>
              <p:cNvSpPr/>
              <p:nvPr/>
            </p:nvSpPr>
            <p:spPr>
              <a:xfrm flipV="1">
                <a:off x="3253" y="1417"/>
                <a:ext cx="12" cy="3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12" name="Line 84"/>
              <p:cNvSpPr/>
              <p:nvPr/>
            </p:nvSpPr>
            <p:spPr>
              <a:xfrm flipV="1">
                <a:off x="3246" y="1401"/>
                <a:ext cx="237" cy="237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13" name="Line 85"/>
              <p:cNvSpPr/>
              <p:nvPr/>
            </p:nvSpPr>
            <p:spPr>
              <a:xfrm flipV="1">
                <a:off x="3511" y="1656"/>
                <a:ext cx="134" cy="13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14" name="Line 86"/>
              <p:cNvSpPr/>
              <p:nvPr/>
            </p:nvSpPr>
            <p:spPr>
              <a:xfrm flipV="1">
                <a:off x="4214" y="1400"/>
                <a:ext cx="185" cy="185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15" name="Line 87"/>
              <p:cNvSpPr/>
              <p:nvPr/>
            </p:nvSpPr>
            <p:spPr>
              <a:xfrm flipV="1">
                <a:off x="4220" y="1380"/>
                <a:ext cx="410" cy="41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16" name="Line 88"/>
              <p:cNvSpPr/>
              <p:nvPr/>
            </p:nvSpPr>
            <p:spPr>
              <a:xfrm flipV="1">
                <a:off x="3292" y="1458"/>
                <a:ext cx="345" cy="345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17" name="Line 89"/>
              <p:cNvSpPr/>
              <p:nvPr/>
            </p:nvSpPr>
            <p:spPr>
              <a:xfrm flipV="1">
                <a:off x="4423" y="1590"/>
                <a:ext cx="213" cy="213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18" name="Line 90"/>
              <p:cNvSpPr/>
              <p:nvPr/>
            </p:nvSpPr>
            <p:spPr>
              <a:xfrm>
                <a:off x="4438" y="1797"/>
                <a:ext cx="194" cy="19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19" name="Line 91"/>
              <p:cNvSpPr/>
              <p:nvPr/>
            </p:nvSpPr>
            <p:spPr>
              <a:xfrm>
                <a:off x="4221" y="1797"/>
                <a:ext cx="412" cy="41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20" name="Line 92"/>
              <p:cNvSpPr/>
              <p:nvPr/>
            </p:nvSpPr>
            <p:spPr>
              <a:xfrm>
                <a:off x="4201" y="2021"/>
                <a:ext cx="224" cy="22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21" name="Line 93"/>
              <p:cNvSpPr/>
              <p:nvPr/>
            </p:nvSpPr>
            <p:spPr>
              <a:xfrm>
                <a:off x="3510" y="1797"/>
                <a:ext cx="128" cy="12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22" name="Line 94"/>
              <p:cNvSpPr/>
              <p:nvPr/>
            </p:nvSpPr>
            <p:spPr>
              <a:xfrm>
                <a:off x="3305" y="1797"/>
                <a:ext cx="340" cy="34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23" name="Line 95"/>
              <p:cNvSpPr/>
              <p:nvPr/>
            </p:nvSpPr>
            <p:spPr>
              <a:xfrm>
                <a:off x="3244" y="1966"/>
                <a:ext cx="279" cy="279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24" name="Line 96"/>
              <p:cNvSpPr/>
              <p:nvPr/>
            </p:nvSpPr>
            <p:spPr>
              <a:xfrm>
                <a:off x="3245" y="2202"/>
                <a:ext cx="42" cy="4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25" name="Line 97"/>
              <p:cNvSpPr/>
              <p:nvPr/>
            </p:nvSpPr>
            <p:spPr>
              <a:xfrm>
                <a:off x="3920" y="1305"/>
                <a:ext cx="0" cy="1047"/>
              </a:xfrm>
              <a:prstGeom prst="line">
                <a:avLst/>
              </a:prstGeom>
              <a:ln w="9525" cap="flat" cmpd="sng">
                <a:solidFill>
                  <a:srgbClr val="CC0000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31826" name="Line 98"/>
              <p:cNvSpPr/>
              <p:nvPr/>
            </p:nvSpPr>
            <p:spPr>
              <a:xfrm>
                <a:off x="3247" y="1392"/>
                <a:ext cx="0" cy="867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27" name="Line 99"/>
              <p:cNvSpPr/>
              <p:nvPr/>
            </p:nvSpPr>
            <p:spPr>
              <a:xfrm>
                <a:off x="4632" y="1391"/>
                <a:ext cx="0" cy="879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31779" name="Group 100"/>
            <p:cNvGrpSpPr/>
            <p:nvPr/>
          </p:nvGrpSpPr>
          <p:grpSpPr>
            <a:xfrm>
              <a:off x="3795" y="760"/>
              <a:ext cx="846" cy="1901"/>
              <a:chOff x="2630" y="945"/>
              <a:chExt cx="846" cy="1901"/>
            </a:xfrm>
          </p:grpSpPr>
          <p:sp>
            <p:nvSpPr>
              <p:cNvPr id="31792" name="Rectangle 101"/>
              <p:cNvSpPr/>
              <p:nvPr/>
            </p:nvSpPr>
            <p:spPr>
              <a:xfrm>
                <a:off x="2819" y="1057"/>
                <a:ext cx="473" cy="1677"/>
              </a:xfrm>
              <a:prstGeom prst="rect">
                <a:avLst/>
              </a:prstGeom>
              <a:solidFill>
                <a:srgbClr val="CCECFF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1793" name="Rectangle 102"/>
              <p:cNvSpPr/>
              <p:nvPr/>
            </p:nvSpPr>
            <p:spPr>
              <a:xfrm>
                <a:off x="2648" y="2427"/>
                <a:ext cx="808" cy="294"/>
              </a:xfrm>
              <a:prstGeom prst="rect">
                <a:avLst/>
              </a:prstGeom>
              <a:solidFill>
                <a:srgbClr val="CCECFF"/>
              </a:solidFill>
              <a:ln w="9525" cap="flat" cmpd="sng">
                <a:solidFill>
                  <a:srgbClr val="99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1794" name="Line 103"/>
              <p:cNvSpPr/>
              <p:nvPr/>
            </p:nvSpPr>
            <p:spPr>
              <a:xfrm>
                <a:off x="2640" y="2426"/>
                <a:ext cx="1" cy="30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795" name="Line 104"/>
              <p:cNvSpPr/>
              <p:nvPr/>
            </p:nvSpPr>
            <p:spPr>
              <a:xfrm>
                <a:off x="2631" y="2736"/>
                <a:ext cx="845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796" name="Line 105"/>
              <p:cNvSpPr/>
              <p:nvPr/>
            </p:nvSpPr>
            <p:spPr>
              <a:xfrm flipV="1">
                <a:off x="3464" y="2423"/>
                <a:ext cx="0" cy="313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797" name="Line 106"/>
              <p:cNvSpPr/>
              <p:nvPr/>
            </p:nvSpPr>
            <p:spPr>
              <a:xfrm flipH="1">
                <a:off x="2630" y="2423"/>
                <a:ext cx="844" cy="5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798" name="Line 107"/>
              <p:cNvSpPr/>
              <p:nvPr/>
            </p:nvSpPr>
            <p:spPr>
              <a:xfrm flipV="1">
                <a:off x="2817" y="1044"/>
                <a:ext cx="0" cy="138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799" name="Line 108"/>
              <p:cNvSpPr/>
              <p:nvPr/>
            </p:nvSpPr>
            <p:spPr>
              <a:xfrm flipV="1">
                <a:off x="3297" y="1037"/>
                <a:ext cx="0" cy="1394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00" name="Line 109"/>
              <p:cNvSpPr/>
              <p:nvPr/>
            </p:nvSpPr>
            <p:spPr>
              <a:xfrm flipH="1">
                <a:off x="2811" y="1047"/>
                <a:ext cx="483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01" name="Line 110"/>
              <p:cNvSpPr/>
              <p:nvPr/>
            </p:nvSpPr>
            <p:spPr>
              <a:xfrm>
                <a:off x="3060" y="945"/>
                <a:ext cx="0" cy="1901"/>
              </a:xfrm>
              <a:prstGeom prst="line">
                <a:avLst/>
              </a:prstGeom>
              <a:ln w="9525" cap="flat" cmpd="sng">
                <a:solidFill>
                  <a:srgbClr val="CC0000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31802" name="Line 111"/>
              <p:cNvSpPr/>
              <p:nvPr/>
            </p:nvSpPr>
            <p:spPr>
              <a:xfrm>
                <a:off x="2829" y="1887"/>
                <a:ext cx="474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03" name="Line 112"/>
              <p:cNvSpPr/>
              <p:nvPr/>
            </p:nvSpPr>
            <p:spPr>
              <a:xfrm>
                <a:off x="2866" y="1041"/>
                <a:ext cx="0" cy="84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04" name="Line 113"/>
              <p:cNvSpPr/>
              <p:nvPr/>
            </p:nvSpPr>
            <p:spPr>
              <a:xfrm>
                <a:off x="3242" y="1049"/>
                <a:ext cx="0" cy="85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1805" name="Line 114"/>
              <p:cNvSpPr/>
              <p:nvPr/>
            </p:nvSpPr>
            <p:spPr>
              <a:xfrm>
                <a:off x="3058" y="2434"/>
                <a:ext cx="0" cy="3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31780" name="Group 115"/>
            <p:cNvGrpSpPr/>
            <p:nvPr/>
          </p:nvGrpSpPr>
          <p:grpSpPr>
            <a:xfrm>
              <a:off x="3662" y="1233"/>
              <a:ext cx="1140" cy="218"/>
              <a:chOff x="2887" y="1235"/>
              <a:chExt cx="1140" cy="218"/>
            </a:xfrm>
          </p:grpSpPr>
          <p:grpSp>
            <p:nvGrpSpPr>
              <p:cNvPr id="31784" name="Group 116"/>
              <p:cNvGrpSpPr/>
              <p:nvPr/>
            </p:nvGrpSpPr>
            <p:grpSpPr>
              <a:xfrm>
                <a:off x="2887" y="1301"/>
                <a:ext cx="1140" cy="90"/>
                <a:chOff x="3814" y="1877"/>
                <a:chExt cx="1140" cy="90"/>
              </a:xfrm>
            </p:grpSpPr>
            <p:sp>
              <p:nvSpPr>
                <p:cNvPr id="31786" name="Rectangle 117"/>
                <p:cNvSpPr/>
                <p:nvPr/>
              </p:nvSpPr>
              <p:spPr>
                <a:xfrm>
                  <a:off x="3821" y="1888"/>
                  <a:ext cx="1133" cy="64"/>
                </a:xfrm>
                <a:prstGeom prst="rect">
                  <a:avLst/>
                </a:prstGeom>
                <a:solidFill>
                  <a:srgbClr val="FFFFCC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grpSp>
              <p:nvGrpSpPr>
                <p:cNvPr id="31787" name="Group 118"/>
                <p:cNvGrpSpPr/>
                <p:nvPr/>
              </p:nvGrpSpPr>
              <p:grpSpPr>
                <a:xfrm>
                  <a:off x="3814" y="1877"/>
                  <a:ext cx="1139" cy="90"/>
                  <a:chOff x="1357" y="1644"/>
                  <a:chExt cx="1139" cy="90"/>
                </a:xfrm>
              </p:grpSpPr>
              <p:sp>
                <p:nvSpPr>
                  <p:cNvPr id="31788" name="Line 119"/>
                  <p:cNvSpPr/>
                  <p:nvPr/>
                </p:nvSpPr>
                <p:spPr>
                  <a:xfrm flipV="1">
                    <a:off x="1357" y="1644"/>
                    <a:ext cx="0" cy="90"/>
                  </a:xfrm>
                  <a:prstGeom prst="line">
                    <a:avLst/>
                  </a:prstGeom>
                  <a:ln w="3810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1789" name="Line 120"/>
                  <p:cNvSpPr/>
                  <p:nvPr/>
                </p:nvSpPr>
                <p:spPr>
                  <a:xfrm>
                    <a:off x="2490" y="1645"/>
                    <a:ext cx="0" cy="83"/>
                  </a:xfrm>
                  <a:prstGeom prst="line">
                    <a:avLst/>
                  </a:prstGeom>
                  <a:ln w="3810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1790" name="Line 121"/>
                  <p:cNvSpPr/>
                  <p:nvPr/>
                </p:nvSpPr>
                <p:spPr>
                  <a:xfrm flipH="1">
                    <a:off x="1357" y="1645"/>
                    <a:ext cx="1139" cy="0"/>
                  </a:xfrm>
                  <a:prstGeom prst="line">
                    <a:avLst/>
                  </a:prstGeom>
                  <a:ln w="3810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31791" name="Line 122"/>
                  <p:cNvSpPr/>
                  <p:nvPr/>
                </p:nvSpPr>
                <p:spPr>
                  <a:xfrm>
                    <a:off x="1357" y="1734"/>
                    <a:ext cx="1139" cy="0"/>
                  </a:xfrm>
                  <a:prstGeom prst="line">
                    <a:avLst/>
                  </a:prstGeom>
                  <a:ln w="3810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</p:grpSp>
          <p:sp>
            <p:nvSpPr>
              <p:cNvPr id="31785" name="Line 123"/>
              <p:cNvSpPr/>
              <p:nvPr/>
            </p:nvSpPr>
            <p:spPr>
              <a:xfrm>
                <a:off x="3456" y="1235"/>
                <a:ext cx="0" cy="218"/>
              </a:xfrm>
              <a:prstGeom prst="line">
                <a:avLst/>
              </a:prstGeom>
              <a:ln w="9525" cap="flat" cmpd="sng">
                <a:solidFill>
                  <a:srgbClr val="CC0000"/>
                </a:solidFill>
                <a:prstDash val="lgDashDot"/>
                <a:headEnd type="none" w="med" len="med"/>
                <a:tailEnd type="none" w="med" len="med"/>
              </a:ln>
            </p:spPr>
          </p:sp>
        </p:grpSp>
        <p:grpSp>
          <p:nvGrpSpPr>
            <p:cNvPr id="31781" name="Group 124"/>
            <p:cNvGrpSpPr/>
            <p:nvPr/>
          </p:nvGrpSpPr>
          <p:grpSpPr>
            <a:xfrm>
              <a:off x="3815" y="950"/>
              <a:ext cx="836" cy="352"/>
              <a:chOff x="3536" y="963"/>
              <a:chExt cx="836" cy="352"/>
            </a:xfrm>
          </p:grpSpPr>
          <p:sp>
            <p:nvSpPr>
              <p:cNvPr id="31782" name="Rectangle 125"/>
              <p:cNvSpPr/>
              <p:nvPr/>
            </p:nvSpPr>
            <p:spPr>
              <a:xfrm>
                <a:off x="3536" y="963"/>
                <a:ext cx="836" cy="351"/>
              </a:xfrm>
              <a:prstGeom prst="rect">
                <a:avLst/>
              </a:prstGeom>
              <a:solidFill>
                <a:srgbClr val="CCFFCC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1783" name="Line 126"/>
              <p:cNvSpPr/>
              <p:nvPr/>
            </p:nvSpPr>
            <p:spPr>
              <a:xfrm>
                <a:off x="3955" y="965"/>
                <a:ext cx="0" cy="35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8" name="Group 127"/>
          <p:cNvGrpSpPr/>
          <p:nvPr/>
        </p:nvGrpSpPr>
        <p:grpSpPr>
          <a:xfrm>
            <a:off x="1419225" y="3948113"/>
            <a:ext cx="3019425" cy="2235200"/>
            <a:chOff x="933" y="2681"/>
            <a:chExt cx="1902" cy="1408"/>
          </a:xfrm>
        </p:grpSpPr>
        <p:sp>
          <p:nvSpPr>
            <p:cNvPr id="31768" name="Oval 128"/>
            <p:cNvSpPr/>
            <p:nvPr/>
          </p:nvSpPr>
          <p:spPr>
            <a:xfrm>
              <a:off x="1289" y="2812"/>
              <a:ext cx="1138" cy="1138"/>
            </a:xfrm>
            <a:prstGeom prst="ellipse">
              <a:avLst/>
            </a:prstGeom>
            <a:solidFill>
              <a:srgbClr val="FFFFCC"/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1769" name="AutoShape 129"/>
            <p:cNvSpPr/>
            <p:nvPr/>
          </p:nvSpPr>
          <p:spPr>
            <a:xfrm>
              <a:off x="1379" y="2962"/>
              <a:ext cx="959" cy="830"/>
            </a:xfrm>
            <a:prstGeom prst="hexagon">
              <a:avLst>
                <a:gd name="adj" fmla="val 28885"/>
                <a:gd name="vf" fmla="val 115470"/>
              </a:avLst>
            </a:prstGeom>
            <a:solidFill>
              <a:srgbClr val="CCFFCC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1770" name="Oval 130"/>
            <p:cNvSpPr/>
            <p:nvPr/>
          </p:nvSpPr>
          <p:spPr>
            <a:xfrm>
              <a:off x="1616" y="3130"/>
              <a:ext cx="485" cy="485"/>
            </a:xfrm>
            <a:prstGeom prst="ellipse">
              <a:avLst/>
            </a:prstGeom>
            <a:solidFill>
              <a:srgbClr val="CCECFF"/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1771" name="Line 131"/>
            <p:cNvSpPr/>
            <p:nvPr/>
          </p:nvSpPr>
          <p:spPr>
            <a:xfrm>
              <a:off x="1859" y="2736"/>
              <a:ext cx="0" cy="1344"/>
            </a:xfrm>
            <a:prstGeom prst="line">
              <a:avLst/>
            </a:prstGeom>
            <a:ln w="9525" cap="flat" cmpd="sng">
              <a:solidFill>
                <a:srgbClr val="CC00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31772" name="Line 132"/>
            <p:cNvSpPr/>
            <p:nvPr/>
          </p:nvSpPr>
          <p:spPr>
            <a:xfrm>
              <a:off x="1182" y="3379"/>
              <a:ext cx="1345" cy="0"/>
            </a:xfrm>
            <a:prstGeom prst="line">
              <a:avLst/>
            </a:prstGeom>
            <a:ln w="9525" cap="flat" cmpd="sng">
              <a:solidFill>
                <a:srgbClr val="CC00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31773" name="Arc 133"/>
            <p:cNvSpPr/>
            <p:nvPr/>
          </p:nvSpPr>
          <p:spPr>
            <a:xfrm flipV="1">
              <a:off x="1673" y="3189"/>
              <a:ext cx="372" cy="372"/>
            </a:xfrm>
            <a:custGeom>
              <a:avLst/>
              <a:gdLst>
                <a:gd name="txL" fmla="*/ 0 w 43193"/>
                <a:gd name="txT" fmla="*/ 0 h 43200"/>
                <a:gd name="txR" fmla="*/ 43193 w 43193"/>
                <a:gd name="txB" fmla="*/ 43200 h 43200"/>
              </a:gdLst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2" y="2"/>
                </a:cxn>
              </a:cxnLst>
              <a:rect l="txL" t="txT" r="txR" b="txB"/>
              <a:pathLst>
                <a:path w="43193" h="43200" fill="none">
                  <a:moveTo>
                    <a:pt x="21592" y="0"/>
                  </a:moveTo>
                  <a:cubicBezTo>
                    <a:pt x="33522" y="0"/>
                    <a:pt x="43193" y="9670"/>
                    <a:pt x="43193" y="21600"/>
                  </a:cubicBezTo>
                  <a:cubicBezTo>
                    <a:pt x="43193" y="33529"/>
                    <a:pt x="33522" y="43200"/>
                    <a:pt x="21593" y="43200"/>
                  </a:cubicBezTo>
                  <a:cubicBezTo>
                    <a:pt x="9880" y="43200"/>
                    <a:pt x="301" y="33864"/>
                    <a:pt x="0" y="22155"/>
                  </a:cubicBezTo>
                </a:path>
                <a:path w="43193" h="43200" stroke="0">
                  <a:moveTo>
                    <a:pt x="21592" y="0"/>
                  </a:moveTo>
                  <a:cubicBezTo>
                    <a:pt x="33522" y="0"/>
                    <a:pt x="43193" y="9670"/>
                    <a:pt x="43193" y="21600"/>
                  </a:cubicBezTo>
                  <a:cubicBezTo>
                    <a:pt x="43193" y="33529"/>
                    <a:pt x="33522" y="43200"/>
                    <a:pt x="21593" y="43200"/>
                  </a:cubicBezTo>
                  <a:cubicBezTo>
                    <a:pt x="9880" y="43200"/>
                    <a:pt x="301" y="33864"/>
                    <a:pt x="0" y="22155"/>
                  </a:cubicBezTo>
                  <a:lnTo>
                    <a:pt x="21593" y="21600"/>
                  </a:lnTo>
                  <a:close/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4" name="Line 134"/>
            <p:cNvSpPr/>
            <p:nvPr/>
          </p:nvSpPr>
          <p:spPr>
            <a:xfrm>
              <a:off x="987" y="2685"/>
              <a:ext cx="1811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775" name="Line 135"/>
            <p:cNvSpPr/>
            <p:nvPr/>
          </p:nvSpPr>
          <p:spPr>
            <a:xfrm>
              <a:off x="939" y="4086"/>
              <a:ext cx="1875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776" name="Freeform 136"/>
            <p:cNvSpPr/>
            <p:nvPr/>
          </p:nvSpPr>
          <p:spPr>
            <a:xfrm>
              <a:off x="933" y="2688"/>
              <a:ext cx="72" cy="1401"/>
            </a:xfrm>
            <a:custGeom>
              <a:avLst/>
              <a:gdLst>
                <a:gd name="txL" fmla="*/ 0 w 72"/>
                <a:gd name="txT" fmla="*/ 0 h 1401"/>
                <a:gd name="txR" fmla="*/ 72 w 72"/>
                <a:gd name="txB" fmla="*/ 1401 h 1401"/>
              </a:gdLst>
              <a:ahLst/>
              <a:cxnLst>
                <a:cxn ang="0">
                  <a:pos x="51" y="0"/>
                </a:cxn>
                <a:cxn ang="0">
                  <a:pos x="38" y="115"/>
                </a:cxn>
                <a:cxn ang="0">
                  <a:pos x="64" y="345"/>
                </a:cxn>
                <a:cxn ang="0">
                  <a:pos x="57" y="537"/>
                </a:cxn>
                <a:cxn ang="0">
                  <a:pos x="19" y="627"/>
                </a:cxn>
                <a:cxn ang="0">
                  <a:pos x="19" y="761"/>
                </a:cxn>
                <a:cxn ang="0">
                  <a:pos x="25" y="902"/>
                </a:cxn>
                <a:cxn ang="0">
                  <a:pos x="38" y="998"/>
                </a:cxn>
                <a:cxn ang="0">
                  <a:pos x="51" y="1075"/>
                </a:cxn>
                <a:cxn ang="0">
                  <a:pos x="64" y="1248"/>
                </a:cxn>
                <a:cxn ang="0">
                  <a:pos x="0" y="1401"/>
                </a:cxn>
              </a:cxnLst>
              <a:rect l="txL" t="txT" r="txR" b="txB"/>
              <a:pathLst>
                <a:path w="72" h="1401">
                  <a:moveTo>
                    <a:pt x="51" y="0"/>
                  </a:moveTo>
                  <a:cubicBezTo>
                    <a:pt x="43" y="29"/>
                    <a:pt x="36" y="58"/>
                    <a:pt x="38" y="115"/>
                  </a:cubicBezTo>
                  <a:cubicBezTo>
                    <a:pt x="40" y="172"/>
                    <a:pt x="61" y="275"/>
                    <a:pt x="64" y="345"/>
                  </a:cubicBezTo>
                  <a:cubicBezTo>
                    <a:pt x="67" y="415"/>
                    <a:pt x="64" y="490"/>
                    <a:pt x="57" y="537"/>
                  </a:cubicBezTo>
                  <a:cubicBezTo>
                    <a:pt x="50" y="584"/>
                    <a:pt x="25" y="590"/>
                    <a:pt x="19" y="627"/>
                  </a:cubicBezTo>
                  <a:cubicBezTo>
                    <a:pt x="13" y="664"/>
                    <a:pt x="18" y="715"/>
                    <a:pt x="19" y="761"/>
                  </a:cubicBezTo>
                  <a:cubicBezTo>
                    <a:pt x="20" y="807"/>
                    <a:pt x="22" y="863"/>
                    <a:pt x="25" y="902"/>
                  </a:cubicBezTo>
                  <a:cubicBezTo>
                    <a:pt x="28" y="941"/>
                    <a:pt x="34" y="969"/>
                    <a:pt x="38" y="998"/>
                  </a:cubicBezTo>
                  <a:cubicBezTo>
                    <a:pt x="42" y="1027"/>
                    <a:pt x="47" y="1033"/>
                    <a:pt x="51" y="1075"/>
                  </a:cubicBezTo>
                  <a:cubicBezTo>
                    <a:pt x="55" y="1117"/>
                    <a:pt x="72" y="1194"/>
                    <a:pt x="64" y="1248"/>
                  </a:cubicBezTo>
                  <a:cubicBezTo>
                    <a:pt x="56" y="1302"/>
                    <a:pt x="13" y="1369"/>
                    <a:pt x="0" y="1401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7" name="Freeform 137"/>
            <p:cNvSpPr/>
            <p:nvPr/>
          </p:nvSpPr>
          <p:spPr>
            <a:xfrm>
              <a:off x="2765" y="2681"/>
              <a:ext cx="70" cy="1402"/>
            </a:xfrm>
            <a:custGeom>
              <a:avLst/>
              <a:gdLst>
                <a:gd name="txL" fmla="*/ 0 w 70"/>
                <a:gd name="txT" fmla="*/ 0 h 1402"/>
                <a:gd name="txR" fmla="*/ 70 w 70"/>
                <a:gd name="txB" fmla="*/ 1402 h 1402"/>
              </a:gdLst>
              <a:ahLst/>
              <a:cxnLst>
                <a:cxn ang="0">
                  <a:pos x="30" y="0"/>
                </a:cxn>
                <a:cxn ang="0">
                  <a:pos x="49" y="160"/>
                </a:cxn>
                <a:cxn ang="0">
                  <a:pos x="43" y="352"/>
                </a:cxn>
                <a:cxn ang="0">
                  <a:pos x="4" y="493"/>
                </a:cxn>
                <a:cxn ang="0">
                  <a:pos x="17" y="628"/>
                </a:cxn>
                <a:cxn ang="0">
                  <a:pos x="24" y="743"/>
                </a:cxn>
                <a:cxn ang="0">
                  <a:pos x="30" y="807"/>
                </a:cxn>
                <a:cxn ang="0">
                  <a:pos x="24" y="903"/>
                </a:cxn>
                <a:cxn ang="0">
                  <a:pos x="68" y="1184"/>
                </a:cxn>
                <a:cxn ang="0">
                  <a:pos x="36" y="1402"/>
                </a:cxn>
              </a:cxnLst>
              <a:rect l="txL" t="txT" r="txR" b="txB"/>
              <a:pathLst>
                <a:path w="70" h="1402">
                  <a:moveTo>
                    <a:pt x="30" y="0"/>
                  </a:moveTo>
                  <a:cubicBezTo>
                    <a:pt x="38" y="50"/>
                    <a:pt x="47" y="101"/>
                    <a:pt x="49" y="160"/>
                  </a:cubicBezTo>
                  <a:cubicBezTo>
                    <a:pt x="51" y="219"/>
                    <a:pt x="50" y="297"/>
                    <a:pt x="43" y="352"/>
                  </a:cubicBezTo>
                  <a:cubicBezTo>
                    <a:pt x="36" y="407"/>
                    <a:pt x="8" y="447"/>
                    <a:pt x="4" y="493"/>
                  </a:cubicBezTo>
                  <a:cubicBezTo>
                    <a:pt x="0" y="539"/>
                    <a:pt x="14" y="586"/>
                    <a:pt x="17" y="628"/>
                  </a:cubicBezTo>
                  <a:cubicBezTo>
                    <a:pt x="20" y="670"/>
                    <a:pt x="22" y="713"/>
                    <a:pt x="24" y="743"/>
                  </a:cubicBezTo>
                  <a:cubicBezTo>
                    <a:pt x="26" y="773"/>
                    <a:pt x="30" y="780"/>
                    <a:pt x="30" y="807"/>
                  </a:cubicBezTo>
                  <a:cubicBezTo>
                    <a:pt x="30" y="834"/>
                    <a:pt x="18" y="840"/>
                    <a:pt x="24" y="903"/>
                  </a:cubicBezTo>
                  <a:cubicBezTo>
                    <a:pt x="30" y="966"/>
                    <a:pt x="66" y="1101"/>
                    <a:pt x="68" y="1184"/>
                  </a:cubicBezTo>
                  <a:cubicBezTo>
                    <a:pt x="70" y="1267"/>
                    <a:pt x="23" y="1372"/>
                    <a:pt x="36" y="1402"/>
                  </a:cubicBezTo>
                </a:path>
              </a:pathLst>
            </a:custGeom>
            <a:noFill/>
            <a:ln w="952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94730" name="Text Box 138"/>
          <p:cNvSpPr txBox="1">
            <a:spLocks noChangeArrowheads="1"/>
          </p:cNvSpPr>
          <p:nvPr/>
        </p:nvSpPr>
        <p:spPr bwMode="auto">
          <a:xfrm>
            <a:off x="5260975" y="503238"/>
            <a:ext cx="8985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zh-CN" altLang="en-US" sz="2800" i="0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注意</a:t>
            </a:r>
          </a:p>
        </p:txBody>
      </p:sp>
      <p:sp>
        <p:nvSpPr>
          <p:cNvPr id="494731" name="Line 139"/>
          <p:cNvSpPr/>
          <p:nvPr/>
        </p:nvSpPr>
        <p:spPr>
          <a:xfrm rot="10676904" flipH="1" flipV="1">
            <a:off x="5707063" y="1004888"/>
            <a:ext cx="738187" cy="628650"/>
          </a:xfrm>
          <a:prstGeom prst="line">
            <a:avLst/>
          </a:prstGeom>
          <a:ln w="38100" cap="flat" cmpd="sng">
            <a:solidFill>
              <a:srgbClr val="CC0000"/>
            </a:solidFill>
            <a:prstDash val="solid"/>
            <a:headEnd type="none" w="med" len="med"/>
            <a:tailEnd type="triangle" w="sm" len="lg"/>
          </a:ln>
        </p:spPr>
      </p:sp>
      <p:sp>
        <p:nvSpPr>
          <p:cNvPr id="494732" name="Text Box 140"/>
          <p:cNvSpPr txBox="1"/>
          <p:nvPr/>
        </p:nvSpPr>
        <p:spPr>
          <a:xfrm>
            <a:off x="6173788" y="5153025"/>
            <a:ext cx="733425" cy="64293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i="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垫圈厚度</a:t>
            </a:r>
          </a:p>
        </p:txBody>
      </p:sp>
      <p:sp>
        <p:nvSpPr>
          <p:cNvPr id="494733" name="Text Box 141"/>
          <p:cNvSpPr txBox="1"/>
          <p:nvPr/>
        </p:nvSpPr>
        <p:spPr>
          <a:xfrm>
            <a:off x="6897688" y="5168900"/>
            <a:ext cx="733425" cy="67786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i="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螺母厚度</a:t>
            </a:r>
          </a:p>
        </p:txBody>
      </p:sp>
      <p:sp>
        <p:nvSpPr>
          <p:cNvPr id="494734" name="Rectangle 142"/>
          <p:cNvSpPr/>
          <p:nvPr/>
        </p:nvSpPr>
        <p:spPr>
          <a:xfrm>
            <a:off x="4994275" y="5756275"/>
            <a:ext cx="3398838" cy="519113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en-GB" altLang="zh-CN" sz="2800" i="0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计算后查表取标准值</a:t>
            </a:r>
            <a:endParaRPr lang="zh-CN" altLang="en-US" sz="2800" i="0" dirty="0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67" name="Rectangle 143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13.2.1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螺栓连接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螺栓连接的画法</a:t>
            </a:r>
            <a:endParaRPr lang="zh-CN" altLang="en-US" i="0" dirty="0">
              <a:solidFill>
                <a:srgbClr val="CC3300"/>
              </a:solidFill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46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946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94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946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946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4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4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94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75"/>
                                        <p:tgtEl>
                                          <p:spTgt spid="494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7" dur="500"/>
                                        <p:tgtEl>
                                          <p:spTgt spid="494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94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494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494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4648" grpId="0"/>
      <p:bldP spid="494663" grpId="0"/>
      <p:bldP spid="494665" grpId="0"/>
      <p:bldP spid="494666" grpId="0"/>
      <p:bldP spid="494730" grpId="0"/>
      <p:bldP spid="494732" grpId="0"/>
      <p:bldP spid="494733" grpId="0"/>
      <p:bldP spid="49473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0AB223-11DA-434C-823B-44D59DA7B3B4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17:19:13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8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27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522243" name="Rectangle 3"/>
          <p:cNvSpPr/>
          <p:nvPr/>
        </p:nvSpPr>
        <p:spPr>
          <a:xfrm>
            <a:off x="611188" y="692150"/>
            <a:ext cx="7920037" cy="1441450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/>
          <a:lstStyle/>
          <a:p>
            <a:pPr algn="l" eaLnBrk="0" hangingPunct="0">
              <a:spcBef>
                <a:spcPct val="500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</a:pPr>
            <a:r>
              <a:rPr lang="zh-CN" altLang="en-GB" sz="1800" i="0" dirty="0">
                <a:latin typeface="Times New Roman" panose="02020603050405020304" pitchFamily="18" charset="0"/>
                <a:ea typeface="仿宋_GB2312" pitchFamily="49" charset="-122"/>
              </a:rPr>
              <a:t>螺柱的两端都加工有螺纹，在一个被连接件上加工有螺孔，双头螺柱的一端旋紧在这个螺孔里，而另一端穿过另一个连接零件的通孔，然后套上垫圈再拧上螺母。</a:t>
            </a:r>
            <a:endParaRPr lang="en-GB" altLang="zh-CN" sz="1800" i="0" dirty="0">
              <a:latin typeface="Times New Roman" panose="02020603050405020304" pitchFamily="18" charset="0"/>
              <a:ea typeface="仿宋_GB2312" pitchFamily="49" charset="-122"/>
            </a:endParaRPr>
          </a:p>
          <a:p>
            <a:pPr algn="l" eaLnBrk="0" hangingPunct="0">
              <a:spcBef>
                <a:spcPct val="50000"/>
              </a:spcBef>
              <a:buClr>
                <a:schemeClr val="accent1"/>
              </a:buClr>
              <a:buSzPct val="100000"/>
              <a:buFont typeface="Wingdings" panose="05000000000000000000" pitchFamily="2" charset="2"/>
            </a:pPr>
            <a:r>
              <a:rPr lang="zh-CN" altLang="en-GB" sz="1800" i="0" dirty="0">
                <a:latin typeface="Times New Roman" panose="02020603050405020304" pitchFamily="18" charset="0"/>
                <a:ea typeface="仿宋_GB2312" pitchFamily="49" charset="-122"/>
              </a:rPr>
              <a:t>双头螺柱用在被连接件之一太厚不宜钻成通孔的场合。</a:t>
            </a:r>
            <a:endParaRPr lang="en-GB" altLang="zh-CN" sz="1800" i="0" dirty="0">
              <a:latin typeface="Times New Roman" panose="02020603050405020304" pitchFamily="18" charset="0"/>
              <a:ea typeface="仿宋_GB2312" pitchFamily="49" charset="-122"/>
            </a:endParaRPr>
          </a:p>
        </p:txBody>
      </p:sp>
      <p:grpSp>
        <p:nvGrpSpPr>
          <p:cNvPr id="2" name="Group 4"/>
          <p:cNvGrpSpPr/>
          <p:nvPr/>
        </p:nvGrpSpPr>
        <p:grpSpPr>
          <a:xfrm>
            <a:off x="2125663" y="2349500"/>
            <a:ext cx="5038725" cy="1565275"/>
            <a:chOff x="1248" y="2296"/>
            <a:chExt cx="3174" cy="986"/>
          </a:xfrm>
        </p:grpSpPr>
        <p:grpSp>
          <p:nvGrpSpPr>
            <p:cNvPr id="32779" name="Group 5"/>
            <p:cNvGrpSpPr/>
            <p:nvPr/>
          </p:nvGrpSpPr>
          <p:grpSpPr>
            <a:xfrm>
              <a:off x="1248" y="2296"/>
              <a:ext cx="2947" cy="549"/>
              <a:chOff x="863" y="2700"/>
              <a:chExt cx="2947" cy="549"/>
            </a:xfrm>
          </p:grpSpPr>
          <p:sp>
            <p:nvSpPr>
              <p:cNvPr id="32804" name="Line 6"/>
              <p:cNvSpPr/>
              <p:nvPr/>
            </p:nvSpPr>
            <p:spPr>
              <a:xfrm>
                <a:off x="863" y="2976"/>
                <a:ext cx="2947" cy="0"/>
              </a:xfrm>
              <a:prstGeom prst="line">
                <a:avLst/>
              </a:prstGeom>
              <a:ln w="9525" cap="flat" cmpd="sng">
                <a:solidFill>
                  <a:srgbClr val="0000CC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32805" name="Rectangle 7"/>
              <p:cNvSpPr/>
              <p:nvPr/>
            </p:nvSpPr>
            <p:spPr>
              <a:xfrm>
                <a:off x="1020" y="2704"/>
                <a:ext cx="771" cy="545"/>
              </a:xfrm>
              <a:prstGeom prst="rect">
                <a:avLst/>
              </a:prstGeom>
              <a:noFill/>
              <a:ln w="28575" cap="flat" cmpd="sng">
                <a:solidFill>
                  <a:srgbClr val="0000CC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2806" name="Rectangle 8"/>
              <p:cNvSpPr/>
              <p:nvPr/>
            </p:nvSpPr>
            <p:spPr>
              <a:xfrm>
                <a:off x="2365" y="2704"/>
                <a:ext cx="1225" cy="545"/>
              </a:xfrm>
              <a:prstGeom prst="rect">
                <a:avLst/>
              </a:prstGeom>
              <a:noFill/>
              <a:ln w="28575" cap="flat" cmpd="sng">
                <a:solidFill>
                  <a:srgbClr val="0000CC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2807" name="Rectangle 9"/>
              <p:cNvSpPr/>
              <p:nvPr/>
            </p:nvSpPr>
            <p:spPr>
              <a:xfrm>
                <a:off x="1017" y="2768"/>
                <a:ext cx="771" cy="408"/>
              </a:xfrm>
              <a:prstGeom prst="rect">
                <a:avLst/>
              </a:prstGeom>
              <a:noFill/>
              <a:ln w="9525" cap="flat" cmpd="sng">
                <a:solidFill>
                  <a:srgbClr val="0000CC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2808" name="Rectangle 10"/>
              <p:cNvSpPr/>
              <p:nvPr/>
            </p:nvSpPr>
            <p:spPr>
              <a:xfrm>
                <a:off x="2365" y="2771"/>
                <a:ext cx="1225" cy="408"/>
              </a:xfrm>
              <a:prstGeom prst="rect">
                <a:avLst/>
              </a:prstGeom>
              <a:noFill/>
              <a:ln w="9525" cap="flat" cmpd="sng">
                <a:solidFill>
                  <a:srgbClr val="0000CC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32809" name="Group 11"/>
              <p:cNvGrpSpPr/>
              <p:nvPr/>
            </p:nvGrpSpPr>
            <p:grpSpPr>
              <a:xfrm>
                <a:off x="1791" y="2700"/>
                <a:ext cx="574" cy="69"/>
                <a:chOff x="1791" y="2700"/>
                <a:chExt cx="574" cy="69"/>
              </a:xfrm>
            </p:grpSpPr>
            <p:sp>
              <p:nvSpPr>
                <p:cNvPr id="32814" name="Line 12"/>
                <p:cNvSpPr>
                  <a:spLocks noChangeAspect="1"/>
                </p:cNvSpPr>
                <p:nvPr/>
              </p:nvSpPr>
              <p:spPr>
                <a:xfrm>
                  <a:off x="1791" y="2700"/>
                  <a:ext cx="68" cy="68"/>
                </a:xfrm>
                <a:prstGeom prst="line">
                  <a:avLst/>
                </a:prstGeom>
                <a:ln w="28575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2815" name="Line 13"/>
                <p:cNvSpPr/>
                <p:nvPr/>
              </p:nvSpPr>
              <p:spPr>
                <a:xfrm>
                  <a:off x="1856" y="2766"/>
                  <a:ext cx="453" cy="0"/>
                </a:xfrm>
                <a:prstGeom prst="line">
                  <a:avLst/>
                </a:prstGeom>
                <a:ln w="28575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2816" name="Line 14"/>
                <p:cNvSpPr>
                  <a:spLocks noChangeAspect="1"/>
                </p:cNvSpPr>
                <p:nvPr/>
              </p:nvSpPr>
              <p:spPr>
                <a:xfrm flipV="1">
                  <a:off x="2297" y="2700"/>
                  <a:ext cx="68" cy="69"/>
                </a:xfrm>
                <a:prstGeom prst="line">
                  <a:avLst/>
                </a:prstGeom>
                <a:ln w="28575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32810" name="Group 15"/>
              <p:cNvGrpSpPr/>
              <p:nvPr/>
            </p:nvGrpSpPr>
            <p:grpSpPr>
              <a:xfrm flipV="1">
                <a:off x="1791" y="3180"/>
                <a:ext cx="574" cy="69"/>
                <a:chOff x="1791" y="2700"/>
                <a:chExt cx="574" cy="69"/>
              </a:xfrm>
            </p:grpSpPr>
            <p:sp>
              <p:nvSpPr>
                <p:cNvPr id="32811" name="Line 16"/>
                <p:cNvSpPr>
                  <a:spLocks noChangeAspect="1"/>
                </p:cNvSpPr>
                <p:nvPr/>
              </p:nvSpPr>
              <p:spPr>
                <a:xfrm>
                  <a:off x="1791" y="2700"/>
                  <a:ext cx="68" cy="68"/>
                </a:xfrm>
                <a:prstGeom prst="line">
                  <a:avLst/>
                </a:prstGeom>
                <a:ln w="28575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2812" name="Line 17"/>
                <p:cNvSpPr/>
                <p:nvPr/>
              </p:nvSpPr>
              <p:spPr>
                <a:xfrm>
                  <a:off x="1856" y="2766"/>
                  <a:ext cx="453" cy="0"/>
                </a:xfrm>
                <a:prstGeom prst="line">
                  <a:avLst/>
                </a:prstGeom>
                <a:ln w="28575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2813" name="Line 18"/>
                <p:cNvSpPr>
                  <a:spLocks noChangeAspect="1"/>
                </p:cNvSpPr>
                <p:nvPr/>
              </p:nvSpPr>
              <p:spPr>
                <a:xfrm flipV="1">
                  <a:off x="2297" y="2700"/>
                  <a:ext cx="68" cy="69"/>
                </a:xfrm>
                <a:prstGeom prst="line">
                  <a:avLst/>
                </a:prstGeom>
                <a:ln w="28575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32780" name="Line 19"/>
            <p:cNvSpPr/>
            <p:nvPr/>
          </p:nvSpPr>
          <p:spPr>
            <a:xfrm>
              <a:off x="1401" y="2795"/>
              <a:ext cx="0" cy="454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32781" name="Group 20"/>
            <p:cNvGrpSpPr/>
            <p:nvPr/>
          </p:nvGrpSpPr>
          <p:grpSpPr>
            <a:xfrm>
              <a:off x="1949" y="2780"/>
              <a:ext cx="477" cy="499"/>
              <a:chOff x="1949" y="2780"/>
              <a:chExt cx="477" cy="499"/>
            </a:xfrm>
          </p:grpSpPr>
          <p:sp>
            <p:nvSpPr>
              <p:cNvPr id="32799" name="Line 21"/>
              <p:cNvSpPr/>
              <p:nvPr/>
            </p:nvSpPr>
            <p:spPr>
              <a:xfrm>
                <a:off x="2245" y="2780"/>
                <a:ext cx="0" cy="499"/>
              </a:xfrm>
              <a:prstGeom prst="line">
                <a:avLst/>
              </a:prstGeom>
              <a:ln w="952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2800" name="Line 22"/>
              <p:cNvSpPr/>
              <p:nvPr/>
            </p:nvSpPr>
            <p:spPr>
              <a:xfrm>
                <a:off x="2172" y="2789"/>
                <a:ext cx="0" cy="363"/>
              </a:xfrm>
              <a:prstGeom prst="line">
                <a:avLst/>
              </a:prstGeom>
              <a:ln w="952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2801" name="Line 23"/>
              <p:cNvSpPr/>
              <p:nvPr/>
            </p:nvSpPr>
            <p:spPr>
              <a:xfrm>
                <a:off x="1991" y="3022"/>
                <a:ext cx="181" cy="0"/>
              </a:xfrm>
              <a:prstGeom prst="line">
                <a:avLst/>
              </a:prstGeom>
              <a:ln w="9525" cap="flat" cmpd="sng">
                <a:solidFill>
                  <a:schemeClr val="tx2"/>
                </a:solidFill>
                <a:prstDash val="solid"/>
                <a:headEnd type="none" w="med" len="med"/>
                <a:tailEnd type="triangle" w="sm" len="lg"/>
              </a:ln>
            </p:spPr>
          </p:sp>
          <p:sp>
            <p:nvSpPr>
              <p:cNvPr id="32802" name="Line 24"/>
              <p:cNvSpPr/>
              <p:nvPr/>
            </p:nvSpPr>
            <p:spPr>
              <a:xfrm>
                <a:off x="2245" y="3022"/>
                <a:ext cx="181" cy="0"/>
              </a:xfrm>
              <a:prstGeom prst="line">
                <a:avLst/>
              </a:prstGeom>
              <a:ln w="9525" cap="flat" cmpd="sng">
                <a:solidFill>
                  <a:schemeClr val="tx2"/>
                </a:solidFill>
                <a:prstDash val="solid"/>
                <a:headEnd type="triangle" w="sm" len="lg"/>
                <a:tailEnd type="none" w="sm" len="lg"/>
              </a:ln>
            </p:spPr>
          </p:sp>
          <p:sp>
            <p:nvSpPr>
              <p:cNvPr id="32803" name="Text Box 25"/>
              <p:cNvSpPr txBox="1"/>
              <p:nvPr/>
            </p:nvSpPr>
            <p:spPr>
              <a:xfrm>
                <a:off x="1949" y="2868"/>
                <a:ext cx="181" cy="16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lnSpc>
                    <a:spcPct val="70000"/>
                  </a:lnSpc>
                  <a:spcBef>
                    <a:spcPct val="50000"/>
                  </a:spcBef>
                </a:pPr>
                <a:r>
                  <a:rPr lang="en-US" altLang="zh-CN" sz="1600" dirty="0">
                    <a:solidFill>
                      <a:schemeClr val="tx2"/>
                    </a:solidFill>
                    <a:latin typeface="Garamond" panose="02020404030301010803" pitchFamily="18" charset="0"/>
                    <a:ea typeface="宋体" panose="02010600030101010101" pitchFamily="2" charset="-122"/>
                  </a:rPr>
                  <a:t>x</a:t>
                </a:r>
              </a:p>
            </p:txBody>
          </p:sp>
        </p:grpSp>
        <p:sp>
          <p:nvSpPr>
            <p:cNvPr id="32782" name="Line 26"/>
            <p:cNvSpPr/>
            <p:nvPr/>
          </p:nvSpPr>
          <p:spPr>
            <a:xfrm>
              <a:off x="2756" y="2769"/>
              <a:ext cx="0" cy="340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2783" name="Line 27"/>
            <p:cNvSpPr/>
            <p:nvPr/>
          </p:nvSpPr>
          <p:spPr>
            <a:xfrm>
              <a:off x="2683" y="2778"/>
              <a:ext cx="0" cy="363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2784" name="Line 28"/>
            <p:cNvSpPr/>
            <p:nvPr/>
          </p:nvSpPr>
          <p:spPr>
            <a:xfrm>
              <a:off x="2502" y="3011"/>
              <a:ext cx="181" cy="0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triangle" w="sm" len="lg"/>
            </a:ln>
          </p:spPr>
        </p:sp>
        <p:sp>
          <p:nvSpPr>
            <p:cNvPr id="32785" name="Line 29"/>
            <p:cNvSpPr/>
            <p:nvPr/>
          </p:nvSpPr>
          <p:spPr>
            <a:xfrm>
              <a:off x="2756" y="3011"/>
              <a:ext cx="1202" cy="0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32786" name="Text Box 30"/>
            <p:cNvSpPr txBox="1"/>
            <p:nvPr/>
          </p:nvSpPr>
          <p:spPr>
            <a:xfrm>
              <a:off x="2460" y="2857"/>
              <a:ext cx="181" cy="16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600" dirty="0">
                  <a:solidFill>
                    <a:schemeClr val="tx2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x</a:t>
              </a:r>
            </a:p>
          </p:txBody>
        </p:sp>
        <p:sp>
          <p:nvSpPr>
            <p:cNvPr id="32787" name="Line 31"/>
            <p:cNvSpPr/>
            <p:nvPr/>
          </p:nvSpPr>
          <p:spPr>
            <a:xfrm>
              <a:off x="3969" y="2738"/>
              <a:ext cx="0" cy="544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2788" name="Text Box 32"/>
            <p:cNvSpPr txBox="1"/>
            <p:nvPr/>
          </p:nvSpPr>
          <p:spPr>
            <a:xfrm>
              <a:off x="3243" y="2871"/>
              <a:ext cx="227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chemeClr val="tx2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32789" name="Line 33"/>
            <p:cNvSpPr/>
            <p:nvPr/>
          </p:nvSpPr>
          <p:spPr>
            <a:xfrm>
              <a:off x="1399" y="3227"/>
              <a:ext cx="839" cy="0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triangle" w="sm" len="lg"/>
              <a:tailEnd type="triangle" w="sm" len="lg"/>
            </a:ln>
          </p:spPr>
        </p:sp>
        <p:sp>
          <p:nvSpPr>
            <p:cNvPr id="32790" name="Text Box 34"/>
            <p:cNvSpPr txBox="1"/>
            <p:nvPr/>
          </p:nvSpPr>
          <p:spPr>
            <a:xfrm>
              <a:off x="1610" y="3067"/>
              <a:ext cx="317" cy="16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600" dirty="0">
                  <a:solidFill>
                    <a:schemeClr val="tx2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1600" baseline="-25000" dirty="0">
                  <a:solidFill>
                    <a:schemeClr val="tx2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m</a:t>
              </a:r>
            </a:p>
          </p:txBody>
        </p:sp>
        <p:sp>
          <p:nvSpPr>
            <p:cNvPr id="32791" name="Line 35"/>
            <p:cNvSpPr/>
            <p:nvPr/>
          </p:nvSpPr>
          <p:spPr>
            <a:xfrm>
              <a:off x="2245" y="3229"/>
              <a:ext cx="1724" cy="0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triangle" w="sm" len="lg"/>
              <a:tailEnd type="triangle" w="sm" len="lg"/>
            </a:ln>
          </p:spPr>
        </p:sp>
        <p:sp>
          <p:nvSpPr>
            <p:cNvPr id="32792" name="Text Box 36"/>
            <p:cNvSpPr txBox="1"/>
            <p:nvPr/>
          </p:nvSpPr>
          <p:spPr>
            <a:xfrm>
              <a:off x="2851" y="3085"/>
              <a:ext cx="226" cy="16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600" dirty="0">
                  <a:solidFill>
                    <a:schemeClr val="tx2"/>
                  </a:solidFill>
                  <a:latin typeface="Bookman Old Style" panose="02050604050505020204" pitchFamily="18" charset="0"/>
                  <a:ea typeface="宋体" panose="02010600030101010101" pitchFamily="2" charset="-122"/>
                </a:rPr>
                <a:t>l</a:t>
              </a:r>
            </a:p>
          </p:txBody>
        </p:sp>
        <p:sp>
          <p:nvSpPr>
            <p:cNvPr id="32793" name="Line 37"/>
            <p:cNvSpPr/>
            <p:nvPr/>
          </p:nvSpPr>
          <p:spPr>
            <a:xfrm>
              <a:off x="2562" y="2361"/>
              <a:ext cx="0" cy="409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32794" name="Text Box 38"/>
            <p:cNvSpPr txBox="1"/>
            <p:nvPr/>
          </p:nvSpPr>
          <p:spPr>
            <a:xfrm rot="-5400000">
              <a:off x="2305" y="2492"/>
              <a:ext cx="318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chemeClr val="tx2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d</a:t>
              </a:r>
              <a:r>
                <a:rPr lang="en-US" altLang="zh-CN" sz="1800" baseline="-25000" dirty="0">
                  <a:solidFill>
                    <a:schemeClr val="tx2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s</a:t>
              </a:r>
            </a:p>
          </p:txBody>
        </p:sp>
        <p:sp>
          <p:nvSpPr>
            <p:cNvPr id="32795" name="Line 39"/>
            <p:cNvSpPr/>
            <p:nvPr/>
          </p:nvSpPr>
          <p:spPr>
            <a:xfrm>
              <a:off x="3833" y="2296"/>
              <a:ext cx="589" cy="0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2796" name="Line 40"/>
            <p:cNvSpPr/>
            <p:nvPr/>
          </p:nvSpPr>
          <p:spPr>
            <a:xfrm>
              <a:off x="3969" y="2840"/>
              <a:ext cx="408" cy="0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2797" name="Line 41"/>
            <p:cNvSpPr/>
            <p:nvPr/>
          </p:nvSpPr>
          <p:spPr>
            <a:xfrm>
              <a:off x="4332" y="2296"/>
              <a:ext cx="0" cy="544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32798" name="Text Box 42"/>
            <p:cNvSpPr txBox="1"/>
            <p:nvPr/>
          </p:nvSpPr>
          <p:spPr>
            <a:xfrm rot="-5400000">
              <a:off x="4129" y="2455"/>
              <a:ext cx="226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chemeClr val="tx2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d</a:t>
              </a:r>
            </a:p>
          </p:txBody>
        </p:sp>
      </p:grpSp>
      <p:sp>
        <p:nvSpPr>
          <p:cNvPr id="522283" name="AutoShape 43"/>
          <p:cNvSpPr/>
          <p:nvPr/>
        </p:nvSpPr>
        <p:spPr>
          <a:xfrm>
            <a:off x="684213" y="2852738"/>
            <a:ext cx="1439862" cy="576262"/>
          </a:xfrm>
          <a:prstGeom prst="wedgeRoundRectCallout">
            <a:avLst>
              <a:gd name="adj1" fmla="val 90903"/>
              <a:gd name="adj2" fmla="val -54407"/>
              <a:gd name="adj3" fmla="val 16667"/>
            </a:avLst>
          </a:prstGeom>
          <a:solidFill>
            <a:srgbClr val="FFFFFF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l">
              <a:spcBef>
                <a:spcPct val="5000"/>
              </a:spcBef>
            </a:pPr>
            <a:r>
              <a:rPr lang="zh-CN" altLang="en-US" sz="1800" i="0" dirty="0">
                <a:solidFill>
                  <a:srgbClr val="990000"/>
                </a:solidFill>
                <a:latin typeface="Garamond" panose="02020404030301010803" pitchFamily="18" charset="0"/>
                <a:ea typeface="仿宋_GB2312" pitchFamily="49" charset="-122"/>
              </a:rPr>
              <a:t>拧入金属端</a:t>
            </a:r>
          </a:p>
        </p:txBody>
      </p:sp>
      <p:sp>
        <p:nvSpPr>
          <p:cNvPr id="522284" name="AutoShape 44"/>
          <p:cNvSpPr/>
          <p:nvPr/>
        </p:nvSpPr>
        <p:spPr>
          <a:xfrm>
            <a:off x="7524750" y="2854325"/>
            <a:ext cx="1368425" cy="431800"/>
          </a:xfrm>
          <a:prstGeom prst="wedgeRoundRectCallout">
            <a:avLst>
              <a:gd name="adj1" fmla="val -158583"/>
              <a:gd name="adj2" fmla="val -44852"/>
              <a:gd name="adj3" fmla="val 16667"/>
            </a:avLst>
          </a:prstGeom>
          <a:solidFill>
            <a:srgbClr val="FFFFFF"/>
          </a:solidFill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l">
              <a:spcBef>
                <a:spcPct val="5000"/>
              </a:spcBef>
            </a:pPr>
            <a:r>
              <a:rPr lang="zh-CN" altLang="en-US" sz="1800" i="0" dirty="0">
                <a:solidFill>
                  <a:schemeClr val="accent2"/>
                </a:solidFill>
                <a:latin typeface="Garamond" panose="02020404030301010803" pitchFamily="18" charset="0"/>
                <a:ea typeface="仿宋_GB2312" pitchFamily="49" charset="-122"/>
              </a:rPr>
              <a:t>拧螺母端</a:t>
            </a:r>
          </a:p>
        </p:txBody>
      </p:sp>
      <p:sp>
        <p:nvSpPr>
          <p:cNvPr id="522286" name="Text Box 46"/>
          <p:cNvSpPr txBox="1"/>
          <p:nvPr/>
        </p:nvSpPr>
        <p:spPr>
          <a:xfrm>
            <a:off x="323850" y="4075113"/>
            <a:ext cx="8135938" cy="2017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>
                <a:schemeClr val="folHlink"/>
              </a:buClr>
              <a:buFont typeface="Wingdings" panose="05000000000000000000" pitchFamily="2" charset="2"/>
              <a:buChar char="Ø"/>
            </a:pPr>
            <a:r>
              <a:rPr lang="en-US" altLang="zh-CN" sz="1800" i="0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1800" i="0" dirty="0">
                <a:latin typeface="仿宋_GB2312" pitchFamily="49" charset="-122"/>
                <a:ea typeface="仿宋_GB2312" pitchFamily="49" charset="-122"/>
              </a:rPr>
              <a:t>双头螺柱的规格尺寸为螺纹直径</a:t>
            </a:r>
            <a:r>
              <a:rPr lang="en-US" altLang="zh-CN" sz="1800" dirty="0">
                <a:latin typeface="仿宋_GB2312" pitchFamily="49" charset="-122"/>
                <a:ea typeface="仿宋_GB2312" pitchFamily="49" charset="-122"/>
              </a:rPr>
              <a:t>d </a:t>
            </a:r>
            <a:r>
              <a:rPr lang="zh-CN" altLang="en-US" sz="1800" i="0" dirty="0">
                <a:latin typeface="仿宋_GB2312" pitchFamily="49" charset="-122"/>
                <a:ea typeface="仿宋_GB2312" pitchFamily="49" charset="-122"/>
              </a:rPr>
              <a:t>和公称程度</a:t>
            </a:r>
            <a:r>
              <a:rPr lang="en-US" altLang="zh-CN" sz="1800" dirty="0">
                <a:latin typeface="仿宋_GB2312" pitchFamily="49" charset="-122"/>
                <a:ea typeface="仿宋_GB2312" pitchFamily="49" charset="-122"/>
              </a:rPr>
              <a:t>l</a:t>
            </a:r>
          </a:p>
          <a:p>
            <a:pPr algn="l">
              <a:spcBef>
                <a:spcPct val="50000"/>
              </a:spcBef>
              <a:buClr>
                <a:schemeClr val="folHlink"/>
              </a:buClr>
              <a:buFont typeface="Wingdings" panose="05000000000000000000" pitchFamily="2" charset="2"/>
              <a:buChar char="Ø"/>
            </a:pPr>
            <a:r>
              <a:rPr lang="en-US" altLang="zh-CN" sz="1800" dirty="0">
                <a:latin typeface="仿宋_GB2312" pitchFamily="49" charset="-122"/>
                <a:ea typeface="仿宋_GB2312" pitchFamily="49" charset="-122"/>
              </a:rPr>
              <a:t> </a:t>
            </a:r>
            <a:r>
              <a:rPr lang="zh-CN" altLang="en-US" sz="1800" i="0" dirty="0">
                <a:latin typeface="仿宋_GB2312" pitchFamily="49" charset="-122"/>
                <a:ea typeface="仿宋_GB2312" pitchFamily="49" charset="-122"/>
              </a:rPr>
              <a:t>根据拧入金属端长度</a:t>
            </a:r>
            <a:r>
              <a:rPr lang="en-US" altLang="zh-CN" sz="1800" dirty="0">
                <a:latin typeface="仿宋_GB2312" pitchFamily="49" charset="-122"/>
                <a:ea typeface="仿宋_GB2312" pitchFamily="49" charset="-122"/>
              </a:rPr>
              <a:t>b</a:t>
            </a:r>
            <a:r>
              <a:rPr lang="en-US" altLang="zh-CN" sz="1800" baseline="-25000" dirty="0">
                <a:latin typeface="仿宋_GB2312" pitchFamily="49" charset="-122"/>
                <a:ea typeface="仿宋_GB2312" pitchFamily="49" charset="-122"/>
              </a:rPr>
              <a:t>m</a:t>
            </a:r>
            <a:r>
              <a:rPr lang="zh-CN" altLang="en-US" sz="1800" i="0" dirty="0">
                <a:latin typeface="仿宋_GB2312" pitchFamily="49" charset="-122"/>
                <a:ea typeface="仿宋_GB2312" pitchFamily="49" charset="-122"/>
              </a:rPr>
              <a:t>的不同，双头螺柱有四种标准</a:t>
            </a:r>
            <a:r>
              <a:rPr lang="zh-CN" altLang="en-US" sz="1800" i="0" dirty="0">
                <a:latin typeface="Bookman Old Style" panose="02050604050505020204" pitchFamily="18" charset="0"/>
                <a:ea typeface="楷体_GB2312" pitchFamily="49" charset="-122"/>
              </a:rPr>
              <a:t>：</a:t>
            </a:r>
          </a:p>
          <a:p>
            <a:pPr lvl="1" algn="l" eaLnBrk="1" hangingPunct="1">
              <a:spcBef>
                <a:spcPct val="50000"/>
              </a:spcBef>
              <a:buClr>
                <a:schemeClr val="folHlink"/>
              </a:buClr>
              <a:buFont typeface="Wingdings" panose="05000000000000000000" pitchFamily="2" charset="2"/>
            </a:pPr>
            <a:r>
              <a:rPr lang="zh-CN" altLang="en-US" sz="1800" i="0" dirty="0">
                <a:latin typeface="Bookman Old Style" panose="02050604050505020204" pitchFamily="18" charset="0"/>
                <a:ea typeface="仿宋_GB2312" pitchFamily="49" charset="-122"/>
              </a:rPr>
              <a:t>钢和青铜：</a:t>
            </a:r>
            <a:r>
              <a:rPr lang="zh-CN" altLang="en-US" sz="1800" i="0" dirty="0">
                <a:latin typeface="Bookman Old Style" panose="02050604050505020204" pitchFamily="18" charset="0"/>
                <a:ea typeface="楷体_GB2312" pitchFamily="49" charset="-122"/>
              </a:rPr>
              <a:t> </a:t>
            </a:r>
            <a:r>
              <a:rPr lang="en-US" altLang="zh-CN" sz="1800" i="0" dirty="0">
                <a:latin typeface="Bookman Old Style" panose="02050604050505020204" pitchFamily="18" charset="0"/>
                <a:ea typeface="楷体_GB2312" pitchFamily="49" charset="-122"/>
              </a:rPr>
              <a:t>bm=d( GB/T897-1988)</a:t>
            </a:r>
          </a:p>
          <a:p>
            <a:pPr lvl="1" algn="l" eaLnBrk="1" hangingPunct="1">
              <a:spcBef>
                <a:spcPct val="50000"/>
              </a:spcBef>
              <a:buClr>
                <a:schemeClr val="folHlink"/>
              </a:buClr>
              <a:buFont typeface="Wingdings" panose="05000000000000000000" pitchFamily="2" charset="2"/>
            </a:pPr>
            <a:r>
              <a:rPr lang="zh-CN" altLang="en-US" sz="1800" i="0" dirty="0">
                <a:latin typeface="Bookman Old Style" panose="02050604050505020204" pitchFamily="18" charset="0"/>
                <a:ea typeface="仿宋_GB2312" pitchFamily="49" charset="-122"/>
              </a:rPr>
              <a:t>铸铁：</a:t>
            </a:r>
            <a:r>
              <a:rPr lang="en-US" altLang="zh-CN" sz="1800" i="0" dirty="0">
                <a:latin typeface="Bookman Old Style" panose="02050604050505020204" pitchFamily="18" charset="0"/>
                <a:ea typeface="楷体_GB2312" pitchFamily="49" charset="-122"/>
              </a:rPr>
              <a:t>bm=1.25d( GB/T898-1988)  </a:t>
            </a:r>
            <a:r>
              <a:rPr lang="zh-CN" altLang="en-US" sz="1800" i="0" dirty="0">
                <a:latin typeface="Bookman Old Style" panose="02050604050505020204" pitchFamily="18" charset="0"/>
                <a:ea typeface="楷体_GB2312" pitchFamily="49" charset="-122"/>
              </a:rPr>
              <a:t>或 </a:t>
            </a:r>
            <a:r>
              <a:rPr lang="en-US" altLang="zh-CN" sz="1800" i="0" dirty="0">
                <a:latin typeface="Bookman Old Style" panose="02050604050505020204" pitchFamily="18" charset="0"/>
                <a:ea typeface="宋体" panose="02010600030101010101" pitchFamily="2" charset="-122"/>
              </a:rPr>
              <a:t>bm=1.5d( GB/T899-1988)</a:t>
            </a:r>
            <a:endParaRPr lang="en-US" altLang="zh-CN" sz="1800" i="0" dirty="0">
              <a:latin typeface="Bookman Old Style" panose="02050604050505020204" pitchFamily="18" charset="0"/>
              <a:ea typeface="楷体_GB2312" pitchFamily="49" charset="-122"/>
            </a:endParaRPr>
          </a:p>
          <a:p>
            <a:pPr lvl="1" algn="l" eaLnBrk="1" hangingPunct="1">
              <a:spcBef>
                <a:spcPct val="50000"/>
              </a:spcBef>
              <a:buClr>
                <a:schemeClr val="folHlink"/>
              </a:buClr>
              <a:buFont typeface="Wingdings" panose="05000000000000000000" pitchFamily="2" charset="2"/>
            </a:pPr>
            <a:r>
              <a:rPr lang="zh-CN" altLang="en-US" sz="1800" i="0" dirty="0">
                <a:latin typeface="Bookman Old Style" panose="02050604050505020204" pitchFamily="18" charset="0"/>
                <a:ea typeface="仿宋_GB2312" pitchFamily="49" charset="-122"/>
              </a:rPr>
              <a:t>铝：</a:t>
            </a:r>
            <a:r>
              <a:rPr lang="zh-CN" altLang="en-US" sz="1800" i="0" dirty="0">
                <a:latin typeface="Bookman Old Style" panose="02050604050505020204" pitchFamily="18" charset="0"/>
                <a:ea typeface="楷体_GB2312" pitchFamily="49" charset="-122"/>
              </a:rPr>
              <a:t> </a:t>
            </a:r>
            <a:r>
              <a:rPr lang="en-US" altLang="zh-CN" sz="1800" i="0" dirty="0">
                <a:latin typeface="Bookman Old Style" panose="02050604050505020204" pitchFamily="18" charset="0"/>
                <a:ea typeface="宋体" panose="02010600030101010101" pitchFamily="2" charset="-122"/>
              </a:rPr>
              <a:t>bm=2d( GB/T900-1988)</a:t>
            </a:r>
          </a:p>
        </p:txBody>
      </p:sp>
      <p:sp>
        <p:nvSpPr>
          <p:cNvPr id="32778" name="Rectangle 47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13.2.2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双头螺柱连接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2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2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22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22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522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5222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5222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5222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5222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43" grpId="0" build="p"/>
      <p:bldP spid="522283" grpId="0" animBg="1"/>
      <p:bldP spid="522284" grpId="0" animBg="1"/>
      <p:bldP spid="522286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3C0A424-5A07-444B-A8E1-FEB5AC1BCAF5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17:19:13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10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28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grpSp>
        <p:nvGrpSpPr>
          <p:cNvPr id="33797" name="Group 2"/>
          <p:cNvGrpSpPr/>
          <p:nvPr/>
        </p:nvGrpSpPr>
        <p:grpSpPr>
          <a:xfrm>
            <a:off x="1309688" y="2144713"/>
            <a:ext cx="2851150" cy="3306762"/>
            <a:chOff x="2929" y="1801"/>
            <a:chExt cx="1796" cy="2083"/>
          </a:xfrm>
        </p:grpSpPr>
        <p:sp>
          <p:nvSpPr>
            <p:cNvPr id="33861" name="Line 3"/>
            <p:cNvSpPr/>
            <p:nvPr/>
          </p:nvSpPr>
          <p:spPr>
            <a:xfrm>
              <a:off x="3831" y="1801"/>
              <a:ext cx="0" cy="1888"/>
            </a:xfrm>
            <a:prstGeom prst="line">
              <a:avLst/>
            </a:prstGeom>
            <a:ln w="9525" cap="flat" cmpd="sng">
              <a:solidFill>
                <a:srgbClr val="CC0000"/>
              </a:solidFill>
              <a:prstDash val="lgDashDot"/>
              <a:headEnd type="none" w="med" len="med"/>
              <a:tailEnd type="none" w="med" len="med"/>
            </a:ln>
          </p:spPr>
        </p:sp>
        <p:grpSp>
          <p:nvGrpSpPr>
            <p:cNvPr id="33862" name="Group 4"/>
            <p:cNvGrpSpPr/>
            <p:nvPr/>
          </p:nvGrpSpPr>
          <p:grpSpPr>
            <a:xfrm>
              <a:off x="2929" y="1845"/>
              <a:ext cx="1796" cy="2039"/>
              <a:chOff x="2929" y="1845"/>
              <a:chExt cx="1796" cy="2039"/>
            </a:xfrm>
          </p:grpSpPr>
          <p:sp>
            <p:nvSpPr>
              <p:cNvPr id="33863" name="Line 5"/>
              <p:cNvSpPr/>
              <p:nvPr/>
            </p:nvSpPr>
            <p:spPr>
              <a:xfrm>
                <a:off x="2937" y="2446"/>
                <a:ext cx="1775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864" name="Line 6"/>
              <p:cNvSpPr/>
              <p:nvPr/>
            </p:nvSpPr>
            <p:spPr>
              <a:xfrm>
                <a:off x="3572" y="2441"/>
                <a:ext cx="0" cy="931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865" name="Line 7"/>
              <p:cNvSpPr/>
              <p:nvPr/>
            </p:nvSpPr>
            <p:spPr>
              <a:xfrm>
                <a:off x="4090" y="2446"/>
                <a:ext cx="0" cy="949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866" name="Line 8"/>
              <p:cNvSpPr/>
              <p:nvPr/>
            </p:nvSpPr>
            <p:spPr>
              <a:xfrm>
                <a:off x="3567" y="3383"/>
                <a:ext cx="523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867" name="Line 9"/>
              <p:cNvSpPr/>
              <p:nvPr/>
            </p:nvSpPr>
            <p:spPr>
              <a:xfrm>
                <a:off x="3649" y="3635"/>
                <a:ext cx="185" cy="10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868" name="Line 10"/>
              <p:cNvSpPr/>
              <p:nvPr/>
            </p:nvSpPr>
            <p:spPr>
              <a:xfrm flipV="1">
                <a:off x="3836" y="3634"/>
                <a:ext cx="177" cy="10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869" name="Line 11"/>
              <p:cNvSpPr/>
              <p:nvPr/>
            </p:nvSpPr>
            <p:spPr>
              <a:xfrm>
                <a:off x="3649" y="2442"/>
                <a:ext cx="0" cy="1199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870" name="Line 12"/>
              <p:cNvSpPr/>
              <p:nvPr/>
            </p:nvSpPr>
            <p:spPr>
              <a:xfrm>
                <a:off x="4013" y="2446"/>
                <a:ext cx="0" cy="1183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871" name="Line 13"/>
              <p:cNvSpPr/>
              <p:nvPr/>
            </p:nvSpPr>
            <p:spPr>
              <a:xfrm flipH="1">
                <a:off x="2938" y="2451"/>
                <a:ext cx="250" cy="25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872" name="Line 14"/>
              <p:cNvSpPr/>
              <p:nvPr/>
            </p:nvSpPr>
            <p:spPr>
              <a:xfrm flipH="1">
                <a:off x="2929" y="2451"/>
                <a:ext cx="552" cy="55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873" name="Line 15"/>
              <p:cNvSpPr/>
              <p:nvPr/>
            </p:nvSpPr>
            <p:spPr>
              <a:xfrm flipH="1">
                <a:off x="2938" y="2594"/>
                <a:ext cx="706" cy="70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874" name="Line 16"/>
              <p:cNvSpPr/>
              <p:nvPr/>
            </p:nvSpPr>
            <p:spPr>
              <a:xfrm flipH="1">
                <a:off x="2938" y="2911"/>
                <a:ext cx="711" cy="71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875" name="Line 17"/>
              <p:cNvSpPr/>
              <p:nvPr/>
            </p:nvSpPr>
            <p:spPr>
              <a:xfrm flipH="1">
                <a:off x="2996" y="3231"/>
                <a:ext cx="653" cy="653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876" name="Line 18"/>
              <p:cNvSpPr/>
              <p:nvPr/>
            </p:nvSpPr>
            <p:spPr>
              <a:xfrm flipV="1">
                <a:off x="3337" y="3540"/>
                <a:ext cx="336" cy="33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877" name="Line 19"/>
              <p:cNvSpPr/>
              <p:nvPr/>
            </p:nvSpPr>
            <p:spPr>
              <a:xfrm flipV="1">
                <a:off x="3670" y="2839"/>
                <a:ext cx="1042" cy="104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878" name="Line 20"/>
              <p:cNvSpPr/>
              <p:nvPr/>
            </p:nvSpPr>
            <p:spPr>
              <a:xfrm flipV="1">
                <a:off x="4326" y="3491"/>
                <a:ext cx="390" cy="39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879" name="Line 21"/>
              <p:cNvSpPr/>
              <p:nvPr/>
            </p:nvSpPr>
            <p:spPr>
              <a:xfrm flipV="1">
                <a:off x="4666" y="3814"/>
                <a:ext cx="58" cy="5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880" name="Line 22"/>
              <p:cNvSpPr/>
              <p:nvPr/>
            </p:nvSpPr>
            <p:spPr>
              <a:xfrm flipV="1">
                <a:off x="4004" y="2512"/>
                <a:ext cx="701" cy="70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881" name="Line 23"/>
              <p:cNvSpPr/>
              <p:nvPr/>
            </p:nvSpPr>
            <p:spPr>
              <a:xfrm flipV="1">
                <a:off x="4009" y="2455"/>
                <a:ext cx="417" cy="417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882" name="Line 24"/>
              <p:cNvSpPr/>
              <p:nvPr/>
            </p:nvSpPr>
            <p:spPr>
              <a:xfrm flipV="1">
                <a:off x="4008" y="3192"/>
                <a:ext cx="685" cy="685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883" name="Line 25"/>
              <p:cNvSpPr/>
              <p:nvPr/>
            </p:nvSpPr>
            <p:spPr>
              <a:xfrm flipV="1">
                <a:off x="4014" y="2441"/>
                <a:ext cx="106" cy="10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884" name="Line 26"/>
              <p:cNvSpPr/>
              <p:nvPr/>
            </p:nvSpPr>
            <p:spPr>
              <a:xfrm>
                <a:off x="2950" y="1866"/>
                <a:ext cx="1767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885" name="Line 27"/>
              <p:cNvSpPr/>
              <p:nvPr/>
            </p:nvSpPr>
            <p:spPr>
              <a:xfrm>
                <a:off x="3488" y="1866"/>
                <a:ext cx="0" cy="573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886" name="Line 28"/>
              <p:cNvSpPr/>
              <p:nvPr/>
            </p:nvSpPr>
            <p:spPr>
              <a:xfrm>
                <a:off x="4165" y="1860"/>
                <a:ext cx="0" cy="589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887" name="Line 29"/>
              <p:cNvSpPr/>
              <p:nvPr/>
            </p:nvSpPr>
            <p:spPr>
              <a:xfrm>
                <a:off x="3027" y="1869"/>
                <a:ext cx="461" cy="46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888" name="Line 30"/>
              <p:cNvSpPr/>
              <p:nvPr/>
            </p:nvSpPr>
            <p:spPr>
              <a:xfrm>
                <a:off x="2958" y="2136"/>
                <a:ext cx="318" cy="31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889" name="Line 31"/>
              <p:cNvSpPr/>
              <p:nvPr/>
            </p:nvSpPr>
            <p:spPr>
              <a:xfrm>
                <a:off x="2966" y="2315"/>
                <a:ext cx="130" cy="13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890" name="Line 32"/>
              <p:cNvSpPr/>
              <p:nvPr/>
            </p:nvSpPr>
            <p:spPr>
              <a:xfrm>
                <a:off x="4303" y="1873"/>
                <a:ext cx="421" cy="42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891" name="Line 33"/>
              <p:cNvSpPr/>
              <p:nvPr/>
            </p:nvSpPr>
            <p:spPr>
              <a:xfrm>
                <a:off x="4156" y="2083"/>
                <a:ext cx="361" cy="36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892" name="Line 34"/>
              <p:cNvSpPr/>
              <p:nvPr/>
            </p:nvSpPr>
            <p:spPr>
              <a:xfrm>
                <a:off x="4155" y="2254"/>
                <a:ext cx="180" cy="18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893" name="Line 35"/>
              <p:cNvSpPr/>
              <p:nvPr/>
            </p:nvSpPr>
            <p:spPr>
              <a:xfrm>
                <a:off x="2958" y="1963"/>
                <a:ext cx="482" cy="48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894" name="Line 36"/>
              <p:cNvSpPr/>
              <p:nvPr/>
            </p:nvSpPr>
            <p:spPr>
              <a:xfrm>
                <a:off x="3206" y="1869"/>
                <a:ext cx="275" cy="275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895" name="Line 37"/>
              <p:cNvSpPr/>
              <p:nvPr/>
            </p:nvSpPr>
            <p:spPr>
              <a:xfrm>
                <a:off x="3360" y="1857"/>
                <a:ext cx="134" cy="13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896" name="Line 38"/>
              <p:cNvSpPr/>
              <p:nvPr/>
            </p:nvSpPr>
            <p:spPr>
              <a:xfrm flipH="1" flipV="1">
                <a:off x="4148" y="1897"/>
                <a:ext cx="538" cy="53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897" name="Line 39"/>
              <p:cNvSpPr/>
              <p:nvPr/>
            </p:nvSpPr>
            <p:spPr>
              <a:xfrm flipH="1" flipV="1">
                <a:off x="4462" y="1858"/>
                <a:ext cx="262" cy="26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898" name="Line 40"/>
              <p:cNvSpPr/>
              <p:nvPr/>
            </p:nvSpPr>
            <p:spPr>
              <a:xfrm flipH="1" flipV="1">
                <a:off x="4628" y="1845"/>
                <a:ext cx="97" cy="97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899" name="Line 41"/>
              <p:cNvSpPr/>
              <p:nvPr/>
            </p:nvSpPr>
            <p:spPr>
              <a:xfrm>
                <a:off x="3600" y="3516"/>
                <a:ext cx="0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900" name="Line 42"/>
              <p:cNvSpPr/>
              <p:nvPr/>
            </p:nvSpPr>
            <p:spPr>
              <a:xfrm>
                <a:off x="3570" y="3402"/>
                <a:ext cx="0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901" name="Line 43"/>
              <p:cNvSpPr/>
              <p:nvPr/>
            </p:nvSpPr>
            <p:spPr>
              <a:xfrm>
                <a:off x="3570" y="3402"/>
                <a:ext cx="0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902" name="Line 44"/>
              <p:cNvSpPr/>
              <p:nvPr/>
            </p:nvSpPr>
            <p:spPr>
              <a:xfrm flipH="1">
                <a:off x="3642" y="3624"/>
                <a:ext cx="378" cy="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4" name="Group 45"/>
          <p:cNvGrpSpPr/>
          <p:nvPr/>
        </p:nvGrpSpPr>
        <p:grpSpPr>
          <a:xfrm>
            <a:off x="2314575" y="1082675"/>
            <a:ext cx="822325" cy="3622675"/>
            <a:chOff x="2518" y="724"/>
            <a:chExt cx="518" cy="2282"/>
          </a:xfrm>
        </p:grpSpPr>
        <p:sp>
          <p:nvSpPr>
            <p:cNvPr id="33850" name="Freeform 46"/>
            <p:cNvSpPr/>
            <p:nvPr/>
          </p:nvSpPr>
          <p:spPr>
            <a:xfrm>
              <a:off x="2527" y="800"/>
              <a:ext cx="509" cy="67"/>
            </a:xfrm>
            <a:custGeom>
              <a:avLst/>
              <a:gdLst>
                <a:gd name="txL" fmla="*/ 0 w 509"/>
                <a:gd name="txT" fmla="*/ 0 h 67"/>
                <a:gd name="txR" fmla="*/ 509 w 509"/>
                <a:gd name="txB" fmla="*/ 67 h 67"/>
              </a:gdLst>
              <a:ahLst/>
              <a:cxnLst>
                <a:cxn ang="0">
                  <a:pos x="509" y="62"/>
                </a:cxn>
                <a:cxn ang="0">
                  <a:pos x="451" y="0"/>
                </a:cxn>
                <a:cxn ang="0">
                  <a:pos x="62" y="0"/>
                </a:cxn>
                <a:cxn ang="0">
                  <a:pos x="0" y="67"/>
                </a:cxn>
                <a:cxn ang="0">
                  <a:pos x="509" y="62"/>
                </a:cxn>
              </a:cxnLst>
              <a:rect l="txL" t="txT" r="txR" b="txB"/>
              <a:pathLst>
                <a:path w="509" h="67">
                  <a:moveTo>
                    <a:pt x="509" y="62"/>
                  </a:moveTo>
                  <a:lnTo>
                    <a:pt x="451" y="0"/>
                  </a:lnTo>
                  <a:lnTo>
                    <a:pt x="62" y="0"/>
                  </a:lnTo>
                  <a:lnTo>
                    <a:pt x="0" y="67"/>
                  </a:lnTo>
                  <a:lnTo>
                    <a:pt x="509" y="62"/>
                  </a:lnTo>
                  <a:close/>
                </a:path>
              </a:pathLst>
            </a:custGeom>
            <a:solidFill>
              <a:srgbClr val="FFFFCC">
                <a:alpha val="100000"/>
              </a:srgbClr>
            </a:solidFill>
            <a:ln w="381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3851" name="Group 47"/>
            <p:cNvGrpSpPr/>
            <p:nvPr/>
          </p:nvGrpSpPr>
          <p:grpSpPr>
            <a:xfrm>
              <a:off x="2528" y="871"/>
              <a:ext cx="506" cy="1992"/>
              <a:chOff x="3746" y="1124"/>
              <a:chExt cx="506" cy="1837"/>
            </a:xfrm>
          </p:grpSpPr>
          <p:sp>
            <p:nvSpPr>
              <p:cNvPr id="33859" name="Rectangle 48"/>
              <p:cNvSpPr/>
              <p:nvPr/>
            </p:nvSpPr>
            <p:spPr>
              <a:xfrm>
                <a:off x="3746" y="1124"/>
                <a:ext cx="506" cy="1752"/>
              </a:xfrm>
              <a:prstGeom prst="rect">
                <a:avLst/>
              </a:prstGeom>
              <a:solidFill>
                <a:srgbClr val="FFFFCC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3860" name="Freeform 49"/>
              <p:cNvSpPr/>
              <p:nvPr/>
            </p:nvSpPr>
            <p:spPr>
              <a:xfrm>
                <a:off x="3748" y="2874"/>
                <a:ext cx="500" cy="87"/>
              </a:xfrm>
              <a:custGeom>
                <a:avLst/>
                <a:gdLst>
                  <a:gd name="txL" fmla="*/ 0 w 500"/>
                  <a:gd name="txT" fmla="*/ 0 h 82"/>
                  <a:gd name="txR" fmla="*/ 500 w 500"/>
                  <a:gd name="txB" fmla="*/ 82 h 82"/>
                </a:gdLst>
                <a:ahLst/>
                <a:cxnLst>
                  <a:cxn ang="0">
                    <a:pos x="500" y="0"/>
                  </a:cxn>
                  <a:cxn ang="0">
                    <a:pos x="0" y="0"/>
                  </a:cxn>
                  <a:cxn ang="0">
                    <a:pos x="82" y="87"/>
                  </a:cxn>
                  <a:cxn ang="0">
                    <a:pos x="423" y="87"/>
                  </a:cxn>
                  <a:cxn ang="0">
                    <a:pos x="500" y="0"/>
                  </a:cxn>
                </a:cxnLst>
                <a:rect l="txL" t="txT" r="txR" b="txB"/>
                <a:pathLst>
                  <a:path w="500" h="82">
                    <a:moveTo>
                      <a:pt x="500" y="0"/>
                    </a:moveTo>
                    <a:lnTo>
                      <a:pt x="0" y="0"/>
                    </a:lnTo>
                    <a:lnTo>
                      <a:pt x="82" y="82"/>
                    </a:lnTo>
                    <a:lnTo>
                      <a:pt x="423" y="82"/>
                    </a:lnTo>
                    <a:lnTo>
                      <a:pt x="500" y="0"/>
                    </a:lnTo>
                    <a:close/>
                  </a:path>
                </a:pathLst>
              </a:custGeom>
              <a:solidFill>
                <a:srgbClr val="FFFFCC">
                  <a:alpha val="100000"/>
                </a:srgbClr>
              </a:solidFill>
              <a:ln w="381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3852" name="Line 50"/>
            <p:cNvSpPr/>
            <p:nvPr/>
          </p:nvSpPr>
          <p:spPr>
            <a:xfrm>
              <a:off x="2518" y="2039"/>
              <a:ext cx="509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53" name="Line 51"/>
            <p:cNvSpPr/>
            <p:nvPr/>
          </p:nvSpPr>
          <p:spPr>
            <a:xfrm>
              <a:off x="2597" y="2030"/>
              <a:ext cx="0" cy="822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54" name="Line 52"/>
            <p:cNvSpPr/>
            <p:nvPr/>
          </p:nvSpPr>
          <p:spPr>
            <a:xfrm>
              <a:off x="2955" y="2034"/>
              <a:ext cx="0" cy="799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55" name="Line 53"/>
            <p:cNvSpPr/>
            <p:nvPr/>
          </p:nvSpPr>
          <p:spPr>
            <a:xfrm>
              <a:off x="2780" y="724"/>
              <a:ext cx="0" cy="2282"/>
            </a:xfrm>
            <a:prstGeom prst="line">
              <a:avLst/>
            </a:prstGeom>
            <a:ln w="9525" cap="flat" cmpd="sng">
              <a:solidFill>
                <a:srgbClr val="CC00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33856" name="Line 54"/>
            <p:cNvSpPr/>
            <p:nvPr/>
          </p:nvSpPr>
          <p:spPr>
            <a:xfrm>
              <a:off x="2527" y="1689"/>
              <a:ext cx="499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57" name="Line 55"/>
            <p:cNvSpPr/>
            <p:nvPr/>
          </p:nvSpPr>
          <p:spPr>
            <a:xfrm flipV="1">
              <a:off x="2597" y="806"/>
              <a:ext cx="0" cy="87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58" name="Line 56"/>
            <p:cNvSpPr/>
            <p:nvPr/>
          </p:nvSpPr>
          <p:spPr>
            <a:xfrm flipV="1">
              <a:off x="2955" y="806"/>
              <a:ext cx="0" cy="87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6" name="Group 57"/>
          <p:cNvGrpSpPr/>
          <p:nvPr/>
        </p:nvGrpSpPr>
        <p:grpSpPr>
          <a:xfrm>
            <a:off x="1833563" y="2000250"/>
            <a:ext cx="1809750" cy="346075"/>
            <a:chOff x="2887" y="1235"/>
            <a:chExt cx="1140" cy="218"/>
          </a:xfrm>
        </p:grpSpPr>
        <p:grpSp>
          <p:nvGrpSpPr>
            <p:cNvPr id="33842" name="Group 58" descr="永恒"/>
            <p:cNvGrpSpPr/>
            <p:nvPr/>
          </p:nvGrpSpPr>
          <p:grpSpPr>
            <a:xfrm>
              <a:off x="2887" y="1301"/>
              <a:ext cx="1140" cy="90"/>
              <a:chOff x="3814" y="1877"/>
              <a:chExt cx="1140" cy="90"/>
            </a:xfrm>
          </p:grpSpPr>
          <p:sp>
            <p:nvSpPr>
              <p:cNvPr id="33844" name="Rectangle 59"/>
              <p:cNvSpPr/>
              <p:nvPr/>
            </p:nvSpPr>
            <p:spPr>
              <a:xfrm>
                <a:off x="3821" y="1888"/>
                <a:ext cx="1133" cy="64"/>
              </a:xfrm>
              <a:prstGeom prst="rect">
                <a:avLst/>
              </a:prstGeom>
              <a:solidFill>
                <a:srgbClr val="CCECFF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33845" name="Group 60" descr="永恒"/>
              <p:cNvGrpSpPr/>
              <p:nvPr/>
            </p:nvGrpSpPr>
            <p:grpSpPr>
              <a:xfrm>
                <a:off x="3814" y="1877"/>
                <a:ext cx="1139" cy="90"/>
                <a:chOff x="1357" y="1644"/>
                <a:chExt cx="1139" cy="90"/>
              </a:xfrm>
            </p:grpSpPr>
            <p:sp>
              <p:nvSpPr>
                <p:cNvPr id="33846" name="Line 61" descr="永恒"/>
                <p:cNvSpPr/>
                <p:nvPr/>
              </p:nvSpPr>
              <p:spPr>
                <a:xfrm flipV="1">
                  <a:off x="1357" y="1644"/>
                  <a:ext cx="0" cy="9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3847" name="Line 62" descr="永恒"/>
                <p:cNvSpPr/>
                <p:nvPr/>
              </p:nvSpPr>
              <p:spPr>
                <a:xfrm>
                  <a:off x="2490" y="1645"/>
                  <a:ext cx="0" cy="83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3848" name="Line 63" descr="永恒"/>
                <p:cNvSpPr/>
                <p:nvPr/>
              </p:nvSpPr>
              <p:spPr>
                <a:xfrm flipH="1">
                  <a:off x="1357" y="1645"/>
                  <a:ext cx="1139" cy="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3849" name="Line 64" descr="永恒"/>
                <p:cNvSpPr/>
                <p:nvPr/>
              </p:nvSpPr>
              <p:spPr>
                <a:xfrm>
                  <a:off x="1357" y="1734"/>
                  <a:ext cx="1139" cy="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33843" name="Line 65" descr="永恒"/>
            <p:cNvSpPr/>
            <p:nvPr/>
          </p:nvSpPr>
          <p:spPr>
            <a:xfrm>
              <a:off x="3456" y="1235"/>
              <a:ext cx="0" cy="218"/>
            </a:xfrm>
            <a:prstGeom prst="line">
              <a:avLst/>
            </a:prstGeom>
            <a:ln w="9525" cap="flat" cmpd="sng">
              <a:solidFill>
                <a:srgbClr val="CC0000"/>
              </a:solidFill>
              <a:prstDash val="lgDashDot"/>
              <a:headEnd type="none" w="med" len="med"/>
              <a:tailEnd type="none" w="med" len="med"/>
            </a:ln>
          </p:spPr>
        </p:sp>
      </p:grpSp>
      <p:grpSp>
        <p:nvGrpSpPr>
          <p:cNvPr id="9" name="Group 66"/>
          <p:cNvGrpSpPr/>
          <p:nvPr/>
        </p:nvGrpSpPr>
        <p:grpSpPr>
          <a:xfrm>
            <a:off x="1978025" y="1433513"/>
            <a:ext cx="1533525" cy="822325"/>
            <a:chOff x="1427" y="2842"/>
            <a:chExt cx="966" cy="518"/>
          </a:xfrm>
        </p:grpSpPr>
        <p:sp>
          <p:nvSpPr>
            <p:cNvPr id="33838" name="Rectangle 67"/>
            <p:cNvSpPr/>
            <p:nvPr/>
          </p:nvSpPr>
          <p:spPr>
            <a:xfrm>
              <a:off x="1427" y="2913"/>
              <a:ext cx="966" cy="352"/>
            </a:xfrm>
            <a:prstGeom prst="rect">
              <a:avLst/>
            </a:prstGeom>
            <a:solidFill>
              <a:srgbClr val="CCFFCC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3839" name="Line 68"/>
            <p:cNvSpPr/>
            <p:nvPr/>
          </p:nvSpPr>
          <p:spPr>
            <a:xfrm>
              <a:off x="1664" y="2906"/>
              <a:ext cx="0" cy="35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40" name="Line 69"/>
            <p:cNvSpPr/>
            <p:nvPr/>
          </p:nvSpPr>
          <p:spPr>
            <a:xfrm>
              <a:off x="2144" y="2912"/>
              <a:ext cx="0" cy="35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41" name="Line 70"/>
            <p:cNvSpPr/>
            <p:nvPr/>
          </p:nvSpPr>
          <p:spPr>
            <a:xfrm>
              <a:off x="1907" y="2842"/>
              <a:ext cx="0" cy="518"/>
            </a:xfrm>
            <a:prstGeom prst="line">
              <a:avLst/>
            </a:prstGeom>
            <a:ln w="9525" cap="flat" cmpd="sng">
              <a:solidFill>
                <a:srgbClr val="CC0000"/>
              </a:solidFill>
              <a:prstDash val="lgDashDot"/>
              <a:headEnd type="none" w="med" len="med"/>
              <a:tailEnd type="none" w="med" len="med"/>
            </a:ln>
          </p:spPr>
        </p:sp>
      </p:grpSp>
      <p:sp>
        <p:nvSpPr>
          <p:cNvPr id="495687" name="Text Box 71"/>
          <p:cNvSpPr txBox="1"/>
          <p:nvPr/>
        </p:nvSpPr>
        <p:spPr>
          <a:xfrm>
            <a:off x="5861050" y="1573213"/>
            <a:ext cx="20923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en-US" altLang="zh-CN" i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=b</a:t>
            </a:r>
            <a:r>
              <a:rPr lang="en-US" altLang="zh-CN" i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+0.5d</a:t>
            </a:r>
          </a:p>
        </p:txBody>
      </p:sp>
      <p:sp>
        <p:nvSpPr>
          <p:cNvPr id="495688" name="Text Box 72"/>
          <p:cNvSpPr txBox="1"/>
          <p:nvPr/>
        </p:nvSpPr>
        <p:spPr>
          <a:xfrm>
            <a:off x="5861050" y="2063750"/>
            <a:ext cx="22066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en-US" altLang="zh-CN" i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=b</a:t>
            </a:r>
            <a:r>
              <a:rPr lang="en-US" altLang="zh-CN" i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+d</a:t>
            </a:r>
          </a:p>
        </p:txBody>
      </p:sp>
      <p:sp>
        <p:nvSpPr>
          <p:cNvPr id="495689" name="Text Box 73"/>
          <p:cNvSpPr txBox="1"/>
          <p:nvPr/>
        </p:nvSpPr>
        <p:spPr>
          <a:xfrm>
            <a:off x="5330825" y="1135063"/>
            <a:ext cx="35861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r>
              <a:rPr lang="zh-CN" altLang="en-US" i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计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=δ+0.2d+0.8d+</a:t>
            </a:r>
            <a:r>
              <a:rPr lang="en-US" altLang="zh-CN" i="0" dirty="0">
                <a:latin typeface="Times New Roman" panose="02020603050405020304" pitchFamily="18" charset="0"/>
              </a:rPr>
              <a:t>0.3d</a:t>
            </a:r>
            <a:endParaRPr lang="en-US" altLang="zh-CN" i="0" baseline="-25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0" name="Group 74"/>
          <p:cNvGrpSpPr/>
          <p:nvPr/>
        </p:nvGrpSpPr>
        <p:grpSpPr>
          <a:xfrm>
            <a:off x="206375" y="339725"/>
            <a:ext cx="5187950" cy="4725988"/>
            <a:chOff x="130" y="214"/>
            <a:chExt cx="3268" cy="2977"/>
          </a:xfrm>
        </p:grpSpPr>
        <p:sp>
          <p:nvSpPr>
            <p:cNvPr id="33808" name="Line 75"/>
            <p:cNvSpPr/>
            <p:nvPr/>
          </p:nvSpPr>
          <p:spPr>
            <a:xfrm flipH="1">
              <a:off x="2594" y="1410"/>
              <a:ext cx="384" cy="0"/>
            </a:xfrm>
            <a:prstGeom prst="line">
              <a:avLst/>
            </a:prstGeom>
            <a:ln w="12700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09" name="Line 76"/>
            <p:cNvSpPr/>
            <p:nvPr/>
          </p:nvSpPr>
          <p:spPr>
            <a:xfrm flipH="1">
              <a:off x="3242" y="762"/>
              <a:ext cx="0" cy="1248"/>
            </a:xfrm>
            <a:prstGeom prst="line">
              <a:avLst/>
            </a:prstGeom>
            <a:ln w="12700" cap="flat" cmpd="sng">
              <a:solidFill>
                <a:srgbClr val="A50021"/>
              </a:solidFill>
              <a:prstDash val="solid"/>
              <a:headEnd type="triangle" w="sm" len="lg"/>
              <a:tailEnd type="triangle" w="sm" len="lg"/>
            </a:ln>
          </p:spPr>
        </p:sp>
        <p:sp>
          <p:nvSpPr>
            <p:cNvPr id="33810" name="Line 77"/>
            <p:cNvSpPr/>
            <p:nvPr/>
          </p:nvSpPr>
          <p:spPr>
            <a:xfrm flipH="1">
              <a:off x="2882" y="1398"/>
              <a:ext cx="0" cy="624"/>
            </a:xfrm>
            <a:prstGeom prst="line">
              <a:avLst/>
            </a:prstGeom>
            <a:ln w="12700" cap="flat" cmpd="sng">
              <a:solidFill>
                <a:srgbClr val="A50021"/>
              </a:solidFill>
              <a:prstDash val="solid"/>
              <a:headEnd type="triangle" w="sm" len="lg"/>
              <a:tailEnd type="triangle" w="sm" len="lg"/>
            </a:ln>
          </p:spPr>
        </p:sp>
        <p:grpSp>
          <p:nvGrpSpPr>
            <p:cNvPr id="33811" name="Group 78"/>
            <p:cNvGrpSpPr/>
            <p:nvPr/>
          </p:nvGrpSpPr>
          <p:grpSpPr>
            <a:xfrm>
              <a:off x="130" y="214"/>
              <a:ext cx="3268" cy="2977"/>
              <a:chOff x="130" y="214"/>
              <a:chExt cx="3268" cy="2977"/>
            </a:xfrm>
          </p:grpSpPr>
          <p:sp>
            <p:nvSpPr>
              <p:cNvPr id="33812" name="Line 79"/>
              <p:cNvSpPr/>
              <p:nvPr/>
            </p:nvSpPr>
            <p:spPr>
              <a:xfrm flipH="1">
                <a:off x="1898" y="762"/>
                <a:ext cx="1452" cy="0"/>
              </a:xfrm>
              <a:prstGeom prst="line">
                <a:avLst/>
              </a:prstGeom>
              <a:ln w="12700" cap="flat" cmpd="sng">
                <a:solidFill>
                  <a:srgbClr val="A50021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33813" name="Group 80"/>
              <p:cNvGrpSpPr/>
              <p:nvPr/>
            </p:nvGrpSpPr>
            <p:grpSpPr>
              <a:xfrm>
                <a:off x="1898" y="969"/>
                <a:ext cx="1500" cy="1992"/>
                <a:chOff x="1898" y="969"/>
                <a:chExt cx="1500" cy="1992"/>
              </a:xfrm>
            </p:grpSpPr>
            <p:sp>
              <p:nvSpPr>
                <p:cNvPr id="33829" name="Text Box 81"/>
                <p:cNvSpPr txBox="1"/>
                <p:nvPr/>
              </p:nvSpPr>
              <p:spPr>
                <a:xfrm rot="-5400000">
                  <a:off x="2464" y="2188"/>
                  <a:ext cx="438" cy="32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en-US" altLang="zh-CN" sz="2800" i="0" dirty="0">
                      <a:solidFill>
                        <a:srgbClr val="A5002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b</a:t>
                  </a:r>
                  <a:r>
                    <a:rPr lang="en-US" altLang="zh-CN" sz="2800" i="0" baseline="-25000" dirty="0">
                      <a:solidFill>
                        <a:srgbClr val="A5002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m</a:t>
                  </a:r>
                  <a:endParaRPr lang="en-US" altLang="zh-CN" sz="2800" i="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3830" name="Line 82"/>
                <p:cNvSpPr/>
                <p:nvPr/>
              </p:nvSpPr>
              <p:spPr>
                <a:xfrm flipH="1">
                  <a:off x="2582" y="1986"/>
                  <a:ext cx="816" cy="0"/>
                </a:xfrm>
                <a:prstGeom prst="line">
                  <a:avLst/>
                </a:prstGeom>
                <a:ln w="12700" cap="flat" cmpd="sng">
                  <a:solidFill>
                    <a:srgbClr val="A5002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3831" name="Line 83"/>
                <p:cNvSpPr/>
                <p:nvPr/>
              </p:nvSpPr>
              <p:spPr>
                <a:xfrm flipH="1">
                  <a:off x="1898" y="2814"/>
                  <a:ext cx="1116" cy="0"/>
                </a:xfrm>
                <a:prstGeom prst="line">
                  <a:avLst/>
                </a:prstGeom>
                <a:ln w="12700" cap="flat" cmpd="sng">
                  <a:solidFill>
                    <a:srgbClr val="A5002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3832" name="Line 84"/>
                <p:cNvSpPr/>
                <p:nvPr/>
              </p:nvSpPr>
              <p:spPr>
                <a:xfrm flipH="1">
                  <a:off x="1982" y="2934"/>
                  <a:ext cx="1319" cy="0"/>
                </a:xfrm>
                <a:prstGeom prst="line">
                  <a:avLst/>
                </a:prstGeom>
                <a:ln w="12700" cap="flat" cmpd="sng">
                  <a:solidFill>
                    <a:srgbClr val="A5002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3833" name="Line 85"/>
                <p:cNvSpPr/>
                <p:nvPr/>
              </p:nvSpPr>
              <p:spPr>
                <a:xfrm flipH="1">
                  <a:off x="2882" y="1968"/>
                  <a:ext cx="0" cy="840"/>
                </a:xfrm>
                <a:prstGeom prst="line">
                  <a:avLst/>
                </a:prstGeom>
                <a:ln w="12700" cap="flat" cmpd="sng">
                  <a:solidFill>
                    <a:srgbClr val="A50021"/>
                  </a:solidFill>
                  <a:prstDash val="solid"/>
                  <a:headEnd type="triangle" w="sm" len="lg"/>
                  <a:tailEnd type="triangle" w="sm" len="lg"/>
                </a:ln>
              </p:spPr>
            </p:sp>
            <p:sp>
              <p:nvSpPr>
                <p:cNvPr id="33834" name="Line 86"/>
                <p:cNvSpPr/>
                <p:nvPr/>
              </p:nvSpPr>
              <p:spPr>
                <a:xfrm flipH="1">
                  <a:off x="3246" y="1962"/>
                  <a:ext cx="0" cy="999"/>
                </a:xfrm>
                <a:prstGeom prst="line">
                  <a:avLst/>
                </a:prstGeom>
                <a:ln w="12700" cap="flat" cmpd="sng">
                  <a:solidFill>
                    <a:srgbClr val="A50021"/>
                  </a:solidFill>
                  <a:prstDash val="solid"/>
                  <a:headEnd type="triangle" w="sm" len="lg"/>
                  <a:tailEnd type="triangle" w="sm" len="lg"/>
                </a:ln>
              </p:spPr>
            </p:sp>
            <p:sp>
              <p:nvSpPr>
                <p:cNvPr id="33835" name="Text Box 87"/>
                <p:cNvSpPr txBox="1"/>
                <p:nvPr/>
              </p:nvSpPr>
              <p:spPr>
                <a:xfrm rot="-5400000">
                  <a:off x="2838" y="2241"/>
                  <a:ext cx="480" cy="32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en-US" altLang="zh-CN" sz="2800" i="0" dirty="0">
                      <a:solidFill>
                        <a:srgbClr val="A5002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H</a:t>
                  </a:r>
                  <a:r>
                    <a:rPr lang="en-US" altLang="zh-CN" sz="2800" i="0" baseline="-25000" dirty="0">
                      <a:solidFill>
                        <a:srgbClr val="A5002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1</a:t>
                  </a:r>
                  <a:endParaRPr lang="en-US" altLang="zh-CN" sz="2800" i="0" baseline="-2500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3836" name="Text Box 88"/>
                <p:cNvSpPr txBox="1"/>
                <p:nvPr/>
              </p:nvSpPr>
              <p:spPr>
                <a:xfrm rot="-5400000">
                  <a:off x="2750" y="1166"/>
                  <a:ext cx="721" cy="32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en-US" altLang="zh-CN" sz="2800" i="0" dirty="0">
                      <a:solidFill>
                        <a:srgbClr val="A5002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L</a:t>
                  </a:r>
                  <a:endParaRPr lang="en-US" altLang="zh-CN" sz="2800" i="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3837" name="Text Box 89"/>
                <p:cNvSpPr txBox="1"/>
                <p:nvPr/>
              </p:nvSpPr>
              <p:spPr>
                <a:xfrm rot="-5400000">
                  <a:off x="2575" y="1571"/>
                  <a:ext cx="373" cy="32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en-US" altLang="zh-CN" sz="2800" i="0" dirty="0">
                      <a:solidFill>
                        <a:srgbClr val="A5002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δ</a:t>
                  </a:r>
                  <a:endParaRPr lang="en-US" altLang="zh-CN" sz="2800" i="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3814" name="Group 90"/>
              <p:cNvGrpSpPr/>
              <p:nvPr/>
            </p:nvGrpSpPr>
            <p:grpSpPr>
              <a:xfrm>
                <a:off x="1466" y="214"/>
                <a:ext cx="492" cy="644"/>
                <a:chOff x="1466" y="214"/>
                <a:chExt cx="492" cy="644"/>
              </a:xfrm>
            </p:grpSpPr>
            <p:sp>
              <p:nvSpPr>
                <p:cNvPr id="33825" name="Line 91"/>
                <p:cNvSpPr/>
                <p:nvPr/>
              </p:nvSpPr>
              <p:spPr>
                <a:xfrm>
                  <a:off x="1466" y="486"/>
                  <a:ext cx="492" cy="0"/>
                </a:xfrm>
                <a:prstGeom prst="line">
                  <a:avLst/>
                </a:prstGeom>
                <a:ln w="12700" cap="flat" cmpd="sng">
                  <a:solidFill>
                    <a:srgbClr val="A50021"/>
                  </a:solidFill>
                  <a:prstDash val="solid"/>
                  <a:headEnd type="triangle" w="sm" len="lg"/>
                  <a:tailEnd type="triangle" w="sm" len="lg"/>
                </a:ln>
              </p:spPr>
            </p:sp>
            <p:sp>
              <p:nvSpPr>
                <p:cNvPr id="33826" name="Text Box 92"/>
                <p:cNvSpPr txBox="1"/>
                <p:nvPr/>
              </p:nvSpPr>
              <p:spPr>
                <a:xfrm>
                  <a:off x="1614" y="214"/>
                  <a:ext cx="336" cy="32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en-US" altLang="zh-CN" sz="2800" i="0" dirty="0">
                      <a:solidFill>
                        <a:srgbClr val="A5002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d</a:t>
                  </a:r>
                  <a:endParaRPr lang="en-US" altLang="zh-CN" sz="2800" i="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3827" name="Line 93"/>
                <p:cNvSpPr/>
                <p:nvPr/>
              </p:nvSpPr>
              <p:spPr>
                <a:xfrm flipH="1">
                  <a:off x="1466" y="402"/>
                  <a:ext cx="0" cy="420"/>
                </a:xfrm>
                <a:prstGeom prst="line">
                  <a:avLst/>
                </a:prstGeom>
                <a:ln w="12700" cap="flat" cmpd="sng">
                  <a:solidFill>
                    <a:srgbClr val="A50021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33828" name="Line 94"/>
                <p:cNvSpPr/>
                <p:nvPr/>
              </p:nvSpPr>
              <p:spPr>
                <a:xfrm flipH="1">
                  <a:off x="1958" y="378"/>
                  <a:ext cx="0" cy="480"/>
                </a:xfrm>
                <a:prstGeom prst="line">
                  <a:avLst/>
                </a:prstGeom>
                <a:ln w="12700" cap="flat" cmpd="sng">
                  <a:solidFill>
                    <a:srgbClr val="A50021"/>
                  </a:solidFill>
                  <a:prstDash val="solid"/>
                  <a:headEnd type="none" w="sm" len="lg"/>
                  <a:tailEnd type="none" w="sm" len="lg"/>
                </a:ln>
              </p:spPr>
            </p:sp>
          </p:grpSp>
          <p:grpSp>
            <p:nvGrpSpPr>
              <p:cNvPr id="33815" name="Group 95"/>
              <p:cNvGrpSpPr/>
              <p:nvPr/>
            </p:nvGrpSpPr>
            <p:grpSpPr>
              <a:xfrm>
                <a:off x="130" y="750"/>
                <a:ext cx="1624" cy="2441"/>
                <a:chOff x="130" y="750"/>
                <a:chExt cx="1624" cy="2441"/>
              </a:xfrm>
            </p:grpSpPr>
            <p:sp>
              <p:nvSpPr>
                <p:cNvPr id="33816" name="Line 96"/>
                <p:cNvSpPr/>
                <p:nvPr/>
              </p:nvSpPr>
              <p:spPr>
                <a:xfrm flipH="1">
                  <a:off x="374" y="1638"/>
                  <a:ext cx="1092" cy="0"/>
                </a:xfrm>
                <a:prstGeom prst="line">
                  <a:avLst/>
                </a:prstGeom>
                <a:ln w="12700" cap="flat" cmpd="sng">
                  <a:solidFill>
                    <a:srgbClr val="A5002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3817" name="Line 97"/>
                <p:cNvSpPr/>
                <p:nvPr/>
              </p:nvSpPr>
              <p:spPr>
                <a:xfrm flipH="1">
                  <a:off x="362" y="750"/>
                  <a:ext cx="1128" cy="0"/>
                </a:xfrm>
                <a:prstGeom prst="line">
                  <a:avLst/>
                </a:prstGeom>
                <a:ln w="12700" cap="flat" cmpd="sng">
                  <a:solidFill>
                    <a:srgbClr val="A5002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3818" name="Line 98"/>
                <p:cNvSpPr/>
                <p:nvPr/>
              </p:nvSpPr>
              <p:spPr>
                <a:xfrm flipH="1">
                  <a:off x="356" y="3178"/>
                  <a:ext cx="1398" cy="0"/>
                </a:xfrm>
                <a:prstGeom prst="line">
                  <a:avLst/>
                </a:prstGeom>
                <a:ln w="12700" cap="flat" cmpd="sng">
                  <a:solidFill>
                    <a:srgbClr val="A5002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3819" name="Line 99"/>
                <p:cNvSpPr/>
                <p:nvPr/>
              </p:nvSpPr>
              <p:spPr>
                <a:xfrm flipH="1">
                  <a:off x="338" y="1986"/>
                  <a:ext cx="504" cy="0"/>
                </a:xfrm>
                <a:prstGeom prst="line">
                  <a:avLst/>
                </a:prstGeom>
                <a:ln w="12700" cap="flat" cmpd="sng">
                  <a:solidFill>
                    <a:srgbClr val="A5002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3820" name="Line 100"/>
                <p:cNvSpPr/>
                <p:nvPr/>
              </p:nvSpPr>
              <p:spPr>
                <a:xfrm>
                  <a:off x="506" y="750"/>
                  <a:ext cx="0" cy="900"/>
                </a:xfrm>
                <a:prstGeom prst="line">
                  <a:avLst/>
                </a:prstGeom>
                <a:ln w="12700" cap="flat" cmpd="sng">
                  <a:solidFill>
                    <a:srgbClr val="A50021"/>
                  </a:solidFill>
                  <a:prstDash val="solid"/>
                  <a:headEnd type="triangle" w="sm" len="lg"/>
                  <a:tailEnd type="triangle" w="sm" len="lg"/>
                </a:ln>
              </p:spPr>
            </p:sp>
            <p:sp>
              <p:nvSpPr>
                <p:cNvPr id="33821" name="Line 101"/>
                <p:cNvSpPr/>
                <p:nvPr/>
              </p:nvSpPr>
              <p:spPr>
                <a:xfrm flipH="1">
                  <a:off x="470" y="1986"/>
                  <a:ext cx="0" cy="1205"/>
                </a:xfrm>
                <a:prstGeom prst="line">
                  <a:avLst/>
                </a:prstGeom>
                <a:ln w="12700" cap="flat" cmpd="sng">
                  <a:solidFill>
                    <a:srgbClr val="A50021"/>
                  </a:solidFill>
                  <a:prstDash val="solid"/>
                  <a:headEnd type="triangle" w="sm" len="lg"/>
                  <a:tailEnd type="triangle" w="sm" len="lg"/>
                </a:ln>
              </p:spPr>
            </p:sp>
            <p:sp>
              <p:nvSpPr>
                <p:cNvPr id="33822" name="Text Box 102"/>
                <p:cNvSpPr txBox="1"/>
                <p:nvPr/>
              </p:nvSpPr>
              <p:spPr>
                <a:xfrm rot="-5400000">
                  <a:off x="181" y="1002"/>
                  <a:ext cx="385" cy="32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en-US" altLang="zh-CN" sz="2800" i="0" dirty="0">
                      <a:solidFill>
                        <a:srgbClr val="A5002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b</a:t>
                  </a:r>
                  <a:endParaRPr lang="en-US" altLang="zh-CN" sz="2800" i="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3823" name="Text Box 103"/>
                <p:cNvSpPr txBox="1"/>
                <p:nvPr/>
              </p:nvSpPr>
              <p:spPr>
                <a:xfrm rot="-5400000">
                  <a:off x="57" y="2428"/>
                  <a:ext cx="473" cy="32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en-US" altLang="zh-CN" sz="2800" i="0" dirty="0">
                      <a:solidFill>
                        <a:srgbClr val="A5002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H</a:t>
                  </a:r>
                  <a:r>
                    <a:rPr lang="en-US" altLang="zh-CN" sz="2800" i="0" baseline="-25000" dirty="0">
                      <a:solidFill>
                        <a:srgbClr val="A5002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2</a:t>
                  </a:r>
                  <a:endParaRPr lang="en-US" altLang="zh-CN" sz="2800" i="0" baseline="-2500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3824" name="Text Box 104"/>
                <p:cNvSpPr txBox="1"/>
                <p:nvPr/>
              </p:nvSpPr>
              <p:spPr>
                <a:xfrm rot="-5400000">
                  <a:off x="181" y="1002"/>
                  <a:ext cx="385" cy="32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en-US" altLang="zh-CN" sz="2800" i="0" dirty="0">
                      <a:solidFill>
                        <a:srgbClr val="A5002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b</a:t>
                  </a:r>
                  <a:endParaRPr lang="en-US" altLang="zh-CN" sz="2800" i="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</p:grpSp>
      </p:grpSp>
      <p:sp>
        <p:nvSpPr>
          <p:cNvPr id="495721" name="Text Box 105"/>
          <p:cNvSpPr txBox="1"/>
          <p:nvPr/>
        </p:nvSpPr>
        <p:spPr>
          <a:xfrm>
            <a:off x="4502150" y="4862513"/>
            <a:ext cx="4641850" cy="155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i="0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钢</a:t>
            </a:r>
            <a:r>
              <a:rPr lang="en-US" altLang="zh-CN" i="0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  bm=d</a:t>
            </a:r>
          </a:p>
          <a:p>
            <a:pPr algn="l"/>
            <a:r>
              <a:rPr lang="zh-CN" altLang="en-US" i="0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铸铁</a:t>
            </a:r>
            <a:r>
              <a:rPr lang="en-US" altLang="zh-CN" i="0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:bm=1.25d</a:t>
            </a:r>
          </a:p>
          <a:p>
            <a:pPr algn="l"/>
            <a:r>
              <a:rPr lang="zh-CN" altLang="en-US" i="0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铝合金、非金属</a:t>
            </a:r>
            <a:r>
              <a:rPr lang="en-US" altLang="zh-CN" i="0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  bm=2d</a:t>
            </a:r>
          </a:p>
          <a:p>
            <a:pPr algn="l"/>
            <a:r>
              <a:rPr lang="zh-CN" altLang="en-US" i="0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介于铸铁和铝合金之间：</a:t>
            </a:r>
            <a:r>
              <a:rPr lang="en-US" altLang="zh-CN" i="0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bm=1.5d</a:t>
            </a:r>
          </a:p>
        </p:txBody>
      </p:sp>
      <p:sp>
        <p:nvSpPr>
          <p:cNvPr id="495722" name="Text Box 106"/>
          <p:cNvSpPr txBox="1"/>
          <p:nvPr/>
        </p:nvSpPr>
        <p:spPr>
          <a:xfrm>
            <a:off x="5861050" y="2555875"/>
            <a:ext cx="2697163" cy="8842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2800" i="0" dirty="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en-US" altLang="zh-CN" sz="2800" i="0" baseline="-25000" dirty="0">
                <a:latin typeface="宋体" panose="02010600030101010101" pitchFamily="2" charset="-122"/>
                <a:ea typeface="宋体" panose="02010600030101010101" pitchFamily="2" charset="-122"/>
              </a:rPr>
              <a:t>m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取决于被旋入零件的材料</a:t>
            </a:r>
          </a:p>
        </p:txBody>
      </p:sp>
      <p:sp>
        <p:nvSpPr>
          <p:cNvPr id="33807" name="Rectangle 107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13.2.2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双头螺柱连接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双头螺柱连接的画法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495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495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495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"/>
                                        <p:tgtEl>
                                          <p:spTgt spid="495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300"/>
                                        <p:tgtEl>
                                          <p:spTgt spid="495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5687" grpId="0"/>
      <p:bldP spid="495688" grpId="0"/>
      <p:bldP spid="495689" grpId="0"/>
      <p:bldP spid="495721" grpId="0"/>
      <p:bldP spid="4957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5A7B25E-63DA-4685-BA90-AD2B43D1219C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17:19:13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5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29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523267" name="Rectangle 3"/>
          <p:cNvSpPr/>
          <p:nvPr/>
        </p:nvSpPr>
        <p:spPr>
          <a:xfrm>
            <a:off x="5089525" y="5480050"/>
            <a:ext cx="3359150" cy="673100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 anchor="ctr" anchorCtr="0"/>
          <a:lstStyle/>
          <a:p>
            <a:pPr algn="l" eaLnBrk="0" hangingPunct="0">
              <a:buSzPct val="100000"/>
              <a:buFont typeface="Times New Roman" panose="02020603050405020304" pitchFamily="18" charset="0"/>
              <a:buBlip>
                <a:blip r:embed="rId2"/>
              </a:buBlip>
            </a:pPr>
            <a:r>
              <a:rPr lang="en-GB" altLang="zh-CN" b="0" i="0" dirty="0">
                <a:latin typeface="仿宋_GB2312" pitchFamily="49" charset="-122"/>
                <a:ea typeface="仿宋_GB2312" pitchFamily="49" charset="-122"/>
              </a:rPr>
              <a:t> </a:t>
            </a:r>
            <a:r>
              <a:rPr lang="en-GB" altLang="zh-CN" i="0" dirty="0">
                <a:latin typeface="仿宋_GB2312" pitchFamily="49" charset="-122"/>
                <a:ea typeface="仿宋_GB2312" pitchFamily="49" charset="-122"/>
              </a:rPr>
              <a:t>b</a:t>
            </a:r>
            <a:r>
              <a:rPr lang="en-GB" altLang="zh-CN" i="0" baseline="-25000" dirty="0">
                <a:latin typeface="仿宋_GB2312" pitchFamily="49" charset="-122"/>
                <a:ea typeface="仿宋_GB2312" pitchFamily="49" charset="-122"/>
              </a:rPr>
              <a:t>m</a:t>
            </a:r>
            <a:r>
              <a:rPr lang="en-GB" altLang="zh-CN" i="0" dirty="0">
                <a:latin typeface="仿宋_GB2312" pitchFamily="49" charset="-122"/>
                <a:ea typeface="仿宋_GB2312" pitchFamily="49" charset="-122"/>
              </a:rPr>
              <a:t>同螺钉连接,由被连接件的材料决定。</a:t>
            </a:r>
            <a:endParaRPr lang="en-GB" altLang="zh-CN" i="0" baseline="-25000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523268" name="Rectangle 4"/>
          <p:cNvSpPr/>
          <p:nvPr/>
        </p:nvSpPr>
        <p:spPr>
          <a:xfrm>
            <a:off x="5089525" y="635000"/>
            <a:ext cx="3500438" cy="885825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/>
          <a:lstStyle/>
          <a:p>
            <a:pPr algn="l" eaLnBrk="0" hangingPunct="0">
              <a:spcBef>
                <a:spcPct val="50000"/>
              </a:spcBef>
              <a:buSzPct val="100000"/>
              <a:buFont typeface="Times New Roman" panose="02020603050405020304" pitchFamily="18" charset="0"/>
              <a:buBlip>
                <a:blip r:embed="rId2"/>
              </a:buBlip>
            </a:pPr>
            <a:r>
              <a:rPr lang="en-GB" altLang="zh-CN" i="0" dirty="0">
                <a:latin typeface="仿宋_GB2312" pitchFamily="49" charset="-122"/>
                <a:ea typeface="仿宋_GB2312" pitchFamily="49" charset="-122"/>
              </a:rPr>
              <a:t> 螺柱的旋入端必须 全部地旋入螺孔内。</a:t>
            </a:r>
            <a:endParaRPr lang="en-GB" altLang="zh-CN" b="0" i="0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523269" name="Rectangle 5"/>
          <p:cNvSpPr/>
          <p:nvPr/>
        </p:nvSpPr>
        <p:spPr>
          <a:xfrm>
            <a:off x="5089525" y="1749425"/>
            <a:ext cx="3749675" cy="1228725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/>
          <a:lstStyle/>
          <a:p>
            <a:pPr algn="l" eaLnBrk="0" hangingPunct="0">
              <a:spcBef>
                <a:spcPct val="50000"/>
              </a:spcBef>
              <a:buSzPct val="100000"/>
              <a:buFont typeface="Times New Roman" panose="02020603050405020304" pitchFamily="18" charset="0"/>
              <a:buBlip>
                <a:blip r:embed="rId2"/>
              </a:buBlip>
            </a:pPr>
            <a:r>
              <a:rPr lang="en-GB" altLang="zh-CN" i="0" dirty="0">
                <a:latin typeface="仿宋_GB2312" pitchFamily="49" charset="-122"/>
                <a:ea typeface="仿宋_GB2312" pitchFamily="49" charset="-122"/>
              </a:rPr>
              <a:t> 旋入端的螺纹终止线应与两个被连接零件的接触面平齐。</a:t>
            </a:r>
            <a:endParaRPr lang="en-GB" altLang="zh-CN" b="0" i="0" dirty="0"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523270" name="Rectangle 6"/>
          <p:cNvSpPr/>
          <p:nvPr/>
        </p:nvSpPr>
        <p:spPr>
          <a:xfrm>
            <a:off x="5089525" y="4473575"/>
            <a:ext cx="3500438" cy="815975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/>
          <a:lstStyle/>
          <a:p>
            <a:pPr algn="l" eaLnBrk="0" hangingPunct="0">
              <a:spcBef>
                <a:spcPct val="50000"/>
              </a:spcBef>
              <a:buSzPct val="100000"/>
              <a:buFont typeface="Times New Roman" panose="02020603050405020304" pitchFamily="18" charset="0"/>
              <a:buBlip>
                <a:blip r:embed="rId2"/>
              </a:buBlip>
            </a:pPr>
            <a:r>
              <a:rPr lang="en-GB" altLang="zh-CN" i="0" dirty="0">
                <a:latin typeface="仿宋_GB2312" pitchFamily="49" charset="-122"/>
                <a:ea typeface="仿宋_GB2312" pitchFamily="49" charset="-122"/>
              </a:rPr>
              <a:t> L是紧固端长度，bm是旋入深度。</a:t>
            </a:r>
          </a:p>
        </p:txBody>
      </p:sp>
      <p:sp>
        <p:nvSpPr>
          <p:cNvPr id="523271" name="Rectangle 7"/>
          <p:cNvSpPr/>
          <p:nvPr/>
        </p:nvSpPr>
        <p:spPr>
          <a:xfrm>
            <a:off x="5089525" y="3159125"/>
            <a:ext cx="3527425" cy="1206500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/>
          <a:lstStyle/>
          <a:p>
            <a:pPr algn="l" eaLnBrk="0" hangingPunct="0">
              <a:spcBef>
                <a:spcPct val="50000"/>
              </a:spcBef>
              <a:buSzPct val="100000"/>
              <a:buFont typeface="Times New Roman" panose="02020603050405020304" pitchFamily="18" charset="0"/>
              <a:buBlip>
                <a:blip r:embed="rId2"/>
              </a:buBlip>
            </a:pPr>
            <a:r>
              <a:rPr lang="en-GB" altLang="zh-CN" i="0" dirty="0">
                <a:latin typeface="仿宋_GB2312" pitchFamily="49" charset="-122"/>
                <a:ea typeface="仿宋_GB2312" pitchFamily="49" charset="-122"/>
              </a:rPr>
              <a:t> 螺纹孔的深度应大于旋入端长度，螺孔深一般是 b</a:t>
            </a:r>
            <a:r>
              <a:rPr lang="en-GB" altLang="zh-CN" i="0" baseline="-25000" dirty="0">
                <a:latin typeface="仿宋_GB2312" pitchFamily="49" charset="-122"/>
                <a:ea typeface="仿宋_GB2312" pitchFamily="49" charset="-122"/>
              </a:rPr>
              <a:t>m</a:t>
            </a:r>
            <a:r>
              <a:rPr lang="en-GB" altLang="zh-CN" i="0" dirty="0">
                <a:latin typeface="仿宋_GB2312" pitchFamily="49" charset="-122"/>
                <a:ea typeface="仿宋_GB2312" pitchFamily="49" charset="-122"/>
              </a:rPr>
              <a:t>+(0.3-0.5)d。</a:t>
            </a:r>
          </a:p>
        </p:txBody>
      </p:sp>
      <p:grpSp>
        <p:nvGrpSpPr>
          <p:cNvPr id="2" name="Group 8"/>
          <p:cNvGrpSpPr/>
          <p:nvPr/>
        </p:nvGrpSpPr>
        <p:grpSpPr>
          <a:xfrm>
            <a:off x="1263650" y="2562225"/>
            <a:ext cx="2989263" cy="1079500"/>
            <a:chOff x="1047" y="1301"/>
            <a:chExt cx="1883" cy="680"/>
          </a:xfrm>
        </p:grpSpPr>
        <p:sp>
          <p:nvSpPr>
            <p:cNvPr id="34902" name="Line 9"/>
            <p:cNvSpPr/>
            <p:nvPr/>
          </p:nvSpPr>
          <p:spPr>
            <a:xfrm>
              <a:off x="1665" y="1420"/>
              <a:ext cx="1" cy="405"/>
            </a:xfrm>
            <a:prstGeom prst="line">
              <a:avLst/>
            </a:prstGeom>
            <a:ln w="38100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903" name="Line 10"/>
            <p:cNvSpPr/>
            <p:nvPr/>
          </p:nvSpPr>
          <p:spPr>
            <a:xfrm>
              <a:off x="2238" y="1420"/>
              <a:ext cx="1" cy="406"/>
            </a:xfrm>
            <a:prstGeom prst="line">
              <a:avLst/>
            </a:prstGeom>
            <a:ln w="38100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34904" name="Group 11"/>
            <p:cNvGrpSpPr/>
            <p:nvPr/>
          </p:nvGrpSpPr>
          <p:grpSpPr>
            <a:xfrm>
              <a:off x="1047" y="1410"/>
              <a:ext cx="1883" cy="415"/>
              <a:chOff x="1047" y="1410"/>
              <a:chExt cx="1883" cy="415"/>
            </a:xfrm>
          </p:grpSpPr>
          <p:sp>
            <p:nvSpPr>
              <p:cNvPr id="34906" name="Line 12"/>
              <p:cNvSpPr/>
              <p:nvPr/>
            </p:nvSpPr>
            <p:spPr>
              <a:xfrm>
                <a:off x="1076" y="1410"/>
                <a:ext cx="1854" cy="1"/>
              </a:xfrm>
              <a:prstGeom prst="line">
                <a:avLst/>
              </a:prstGeom>
              <a:ln w="381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4907" name="Line 13"/>
              <p:cNvSpPr/>
              <p:nvPr/>
            </p:nvSpPr>
            <p:spPr>
              <a:xfrm flipV="1">
                <a:off x="2238" y="1421"/>
                <a:ext cx="118" cy="118"/>
              </a:xfrm>
              <a:prstGeom prst="line">
                <a:avLst/>
              </a:prstGeom>
              <a:ln w="9525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4908" name="Line 14"/>
              <p:cNvSpPr/>
              <p:nvPr/>
            </p:nvSpPr>
            <p:spPr>
              <a:xfrm flipV="1">
                <a:off x="2247" y="1414"/>
                <a:ext cx="397" cy="397"/>
              </a:xfrm>
              <a:prstGeom prst="line">
                <a:avLst/>
              </a:prstGeom>
              <a:ln w="9525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4909" name="Line 15"/>
              <p:cNvSpPr/>
              <p:nvPr/>
            </p:nvSpPr>
            <p:spPr>
              <a:xfrm flipV="1">
                <a:off x="2247" y="1421"/>
                <a:ext cx="254" cy="254"/>
              </a:xfrm>
              <a:prstGeom prst="line">
                <a:avLst/>
              </a:prstGeom>
              <a:ln w="9525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4910" name="Line 16"/>
              <p:cNvSpPr/>
              <p:nvPr/>
            </p:nvSpPr>
            <p:spPr>
              <a:xfrm flipV="1">
                <a:off x="2383" y="1420"/>
                <a:ext cx="391" cy="391"/>
              </a:xfrm>
              <a:prstGeom prst="line">
                <a:avLst/>
              </a:prstGeom>
              <a:ln w="9525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4911" name="Line 17"/>
              <p:cNvSpPr/>
              <p:nvPr/>
            </p:nvSpPr>
            <p:spPr>
              <a:xfrm flipV="1">
                <a:off x="2520" y="1421"/>
                <a:ext cx="390" cy="390"/>
              </a:xfrm>
              <a:prstGeom prst="line">
                <a:avLst/>
              </a:prstGeom>
              <a:ln w="9525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4912" name="Line 18"/>
              <p:cNvSpPr/>
              <p:nvPr/>
            </p:nvSpPr>
            <p:spPr>
              <a:xfrm flipV="1">
                <a:off x="2656" y="1597"/>
                <a:ext cx="214" cy="214"/>
              </a:xfrm>
              <a:prstGeom prst="line">
                <a:avLst/>
              </a:prstGeom>
              <a:ln w="9525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4913" name="Line 19"/>
              <p:cNvSpPr/>
              <p:nvPr/>
            </p:nvSpPr>
            <p:spPr>
              <a:xfrm flipV="1">
                <a:off x="2802" y="1729"/>
                <a:ext cx="73" cy="73"/>
              </a:xfrm>
              <a:prstGeom prst="line">
                <a:avLst/>
              </a:prstGeom>
              <a:ln w="9525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4914" name="Line 20"/>
              <p:cNvSpPr/>
              <p:nvPr/>
            </p:nvSpPr>
            <p:spPr>
              <a:xfrm flipV="1">
                <a:off x="1583" y="1730"/>
                <a:ext cx="72" cy="72"/>
              </a:xfrm>
              <a:prstGeom prst="line">
                <a:avLst/>
              </a:prstGeom>
              <a:ln w="9525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4915" name="Line 21"/>
              <p:cNvSpPr/>
              <p:nvPr/>
            </p:nvSpPr>
            <p:spPr>
              <a:xfrm flipV="1">
                <a:off x="1310" y="1466"/>
                <a:ext cx="345" cy="345"/>
              </a:xfrm>
              <a:prstGeom prst="line">
                <a:avLst/>
              </a:prstGeom>
              <a:ln w="9525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4916" name="Line 22"/>
              <p:cNvSpPr/>
              <p:nvPr/>
            </p:nvSpPr>
            <p:spPr>
              <a:xfrm flipV="1">
                <a:off x="1456" y="1602"/>
                <a:ext cx="209" cy="209"/>
              </a:xfrm>
              <a:prstGeom prst="line">
                <a:avLst/>
              </a:prstGeom>
              <a:ln w="9525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4917" name="Line 23"/>
              <p:cNvSpPr/>
              <p:nvPr/>
            </p:nvSpPr>
            <p:spPr>
              <a:xfrm flipV="1">
                <a:off x="1165" y="1410"/>
                <a:ext cx="401" cy="401"/>
              </a:xfrm>
              <a:prstGeom prst="line">
                <a:avLst/>
              </a:prstGeom>
              <a:ln w="9525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4918" name="Line 24"/>
              <p:cNvSpPr/>
              <p:nvPr/>
            </p:nvSpPr>
            <p:spPr>
              <a:xfrm flipV="1">
                <a:off x="1056" y="1413"/>
                <a:ext cx="370" cy="370"/>
              </a:xfrm>
              <a:prstGeom prst="line">
                <a:avLst/>
              </a:prstGeom>
              <a:ln w="9525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4919" name="Line 25"/>
              <p:cNvSpPr/>
              <p:nvPr/>
            </p:nvSpPr>
            <p:spPr>
              <a:xfrm flipV="1">
                <a:off x="1047" y="1420"/>
                <a:ext cx="228" cy="228"/>
              </a:xfrm>
              <a:prstGeom prst="line">
                <a:avLst/>
              </a:prstGeom>
              <a:ln w="9525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4920" name="Line 26"/>
              <p:cNvSpPr/>
              <p:nvPr/>
            </p:nvSpPr>
            <p:spPr>
              <a:xfrm flipV="1">
                <a:off x="1047" y="1411"/>
                <a:ext cx="91" cy="91"/>
              </a:xfrm>
              <a:prstGeom prst="line">
                <a:avLst/>
              </a:prstGeom>
              <a:ln w="9525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4921" name="Line 27"/>
              <p:cNvSpPr/>
              <p:nvPr/>
            </p:nvSpPr>
            <p:spPr>
              <a:xfrm>
                <a:off x="1062" y="1825"/>
                <a:ext cx="1811" cy="1"/>
              </a:xfrm>
              <a:prstGeom prst="line">
                <a:avLst/>
              </a:prstGeom>
              <a:ln w="381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pic>
          <p:nvPicPr>
            <p:cNvPr id="34905" name="Picture 28" descr="177846321113"/>
            <p:cNvPicPr>
              <a:picLocks noChangeAspect="1"/>
            </p:cNvPicPr>
            <p:nvPr/>
          </p:nvPicPr>
          <p:blipFill>
            <a:blip r:embed="rId3"/>
            <a:srcRect l="50981" t="-12000" r="21786"/>
            <a:stretch>
              <a:fillRect/>
            </a:stretch>
          </p:blipFill>
          <p:spPr>
            <a:xfrm rot="-5400000">
              <a:off x="1601" y="1627"/>
              <a:ext cx="680" cy="28"/>
            </a:xfrm>
            <a:prstGeom prst="rect">
              <a:avLst/>
            </a:prstGeom>
            <a:noFill/>
            <a:ln w="9525" cap="flat" cmpd="sng">
              <a:solidFill>
                <a:srgbClr val="990000"/>
              </a:solidFill>
              <a:prstDash val="solid"/>
              <a:miter/>
              <a:headEnd type="none" w="med" len="med"/>
              <a:tailEnd type="none" w="med" len="med"/>
            </a:ln>
          </p:spPr>
        </p:pic>
      </p:grpSp>
      <p:grpSp>
        <p:nvGrpSpPr>
          <p:cNvPr id="4" name="Group 29"/>
          <p:cNvGrpSpPr/>
          <p:nvPr/>
        </p:nvGrpSpPr>
        <p:grpSpPr>
          <a:xfrm>
            <a:off x="1316038" y="3384550"/>
            <a:ext cx="2879725" cy="1873250"/>
            <a:chOff x="1080" y="1819"/>
            <a:chExt cx="1814" cy="1180"/>
          </a:xfrm>
        </p:grpSpPr>
        <p:sp>
          <p:nvSpPr>
            <p:cNvPr id="34869" name="Line 30"/>
            <p:cNvSpPr/>
            <p:nvPr/>
          </p:nvSpPr>
          <p:spPr>
            <a:xfrm>
              <a:off x="2154" y="1830"/>
              <a:ext cx="1" cy="832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870" name="Line 31"/>
            <p:cNvSpPr/>
            <p:nvPr/>
          </p:nvSpPr>
          <p:spPr>
            <a:xfrm>
              <a:off x="1752" y="1820"/>
              <a:ext cx="1" cy="842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871" name="Line 32"/>
            <p:cNvSpPr/>
            <p:nvPr/>
          </p:nvSpPr>
          <p:spPr>
            <a:xfrm>
              <a:off x="1321" y="1828"/>
              <a:ext cx="439" cy="465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872" name="Line 33"/>
            <p:cNvSpPr/>
            <p:nvPr/>
          </p:nvSpPr>
          <p:spPr>
            <a:xfrm>
              <a:off x="1461" y="1828"/>
              <a:ext cx="288" cy="305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873" name="Line 34"/>
            <p:cNvSpPr/>
            <p:nvPr/>
          </p:nvSpPr>
          <p:spPr>
            <a:xfrm>
              <a:off x="1590" y="1823"/>
              <a:ext cx="152" cy="161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874" name="Line 35"/>
            <p:cNvSpPr/>
            <p:nvPr/>
          </p:nvSpPr>
          <p:spPr>
            <a:xfrm>
              <a:off x="2146" y="2020"/>
              <a:ext cx="692" cy="733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875" name="Line 36"/>
            <p:cNvSpPr/>
            <p:nvPr/>
          </p:nvSpPr>
          <p:spPr>
            <a:xfrm>
              <a:off x="2154" y="1869"/>
              <a:ext cx="713" cy="754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876" name="Line 37"/>
            <p:cNvSpPr/>
            <p:nvPr/>
          </p:nvSpPr>
          <p:spPr>
            <a:xfrm>
              <a:off x="2144" y="2170"/>
              <a:ext cx="705" cy="746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877" name="Line 38"/>
            <p:cNvSpPr/>
            <p:nvPr/>
          </p:nvSpPr>
          <p:spPr>
            <a:xfrm>
              <a:off x="1110" y="2987"/>
              <a:ext cx="1784" cy="1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878" name="Line 39"/>
            <p:cNvSpPr/>
            <p:nvPr/>
          </p:nvSpPr>
          <p:spPr>
            <a:xfrm>
              <a:off x="1171" y="1821"/>
              <a:ext cx="580" cy="614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879" name="Line 40"/>
            <p:cNvSpPr/>
            <p:nvPr/>
          </p:nvSpPr>
          <p:spPr>
            <a:xfrm>
              <a:off x="1100" y="1926"/>
              <a:ext cx="642" cy="680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880" name="Line 41"/>
            <p:cNvSpPr/>
            <p:nvPr/>
          </p:nvSpPr>
          <p:spPr>
            <a:xfrm>
              <a:off x="2257" y="1826"/>
              <a:ext cx="619" cy="655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881" name="Line 42"/>
            <p:cNvSpPr/>
            <p:nvPr/>
          </p:nvSpPr>
          <p:spPr>
            <a:xfrm>
              <a:off x="2407" y="1834"/>
              <a:ext cx="469" cy="496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882" name="Line 43"/>
            <p:cNvSpPr/>
            <p:nvPr/>
          </p:nvSpPr>
          <p:spPr>
            <a:xfrm>
              <a:off x="2527" y="1819"/>
              <a:ext cx="348" cy="368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883" name="Line 44"/>
            <p:cNvSpPr/>
            <p:nvPr/>
          </p:nvSpPr>
          <p:spPr>
            <a:xfrm>
              <a:off x="2653" y="1821"/>
              <a:ext cx="241" cy="254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884" name="Line 45"/>
            <p:cNvSpPr/>
            <p:nvPr/>
          </p:nvSpPr>
          <p:spPr>
            <a:xfrm>
              <a:off x="2787" y="1821"/>
              <a:ext cx="98" cy="104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885" name="Line 46"/>
            <p:cNvSpPr/>
            <p:nvPr/>
          </p:nvSpPr>
          <p:spPr>
            <a:xfrm flipV="1">
              <a:off x="1735" y="2658"/>
              <a:ext cx="431" cy="1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886" name="Line 47"/>
            <p:cNvSpPr/>
            <p:nvPr/>
          </p:nvSpPr>
          <p:spPr>
            <a:xfrm flipH="1">
              <a:off x="1950" y="2674"/>
              <a:ext cx="180" cy="91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887" name="Line 48"/>
            <p:cNvSpPr/>
            <p:nvPr/>
          </p:nvSpPr>
          <p:spPr>
            <a:xfrm>
              <a:off x="1751" y="2662"/>
              <a:ext cx="208" cy="114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888" name="Line 49"/>
            <p:cNvSpPr/>
            <p:nvPr/>
          </p:nvSpPr>
          <p:spPr>
            <a:xfrm>
              <a:off x="2163" y="2341"/>
              <a:ext cx="605" cy="640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889" name="Line 50"/>
            <p:cNvSpPr/>
            <p:nvPr/>
          </p:nvSpPr>
          <p:spPr>
            <a:xfrm>
              <a:off x="2158" y="2496"/>
              <a:ext cx="464" cy="491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890" name="Line 51"/>
            <p:cNvSpPr/>
            <p:nvPr/>
          </p:nvSpPr>
          <p:spPr>
            <a:xfrm>
              <a:off x="2145" y="2643"/>
              <a:ext cx="329" cy="347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891" name="Line 52"/>
            <p:cNvSpPr/>
            <p:nvPr/>
          </p:nvSpPr>
          <p:spPr>
            <a:xfrm>
              <a:off x="2047" y="2717"/>
              <a:ext cx="266" cy="282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892" name="Line 53"/>
            <p:cNvSpPr/>
            <p:nvPr/>
          </p:nvSpPr>
          <p:spPr>
            <a:xfrm>
              <a:off x="1101" y="2096"/>
              <a:ext cx="843" cy="891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893" name="Line 54"/>
            <p:cNvSpPr/>
            <p:nvPr/>
          </p:nvSpPr>
          <p:spPr>
            <a:xfrm>
              <a:off x="1091" y="2265"/>
              <a:ext cx="686" cy="725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894" name="Line 55"/>
            <p:cNvSpPr/>
            <p:nvPr/>
          </p:nvSpPr>
          <p:spPr>
            <a:xfrm>
              <a:off x="1082" y="2436"/>
              <a:ext cx="521" cy="551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895" name="Line 56"/>
            <p:cNvSpPr/>
            <p:nvPr/>
          </p:nvSpPr>
          <p:spPr>
            <a:xfrm>
              <a:off x="1082" y="2615"/>
              <a:ext cx="349" cy="370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896" name="Line 57"/>
            <p:cNvSpPr/>
            <p:nvPr/>
          </p:nvSpPr>
          <p:spPr>
            <a:xfrm>
              <a:off x="1109" y="2821"/>
              <a:ext cx="164" cy="175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897" name="Line 58"/>
            <p:cNvSpPr/>
            <p:nvPr/>
          </p:nvSpPr>
          <p:spPr>
            <a:xfrm>
              <a:off x="1886" y="2737"/>
              <a:ext cx="235" cy="249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898" name="Line 59"/>
            <p:cNvSpPr/>
            <p:nvPr/>
          </p:nvSpPr>
          <p:spPr>
            <a:xfrm>
              <a:off x="1080" y="1826"/>
              <a:ext cx="1785" cy="1"/>
            </a:xfrm>
            <a:prstGeom prst="line">
              <a:avLst/>
            </a:prstGeom>
            <a:ln w="38100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899" name="Line 60"/>
            <p:cNvSpPr/>
            <p:nvPr/>
          </p:nvSpPr>
          <p:spPr>
            <a:xfrm>
              <a:off x="1716" y="2528"/>
              <a:ext cx="478" cy="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900" name="Line 61"/>
            <p:cNvSpPr/>
            <p:nvPr/>
          </p:nvSpPr>
          <p:spPr>
            <a:xfrm>
              <a:off x="2188" y="1832"/>
              <a:ext cx="1" cy="69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901" name="Line 62"/>
            <p:cNvSpPr/>
            <p:nvPr/>
          </p:nvSpPr>
          <p:spPr>
            <a:xfrm>
              <a:off x="1720" y="1836"/>
              <a:ext cx="1" cy="68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5" name="Group 63"/>
          <p:cNvGrpSpPr/>
          <p:nvPr/>
        </p:nvGrpSpPr>
        <p:grpSpPr>
          <a:xfrm>
            <a:off x="2352675" y="1631950"/>
            <a:ext cx="728663" cy="2798763"/>
            <a:chOff x="1733" y="715"/>
            <a:chExt cx="459" cy="1763"/>
          </a:xfrm>
        </p:grpSpPr>
        <p:sp>
          <p:nvSpPr>
            <p:cNvPr id="34856" name="Freeform 64"/>
            <p:cNvSpPr/>
            <p:nvPr/>
          </p:nvSpPr>
          <p:spPr>
            <a:xfrm>
              <a:off x="1740" y="2310"/>
              <a:ext cx="437" cy="60"/>
            </a:xfrm>
            <a:custGeom>
              <a:avLst/>
              <a:gdLst>
                <a:gd name="txL" fmla="*/ 0 w 483"/>
                <a:gd name="txT" fmla="*/ 0 h 60"/>
                <a:gd name="txR" fmla="*/ 483 w 483"/>
                <a:gd name="txB" fmla="*/ 60 h 60"/>
              </a:gdLst>
              <a:ahLst/>
              <a:cxnLst>
                <a:cxn ang="0">
                  <a:pos x="52" y="60"/>
                </a:cxn>
                <a:cxn ang="0">
                  <a:pos x="383" y="60"/>
                </a:cxn>
                <a:cxn ang="0">
                  <a:pos x="437" y="0"/>
                </a:cxn>
                <a:cxn ang="0">
                  <a:pos x="0" y="0"/>
                </a:cxn>
                <a:cxn ang="0">
                  <a:pos x="52" y="60"/>
                </a:cxn>
              </a:cxnLst>
              <a:rect l="txL" t="txT" r="txR" b="txB"/>
              <a:pathLst>
                <a:path w="483" h="60">
                  <a:moveTo>
                    <a:pt x="57" y="60"/>
                  </a:moveTo>
                  <a:cubicBezTo>
                    <a:pt x="57" y="60"/>
                    <a:pt x="423" y="60"/>
                    <a:pt x="423" y="60"/>
                  </a:cubicBezTo>
                  <a:cubicBezTo>
                    <a:pt x="423" y="60"/>
                    <a:pt x="483" y="0"/>
                    <a:pt x="483" y="0"/>
                  </a:cubicBezTo>
                  <a:cubicBezTo>
                    <a:pt x="483" y="0"/>
                    <a:pt x="0" y="0"/>
                    <a:pt x="0" y="0"/>
                  </a:cubicBezTo>
                  <a:cubicBezTo>
                    <a:pt x="0" y="0"/>
                    <a:pt x="57" y="60"/>
                    <a:pt x="57" y="60"/>
                  </a:cubicBezTo>
                </a:path>
              </a:pathLst>
            </a:custGeom>
            <a:gradFill rotWithShape="1">
              <a:gsLst>
                <a:gs pos="0">
                  <a:srgbClr val="FFFFFF">
                    <a:alpha val="100000"/>
                  </a:srgbClr>
                </a:gs>
                <a:gs pos="50000">
                  <a:srgbClr val="767676">
                    <a:alpha val="100000"/>
                  </a:srgbClr>
                </a:gs>
                <a:gs pos="100000">
                  <a:srgbClr val="FFFFFF">
                    <a:alpha val="100000"/>
                  </a:srgbClr>
                </a:gs>
              </a:gsLst>
              <a:lin ang="0" scaled="1"/>
              <a:tileRect/>
            </a:gradFill>
            <a:ln w="381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4857" name="Group 65"/>
            <p:cNvGrpSpPr/>
            <p:nvPr/>
          </p:nvGrpSpPr>
          <p:grpSpPr>
            <a:xfrm>
              <a:off x="1733" y="715"/>
              <a:ext cx="459" cy="1763"/>
              <a:chOff x="1733" y="715"/>
              <a:chExt cx="459" cy="1763"/>
            </a:xfrm>
          </p:grpSpPr>
          <p:grpSp>
            <p:nvGrpSpPr>
              <p:cNvPr id="34858" name="Group 66"/>
              <p:cNvGrpSpPr/>
              <p:nvPr/>
            </p:nvGrpSpPr>
            <p:grpSpPr>
              <a:xfrm>
                <a:off x="1733" y="715"/>
                <a:ext cx="448" cy="1763"/>
                <a:chOff x="1733" y="715"/>
                <a:chExt cx="448" cy="1763"/>
              </a:xfrm>
            </p:grpSpPr>
            <p:grpSp>
              <p:nvGrpSpPr>
                <p:cNvPr id="34861" name="Group 67"/>
                <p:cNvGrpSpPr/>
                <p:nvPr/>
              </p:nvGrpSpPr>
              <p:grpSpPr>
                <a:xfrm>
                  <a:off x="1733" y="774"/>
                  <a:ext cx="448" cy="1534"/>
                  <a:chOff x="1733" y="774"/>
                  <a:chExt cx="448" cy="1534"/>
                </a:xfrm>
              </p:grpSpPr>
              <p:sp>
                <p:nvSpPr>
                  <p:cNvPr id="34867" name="Rectangle 68"/>
                  <p:cNvSpPr/>
                  <p:nvPr/>
                </p:nvSpPr>
                <p:spPr>
                  <a:xfrm>
                    <a:off x="1733" y="835"/>
                    <a:ext cx="448" cy="1473"/>
                  </a:xfrm>
                  <a:prstGeom prst="rect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50000">
                        <a:srgbClr val="767676"/>
                      </a:gs>
                      <a:gs pos="100000">
                        <a:srgbClr val="FFFFFF"/>
                      </a:gs>
                    </a:gsLst>
                    <a:lin ang="0" scaled="1"/>
                    <a:tileRect/>
                  </a:gradFill>
                  <a:ln w="38100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lIns="88900" tIns="38100" rIns="88900" bIns="38100" anchor="ctr" anchorCtr="0"/>
                  <a:lstStyle/>
                  <a:p>
                    <a:pPr algn="l" eaLnBrk="0" hangingPunct="0">
                      <a:buSzPct val="100000"/>
                      <a:buFont typeface="Times New Roman" panose="02020603050405020304" pitchFamily="18" charset="0"/>
                    </a:pPr>
                    <a:endParaRPr lang="en-GB" altLang="zh-CN" sz="1800" b="0" i="0" dirty="0">
                      <a:solidFill>
                        <a:srgbClr val="0000CC"/>
                      </a:solidFill>
                      <a:latin typeface="楷体_GB2312" pitchFamily="49" charset="-122"/>
                      <a:ea typeface="楷体_GB2312" pitchFamily="49" charset="-122"/>
                    </a:endParaRPr>
                  </a:p>
                </p:txBody>
              </p:sp>
              <p:sp>
                <p:nvSpPr>
                  <p:cNvPr id="34868" name="Freeform 69"/>
                  <p:cNvSpPr/>
                  <p:nvPr/>
                </p:nvSpPr>
                <p:spPr>
                  <a:xfrm>
                    <a:off x="1734" y="774"/>
                    <a:ext cx="447" cy="69"/>
                  </a:xfrm>
                  <a:custGeom>
                    <a:avLst/>
                    <a:gdLst>
                      <a:gd name="txL" fmla="*/ 0 w 480"/>
                      <a:gd name="txT" fmla="*/ 0 h 69"/>
                      <a:gd name="txR" fmla="*/ 480 w 480"/>
                      <a:gd name="txB" fmla="*/ 69 h 69"/>
                    </a:gdLst>
                    <a:ahLst/>
                    <a:cxnLst>
                      <a:cxn ang="0">
                        <a:pos x="0" y="69"/>
                      </a:cxn>
                      <a:cxn ang="0">
                        <a:pos x="447" y="69"/>
                      </a:cxn>
                      <a:cxn ang="0">
                        <a:pos x="383" y="0"/>
                      </a:cxn>
                      <a:cxn ang="0">
                        <a:pos x="61" y="0"/>
                      </a:cxn>
                      <a:cxn ang="0">
                        <a:pos x="0" y="69"/>
                      </a:cxn>
                    </a:cxnLst>
                    <a:rect l="txL" t="txT" r="txR" b="txB"/>
                    <a:pathLst>
                      <a:path w="480" h="69">
                        <a:moveTo>
                          <a:pt x="0" y="69"/>
                        </a:moveTo>
                        <a:cubicBezTo>
                          <a:pt x="0" y="69"/>
                          <a:pt x="480" y="69"/>
                          <a:pt x="480" y="69"/>
                        </a:cubicBezTo>
                        <a:cubicBezTo>
                          <a:pt x="480" y="69"/>
                          <a:pt x="411" y="0"/>
                          <a:pt x="411" y="0"/>
                        </a:cubicBezTo>
                        <a:cubicBezTo>
                          <a:pt x="411" y="0"/>
                          <a:pt x="66" y="0"/>
                          <a:pt x="66" y="0"/>
                        </a:cubicBezTo>
                        <a:cubicBezTo>
                          <a:pt x="66" y="0"/>
                          <a:pt x="0" y="69"/>
                          <a:pt x="0" y="69"/>
                        </a:cubicBezTo>
                      </a:path>
                    </a:pathLst>
                  </a:custGeom>
                  <a:gradFill rotWithShape="1">
                    <a:gsLst>
                      <a:gs pos="0">
                        <a:srgbClr val="FFFFFF">
                          <a:alpha val="100000"/>
                        </a:srgbClr>
                      </a:gs>
                      <a:gs pos="50000">
                        <a:srgbClr val="767676">
                          <a:alpha val="100000"/>
                        </a:srgbClr>
                      </a:gs>
                      <a:gs pos="100000">
                        <a:srgbClr val="FFFFFF">
                          <a:alpha val="100000"/>
                        </a:srgbClr>
                      </a:gs>
                    </a:gsLst>
                    <a:lin ang="0" scaled="1"/>
                    <a:tileRect/>
                  </a:gradFill>
                  <a:ln w="38100" cap="flat" cmpd="sng">
                    <a:solidFill>
                      <a:srgbClr val="000000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4862" name="Line 70"/>
                <p:cNvSpPr/>
                <p:nvPr/>
              </p:nvSpPr>
              <p:spPr>
                <a:xfrm>
                  <a:off x="2146" y="809"/>
                  <a:ext cx="1" cy="891"/>
                </a:xfrm>
                <a:prstGeom prst="line">
                  <a:avLst/>
                </a:prstGeom>
                <a:ln w="127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4863" name="Line 71"/>
                <p:cNvSpPr/>
                <p:nvPr/>
              </p:nvSpPr>
              <p:spPr>
                <a:xfrm>
                  <a:off x="1766" y="809"/>
                  <a:ext cx="1" cy="882"/>
                </a:xfrm>
                <a:prstGeom prst="line">
                  <a:avLst/>
                </a:prstGeom>
                <a:ln w="127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pic>
              <p:nvPicPr>
                <p:cNvPr id="34864" name="Picture 72" descr="133191544462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 rot="-5400000">
                  <a:off x="1066" y="1588"/>
                  <a:ext cx="1763" cy="17"/>
                </a:xfrm>
                <a:prstGeom prst="rect">
                  <a:avLst/>
                </a:prstGeom>
                <a:gradFill rotWithShape="1">
                  <a:gsLst>
                    <a:gs pos="0">
                      <a:srgbClr val="FFFFFF"/>
                    </a:gs>
                    <a:gs pos="50000">
                      <a:srgbClr val="767676"/>
                    </a:gs>
                    <a:gs pos="100000">
                      <a:srgbClr val="FFFFFF"/>
                    </a:gs>
                  </a:gsLst>
                  <a:lin ang="0" scaled="1"/>
                  <a:tileRect/>
                </a:gradFill>
                <a:ln w="9525">
                  <a:noFill/>
                </a:ln>
              </p:spPr>
            </p:pic>
            <p:sp>
              <p:nvSpPr>
                <p:cNvPr id="34865" name="Line 73"/>
                <p:cNvSpPr/>
                <p:nvPr/>
              </p:nvSpPr>
              <p:spPr>
                <a:xfrm>
                  <a:off x="2147" y="1816"/>
                  <a:ext cx="1" cy="530"/>
                </a:xfrm>
                <a:prstGeom prst="line">
                  <a:avLst/>
                </a:prstGeom>
                <a:ln w="127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4866" name="Line 74"/>
                <p:cNvSpPr/>
                <p:nvPr/>
              </p:nvSpPr>
              <p:spPr>
                <a:xfrm>
                  <a:off x="1769" y="1828"/>
                  <a:ext cx="1" cy="530"/>
                </a:xfrm>
                <a:prstGeom prst="line">
                  <a:avLst/>
                </a:prstGeom>
                <a:ln w="127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34859" name="Line 75"/>
              <p:cNvSpPr/>
              <p:nvPr/>
            </p:nvSpPr>
            <p:spPr>
              <a:xfrm>
                <a:off x="1735" y="1696"/>
                <a:ext cx="457" cy="1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4860" name="Line 76"/>
              <p:cNvSpPr/>
              <p:nvPr/>
            </p:nvSpPr>
            <p:spPr>
              <a:xfrm>
                <a:off x="1739" y="1821"/>
                <a:ext cx="436" cy="1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9" name="Group 77"/>
          <p:cNvGrpSpPr/>
          <p:nvPr/>
        </p:nvGrpSpPr>
        <p:grpSpPr>
          <a:xfrm>
            <a:off x="2967038" y="2716213"/>
            <a:ext cx="1900237" cy="1584325"/>
            <a:chOff x="2120" y="1398"/>
            <a:chExt cx="1197" cy="998"/>
          </a:xfrm>
        </p:grpSpPr>
        <p:sp>
          <p:nvSpPr>
            <p:cNvPr id="34849" name="Rectangle 78"/>
            <p:cNvSpPr/>
            <p:nvPr/>
          </p:nvSpPr>
          <p:spPr>
            <a:xfrm rot="-5400000">
              <a:off x="3006" y="1482"/>
              <a:ext cx="211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88900" tIns="38100" rIns="88900" bIns="38100" anchor="ctr" anchorCtr="0"/>
            <a:lstStyle/>
            <a:p>
              <a:pPr eaLnBrk="0" hangingPunct="0">
                <a:buSzPct val="100000"/>
                <a:buFont typeface="Times New Roman" panose="02020603050405020304" pitchFamily="18" charset="0"/>
              </a:pPr>
              <a:r>
                <a:rPr lang="en-GB" altLang="zh-CN" sz="1800" i="0" dirty="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  <a:sym typeface="Symbol" panose="05050102010706020507" pitchFamily="18" charset="2"/>
                </a:rPr>
                <a:t></a:t>
              </a:r>
              <a:endParaRPr lang="en-GB" altLang="zh-CN" sz="1800" b="0" i="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34850" name="Line 79"/>
            <p:cNvSpPr/>
            <p:nvPr/>
          </p:nvSpPr>
          <p:spPr>
            <a:xfrm>
              <a:off x="3246" y="1398"/>
              <a:ext cx="1" cy="436"/>
            </a:xfrm>
            <a:prstGeom prst="line">
              <a:avLst/>
            </a:prstGeom>
            <a:ln w="12700" cap="flat" cmpd="sng">
              <a:solidFill>
                <a:schemeClr val="accent2"/>
              </a:solidFill>
              <a:prstDash val="solid"/>
              <a:headEnd type="triangle" w="sm" len="lg"/>
              <a:tailEnd type="triangle" w="sm" len="lg"/>
            </a:ln>
          </p:spPr>
        </p:sp>
        <p:sp>
          <p:nvSpPr>
            <p:cNvPr id="34851" name="Line 80"/>
            <p:cNvSpPr/>
            <p:nvPr/>
          </p:nvSpPr>
          <p:spPr>
            <a:xfrm>
              <a:off x="2893" y="1815"/>
              <a:ext cx="418" cy="1"/>
            </a:xfrm>
            <a:prstGeom prst="line">
              <a:avLst/>
            </a:prstGeom>
            <a:ln w="127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852" name="Line 81"/>
            <p:cNvSpPr/>
            <p:nvPr/>
          </p:nvSpPr>
          <p:spPr>
            <a:xfrm>
              <a:off x="2120" y="2372"/>
              <a:ext cx="1191" cy="1"/>
            </a:xfrm>
            <a:prstGeom prst="line">
              <a:avLst/>
            </a:prstGeom>
            <a:ln w="127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853" name="Line 82"/>
            <p:cNvSpPr/>
            <p:nvPr/>
          </p:nvSpPr>
          <p:spPr>
            <a:xfrm>
              <a:off x="3246" y="1803"/>
              <a:ext cx="1" cy="593"/>
            </a:xfrm>
            <a:prstGeom prst="line">
              <a:avLst/>
            </a:prstGeom>
            <a:ln w="12700" cap="flat" cmpd="sng">
              <a:solidFill>
                <a:schemeClr val="accent2"/>
              </a:solidFill>
              <a:prstDash val="solid"/>
              <a:headEnd type="triangle" w="sm" len="lg"/>
              <a:tailEnd type="triangle" w="sm" len="lg"/>
            </a:ln>
          </p:spPr>
        </p:sp>
        <p:sp>
          <p:nvSpPr>
            <p:cNvPr id="34854" name="Rectangle 83"/>
            <p:cNvSpPr/>
            <p:nvPr/>
          </p:nvSpPr>
          <p:spPr>
            <a:xfrm rot="-5400000">
              <a:off x="2874" y="1956"/>
              <a:ext cx="43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88900" tIns="38100" rIns="88900" bIns="38100" anchor="ctr" anchorCtr="0"/>
            <a:lstStyle/>
            <a:p>
              <a:pPr eaLnBrk="0" hangingPunct="0">
                <a:buSzPct val="100000"/>
                <a:buFont typeface="Times New Roman" panose="02020603050405020304" pitchFamily="18" charset="0"/>
              </a:pPr>
              <a:r>
                <a:rPr lang="en-GB" altLang="zh-CN" sz="1800" i="0" dirty="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b</a:t>
              </a:r>
              <a:r>
                <a:rPr lang="en-GB" altLang="zh-CN" sz="1800" i="0" baseline="-25000" dirty="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m</a:t>
              </a:r>
              <a:endParaRPr lang="en-GB" altLang="zh-CN" sz="1800" b="0" i="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34855" name="Line 84"/>
            <p:cNvSpPr/>
            <p:nvPr/>
          </p:nvSpPr>
          <p:spPr>
            <a:xfrm>
              <a:off x="2908" y="1408"/>
              <a:ext cx="409" cy="1"/>
            </a:xfrm>
            <a:prstGeom prst="line">
              <a:avLst/>
            </a:prstGeom>
            <a:ln w="127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0" name="Group 85"/>
          <p:cNvGrpSpPr/>
          <p:nvPr/>
        </p:nvGrpSpPr>
        <p:grpSpPr>
          <a:xfrm>
            <a:off x="644525" y="1714500"/>
            <a:ext cx="1820863" cy="1708150"/>
            <a:chOff x="657" y="767"/>
            <a:chExt cx="1147" cy="1076"/>
          </a:xfrm>
        </p:grpSpPr>
        <p:sp>
          <p:nvSpPr>
            <p:cNvPr id="34845" name="Line 86"/>
            <p:cNvSpPr/>
            <p:nvPr/>
          </p:nvSpPr>
          <p:spPr>
            <a:xfrm flipH="1">
              <a:off x="838" y="1822"/>
              <a:ext cx="277" cy="1"/>
            </a:xfrm>
            <a:prstGeom prst="line">
              <a:avLst/>
            </a:prstGeom>
            <a:ln w="127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846" name="Line 87"/>
            <p:cNvSpPr/>
            <p:nvPr/>
          </p:nvSpPr>
          <p:spPr>
            <a:xfrm flipH="1">
              <a:off x="838" y="776"/>
              <a:ext cx="966" cy="1"/>
            </a:xfrm>
            <a:prstGeom prst="line">
              <a:avLst/>
            </a:prstGeom>
            <a:ln w="127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847" name="Line 88"/>
            <p:cNvSpPr/>
            <p:nvPr/>
          </p:nvSpPr>
          <p:spPr>
            <a:xfrm>
              <a:off x="897" y="767"/>
              <a:ext cx="1" cy="1076"/>
            </a:xfrm>
            <a:prstGeom prst="line">
              <a:avLst/>
            </a:prstGeom>
            <a:ln w="12700" cap="flat" cmpd="sng">
              <a:solidFill>
                <a:schemeClr val="accent2"/>
              </a:solidFill>
              <a:prstDash val="solid"/>
              <a:headEnd type="triangle" w="sm" len="lg"/>
              <a:tailEnd type="triangle" w="sm" len="lg"/>
            </a:ln>
          </p:spPr>
        </p:sp>
        <p:sp>
          <p:nvSpPr>
            <p:cNvPr id="34848" name="Rectangle 89"/>
            <p:cNvSpPr/>
            <p:nvPr/>
          </p:nvSpPr>
          <p:spPr>
            <a:xfrm rot="-5400000">
              <a:off x="666" y="1127"/>
              <a:ext cx="27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88900" tIns="38100" rIns="88900" bIns="38100" anchor="ctr" anchorCtr="0"/>
            <a:lstStyle/>
            <a:p>
              <a:pPr eaLnBrk="0" hangingPunct="0">
                <a:buSzPct val="100000"/>
                <a:buFont typeface="Times New Roman" panose="02020603050405020304" pitchFamily="18" charset="0"/>
              </a:pPr>
              <a:r>
                <a:rPr lang="en-GB" altLang="zh-CN" sz="1800" i="0" dirty="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L</a:t>
              </a:r>
              <a:endParaRPr lang="en-GB" altLang="zh-CN" sz="1800" b="0" i="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1" name="Group 90"/>
          <p:cNvGrpSpPr/>
          <p:nvPr/>
        </p:nvGrpSpPr>
        <p:grpSpPr>
          <a:xfrm>
            <a:off x="1835150" y="2546350"/>
            <a:ext cx="1716088" cy="242888"/>
            <a:chOff x="1407" y="1291"/>
            <a:chExt cx="1081" cy="153"/>
          </a:xfrm>
        </p:grpSpPr>
        <p:sp>
          <p:nvSpPr>
            <p:cNvPr id="523355" name="Rectangle 91"/>
            <p:cNvSpPr/>
            <p:nvPr/>
          </p:nvSpPr>
          <p:spPr bwMode="auto">
            <a:xfrm>
              <a:off x="1407" y="1334"/>
              <a:ext cx="1081" cy="73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50000">
                  <a:schemeClr val="folHlink"/>
                </a:gs>
                <a:gs pos="100000">
                  <a:schemeClr val="accent2"/>
                </a:gs>
              </a:gsLst>
              <a:lin ang="0" scaled="1"/>
            </a:gradFill>
            <a:ln w="38100">
              <a:solidFill>
                <a:srgbClr val="000000"/>
              </a:solidFill>
              <a:miter lim="800000"/>
            </a:ln>
          </p:spPr>
          <p:txBody>
            <a:bodyPr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Dotum" pitchFamily="34" charset="-127"/>
                <a:cs typeface="+mn-cs"/>
              </a:endParaRPr>
            </a:p>
          </p:txBody>
        </p:sp>
        <p:sp>
          <p:nvSpPr>
            <p:cNvPr id="34844" name="Line 92"/>
            <p:cNvSpPr/>
            <p:nvPr/>
          </p:nvSpPr>
          <p:spPr>
            <a:xfrm>
              <a:off x="1947" y="1291"/>
              <a:ext cx="1" cy="153"/>
            </a:xfrm>
            <a:prstGeom prst="line">
              <a:avLst/>
            </a:prstGeom>
            <a:ln w="12700" cap="flat" cmpd="sng">
              <a:solidFill>
                <a:schemeClr val="tx2"/>
              </a:solidFill>
              <a:prstDash val="lgDashDot"/>
              <a:headEnd type="none" w="med" len="med"/>
              <a:tailEnd type="none" w="med" len="med"/>
            </a:ln>
          </p:spPr>
        </p:sp>
      </p:grpSp>
      <p:sp>
        <p:nvSpPr>
          <p:cNvPr id="523357" name="Oval 93"/>
          <p:cNvSpPr/>
          <p:nvPr/>
        </p:nvSpPr>
        <p:spPr>
          <a:xfrm>
            <a:off x="2827338" y="3240088"/>
            <a:ext cx="533400" cy="492125"/>
          </a:xfrm>
          <a:prstGeom prst="ellipse">
            <a:avLst/>
          </a:prstGeom>
          <a:noFill/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523358" name="Picture 94" descr="3150628771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5400000">
            <a:off x="712788" y="3436938"/>
            <a:ext cx="3963987" cy="396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Group 95"/>
          <p:cNvGrpSpPr/>
          <p:nvPr/>
        </p:nvGrpSpPr>
        <p:grpSpPr>
          <a:xfrm>
            <a:off x="1946275" y="1804988"/>
            <a:ext cx="1516063" cy="1079500"/>
            <a:chOff x="1477" y="824"/>
            <a:chExt cx="955" cy="680"/>
          </a:xfrm>
        </p:grpSpPr>
        <p:grpSp>
          <p:nvGrpSpPr>
            <p:cNvPr id="34836" name="Group 96"/>
            <p:cNvGrpSpPr/>
            <p:nvPr/>
          </p:nvGrpSpPr>
          <p:grpSpPr>
            <a:xfrm>
              <a:off x="1477" y="915"/>
              <a:ext cx="955" cy="569"/>
              <a:chOff x="1477" y="915"/>
              <a:chExt cx="955" cy="569"/>
            </a:xfrm>
          </p:grpSpPr>
          <p:grpSp>
            <p:nvGrpSpPr>
              <p:cNvPr id="34838" name="Group 97"/>
              <p:cNvGrpSpPr/>
              <p:nvPr/>
            </p:nvGrpSpPr>
            <p:grpSpPr>
              <a:xfrm>
                <a:off x="1477" y="915"/>
                <a:ext cx="955" cy="569"/>
                <a:chOff x="1477" y="915"/>
                <a:chExt cx="955" cy="569"/>
              </a:xfrm>
            </p:grpSpPr>
            <p:sp>
              <p:nvSpPr>
                <p:cNvPr id="34841" name="Rectangle 98"/>
                <p:cNvSpPr/>
                <p:nvPr/>
              </p:nvSpPr>
              <p:spPr>
                <a:xfrm>
                  <a:off x="1477" y="964"/>
                  <a:ext cx="955" cy="373"/>
                </a:xfrm>
                <a:prstGeom prst="rect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990000"/>
                    </a:gs>
                  </a:gsLst>
                  <a:lin ang="0" scaled="1"/>
                  <a:tileRect/>
                </a:gradFill>
                <a:ln w="38100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pic>
              <p:nvPicPr>
                <p:cNvPr id="34842" name="Picture 99" descr="78829456259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 rot="-5400000">
                  <a:off x="1669" y="1197"/>
                  <a:ext cx="569" cy="5"/>
                </a:xfrm>
                <a:prstGeom prst="rect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990000"/>
                    </a:gs>
                  </a:gsLst>
                  <a:lin ang="0" scaled="1"/>
                  <a:tileRect/>
                </a:gradFill>
                <a:ln w="9525">
                  <a:noFill/>
                </a:ln>
              </p:spPr>
            </p:pic>
          </p:grpSp>
          <p:sp>
            <p:nvSpPr>
              <p:cNvPr id="34839" name="Line 100"/>
              <p:cNvSpPr/>
              <p:nvPr/>
            </p:nvSpPr>
            <p:spPr>
              <a:xfrm>
                <a:off x="1718" y="962"/>
                <a:ext cx="1" cy="371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4840" name="Line 101"/>
              <p:cNvSpPr/>
              <p:nvPr/>
            </p:nvSpPr>
            <p:spPr>
              <a:xfrm>
                <a:off x="2201" y="972"/>
                <a:ext cx="1" cy="364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pic>
          <p:nvPicPr>
            <p:cNvPr id="34837" name="Picture 102" descr="637438255194"/>
            <p:cNvPicPr>
              <a:picLocks noChangeAspect="1"/>
            </p:cNvPicPr>
            <p:nvPr/>
          </p:nvPicPr>
          <p:blipFill>
            <a:blip r:embed="rId3"/>
            <a:srcRect l="50981" t="-12000" r="21786"/>
            <a:stretch>
              <a:fillRect/>
            </a:stretch>
          </p:blipFill>
          <p:spPr>
            <a:xfrm rot="-5400000">
              <a:off x="1604" y="1150"/>
              <a:ext cx="680" cy="2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4835" name="Rectangle 104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13.2.2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双头螺柱连接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双头螺柱连接的画法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23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3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23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23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523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0" fill="hold"/>
                                        <p:tgtEl>
                                          <p:spTgt spid="523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523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23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523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523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3267" grpId="0"/>
      <p:bldP spid="523268" grpId="0"/>
      <p:bldP spid="523269" grpId="0"/>
      <p:bldP spid="523270" grpId="0"/>
      <p:bldP spid="523271" grpId="0"/>
      <p:bldP spid="52335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2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77461AC-8D52-4B2E-9F9C-EF7281B7F099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17:19:13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灯片编号占位符 4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3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8197" name="Text Box 42"/>
          <p:cNvSpPr txBox="1"/>
          <p:nvPr/>
        </p:nvSpPr>
        <p:spPr>
          <a:xfrm>
            <a:off x="957263" y="788988"/>
            <a:ext cx="5741987" cy="576262"/>
          </a:xfrm>
          <a:prstGeom prst="rect">
            <a:avLst/>
          </a:prstGeom>
          <a:solidFill>
            <a:srgbClr val="CCFFCC"/>
          </a:solidFill>
          <a:ln w="57150" cap="flat" cmpd="sng">
            <a:solidFill>
              <a:srgbClr val="C0C0C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i="0" dirty="0">
                <a:latin typeface="Times New Roman" panose="02020603050405020304" pitchFamily="18" charset="0"/>
                <a:ea typeface="仿宋_GB2312" pitchFamily="49" charset="-122"/>
              </a:rPr>
              <a:t>内螺纹的加工过程及画法</a:t>
            </a:r>
          </a:p>
        </p:txBody>
      </p:sp>
      <p:sp>
        <p:nvSpPr>
          <p:cNvPr id="8198" name="Rectangle 84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螺纹的种类、画法及标注</a:t>
            </a:r>
          </a:p>
        </p:txBody>
      </p:sp>
      <p:pic>
        <p:nvPicPr>
          <p:cNvPr id="8199" name="Picture 8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0438" y="1404938"/>
            <a:ext cx="4170362" cy="5035550"/>
          </a:xfrm>
          <a:prstGeom prst="rect">
            <a:avLst/>
          </a:prstGeom>
          <a:noFill/>
          <a:ln w="4763">
            <a:noFill/>
          </a:ln>
        </p:spPr>
      </p:pic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C40CD42-E254-4F39-9216-AAF43CDAB451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17:19:13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0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30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pic>
        <p:nvPicPr>
          <p:cNvPr id="35845" name="Picture 4" descr="194264795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0" y="620713"/>
            <a:ext cx="1249363" cy="763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0197" name="Text Box 5"/>
          <p:cNvSpPr txBox="1"/>
          <p:nvPr/>
        </p:nvSpPr>
        <p:spPr>
          <a:xfrm>
            <a:off x="611188" y="587375"/>
            <a:ext cx="6913562" cy="146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000" i="0" dirty="0">
                <a:latin typeface="Garamond" panose="02020404030301010803" pitchFamily="18" charset="0"/>
                <a:ea typeface="仿宋_GB2312" pitchFamily="49" charset="-122"/>
              </a:rPr>
              <a:t>当一个被连接件较厚、不宜作成通孔时，在较厚的被连接件上加工出螺孔，而另一个被连接件上加工通孔，螺钉穿过通孔拧进螺孔而连接两个零件。</a:t>
            </a:r>
          </a:p>
          <a:p>
            <a:pPr algn="l">
              <a:spcBef>
                <a:spcPct val="50000"/>
              </a:spcBef>
            </a:pPr>
            <a:r>
              <a:rPr lang="zh-CN" altLang="en-US" sz="2000" i="0" dirty="0">
                <a:latin typeface="Garamond" panose="02020404030301010803" pitchFamily="18" charset="0"/>
                <a:ea typeface="仿宋_GB2312" pitchFamily="49" charset="-122"/>
              </a:rPr>
              <a:t>螺钉连接常用于受力不大，又不经常拆装的场合。</a:t>
            </a:r>
          </a:p>
        </p:txBody>
      </p:sp>
      <p:grpSp>
        <p:nvGrpSpPr>
          <p:cNvPr id="2" name="Group 6"/>
          <p:cNvGrpSpPr/>
          <p:nvPr/>
        </p:nvGrpSpPr>
        <p:grpSpPr>
          <a:xfrm>
            <a:off x="538163" y="2133600"/>
            <a:ext cx="5041900" cy="2640013"/>
            <a:chOff x="158" y="1767"/>
            <a:chExt cx="3176" cy="1663"/>
          </a:xfrm>
        </p:grpSpPr>
        <p:grpSp>
          <p:nvGrpSpPr>
            <p:cNvPr id="35894" name="Group 7"/>
            <p:cNvGrpSpPr/>
            <p:nvPr/>
          </p:nvGrpSpPr>
          <p:grpSpPr>
            <a:xfrm>
              <a:off x="1202" y="2306"/>
              <a:ext cx="1951" cy="610"/>
              <a:chOff x="1202" y="2306"/>
              <a:chExt cx="1951" cy="610"/>
            </a:xfrm>
          </p:grpSpPr>
          <p:sp>
            <p:nvSpPr>
              <p:cNvPr id="35929" name="AutoShape 8"/>
              <p:cNvSpPr/>
              <p:nvPr/>
            </p:nvSpPr>
            <p:spPr>
              <a:xfrm rot="-5400000">
                <a:off x="1197" y="2522"/>
                <a:ext cx="553" cy="182"/>
              </a:xfrm>
              <a:custGeom>
                <a:avLst/>
                <a:gdLst>
                  <a:gd name="txL" fmla="*/ 4804 w 21600"/>
                  <a:gd name="txT" fmla="*/ 4866 h 21600"/>
                  <a:gd name="txR" fmla="*/ 16796 w 21600"/>
                  <a:gd name="txB" fmla="*/ 16734 h 21600"/>
                </a:gdLst>
                <a:ahLst/>
                <a:cxnLst>
                  <a:cxn ang="0">
                    <a:pos x="12" y="1"/>
                  </a:cxn>
                  <a:cxn ang="0">
                    <a:pos x="7" y="2"/>
                  </a:cxn>
                  <a:cxn ang="0">
                    <a:pos x="2" y="1"/>
                  </a:cxn>
                  <a:cxn ang="0">
                    <a:pos x="7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6015" y="21600"/>
                    </a:lnTo>
                    <a:lnTo>
                      <a:pt x="15585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38100" cap="flat" cmpd="sng">
                <a:solidFill>
                  <a:schemeClr val="tx2">
                    <a:alpha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930" name="Rectangle 9"/>
              <p:cNvSpPr/>
              <p:nvPr/>
            </p:nvSpPr>
            <p:spPr>
              <a:xfrm>
                <a:off x="1340" y="2328"/>
                <a:ext cx="45" cy="567"/>
              </a:xfrm>
              <a:prstGeom prst="rect">
                <a:avLst/>
              </a:prstGeom>
              <a:noFill/>
              <a:ln w="38100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5931" name="Rectangle 10"/>
              <p:cNvSpPr/>
              <p:nvPr/>
            </p:nvSpPr>
            <p:spPr>
              <a:xfrm>
                <a:off x="1247" y="2568"/>
                <a:ext cx="182" cy="91"/>
              </a:xfrm>
              <a:prstGeom prst="rect">
                <a:avLst/>
              </a:prstGeom>
              <a:solidFill>
                <a:srgbClr val="FFFFFF"/>
              </a:solidFill>
              <a:ln w="38100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5932" name="Rectangle 11"/>
              <p:cNvSpPr/>
              <p:nvPr/>
            </p:nvSpPr>
            <p:spPr>
              <a:xfrm>
                <a:off x="1202" y="2523"/>
                <a:ext cx="126" cy="227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5933" name="Rectangle 12"/>
              <p:cNvSpPr/>
              <p:nvPr/>
            </p:nvSpPr>
            <p:spPr>
              <a:xfrm>
                <a:off x="1562" y="2471"/>
                <a:ext cx="1451" cy="272"/>
              </a:xfrm>
              <a:prstGeom prst="rect">
                <a:avLst/>
              </a:prstGeom>
              <a:solidFill>
                <a:srgbClr val="FFFFFF"/>
              </a:solidFill>
              <a:ln w="12700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5934" name="Rectangle 13"/>
              <p:cNvSpPr/>
              <p:nvPr/>
            </p:nvSpPr>
            <p:spPr>
              <a:xfrm>
                <a:off x="1973" y="2423"/>
                <a:ext cx="1043" cy="363"/>
              </a:xfrm>
              <a:prstGeom prst="rect">
                <a:avLst/>
              </a:prstGeom>
              <a:noFill/>
              <a:ln w="38100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5935" name="Rectangle 14"/>
              <p:cNvSpPr/>
              <p:nvPr/>
            </p:nvSpPr>
            <p:spPr>
              <a:xfrm>
                <a:off x="1565" y="2472"/>
                <a:ext cx="362" cy="272"/>
              </a:xfrm>
              <a:prstGeom prst="rect">
                <a:avLst/>
              </a:prstGeom>
              <a:solidFill>
                <a:srgbClr val="FFFFFF"/>
              </a:solidFill>
              <a:ln w="38100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5936" name="Line 15"/>
              <p:cNvSpPr/>
              <p:nvPr/>
            </p:nvSpPr>
            <p:spPr>
              <a:xfrm flipV="1">
                <a:off x="1927" y="2420"/>
                <a:ext cx="46" cy="46"/>
              </a:xfrm>
              <a:prstGeom prst="line">
                <a:avLst/>
              </a:prstGeom>
              <a:ln w="381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5937" name="Line 16"/>
              <p:cNvSpPr/>
              <p:nvPr/>
            </p:nvSpPr>
            <p:spPr>
              <a:xfrm>
                <a:off x="1927" y="2746"/>
                <a:ext cx="46" cy="46"/>
              </a:xfrm>
              <a:prstGeom prst="line">
                <a:avLst/>
              </a:prstGeom>
              <a:ln w="38100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5938" name="Line 17"/>
              <p:cNvSpPr/>
              <p:nvPr/>
            </p:nvSpPr>
            <p:spPr>
              <a:xfrm>
                <a:off x="1203" y="2614"/>
                <a:ext cx="1950" cy="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35939" name="Line 18"/>
              <p:cNvSpPr/>
              <p:nvPr/>
            </p:nvSpPr>
            <p:spPr>
              <a:xfrm>
                <a:off x="1346" y="2916"/>
                <a:ext cx="45" cy="0"/>
              </a:xfrm>
              <a:prstGeom prst="line">
                <a:avLst/>
              </a:prstGeom>
              <a:ln w="2857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5940" name="Line 19"/>
              <p:cNvSpPr/>
              <p:nvPr/>
            </p:nvSpPr>
            <p:spPr>
              <a:xfrm>
                <a:off x="1342" y="2306"/>
                <a:ext cx="45" cy="0"/>
              </a:xfrm>
              <a:prstGeom prst="line">
                <a:avLst/>
              </a:prstGeom>
              <a:ln w="2857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35895" name="Line 20"/>
            <p:cNvSpPr/>
            <p:nvPr/>
          </p:nvSpPr>
          <p:spPr>
            <a:xfrm>
              <a:off x="1973" y="2659"/>
              <a:ext cx="0" cy="363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96" name="Line 21"/>
            <p:cNvSpPr/>
            <p:nvPr/>
          </p:nvSpPr>
          <p:spPr>
            <a:xfrm>
              <a:off x="3022" y="2659"/>
              <a:ext cx="0" cy="59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97" name="Line 22"/>
            <p:cNvSpPr/>
            <p:nvPr/>
          </p:nvSpPr>
          <p:spPr>
            <a:xfrm>
              <a:off x="1973" y="3009"/>
              <a:ext cx="1043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35898" name="Text Box 23"/>
            <p:cNvSpPr txBox="1"/>
            <p:nvPr/>
          </p:nvSpPr>
          <p:spPr>
            <a:xfrm>
              <a:off x="2348" y="2858"/>
              <a:ext cx="227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i="0" dirty="0">
                  <a:solidFill>
                    <a:srgbClr val="9900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35899" name="Line 24"/>
            <p:cNvSpPr/>
            <p:nvPr/>
          </p:nvSpPr>
          <p:spPr>
            <a:xfrm>
              <a:off x="1338" y="2886"/>
              <a:ext cx="0" cy="408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900" name="Line 25"/>
            <p:cNvSpPr/>
            <p:nvPr/>
          </p:nvSpPr>
          <p:spPr>
            <a:xfrm>
              <a:off x="1338" y="3224"/>
              <a:ext cx="1678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35901" name="Text Box 26"/>
            <p:cNvSpPr txBox="1"/>
            <p:nvPr/>
          </p:nvSpPr>
          <p:spPr>
            <a:xfrm>
              <a:off x="2018" y="3067"/>
              <a:ext cx="272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990000"/>
                  </a:solidFill>
                  <a:latin typeface="Bookman Old Style" panose="02050604050505020204" pitchFamily="18" charset="0"/>
                  <a:ea typeface="宋体" panose="02010600030101010101" pitchFamily="2" charset="-122"/>
                </a:rPr>
                <a:t>l</a:t>
              </a:r>
            </a:p>
          </p:txBody>
        </p:sp>
        <p:sp>
          <p:nvSpPr>
            <p:cNvPr id="35902" name="Line 27"/>
            <p:cNvSpPr/>
            <p:nvPr/>
          </p:nvSpPr>
          <p:spPr>
            <a:xfrm>
              <a:off x="1565" y="2704"/>
              <a:ext cx="0" cy="363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903" name="Line 28"/>
            <p:cNvSpPr/>
            <p:nvPr/>
          </p:nvSpPr>
          <p:spPr>
            <a:xfrm>
              <a:off x="1338" y="3046"/>
              <a:ext cx="227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35904" name="Text Box 29"/>
            <p:cNvSpPr txBox="1"/>
            <p:nvPr/>
          </p:nvSpPr>
          <p:spPr>
            <a:xfrm>
              <a:off x="1347" y="2889"/>
              <a:ext cx="272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99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k</a:t>
              </a:r>
            </a:p>
          </p:txBody>
        </p:sp>
        <p:sp>
          <p:nvSpPr>
            <p:cNvPr id="35905" name="Line 30"/>
            <p:cNvSpPr/>
            <p:nvPr/>
          </p:nvSpPr>
          <p:spPr>
            <a:xfrm>
              <a:off x="2971" y="2417"/>
              <a:ext cx="363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906" name="Line 31"/>
            <p:cNvSpPr/>
            <p:nvPr/>
          </p:nvSpPr>
          <p:spPr>
            <a:xfrm>
              <a:off x="2971" y="2789"/>
              <a:ext cx="363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907" name="Line 32"/>
            <p:cNvSpPr/>
            <p:nvPr/>
          </p:nvSpPr>
          <p:spPr>
            <a:xfrm>
              <a:off x="3291" y="2420"/>
              <a:ext cx="0" cy="363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35908" name="Text Box 33"/>
            <p:cNvSpPr txBox="1"/>
            <p:nvPr/>
          </p:nvSpPr>
          <p:spPr>
            <a:xfrm rot="-5400000">
              <a:off x="3073" y="2474"/>
              <a:ext cx="318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9900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d</a:t>
              </a:r>
            </a:p>
          </p:txBody>
        </p:sp>
        <p:sp>
          <p:nvSpPr>
            <p:cNvPr id="35909" name="Line 34"/>
            <p:cNvSpPr/>
            <p:nvPr/>
          </p:nvSpPr>
          <p:spPr>
            <a:xfrm flipV="1">
              <a:off x="1338" y="1979"/>
              <a:ext cx="0" cy="408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910" name="Line 35"/>
            <p:cNvSpPr/>
            <p:nvPr/>
          </p:nvSpPr>
          <p:spPr>
            <a:xfrm flipV="1">
              <a:off x="1383" y="1979"/>
              <a:ext cx="0" cy="408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911" name="Line 36"/>
            <p:cNvSpPr/>
            <p:nvPr/>
          </p:nvSpPr>
          <p:spPr>
            <a:xfrm>
              <a:off x="1202" y="2069"/>
              <a:ext cx="136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35912" name="Line 37"/>
            <p:cNvSpPr/>
            <p:nvPr/>
          </p:nvSpPr>
          <p:spPr>
            <a:xfrm>
              <a:off x="1383" y="2069"/>
              <a:ext cx="136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35913" name="Text Box 38"/>
            <p:cNvSpPr txBox="1"/>
            <p:nvPr/>
          </p:nvSpPr>
          <p:spPr>
            <a:xfrm>
              <a:off x="1368" y="1900"/>
              <a:ext cx="181" cy="16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600" dirty="0">
                  <a:solidFill>
                    <a:srgbClr val="9900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t</a:t>
              </a:r>
            </a:p>
          </p:txBody>
        </p:sp>
        <p:sp>
          <p:nvSpPr>
            <p:cNvPr id="35914" name="Line 39"/>
            <p:cNvSpPr/>
            <p:nvPr/>
          </p:nvSpPr>
          <p:spPr>
            <a:xfrm flipH="1">
              <a:off x="1111" y="2568"/>
              <a:ext cx="272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915" name="Line 40"/>
            <p:cNvSpPr/>
            <p:nvPr/>
          </p:nvSpPr>
          <p:spPr>
            <a:xfrm flipH="1">
              <a:off x="1111" y="2659"/>
              <a:ext cx="272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916" name="Line 41"/>
            <p:cNvSpPr/>
            <p:nvPr/>
          </p:nvSpPr>
          <p:spPr>
            <a:xfrm>
              <a:off x="1156" y="2432"/>
              <a:ext cx="0" cy="136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35917" name="Line 42"/>
            <p:cNvSpPr/>
            <p:nvPr/>
          </p:nvSpPr>
          <p:spPr>
            <a:xfrm>
              <a:off x="1156" y="2659"/>
              <a:ext cx="0" cy="136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35918" name="Text Box 43"/>
            <p:cNvSpPr txBox="1"/>
            <p:nvPr/>
          </p:nvSpPr>
          <p:spPr>
            <a:xfrm rot="-5400000">
              <a:off x="867" y="2340"/>
              <a:ext cx="363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i="0" dirty="0">
                  <a:solidFill>
                    <a:srgbClr val="9900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n</a:t>
              </a:r>
              <a:r>
                <a:rPr lang="en-US" altLang="zh-CN" sz="1800" i="0" baseline="-25000" dirty="0">
                  <a:solidFill>
                    <a:srgbClr val="9900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35919" name="Line 44"/>
            <p:cNvSpPr/>
            <p:nvPr/>
          </p:nvSpPr>
          <p:spPr>
            <a:xfrm flipH="1">
              <a:off x="839" y="2329"/>
              <a:ext cx="499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920" name="Line 45"/>
            <p:cNvSpPr/>
            <p:nvPr/>
          </p:nvSpPr>
          <p:spPr>
            <a:xfrm flipH="1">
              <a:off x="839" y="2898"/>
              <a:ext cx="499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921" name="Line 46"/>
            <p:cNvSpPr/>
            <p:nvPr/>
          </p:nvSpPr>
          <p:spPr>
            <a:xfrm>
              <a:off x="930" y="2341"/>
              <a:ext cx="0" cy="545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35922" name="Text Box 47"/>
            <p:cNvSpPr txBox="1"/>
            <p:nvPr/>
          </p:nvSpPr>
          <p:spPr>
            <a:xfrm rot="-5400000">
              <a:off x="635" y="2476"/>
              <a:ext cx="363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9900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d</a:t>
              </a:r>
              <a:r>
                <a:rPr lang="en-US" altLang="zh-CN" sz="1800" baseline="-25000" dirty="0">
                  <a:solidFill>
                    <a:srgbClr val="9900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k</a:t>
              </a:r>
            </a:p>
          </p:txBody>
        </p:sp>
        <p:sp>
          <p:nvSpPr>
            <p:cNvPr id="35923" name="Line 48"/>
            <p:cNvSpPr/>
            <p:nvPr/>
          </p:nvSpPr>
          <p:spPr>
            <a:xfrm flipH="1" flipV="1">
              <a:off x="697" y="1767"/>
              <a:ext cx="772" cy="636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924" name="Line 49"/>
            <p:cNvSpPr/>
            <p:nvPr/>
          </p:nvSpPr>
          <p:spPr>
            <a:xfrm flipH="1">
              <a:off x="724" y="2794"/>
              <a:ext cx="772" cy="636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925" name="Arc 50"/>
            <p:cNvSpPr>
              <a:spLocks noChangeAspect="1"/>
            </p:cNvSpPr>
            <p:nvPr/>
          </p:nvSpPr>
          <p:spPr>
            <a:xfrm rot="-2700000" flipH="1">
              <a:off x="380" y="2116"/>
              <a:ext cx="988" cy="987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45" y="45"/>
                </a:cxn>
                <a:cxn ang="0">
                  <a:pos x="0" y="45"/>
                </a:cxn>
              </a:cxnLst>
              <a:rect l="txL" t="txT" r="txR" b="tx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 cap="flat" cmpd="sng">
              <a:solidFill>
                <a:srgbClr val="990000">
                  <a:alpha val="100000"/>
                </a:srgbClr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5926" name="Group 51"/>
            <p:cNvGrpSpPr/>
            <p:nvPr/>
          </p:nvGrpSpPr>
          <p:grpSpPr>
            <a:xfrm>
              <a:off x="158" y="2412"/>
              <a:ext cx="631" cy="220"/>
              <a:chOff x="158" y="2412"/>
              <a:chExt cx="631" cy="220"/>
            </a:xfrm>
          </p:grpSpPr>
          <p:sp>
            <p:nvSpPr>
              <p:cNvPr id="35927" name="Text Box 52"/>
              <p:cNvSpPr txBox="1"/>
              <p:nvPr/>
            </p:nvSpPr>
            <p:spPr>
              <a:xfrm>
                <a:off x="158" y="2432"/>
                <a:ext cx="454" cy="1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lnSpc>
                    <a:spcPct val="70000"/>
                  </a:lnSpc>
                  <a:spcBef>
                    <a:spcPct val="50000"/>
                  </a:spcBef>
                </a:pPr>
                <a:r>
                  <a:rPr lang="en-US" altLang="zh-CN" sz="1800" i="0" dirty="0">
                    <a:solidFill>
                      <a:srgbClr val="990000"/>
                    </a:solidFill>
                    <a:latin typeface="Garamond" panose="02020404030301010803" pitchFamily="18" charset="0"/>
                    <a:ea typeface="宋体" panose="02010600030101010101" pitchFamily="2" charset="-122"/>
                  </a:rPr>
                  <a:t>90°</a:t>
                </a:r>
              </a:p>
            </p:txBody>
          </p:sp>
          <p:sp>
            <p:nvSpPr>
              <p:cNvPr id="35928" name="Text Box 53"/>
              <p:cNvSpPr txBox="1"/>
              <p:nvPr/>
            </p:nvSpPr>
            <p:spPr>
              <a:xfrm>
                <a:off x="381" y="2412"/>
                <a:ext cx="408" cy="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lnSpc>
                    <a:spcPct val="70000"/>
                  </a:lnSpc>
                </a:pPr>
                <a:r>
                  <a:rPr lang="en-US" altLang="zh-CN" sz="1200" i="0" dirty="0">
                    <a:solidFill>
                      <a:srgbClr val="990000"/>
                    </a:solidFill>
                    <a:latin typeface="Garamond" panose="02020404030301010803" pitchFamily="18" charset="0"/>
                    <a:ea typeface="宋体" panose="02010600030101010101" pitchFamily="2" charset="-122"/>
                  </a:rPr>
                  <a:t>+2°</a:t>
                </a:r>
              </a:p>
              <a:p>
                <a:pPr algn="l">
                  <a:lnSpc>
                    <a:spcPct val="70000"/>
                  </a:lnSpc>
                </a:pPr>
                <a:r>
                  <a:rPr lang="en-US" altLang="zh-CN" sz="1200" i="0" dirty="0">
                    <a:solidFill>
                      <a:srgbClr val="990000"/>
                    </a:solidFill>
                    <a:latin typeface="Garamond" panose="02020404030301010803" pitchFamily="18" charset="0"/>
                    <a:ea typeface="宋体" panose="02010600030101010101" pitchFamily="2" charset="-122"/>
                  </a:rPr>
                  <a:t> 0</a:t>
                </a:r>
              </a:p>
            </p:txBody>
          </p:sp>
        </p:grpSp>
      </p:grpSp>
      <p:sp>
        <p:nvSpPr>
          <p:cNvPr id="520246" name="Text Box 54"/>
          <p:cNvSpPr txBox="1"/>
          <p:nvPr/>
        </p:nvSpPr>
        <p:spPr>
          <a:xfrm>
            <a:off x="5656263" y="2133600"/>
            <a:ext cx="3313112" cy="2082800"/>
          </a:xfrm>
          <a:prstGeom prst="rect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>
                <a:srgbClr val="FF3300"/>
              </a:buClr>
              <a:buSzPct val="110000"/>
              <a:buFont typeface="Wingdings" panose="05000000000000000000" pitchFamily="2" charset="2"/>
              <a:buChar char="Ø"/>
            </a:pPr>
            <a:r>
              <a:rPr lang="en-US" altLang="zh-CN" sz="2000" i="0" dirty="0">
                <a:latin typeface="仿宋_GB2312" pitchFamily="49" charset="-122"/>
                <a:ea typeface="仿宋_GB2312" pitchFamily="49" charset="-122"/>
              </a:rPr>
              <a:t> </a:t>
            </a: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螺钉的一端为螺纹，旋入到被连接件的螺纹孔中</a:t>
            </a:r>
          </a:p>
          <a:p>
            <a:pPr algn="l">
              <a:spcBef>
                <a:spcPct val="50000"/>
              </a:spcBef>
              <a:buClr>
                <a:srgbClr val="FF3300"/>
              </a:buClr>
              <a:buSzPct val="110000"/>
              <a:buFont typeface="Wingdings" panose="05000000000000000000" pitchFamily="2" charset="2"/>
              <a:buChar char="Ø"/>
            </a:pP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 另一端为头部，根据头部形状的不同，螺钉有六角螺钉、开槽圆柱头螺钉、开槽沉头螺钉等。</a:t>
            </a:r>
          </a:p>
        </p:txBody>
      </p:sp>
      <p:sp>
        <p:nvSpPr>
          <p:cNvPr id="35849" name="Text Box 55"/>
          <p:cNvSpPr txBox="1"/>
          <p:nvPr/>
        </p:nvSpPr>
        <p:spPr>
          <a:xfrm>
            <a:off x="482600" y="3346450"/>
            <a:ext cx="184150" cy="347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endParaRPr lang="zh-CN" altLang="zh-CN" i="0" dirty="0">
              <a:solidFill>
                <a:srgbClr val="990000"/>
              </a:solidFill>
              <a:latin typeface="Garamond" panose="02020404030301010803" pitchFamily="18" charset="0"/>
              <a:ea typeface="宋体" panose="02010600030101010101" pitchFamily="2" charset="-122"/>
            </a:endParaRPr>
          </a:p>
        </p:txBody>
      </p:sp>
      <p:grpSp>
        <p:nvGrpSpPr>
          <p:cNvPr id="5" name="Group 56"/>
          <p:cNvGrpSpPr/>
          <p:nvPr/>
        </p:nvGrpSpPr>
        <p:grpSpPr>
          <a:xfrm>
            <a:off x="5435600" y="4529138"/>
            <a:ext cx="3246438" cy="1708150"/>
            <a:chOff x="3651" y="2823"/>
            <a:chExt cx="2045" cy="1076"/>
          </a:xfrm>
        </p:grpSpPr>
        <p:sp>
          <p:nvSpPr>
            <p:cNvPr id="35853" name="Rectangle 57"/>
            <p:cNvSpPr/>
            <p:nvPr/>
          </p:nvSpPr>
          <p:spPr>
            <a:xfrm>
              <a:off x="4140" y="3354"/>
              <a:ext cx="1111" cy="273"/>
            </a:xfrm>
            <a:prstGeom prst="rect">
              <a:avLst/>
            </a:prstGeom>
            <a:noFill/>
            <a:ln w="12700" cap="flat" cmpd="sng">
              <a:solidFill>
                <a:srgbClr val="0000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5854" name="Rectangle 58"/>
            <p:cNvSpPr/>
            <p:nvPr/>
          </p:nvSpPr>
          <p:spPr>
            <a:xfrm>
              <a:off x="4186" y="3309"/>
              <a:ext cx="998" cy="363"/>
            </a:xfrm>
            <a:prstGeom prst="rect">
              <a:avLst/>
            </a:prstGeom>
            <a:noFill/>
            <a:ln w="38100" cap="flat" cmpd="sng">
              <a:solidFill>
                <a:srgbClr val="0000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35855" name="Group 59"/>
            <p:cNvGrpSpPr/>
            <p:nvPr/>
          </p:nvGrpSpPr>
          <p:grpSpPr>
            <a:xfrm>
              <a:off x="4138" y="3305"/>
              <a:ext cx="48" cy="371"/>
              <a:chOff x="1154" y="3426"/>
              <a:chExt cx="48" cy="371"/>
            </a:xfrm>
          </p:grpSpPr>
          <p:sp>
            <p:nvSpPr>
              <p:cNvPr id="35891" name="Line 60"/>
              <p:cNvSpPr/>
              <p:nvPr/>
            </p:nvSpPr>
            <p:spPr>
              <a:xfrm flipV="1">
                <a:off x="1156" y="3426"/>
                <a:ext cx="46" cy="45"/>
              </a:xfrm>
              <a:prstGeom prst="line">
                <a:avLst/>
              </a:prstGeom>
              <a:ln w="381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5892" name="Line 61"/>
              <p:cNvSpPr/>
              <p:nvPr/>
            </p:nvSpPr>
            <p:spPr>
              <a:xfrm>
                <a:off x="1160" y="3461"/>
                <a:ext cx="0" cy="304"/>
              </a:xfrm>
              <a:prstGeom prst="line">
                <a:avLst/>
              </a:prstGeom>
              <a:ln w="381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5893" name="Line 62"/>
              <p:cNvSpPr/>
              <p:nvPr/>
            </p:nvSpPr>
            <p:spPr>
              <a:xfrm>
                <a:off x="1154" y="3752"/>
                <a:ext cx="46" cy="45"/>
              </a:xfrm>
              <a:prstGeom prst="line">
                <a:avLst/>
              </a:prstGeom>
              <a:ln w="381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35856" name="Line 63"/>
            <p:cNvSpPr/>
            <p:nvPr/>
          </p:nvSpPr>
          <p:spPr>
            <a:xfrm flipH="1">
              <a:off x="5259" y="3338"/>
              <a:ext cx="0" cy="304"/>
            </a:xfrm>
            <a:prstGeom prst="line">
              <a:avLst/>
            </a:prstGeom>
            <a:ln w="3810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57" name="Line 64"/>
            <p:cNvSpPr/>
            <p:nvPr/>
          </p:nvSpPr>
          <p:spPr>
            <a:xfrm flipV="1">
              <a:off x="5178" y="3631"/>
              <a:ext cx="90" cy="45"/>
            </a:xfrm>
            <a:prstGeom prst="line">
              <a:avLst/>
            </a:prstGeom>
            <a:ln w="3810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58" name="Line 65"/>
            <p:cNvSpPr/>
            <p:nvPr/>
          </p:nvSpPr>
          <p:spPr>
            <a:xfrm>
              <a:off x="5178" y="3303"/>
              <a:ext cx="90" cy="45"/>
            </a:xfrm>
            <a:prstGeom prst="line">
              <a:avLst/>
            </a:prstGeom>
            <a:ln w="3810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59" name="Rectangle 66"/>
            <p:cNvSpPr/>
            <p:nvPr/>
          </p:nvSpPr>
          <p:spPr>
            <a:xfrm>
              <a:off x="4082" y="3453"/>
              <a:ext cx="181" cy="77"/>
            </a:xfrm>
            <a:prstGeom prst="rect">
              <a:avLst/>
            </a:prstGeom>
            <a:solidFill>
              <a:schemeClr val="bg1"/>
            </a:solidFill>
            <a:ln w="38100" cap="flat" cmpd="sng">
              <a:solidFill>
                <a:srgbClr val="0000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5860" name="Rectangle 67"/>
            <p:cNvSpPr/>
            <p:nvPr/>
          </p:nvSpPr>
          <p:spPr>
            <a:xfrm>
              <a:off x="4050" y="3400"/>
              <a:ext cx="81" cy="181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5861" name="Line 68"/>
            <p:cNvSpPr/>
            <p:nvPr/>
          </p:nvSpPr>
          <p:spPr>
            <a:xfrm>
              <a:off x="4004" y="3491"/>
              <a:ext cx="1315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35862" name="Line 69"/>
            <p:cNvSpPr/>
            <p:nvPr/>
          </p:nvSpPr>
          <p:spPr>
            <a:xfrm flipH="1">
              <a:off x="3914" y="3453"/>
              <a:ext cx="272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63" name="Line 70"/>
            <p:cNvSpPr/>
            <p:nvPr/>
          </p:nvSpPr>
          <p:spPr>
            <a:xfrm flipH="1">
              <a:off x="3910" y="3528"/>
              <a:ext cx="272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64" name="Line 71"/>
            <p:cNvSpPr/>
            <p:nvPr/>
          </p:nvSpPr>
          <p:spPr>
            <a:xfrm>
              <a:off x="4004" y="3309"/>
              <a:ext cx="0" cy="136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35865" name="Line 72"/>
            <p:cNvSpPr/>
            <p:nvPr/>
          </p:nvSpPr>
          <p:spPr>
            <a:xfrm>
              <a:off x="4004" y="3532"/>
              <a:ext cx="0" cy="136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35866" name="Text Box 73"/>
            <p:cNvSpPr txBox="1"/>
            <p:nvPr/>
          </p:nvSpPr>
          <p:spPr>
            <a:xfrm rot="-5400000">
              <a:off x="3832" y="3288"/>
              <a:ext cx="181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i="0" dirty="0">
                  <a:solidFill>
                    <a:srgbClr val="9900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n</a:t>
              </a:r>
            </a:p>
          </p:txBody>
        </p:sp>
        <p:sp>
          <p:nvSpPr>
            <p:cNvPr id="35867" name="Line 74"/>
            <p:cNvSpPr/>
            <p:nvPr/>
          </p:nvSpPr>
          <p:spPr>
            <a:xfrm>
              <a:off x="4140" y="3581"/>
              <a:ext cx="0" cy="227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68" name="Line 75"/>
            <p:cNvSpPr/>
            <p:nvPr/>
          </p:nvSpPr>
          <p:spPr>
            <a:xfrm>
              <a:off x="4268" y="3491"/>
              <a:ext cx="0" cy="317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69" name="Line 76"/>
            <p:cNvSpPr/>
            <p:nvPr/>
          </p:nvSpPr>
          <p:spPr>
            <a:xfrm>
              <a:off x="4271" y="3808"/>
              <a:ext cx="181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triangle" w="med" len="med"/>
              <a:tailEnd type="none" w="med" len="med"/>
            </a:ln>
          </p:spPr>
        </p:sp>
        <p:sp>
          <p:nvSpPr>
            <p:cNvPr id="35870" name="Line 77"/>
            <p:cNvSpPr/>
            <p:nvPr/>
          </p:nvSpPr>
          <p:spPr>
            <a:xfrm>
              <a:off x="3868" y="3808"/>
              <a:ext cx="272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35871" name="Text Box 78"/>
            <p:cNvSpPr txBox="1"/>
            <p:nvPr/>
          </p:nvSpPr>
          <p:spPr>
            <a:xfrm>
              <a:off x="3922" y="3654"/>
              <a:ext cx="182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9900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t</a:t>
              </a:r>
            </a:p>
          </p:txBody>
        </p:sp>
        <p:sp>
          <p:nvSpPr>
            <p:cNvPr id="35872" name="Line 79"/>
            <p:cNvSpPr/>
            <p:nvPr/>
          </p:nvSpPr>
          <p:spPr>
            <a:xfrm>
              <a:off x="4140" y="3627"/>
              <a:ext cx="273" cy="272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73" name="Line 80"/>
            <p:cNvSpPr/>
            <p:nvPr/>
          </p:nvSpPr>
          <p:spPr>
            <a:xfrm flipV="1">
              <a:off x="4140" y="3076"/>
              <a:ext cx="273" cy="272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74" name="Arc 81"/>
            <p:cNvSpPr>
              <a:spLocks noChangeAspect="1"/>
            </p:cNvSpPr>
            <p:nvPr/>
          </p:nvSpPr>
          <p:spPr>
            <a:xfrm rot="2700000">
              <a:off x="4126" y="3200"/>
              <a:ext cx="585" cy="583"/>
            </a:xfrm>
            <a:custGeom>
              <a:avLst/>
              <a:gdLst>
                <a:gd name="txL" fmla="*/ 0 w 31850"/>
                <a:gd name="txT" fmla="*/ 0 h 31647"/>
                <a:gd name="txR" fmla="*/ 31850 w 31850"/>
                <a:gd name="txB" fmla="*/ 31647 h 31647"/>
              </a:gdLst>
              <a:ahLst/>
              <a:cxnLst>
                <a:cxn ang="0">
                  <a:pos x="0" y="1"/>
                </a:cxn>
                <a:cxn ang="0">
                  <a:pos x="10" y="11"/>
                </a:cxn>
                <a:cxn ang="0">
                  <a:pos x="3" y="7"/>
                </a:cxn>
              </a:cxnLst>
              <a:rect l="txL" t="txT" r="txR" b="txB"/>
              <a:pathLst>
                <a:path w="31850" h="31647" fill="none">
                  <a:moveTo>
                    <a:pt x="-1" y="2586"/>
                  </a:moveTo>
                  <a:cubicBezTo>
                    <a:pt x="3149" y="888"/>
                    <a:pt x="6671" y="-1"/>
                    <a:pt x="10250" y="0"/>
                  </a:cubicBezTo>
                  <a:cubicBezTo>
                    <a:pt x="22179" y="0"/>
                    <a:pt x="31850" y="9670"/>
                    <a:pt x="31850" y="21600"/>
                  </a:cubicBezTo>
                  <a:cubicBezTo>
                    <a:pt x="31850" y="25100"/>
                    <a:pt x="30999" y="28548"/>
                    <a:pt x="29371" y="31647"/>
                  </a:cubicBezTo>
                </a:path>
                <a:path w="31850" h="31647" stroke="0">
                  <a:moveTo>
                    <a:pt x="-1" y="2586"/>
                  </a:moveTo>
                  <a:cubicBezTo>
                    <a:pt x="3149" y="888"/>
                    <a:pt x="6671" y="-1"/>
                    <a:pt x="10250" y="0"/>
                  </a:cubicBezTo>
                  <a:cubicBezTo>
                    <a:pt x="22179" y="0"/>
                    <a:pt x="31850" y="9670"/>
                    <a:pt x="31850" y="21600"/>
                  </a:cubicBezTo>
                  <a:cubicBezTo>
                    <a:pt x="31850" y="25100"/>
                    <a:pt x="30999" y="28548"/>
                    <a:pt x="29371" y="31647"/>
                  </a:cubicBezTo>
                  <a:lnTo>
                    <a:pt x="10250" y="21600"/>
                  </a:lnTo>
                  <a:close/>
                </a:path>
              </a:pathLst>
            </a:custGeom>
            <a:noFill/>
            <a:ln w="9525" cap="flat" cmpd="sng">
              <a:solidFill>
                <a:srgbClr val="990000">
                  <a:alpha val="100000"/>
                </a:srgbClr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5" name="Line 82"/>
            <p:cNvSpPr/>
            <p:nvPr/>
          </p:nvSpPr>
          <p:spPr>
            <a:xfrm flipV="1">
              <a:off x="4503" y="2992"/>
              <a:ext cx="91" cy="181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76" name="Line 83"/>
            <p:cNvSpPr/>
            <p:nvPr/>
          </p:nvSpPr>
          <p:spPr>
            <a:xfrm flipH="1">
              <a:off x="3684" y="2992"/>
              <a:ext cx="907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77" name="Rectangle 84"/>
            <p:cNvSpPr/>
            <p:nvPr/>
          </p:nvSpPr>
          <p:spPr>
            <a:xfrm>
              <a:off x="3651" y="2823"/>
              <a:ext cx="907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</a:pPr>
              <a:r>
                <a:rPr lang="en-US" altLang="zh-CN" sz="1800" i="0" dirty="0">
                  <a:solidFill>
                    <a:srgbClr val="9900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90°</a:t>
              </a:r>
              <a:r>
                <a:rPr lang="zh-CN" altLang="en-US" sz="1800" i="0" dirty="0">
                  <a:solidFill>
                    <a:srgbClr val="9900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或</a:t>
              </a:r>
              <a:r>
                <a:rPr lang="en-US" altLang="zh-CN" sz="1800" i="0" dirty="0">
                  <a:solidFill>
                    <a:srgbClr val="9900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120°</a:t>
              </a:r>
            </a:p>
          </p:txBody>
        </p:sp>
        <p:sp>
          <p:nvSpPr>
            <p:cNvPr id="35878" name="Line 85"/>
            <p:cNvSpPr/>
            <p:nvPr/>
          </p:nvSpPr>
          <p:spPr>
            <a:xfrm flipH="1" flipV="1">
              <a:off x="4850" y="3112"/>
              <a:ext cx="408" cy="226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79" name="Arc 86"/>
            <p:cNvSpPr>
              <a:spLocks noChangeAspect="1"/>
            </p:cNvSpPr>
            <p:nvPr/>
          </p:nvSpPr>
          <p:spPr>
            <a:xfrm rot="-1800000" flipH="1">
              <a:off x="4804" y="3153"/>
              <a:ext cx="136" cy="136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0" y="1"/>
                </a:cxn>
              </a:cxnLst>
              <a:rect l="txL" t="txT" r="txR" b="tx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 cap="flat" cmpd="sng">
              <a:solidFill>
                <a:srgbClr val="990000">
                  <a:alpha val="100000"/>
                </a:srgbClr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0" name="Rectangle 87"/>
            <p:cNvSpPr/>
            <p:nvPr/>
          </p:nvSpPr>
          <p:spPr>
            <a:xfrm>
              <a:off x="4830" y="2852"/>
              <a:ext cx="542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>
                <a:lnSpc>
                  <a:spcPct val="70000"/>
                </a:lnSpc>
              </a:pPr>
              <a:r>
                <a:rPr lang="en-US" altLang="zh-CN" sz="1800" i="0" dirty="0">
                  <a:solidFill>
                    <a:srgbClr val="9900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≈45°</a:t>
              </a:r>
            </a:p>
          </p:txBody>
        </p:sp>
        <p:sp>
          <p:nvSpPr>
            <p:cNvPr id="35881" name="Line 88"/>
            <p:cNvSpPr/>
            <p:nvPr/>
          </p:nvSpPr>
          <p:spPr>
            <a:xfrm flipH="1" flipV="1">
              <a:off x="4785" y="3022"/>
              <a:ext cx="45" cy="181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82" name="Line 89"/>
            <p:cNvSpPr/>
            <p:nvPr/>
          </p:nvSpPr>
          <p:spPr>
            <a:xfrm>
              <a:off x="4785" y="3022"/>
              <a:ext cx="635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83" name="Line 90"/>
            <p:cNvSpPr/>
            <p:nvPr/>
          </p:nvSpPr>
          <p:spPr>
            <a:xfrm>
              <a:off x="5239" y="3354"/>
              <a:ext cx="317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84" name="Line 91"/>
            <p:cNvSpPr/>
            <p:nvPr/>
          </p:nvSpPr>
          <p:spPr>
            <a:xfrm>
              <a:off x="5243" y="3629"/>
              <a:ext cx="317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85" name="Line 92"/>
            <p:cNvSpPr/>
            <p:nvPr/>
          </p:nvSpPr>
          <p:spPr>
            <a:xfrm>
              <a:off x="5511" y="3353"/>
              <a:ext cx="0" cy="273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35886" name="Text Box 93"/>
            <p:cNvSpPr txBox="1"/>
            <p:nvPr/>
          </p:nvSpPr>
          <p:spPr>
            <a:xfrm rot="-5400000">
              <a:off x="5243" y="3399"/>
              <a:ext cx="289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9900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d</a:t>
              </a:r>
              <a:r>
                <a:rPr lang="en-US" altLang="zh-CN" sz="1800" baseline="-25000" dirty="0">
                  <a:solidFill>
                    <a:srgbClr val="9900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p</a:t>
              </a:r>
            </a:p>
          </p:txBody>
        </p:sp>
        <p:sp>
          <p:nvSpPr>
            <p:cNvPr id="35887" name="Line 94"/>
            <p:cNvSpPr/>
            <p:nvPr/>
          </p:nvSpPr>
          <p:spPr>
            <a:xfrm>
              <a:off x="5148" y="3302"/>
              <a:ext cx="544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88" name="Line 95"/>
            <p:cNvSpPr/>
            <p:nvPr/>
          </p:nvSpPr>
          <p:spPr>
            <a:xfrm>
              <a:off x="5148" y="3669"/>
              <a:ext cx="544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89" name="Line 96"/>
            <p:cNvSpPr/>
            <p:nvPr/>
          </p:nvSpPr>
          <p:spPr>
            <a:xfrm>
              <a:off x="5682" y="3306"/>
              <a:ext cx="0" cy="363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35890" name="Text Box 97"/>
            <p:cNvSpPr txBox="1"/>
            <p:nvPr/>
          </p:nvSpPr>
          <p:spPr>
            <a:xfrm rot="-5400000">
              <a:off x="5462" y="3394"/>
              <a:ext cx="289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9900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d</a:t>
              </a:r>
              <a:endParaRPr lang="en-US" altLang="zh-CN" sz="1800" baseline="-25000" dirty="0">
                <a:solidFill>
                  <a:srgbClr val="990000"/>
                </a:solidFill>
                <a:latin typeface="Garamond" panose="02020404030301010803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520290" name="Text Box 98"/>
          <p:cNvSpPr txBox="1"/>
          <p:nvPr/>
        </p:nvSpPr>
        <p:spPr>
          <a:xfrm>
            <a:off x="179388" y="4652963"/>
            <a:ext cx="5219700" cy="1657350"/>
          </a:xfrm>
          <a:prstGeom prst="rect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l">
              <a:spcBef>
                <a:spcPct val="5000"/>
              </a:spcBef>
              <a:buClr>
                <a:srgbClr val="F54C09"/>
              </a:buClr>
              <a:buSzPct val="105000"/>
              <a:buFont typeface="Wingdings" panose="05000000000000000000" pitchFamily="2" charset="2"/>
              <a:buChar char="Ø"/>
            </a:pPr>
            <a:r>
              <a:rPr lang="en-US" altLang="zh-CN" sz="2000" i="0" dirty="0">
                <a:latin typeface="仿宋_GB2312" pitchFamily="49" charset="-122"/>
                <a:ea typeface="仿宋_GB2312" pitchFamily="49" charset="-122"/>
              </a:rPr>
              <a:t> </a:t>
            </a: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用于防止相邻零件之间发生相对运动的螺钉叫紧定螺钉。</a:t>
            </a:r>
          </a:p>
          <a:p>
            <a:pPr algn="l">
              <a:spcBef>
                <a:spcPct val="5000"/>
              </a:spcBef>
              <a:buClr>
                <a:srgbClr val="F54C09"/>
              </a:buClr>
              <a:buSzPct val="105000"/>
              <a:buFont typeface="Wingdings" panose="05000000000000000000" pitchFamily="2" charset="2"/>
              <a:buChar char="Ø"/>
            </a:pP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 紧定螺钉端部形状有平端、锥端、凹端、圆柱端等。</a:t>
            </a:r>
          </a:p>
          <a:p>
            <a:pPr algn="l">
              <a:spcBef>
                <a:spcPct val="5000"/>
              </a:spcBef>
              <a:buClr>
                <a:srgbClr val="F54C09"/>
              </a:buClr>
              <a:buSzPct val="105000"/>
              <a:buFont typeface="Wingdings" panose="05000000000000000000" pitchFamily="2" charset="2"/>
              <a:buChar char="Ø"/>
            </a:pP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 螺钉的规格尺寸为螺纹规格</a:t>
            </a:r>
            <a:r>
              <a:rPr lang="en-US" altLang="zh-CN" sz="2000" dirty="0">
                <a:latin typeface="仿宋_GB2312" pitchFamily="49" charset="-122"/>
                <a:ea typeface="仿宋_GB2312" pitchFamily="49" charset="-122"/>
              </a:rPr>
              <a:t>d</a:t>
            </a: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和公称长度</a:t>
            </a:r>
            <a:r>
              <a:rPr lang="en-US" altLang="zh-CN" sz="2000" dirty="0">
                <a:latin typeface="仿宋_GB2312" pitchFamily="49" charset="-122"/>
                <a:ea typeface="仿宋_GB2312" pitchFamily="49" charset="-122"/>
              </a:rPr>
              <a:t>l</a:t>
            </a:r>
            <a:r>
              <a:rPr lang="en-US" altLang="zh-CN" sz="2000" i="0" dirty="0">
                <a:latin typeface="仿宋_GB2312" pitchFamily="49" charset="-122"/>
                <a:ea typeface="仿宋_GB2312" pitchFamily="49" charset="-122"/>
              </a:rPr>
              <a:t>.</a:t>
            </a:r>
          </a:p>
        </p:txBody>
      </p:sp>
      <p:sp>
        <p:nvSpPr>
          <p:cNvPr id="35852" name="Rectangle 99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13.2.3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螺钉连接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4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2024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2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202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9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52029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520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520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520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0197" grpId="0" build="p"/>
      <p:bldP spid="520246" grpId="0" build="p" animBg="1"/>
      <p:bldP spid="520290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D7B8E52-87B6-4700-8E41-CA8FE2369E84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17:19:13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2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31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36869" name="Text Box 3"/>
          <p:cNvSpPr txBox="1"/>
          <p:nvPr/>
        </p:nvSpPr>
        <p:spPr>
          <a:xfrm>
            <a:off x="482600" y="3346450"/>
            <a:ext cx="184150" cy="347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endParaRPr lang="zh-CN" altLang="zh-CN" i="0" dirty="0">
              <a:solidFill>
                <a:srgbClr val="990000"/>
              </a:solidFill>
              <a:latin typeface="Garamond" panose="02020404030301010803" pitchFamily="18" charset="0"/>
              <a:ea typeface="宋体" panose="02010600030101010101" pitchFamily="2" charset="-122"/>
            </a:endParaRPr>
          </a:p>
        </p:txBody>
      </p:sp>
      <p:pic>
        <p:nvPicPr>
          <p:cNvPr id="521220" name="Picture 4" descr="6424661048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1098550"/>
            <a:ext cx="2493963" cy="5395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71" name="AutoShape 5">
            <a:hlinkClick r:id="" action="ppaction://hlinkshowjump?jump=previousslide"/>
          </p:cNvPr>
          <p:cNvSpPr/>
          <p:nvPr/>
        </p:nvSpPr>
        <p:spPr>
          <a:xfrm>
            <a:off x="9091613" y="6630988"/>
            <a:ext cx="304800" cy="228600"/>
          </a:xfrm>
          <a:prstGeom prst="actionButtonBackPrevious">
            <a:avLst/>
          </a:prstGeom>
          <a:gradFill rotWithShape="0">
            <a:gsLst>
              <a:gs pos="0">
                <a:srgbClr val="009999"/>
              </a:gs>
              <a:gs pos="50000">
                <a:srgbClr val="F3F3FF"/>
              </a:gs>
              <a:gs pos="100000">
                <a:srgbClr val="009999"/>
              </a:gs>
            </a:gsLst>
            <a:lin ang="0" scaled="1"/>
            <a:tileRect/>
          </a:gradFill>
          <a:ln w="9525" cap="flat" cmpd="sng">
            <a:solidFill>
              <a:srgbClr val="009999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88900" tIns="38100" rIns="88900" bIns="38100" anchor="ctr" anchorCtr="0"/>
          <a:lstStyle/>
          <a:p>
            <a:pPr algn="l" eaLnBrk="0" hangingPunct="0">
              <a:buSzPct val="100000"/>
              <a:buFont typeface="Times New Roman" panose="02020603050405020304" pitchFamily="18" charset="0"/>
            </a:pPr>
            <a:endParaRPr lang="en-GB" altLang="zh-CN" b="0" i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1222" name="Text Box 6"/>
          <p:cNvSpPr txBox="1"/>
          <p:nvPr/>
        </p:nvSpPr>
        <p:spPr>
          <a:xfrm>
            <a:off x="4165600" y="836613"/>
            <a:ext cx="439261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Blip>
                <a:blip r:embed="rId3"/>
              </a:buBlip>
            </a:pPr>
            <a:r>
              <a:rPr lang="en-US" altLang="zh-CN" sz="2000" i="0" dirty="0">
                <a:latin typeface="仿宋_GB2312" pitchFamily="49" charset="-122"/>
                <a:ea typeface="仿宋_GB2312" pitchFamily="49" charset="-122"/>
              </a:rPr>
              <a:t> </a:t>
            </a: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连接部分的画法与双头螺柱拧入金属端的画法接近</a:t>
            </a:r>
          </a:p>
        </p:txBody>
      </p:sp>
      <p:grpSp>
        <p:nvGrpSpPr>
          <p:cNvPr id="2" name="Group 7"/>
          <p:cNvGrpSpPr/>
          <p:nvPr/>
        </p:nvGrpSpPr>
        <p:grpSpPr>
          <a:xfrm>
            <a:off x="2489200" y="1700213"/>
            <a:ext cx="6186488" cy="701675"/>
            <a:chOff x="1568" y="1117"/>
            <a:chExt cx="3897" cy="442"/>
          </a:xfrm>
        </p:grpSpPr>
        <p:sp>
          <p:nvSpPr>
            <p:cNvPr id="36884" name="Oval 8"/>
            <p:cNvSpPr/>
            <p:nvPr/>
          </p:nvSpPr>
          <p:spPr>
            <a:xfrm>
              <a:off x="1568" y="1148"/>
              <a:ext cx="320" cy="320"/>
            </a:xfrm>
            <a:prstGeom prst="ellipse">
              <a:avLst/>
            </a:prstGeom>
            <a:solidFill>
              <a:srgbClr val="00CC99">
                <a:alpha val="0"/>
              </a:srgbClr>
            </a:solidFill>
            <a:ln w="2857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6885" name="Text Box 9"/>
            <p:cNvSpPr txBox="1"/>
            <p:nvPr/>
          </p:nvSpPr>
          <p:spPr>
            <a:xfrm>
              <a:off x="2608" y="1117"/>
              <a:ext cx="2857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Blip>
                  <a:blip r:embed="rId3"/>
                </a:buBlip>
              </a:pPr>
              <a:r>
                <a:rPr lang="en-US" altLang="zh-CN" sz="2000" i="0" dirty="0">
                  <a:latin typeface="仿宋_GB2312" pitchFamily="49" charset="-122"/>
                  <a:ea typeface="仿宋_GB2312" pitchFamily="49" charset="-122"/>
                </a:rPr>
                <a:t> </a:t>
              </a:r>
              <a:r>
                <a:rPr lang="zh-CN" altLang="en-US" sz="2000" i="0" dirty="0">
                  <a:latin typeface="仿宋_GB2312" pitchFamily="49" charset="-122"/>
                  <a:ea typeface="仿宋_GB2312" pitchFamily="49" charset="-122"/>
                </a:rPr>
                <a:t>不同的是螺纹终止线应画在被旋入零件螺孔顶面投影线之上。</a:t>
              </a:r>
            </a:p>
          </p:txBody>
        </p:sp>
        <p:sp>
          <p:nvSpPr>
            <p:cNvPr id="36886" name="Line 10"/>
            <p:cNvSpPr/>
            <p:nvPr/>
          </p:nvSpPr>
          <p:spPr>
            <a:xfrm flipV="1">
              <a:off x="1882" y="1162"/>
              <a:ext cx="680" cy="182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" name="Group 11"/>
          <p:cNvGrpSpPr/>
          <p:nvPr/>
        </p:nvGrpSpPr>
        <p:grpSpPr>
          <a:xfrm>
            <a:off x="2447925" y="1127125"/>
            <a:ext cx="6110288" cy="4772025"/>
            <a:chOff x="1542" y="710"/>
            <a:chExt cx="3849" cy="3006"/>
          </a:xfrm>
        </p:grpSpPr>
        <p:sp>
          <p:nvSpPr>
            <p:cNvPr id="36877" name="Oval 12"/>
            <p:cNvSpPr/>
            <p:nvPr/>
          </p:nvSpPr>
          <p:spPr>
            <a:xfrm>
              <a:off x="1559" y="3396"/>
              <a:ext cx="320" cy="320"/>
            </a:xfrm>
            <a:prstGeom prst="ellipse">
              <a:avLst/>
            </a:prstGeom>
            <a:solidFill>
              <a:srgbClr val="00CC99">
                <a:alpha val="0"/>
              </a:srgbClr>
            </a:solidFill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36878" name="Group 13"/>
            <p:cNvGrpSpPr/>
            <p:nvPr/>
          </p:nvGrpSpPr>
          <p:grpSpPr>
            <a:xfrm>
              <a:off x="1542" y="710"/>
              <a:ext cx="3849" cy="2675"/>
              <a:chOff x="1542" y="710"/>
              <a:chExt cx="3849" cy="2675"/>
            </a:xfrm>
          </p:grpSpPr>
          <p:sp>
            <p:nvSpPr>
              <p:cNvPr id="36879" name="Oval 14"/>
              <p:cNvSpPr/>
              <p:nvPr/>
            </p:nvSpPr>
            <p:spPr>
              <a:xfrm>
                <a:off x="1542" y="710"/>
                <a:ext cx="320" cy="320"/>
              </a:xfrm>
              <a:prstGeom prst="ellipse">
                <a:avLst/>
              </a:prstGeom>
              <a:solidFill>
                <a:srgbClr val="00CC99">
                  <a:alpha val="0"/>
                </a:srgbClr>
              </a:solidFill>
              <a:ln w="28575" cap="flat" cmpd="sng">
                <a:solidFill>
                  <a:srgbClr val="A5002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36880" name="Group 15"/>
              <p:cNvGrpSpPr/>
              <p:nvPr/>
            </p:nvGrpSpPr>
            <p:grpSpPr>
              <a:xfrm>
                <a:off x="1746" y="890"/>
                <a:ext cx="3645" cy="2495"/>
                <a:chOff x="1746" y="890"/>
                <a:chExt cx="3645" cy="2495"/>
              </a:xfrm>
            </p:grpSpPr>
            <p:sp>
              <p:nvSpPr>
                <p:cNvPr id="36881" name="Text Box 16"/>
                <p:cNvSpPr txBox="1"/>
                <p:nvPr/>
              </p:nvSpPr>
              <p:spPr>
                <a:xfrm>
                  <a:off x="2624" y="1620"/>
                  <a:ext cx="2767" cy="82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  <a:buBlip>
                      <a:blip r:embed="rId3"/>
                    </a:buBlip>
                  </a:pPr>
                  <a:r>
                    <a:rPr lang="en-US" altLang="zh-CN" sz="2000" i="0" dirty="0">
                      <a:latin typeface="仿宋_GB2312" pitchFamily="49" charset="-122"/>
                      <a:ea typeface="仿宋_GB2312" pitchFamily="49" charset="-122"/>
                    </a:rPr>
                    <a:t> </a:t>
                  </a:r>
                  <a:r>
                    <a:rPr lang="zh-CN" altLang="en-US" sz="2000" i="0" dirty="0">
                      <a:latin typeface="仿宋_GB2312" pitchFamily="49" charset="-122"/>
                      <a:ea typeface="仿宋_GB2312" pitchFamily="49" charset="-122"/>
                    </a:rPr>
                    <a:t>螺纹头部槽口在反映螺钉曲线的视图上，应画成垂直于投影面，在投影为圆的视图上，则应画成与中心线倾斜</a:t>
                  </a:r>
                  <a:r>
                    <a:rPr lang="en-US" altLang="zh-CN" sz="2000" i="0" dirty="0">
                      <a:latin typeface="仿宋_GB2312" pitchFamily="49" charset="-122"/>
                      <a:ea typeface="仿宋_GB2312" pitchFamily="49" charset="-122"/>
                    </a:rPr>
                    <a:t>45°</a:t>
                  </a:r>
                  <a:r>
                    <a:rPr lang="zh-CN" altLang="en-US" sz="2000" i="0" dirty="0">
                      <a:latin typeface="仿宋_GB2312" pitchFamily="49" charset="-122"/>
                      <a:ea typeface="仿宋_GB2312" pitchFamily="49" charset="-122"/>
                    </a:rPr>
                    <a:t>。</a:t>
                  </a:r>
                </a:p>
              </p:txBody>
            </p:sp>
            <p:sp>
              <p:nvSpPr>
                <p:cNvPr id="36882" name="Line 17"/>
                <p:cNvSpPr/>
                <p:nvPr/>
              </p:nvSpPr>
              <p:spPr>
                <a:xfrm>
                  <a:off x="1882" y="890"/>
                  <a:ext cx="817" cy="907"/>
                </a:xfrm>
                <a:prstGeom prst="line">
                  <a:avLst/>
                </a:prstGeom>
                <a:ln w="9525" cap="flat" cmpd="sng">
                  <a:solidFill>
                    <a:srgbClr val="99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36883" name="Line 18"/>
                <p:cNvSpPr/>
                <p:nvPr/>
              </p:nvSpPr>
              <p:spPr>
                <a:xfrm flipV="1">
                  <a:off x="1746" y="1797"/>
                  <a:ext cx="953" cy="1588"/>
                </a:xfrm>
                <a:prstGeom prst="line">
                  <a:avLst/>
                </a:prstGeom>
                <a:ln w="9525" cap="flat" cmpd="sng">
                  <a:solidFill>
                    <a:srgbClr val="99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</p:grpSp>
      <p:sp>
        <p:nvSpPr>
          <p:cNvPr id="521235" name="Text Box 19"/>
          <p:cNvSpPr txBox="1"/>
          <p:nvPr/>
        </p:nvSpPr>
        <p:spPr>
          <a:xfrm>
            <a:off x="4140200" y="4108450"/>
            <a:ext cx="4248150" cy="1768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Blip>
                <a:blip r:embed="rId3"/>
              </a:buBlip>
            </a:pPr>
            <a:r>
              <a:rPr lang="en-US" altLang="zh-CN" sz="2000" i="0" dirty="0">
                <a:latin typeface="仿宋_GB2312" pitchFamily="49" charset="-122"/>
                <a:ea typeface="仿宋_GB2312" pitchFamily="49" charset="-122"/>
              </a:rPr>
              <a:t>  </a:t>
            </a: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螺纹的拧入深度</a:t>
            </a:r>
            <a:r>
              <a:rPr lang="en-US" altLang="zh-CN" sz="2000" i="0" dirty="0">
                <a:latin typeface="仿宋_GB2312" pitchFamily="49" charset="-122"/>
                <a:ea typeface="仿宋_GB2312" pitchFamily="49" charset="-122"/>
              </a:rPr>
              <a:t>bm</a:t>
            </a: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与双头螺柱相同，可根据零件的材料决定。</a:t>
            </a:r>
          </a:p>
          <a:p>
            <a:pPr algn="l">
              <a:spcBef>
                <a:spcPct val="50000"/>
              </a:spcBef>
              <a:buBlip>
                <a:blip r:embed="rId3"/>
              </a:buBlip>
            </a:pP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 螺钉公称长度</a:t>
            </a:r>
            <a:r>
              <a:rPr lang="en-US" altLang="zh-CN" sz="2000" dirty="0">
                <a:latin typeface="仿宋_GB2312" pitchFamily="49" charset="-122"/>
                <a:ea typeface="仿宋_GB2312" pitchFamily="49" charset="-122"/>
              </a:rPr>
              <a:t>l</a:t>
            </a:r>
            <a:r>
              <a:rPr lang="en-US" altLang="zh-CN" sz="2000" i="0" dirty="0">
                <a:latin typeface="仿宋_GB2312" pitchFamily="49" charset="-122"/>
                <a:ea typeface="仿宋_GB2312" pitchFamily="49" charset="-122"/>
              </a:rPr>
              <a:t>=</a:t>
            </a: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螺钉拧入深度（</a:t>
            </a:r>
            <a:r>
              <a:rPr lang="en-US" altLang="zh-CN" sz="2000" i="0" dirty="0">
                <a:latin typeface="仿宋_GB2312" pitchFamily="49" charset="-122"/>
                <a:ea typeface="仿宋_GB2312" pitchFamily="49" charset="-122"/>
              </a:rPr>
              <a:t>b</a:t>
            </a:r>
            <a:r>
              <a:rPr lang="en-US" altLang="zh-CN" sz="2000" i="0" baseline="-25000" dirty="0">
                <a:latin typeface="仿宋_GB2312" pitchFamily="49" charset="-122"/>
                <a:ea typeface="仿宋_GB2312" pitchFamily="49" charset="-122"/>
              </a:rPr>
              <a:t>m</a:t>
            </a: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）</a:t>
            </a:r>
            <a:r>
              <a:rPr lang="en-US" altLang="zh-CN" sz="2000" i="0" dirty="0">
                <a:latin typeface="仿宋_GB2312" pitchFamily="49" charset="-122"/>
                <a:ea typeface="仿宋_GB2312" pitchFamily="49" charset="-122"/>
              </a:rPr>
              <a:t>+</a:t>
            </a: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通孔零件的厚度（</a:t>
            </a:r>
            <a:r>
              <a:rPr lang="en-US" altLang="zh-CN" sz="2000" i="0" dirty="0">
                <a:latin typeface="仿宋_GB2312" pitchFamily="49" charset="-122"/>
                <a:ea typeface="仿宋_GB2312" pitchFamily="49" charset="-122"/>
              </a:rPr>
              <a:t>δ</a:t>
            </a: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）然后标准化</a:t>
            </a:r>
          </a:p>
        </p:txBody>
      </p:sp>
      <p:sp>
        <p:nvSpPr>
          <p:cNvPr id="36876" name="Rectangle 21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13.2.3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螺钉连接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螺钉连接的画法</a:t>
            </a:r>
            <a:endParaRPr lang="zh-CN" altLang="en-US" i="0" dirty="0">
              <a:solidFill>
                <a:srgbClr val="CC3300"/>
              </a:solidFill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21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21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521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1222" grpId="0"/>
      <p:bldP spid="52123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CEED186-DA0A-482D-A89B-B0B4C04C6023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17:19:13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4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32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37893" name="Rectangle 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13.2.3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螺钉连接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螺钉连接的画法</a:t>
            </a:r>
            <a:endParaRPr lang="zh-CN" altLang="en-US" i="0" dirty="0">
              <a:solidFill>
                <a:srgbClr val="CC33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pic>
        <p:nvPicPr>
          <p:cNvPr id="496643" name="Picture 3" descr="6424661048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6663" y="434975"/>
            <a:ext cx="2828925" cy="61214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7895" name="Group 4"/>
          <p:cNvGrpSpPr/>
          <p:nvPr/>
        </p:nvGrpSpPr>
        <p:grpSpPr>
          <a:xfrm>
            <a:off x="309563" y="298450"/>
            <a:ext cx="2990850" cy="5937250"/>
            <a:chOff x="744" y="188"/>
            <a:chExt cx="1884" cy="3740"/>
          </a:xfrm>
        </p:grpSpPr>
        <p:sp>
          <p:nvSpPr>
            <p:cNvPr id="37909" name="Freeform 5"/>
            <p:cNvSpPr/>
            <p:nvPr/>
          </p:nvSpPr>
          <p:spPr>
            <a:xfrm>
              <a:off x="1314" y="292"/>
              <a:ext cx="762" cy="1505"/>
            </a:xfrm>
            <a:custGeom>
              <a:avLst/>
              <a:gdLst>
                <a:gd name="txL" fmla="*/ 0 w 612"/>
                <a:gd name="txT" fmla="*/ 0 h 1496"/>
                <a:gd name="txR" fmla="*/ 612 w 612"/>
                <a:gd name="txB" fmla="*/ 1496 h 1496"/>
              </a:gdLst>
              <a:ahLst/>
              <a:cxnLst>
                <a:cxn ang="0">
                  <a:pos x="359" y="4"/>
                </a:cxn>
                <a:cxn ang="0">
                  <a:pos x="0" y="4"/>
                </a:cxn>
                <a:cxn ang="0">
                  <a:pos x="0" y="342"/>
                </a:cxn>
                <a:cxn ang="0">
                  <a:pos x="120" y="342"/>
                </a:cxn>
                <a:cxn ang="0">
                  <a:pos x="139" y="1445"/>
                </a:cxn>
                <a:cxn ang="0">
                  <a:pos x="209" y="1505"/>
                </a:cxn>
                <a:cxn ang="0">
                  <a:pos x="538" y="1501"/>
                </a:cxn>
                <a:cxn ang="0">
                  <a:pos x="637" y="1441"/>
                </a:cxn>
                <a:cxn ang="0">
                  <a:pos x="637" y="1151"/>
                </a:cxn>
                <a:cxn ang="0">
                  <a:pos x="637" y="338"/>
                </a:cxn>
                <a:cxn ang="0">
                  <a:pos x="752" y="342"/>
                </a:cxn>
                <a:cxn ang="0">
                  <a:pos x="762" y="0"/>
                </a:cxn>
              </a:cxnLst>
              <a:rect l="txL" t="txT" r="txR" b="txB"/>
              <a:pathLst>
                <a:path w="612" h="1496">
                  <a:moveTo>
                    <a:pt x="288" y="4"/>
                  </a:moveTo>
                  <a:lnTo>
                    <a:pt x="0" y="4"/>
                  </a:lnTo>
                  <a:lnTo>
                    <a:pt x="0" y="340"/>
                  </a:lnTo>
                  <a:lnTo>
                    <a:pt x="96" y="340"/>
                  </a:lnTo>
                  <a:lnTo>
                    <a:pt x="112" y="1436"/>
                  </a:lnTo>
                  <a:cubicBezTo>
                    <a:pt x="172" y="1492"/>
                    <a:pt x="122" y="1488"/>
                    <a:pt x="168" y="1496"/>
                  </a:cubicBezTo>
                  <a:lnTo>
                    <a:pt x="432" y="1492"/>
                  </a:lnTo>
                  <a:lnTo>
                    <a:pt x="512" y="1432"/>
                  </a:lnTo>
                  <a:lnTo>
                    <a:pt x="512" y="1144"/>
                  </a:lnTo>
                  <a:lnTo>
                    <a:pt x="512" y="336"/>
                  </a:lnTo>
                  <a:lnTo>
                    <a:pt x="604" y="340"/>
                  </a:lnTo>
                  <a:lnTo>
                    <a:pt x="612" y="0"/>
                  </a:lnTo>
                </a:path>
              </a:pathLst>
            </a:custGeom>
            <a:solidFill>
              <a:srgbClr val="FFFFF3">
                <a:alpha val="100000"/>
              </a:srgbClr>
            </a:solidFill>
            <a:ln w="9525" cap="flat" cmpd="sng">
              <a:solidFill>
                <a:srgbClr val="FFFFF3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0" name="Freeform 6"/>
            <p:cNvSpPr/>
            <p:nvPr/>
          </p:nvSpPr>
          <p:spPr>
            <a:xfrm>
              <a:off x="1521" y="955"/>
              <a:ext cx="27" cy="861"/>
            </a:xfrm>
            <a:custGeom>
              <a:avLst/>
              <a:gdLst>
                <a:gd name="txL" fmla="*/ 0 w 1"/>
                <a:gd name="txT" fmla="*/ 0 h 4050"/>
                <a:gd name="txR" fmla="*/ 1 w 1"/>
                <a:gd name="txB" fmla="*/ 4050 h 4050"/>
              </a:gdLst>
              <a:ahLst/>
              <a:cxnLst>
                <a:cxn ang="0">
                  <a:pos x="0" y="861"/>
                </a:cxn>
                <a:cxn ang="0">
                  <a:pos x="0" y="0"/>
                </a:cxn>
                <a:cxn ang="0">
                  <a:pos x="27" y="0"/>
                </a:cxn>
              </a:cxnLst>
              <a:rect l="txL" t="txT" r="txR" b="txB"/>
              <a:pathLst>
                <a:path w="1" h="4050">
                  <a:moveTo>
                    <a:pt x="0" y="405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1" name="Freeform 7"/>
            <p:cNvSpPr/>
            <p:nvPr/>
          </p:nvSpPr>
          <p:spPr>
            <a:xfrm>
              <a:off x="1426" y="1166"/>
              <a:ext cx="9" cy="9"/>
            </a:xfrm>
            <a:custGeom>
              <a:avLst/>
              <a:gdLst>
                <a:gd name="txL" fmla="*/ 0 w 44"/>
                <a:gd name="txT" fmla="*/ 0 h 44"/>
                <a:gd name="txR" fmla="*/ 44 w 44"/>
                <a:gd name="txB" fmla="*/ 44 h 44"/>
              </a:gdLst>
              <a:ahLst/>
              <a:cxnLst>
                <a:cxn ang="0">
                  <a:pos x="9" y="9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44" h="44">
                  <a:moveTo>
                    <a:pt x="44" y="4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rgbClr val="868686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2" name="Freeform 8"/>
            <p:cNvSpPr/>
            <p:nvPr/>
          </p:nvSpPr>
          <p:spPr>
            <a:xfrm>
              <a:off x="1885" y="955"/>
              <a:ext cx="27" cy="851"/>
            </a:xfrm>
            <a:custGeom>
              <a:avLst/>
              <a:gdLst>
                <a:gd name="txL" fmla="*/ 0 w 1"/>
                <a:gd name="txT" fmla="*/ 0 h 4050"/>
                <a:gd name="txR" fmla="*/ 1 w 1"/>
                <a:gd name="txB" fmla="*/ 4050 h 4050"/>
              </a:gdLst>
              <a:ahLst/>
              <a:cxnLst>
                <a:cxn ang="0">
                  <a:pos x="0" y="0"/>
                </a:cxn>
                <a:cxn ang="0">
                  <a:pos x="0" y="851"/>
                </a:cxn>
                <a:cxn ang="0">
                  <a:pos x="27" y="851"/>
                </a:cxn>
              </a:cxnLst>
              <a:rect l="txL" t="txT" r="txR" b="txB"/>
              <a:pathLst>
                <a:path w="1" h="4050">
                  <a:moveTo>
                    <a:pt x="0" y="0"/>
                  </a:moveTo>
                  <a:lnTo>
                    <a:pt x="0" y="4050"/>
                  </a:lnTo>
                  <a:lnTo>
                    <a:pt x="1" y="4050"/>
                  </a:lnTo>
                </a:path>
              </a:pathLst>
            </a:custGeom>
            <a:noFill/>
            <a:ln w="127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3" name="Freeform 9"/>
            <p:cNvSpPr/>
            <p:nvPr/>
          </p:nvSpPr>
          <p:spPr>
            <a:xfrm>
              <a:off x="1436" y="1736"/>
              <a:ext cx="523" cy="1"/>
            </a:xfrm>
            <a:custGeom>
              <a:avLst/>
              <a:gdLst>
                <a:gd name="txL" fmla="*/ 0 w 2103"/>
                <a:gd name="txT" fmla="*/ 0 h 1"/>
                <a:gd name="txR" fmla="*/ 2103 w 2103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523" y="0"/>
                </a:cxn>
                <a:cxn ang="0">
                  <a:pos x="523" y="0"/>
                </a:cxn>
              </a:cxnLst>
              <a:rect l="txL" t="txT" r="txR" b="txB"/>
              <a:pathLst>
                <a:path w="2103" h="1">
                  <a:moveTo>
                    <a:pt x="0" y="0"/>
                  </a:moveTo>
                  <a:lnTo>
                    <a:pt x="2102" y="0"/>
                  </a:lnTo>
                  <a:lnTo>
                    <a:pt x="2103" y="0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4" name="Freeform 10"/>
            <p:cNvSpPr/>
            <p:nvPr/>
          </p:nvSpPr>
          <p:spPr>
            <a:xfrm>
              <a:off x="1513" y="1799"/>
              <a:ext cx="368" cy="2"/>
            </a:xfrm>
            <a:custGeom>
              <a:avLst/>
              <a:gdLst>
                <a:gd name="txL" fmla="*/ 0 w 1473"/>
                <a:gd name="txT" fmla="*/ 0 h 2"/>
                <a:gd name="txR" fmla="*/ 1473 w 1473"/>
                <a:gd name="txB" fmla="*/ 2 h 2"/>
              </a:gdLst>
              <a:ahLst/>
              <a:cxnLst>
                <a:cxn ang="0">
                  <a:pos x="0" y="0"/>
                </a:cxn>
                <a:cxn ang="0">
                  <a:pos x="368" y="0"/>
                </a:cxn>
                <a:cxn ang="0">
                  <a:pos x="368" y="0"/>
                </a:cxn>
              </a:cxnLst>
              <a:rect l="txL" t="txT" r="txR" b="txB"/>
              <a:pathLst>
                <a:path w="1473" h="2">
                  <a:moveTo>
                    <a:pt x="0" y="0"/>
                  </a:moveTo>
                  <a:lnTo>
                    <a:pt x="1472" y="0"/>
                  </a:lnTo>
                  <a:lnTo>
                    <a:pt x="1473" y="0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5" name="Freeform 11"/>
            <p:cNvSpPr/>
            <p:nvPr/>
          </p:nvSpPr>
          <p:spPr>
            <a:xfrm>
              <a:off x="1436" y="1736"/>
              <a:ext cx="80" cy="63"/>
            </a:xfrm>
            <a:custGeom>
              <a:avLst/>
              <a:gdLst>
                <a:gd name="txL" fmla="*/ 0 w 316"/>
                <a:gd name="txT" fmla="*/ 0 h 315"/>
                <a:gd name="txR" fmla="*/ 316 w 316"/>
                <a:gd name="txB" fmla="*/ 315 h 315"/>
              </a:gdLst>
              <a:ahLst/>
              <a:cxnLst>
                <a:cxn ang="0">
                  <a:pos x="0" y="0"/>
                </a:cxn>
                <a:cxn ang="0">
                  <a:pos x="80" y="63"/>
                </a:cxn>
                <a:cxn ang="0">
                  <a:pos x="80" y="63"/>
                </a:cxn>
              </a:cxnLst>
              <a:rect l="txL" t="txT" r="txR" b="txB"/>
              <a:pathLst>
                <a:path w="316" h="315">
                  <a:moveTo>
                    <a:pt x="0" y="0"/>
                  </a:moveTo>
                  <a:lnTo>
                    <a:pt x="315" y="315"/>
                  </a:lnTo>
                  <a:lnTo>
                    <a:pt x="316" y="315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6" name="Freeform 12"/>
            <p:cNvSpPr/>
            <p:nvPr/>
          </p:nvSpPr>
          <p:spPr>
            <a:xfrm>
              <a:off x="1881" y="1736"/>
              <a:ext cx="78" cy="63"/>
            </a:xfrm>
            <a:custGeom>
              <a:avLst/>
              <a:gdLst>
                <a:gd name="txL" fmla="*/ 0 w 316"/>
                <a:gd name="txT" fmla="*/ 0 h 315"/>
                <a:gd name="txR" fmla="*/ 316 w 316"/>
                <a:gd name="txB" fmla="*/ 315 h 315"/>
              </a:gdLst>
              <a:ahLst/>
              <a:cxnLst>
                <a:cxn ang="0">
                  <a:pos x="0" y="63"/>
                </a:cxn>
                <a:cxn ang="0">
                  <a:pos x="78" y="0"/>
                </a:cxn>
                <a:cxn ang="0">
                  <a:pos x="78" y="0"/>
                </a:cxn>
              </a:cxnLst>
              <a:rect l="txL" t="txT" r="txR" b="txB"/>
              <a:pathLst>
                <a:path w="316" h="315">
                  <a:moveTo>
                    <a:pt x="0" y="315"/>
                  </a:moveTo>
                  <a:lnTo>
                    <a:pt x="315" y="0"/>
                  </a:lnTo>
                  <a:lnTo>
                    <a:pt x="316" y="0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7" name="Freeform 13"/>
            <p:cNvSpPr/>
            <p:nvPr/>
          </p:nvSpPr>
          <p:spPr>
            <a:xfrm>
              <a:off x="1436" y="955"/>
              <a:ext cx="523" cy="2"/>
            </a:xfrm>
            <a:custGeom>
              <a:avLst/>
              <a:gdLst>
                <a:gd name="txL" fmla="*/ 0 w 2103"/>
                <a:gd name="txT" fmla="*/ 0 h 2"/>
                <a:gd name="txR" fmla="*/ 2103 w 2103"/>
                <a:gd name="txB" fmla="*/ 2 h 2"/>
              </a:gdLst>
              <a:ahLst/>
              <a:cxnLst>
                <a:cxn ang="0">
                  <a:pos x="0" y="0"/>
                </a:cxn>
                <a:cxn ang="0">
                  <a:pos x="523" y="0"/>
                </a:cxn>
                <a:cxn ang="0">
                  <a:pos x="523" y="0"/>
                </a:cxn>
              </a:cxnLst>
              <a:rect l="txL" t="txT" r="txR" b="txB"/>
              <a:pathLst>
                <a:path w="2103" h="2">
                  <a:moveTo>
                    <a:pt x="0" y="0"/>
                  </a:moveTo>
                  <a:lnTo>
                    <a:pt x="2102" y="0"/>
                  </a:lnTo>
                  <a:lnTo>
                    <a:pt x="2103" y="0"/>
                  </a:lnTo>
                </a:path>
              </a:pathLst>
            </a:custGeom>
            <a:noFill/>
            <a:ln w="38100" cap="flat" cmpd="sng">
              <a:solidFill>
                <a:schemeClr val="hlink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8" name="Freeform 14"/>
            <p:cNvSpPr/>
            <p:nvPr/>
          </p:nvSpPr>
          <p:spPr>
            <a:xfrm>
              <a:off x="1319" y="328"/>
              <a:ext cx="326" cy="2"/>
            </a:xfrm>
            <a:custGeom>
              <a:avLst/>
              <a:gdLst>
                <a:gd name="txL" fmla="*/ 0 w 1315"/>
                <a:gd name="txT" fmla="*/ 0 h 2"/>
                <a:gd name="txR" fmla="*/ 1315 w 1315"/>
                <a:gd name="txB" fmla="*/ 2 h 2"/>
              </a:gdLst>
              <a:ahLst/>
              <a:cxnLst>
                <a:cxn ang="0">
                  <a:pos x="0" y="0"/>
                </a:cxn>
                <a:cxn ang="0">
                  <a:pos x="326" y="0"/>
                </a:cxn>
                <a:cxn ang="0">
                  <a:pos x="326" y="0"/>
                </a:cxn>
              </a:cxnLst>
              <a:rect l="txL" t="txT" r="txR" b="txB"/>
              <a:pathLst>
                <a:path w="1315" h="2">
                  <a:moveTo>
                    <a:pt x="0" y="0"/>
                  </a:moveTo>
                  <a:lnTo>
                    <a:pt x="1314" y="0"/>
                  </a:lnTo>
                  <a:lnTo>
                    <a:pt x="1315" y="0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19" name="Freeform 15"/>
            <p:cNvSpPr/>
            <p:nvPr/>
          </p:nvSpPr>
          <p:spPr>
            <a:xfrm>
              <a:off x="2078" y="328"/>
              <a:ext cx="2" cy="338"/>
            </a:xfrm>
            <a:custGeom>
              <a:avLst/>
              <a:gdLst>
                <a:gd name="txL" fmla="*/ 0 w 1"/>
                <a:gd name="txT" fmla="*/ 0 h 1683"/>
                <a:gd name="txR" fmla="*/ 1 w 1"/>
                <a:gd name="txB" fmla="*/ 1683 h 1683"/>
              </a:gdLst>
              <a:ahLst/>
              <a:cxnLst>
                <a:cxn ang="0">
                  <a:pos x="0" y="338"/>
                </a:cxn>
                <a:cxn ang="0">
                  <a:pos x="0" y="0"/>
                </a:cxn>
                <a:cxn ang="0">
                  <a:pos x="2" y="0"/>
                </a:cxn>
              </a:cxnLst>
              <a:rect l="txL" t="txT" r="txR" b="txB"/>
              <a:pathLst>
                <a:path w="1" h="1683">
                  <a:moveTo>
                    <a:pt x="0" y="1683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0" name="Freeform 16"/>
            <p:cNvSpPr/>
            <p:nvPr/>
          </p:nvSpPr>
          <p:spPr>
            <a:xfrm>
              <a:off x="1319" y="328"/>
              <a:ext cx="2" cy="338"/>
            </a:xfrm>
            <a:custGeom>
              <a:avLst/>
              <a:gdLst>
                <a:gd name="txL" fmla="*/ 0 w 1"/>
                <a:gd name="txT" fmla="*/ 0 h 1683"/>
                <a:gd name="txR" fmla="*/ 1 w 1"/>
                <a:gd name="txB" fmla="*/ 1683 h 1683"/>
              </a:gdLst>
              <a:ahLst/>
              <a:cxnLst>
                <a:cxn ang="0">
                  <a:pos x="0" y="338"/>
                </a:cxn>
                <a:cxn ang="0">
                  <a:pos x="0" y="0"/>
                </a:cxn>
                <a:cxn ang="0">
                  <a:pos x="2" y="0"/>
                </a:cxn>
              </a:cxnLst>
              <a:rect l="txL" t="txT" r="txR" b="txB"/>
              <a:pathLst>
                <a:path w="1" h="1683">
                  <a:moveTo>
                    <a:pt x="0" y="1683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1" name="Freeform 17"/>
            <p:cNvSpPr/>
            <p:nvPr/>
          </p:nvSpPr>
          <p:spPr>
            <a:xfrm>
              <a:off x="1319" y="666"/>
              <a:ext cx="759" cy="2"/>
            </a:xfrm>
            <a:custGeom>
              <a:avLst/>
              <a:gdLst>
                <a:gd name="txL" fmla="*/ 0 w 3050"/>
                <a:gd name="txT" fmla="*/ 0 h 2"/>
                <a:gd name="txR" fmla="*/ 3050 w 3050"/>
                <a:gd name="txB" fmla="*/ 2 h 2"/>
              </a:gdLst>
              <a:ahLst/>
              <a:cxnLst>
                <a:cxn ang="0">
                  <a:pos x="0" y="0"/>
                </a:cxn>
                <a:cxn ang="0">
                  <a:pos x="759" y="0"/>
                </a:cxn>
                <a:cxn ang="0">
                  <a:pos x="759" y="0"/>
                </a:cxn>
              </a:cxnLst>
              <a:rect l="txL" t="txT" r="txR" b="txB"/>
              <a:pathLst>
                <a:path w="3050" h="2">
                  <a:moveTo>
                    <a:pt x="0" y="0"/>
                  </a:moveTo>
                  <a:lnTo>
                    <a:pt x="3049" y="0"/>
                  </a:lnTo>
                  <a:lnTo>
                    <a:pt x="3050" y="0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2" name="Freeform 18"/>
            <p:cNvSpPr/>
            <p:nvPr/>
          </p:nvSpPr>
          <p:spPr>
            <a:xfrm>
              <a:off x="1645" y="496"/>
              <a:ext cx="106" cy="2"/>
            </a:xfrm>
            <a:custGeom>
              <a:avLst/>
              <a:gdLst>
                <a:gd name="txL" fmla="*/ 0 w 421"/>
                <a:gd name="txT" fmla="*/ 0 h 2"/>
                <a:gd name="txR" fmla="*/ 421 w 421"/>
                <a:gd name="txB" fmla="*/ 2 h 2"/>
              </a:gdLst>
              <a:ahLst/>
              <a:cxnLst>
                <a:cxn ang="0">
                  <a:pos x="0" y="0"/>
                </a:cxn>
                <a:cxn ang="0">
                  <a:pos x="106" y="0"/>
                </a:cxn>
                <a:cxn ang="0">
                  <a:pos x="106" y="0"/>
                </a:cxn>
              </a:cxnLst>
              <a:rect l="txL" t="txT" r="txR" b="txB"/>
              <a:pathLst>
                <a:path w="421" h="2">
                  <a:moveTo>
                    <a:pt x="0" y="0"/>
                  </a:moveTo>
                  <a:lnTo>
                    <a:pt x="420" y="0"/>
                  </a:lnTo>
                  <a:lnTo>
                    <a:pt x="421" y="0"/>
                  </a:lnTo>
                </a:path>
              </a:pathLst>
            </a:custGeom>
            <a:noFill/>
            <a:ln w="38100" cap="flat" cmpd="sng">
              <a:solidFill>
                <a:schemeClr val="hlink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3" name="Freeform 19"/>
            <p:cNvSpPr/>
            <p:nvPr/>
          </p:nvSpPr>
          <p:spPr>
            <a:xfrm>
              <a:off x="1751" y="328"/>
              <a:ext cx="3" cy="168"/>
            </a:xfrm>
            <a:custGeom>
              <a:avLst/>
              <a:gdLst>
                <a:gd name="txL" fmla="*/ 0 w 1"/>
                <a:gd name="txT" fmla="*/ 0 h 842"/>
                <a:gd name="txR" fmla="*/ 1 w 1"/>
                <a:gd name="txB" fmla="*/ 842 h 842"/>
              </a:gdLst>
              <a:ahLst/>
              <a:cxnLst>
                <a:cxn ang="0">
                  <a:pos x="0" y="168"/>
                </a:cxn>
                <a:cxn ang="0">
                  <a:pos x="0" y="0"/>
                </a:cxn>
                <a:cxn ang="0">
                  <a:pos x="3" y="0"/>
                </a:cxn>
              </a:cxnLst>
              <a:rect l="txL" t="txT" r="txR" b="txB"/>
              <a:pathLst>
                <a:path w="1" h="842">
                  <a:moveTo>
                    <a:pt x="0" y="84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8100" cap="flat" cmpd="sng">
              <a:solidFill>
                <a:schemeClr val="hlink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4" name="Freeform 20"/>
            <p:cNvSpPr/>
            <p:nvPr/>
          </p:nvSpPr>
          <p:spPr>
            <a:xfrm>
              <a:off x="1645" y="328"/>
              <a:ext cx="3" cy="168"/>
            </a:xfrm>
            <a:custGeom>
              <a:avLst/>
              <a:gdLst>
                <a:gd name="txL" fmla="*/ 0 w 1"/>
                <a:gd name="txT" fmla="*/ 0 h 842"/>
                <a:gd name="txR" fmla="*/ 1 w 1"/>
                <a:gd name="txB" fmla="*/ 842 h 842"/>
              </a:gdLst>
              <a:ahLst/>
              <a:cxnLst>
                <a:cxn ang="0">
                  <a:pos x="0" y="168"/>
                </a:cxn>
                <a:cxn ang="0">
                  <a:pos x="0" y="0"/>
                </a:cxn>
                <a:cxn ang="0">
                  <a:pos x="3" y="0"/>
                </a:cxn>
              </a:cxnLst>
              <a:rect l="txL" t="txT" r="txR" b="txB"/>
              <a:pathLst>
                <a:path w="1" h="842">
                  <a:moveTo>
                    <a:pt x="0" y="84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8100" cap="flat" cmpd="sng">
              <a:solidFill>
                <a:schemeClr val="hlink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5" name="Freeform 21"/>
            <p:cNvSpPr/>
            <p:nvPr/>
          </p:nvSpPr>
          <p:spPr>
            <a:xfrm>
              <a:off x="1751" y="328"/>
              <a:ext cx="327" cy="2"/>
            </a:xfrm>
            <a:custGeom>
              <a:avLst/>
              <a:gdLst>
                <a:gd name="txL" fmla="*/ 0 w 1316"/>
                <a:gd name="txT" fmla="*/ 0 h 2"/>
                <a:gd name="txR" fmla="*/ 1316 w 1316"/>
                <a:gd name="txB" fmla="*/ 2 h 2"/>
              </a:gdLst>
              <a:ahLst/>
              <a:cxnLst>
                <a:cxn ang="0">
                  <a:pos x="0" y="0"/>
                </a:cxn>
                <a:cxn ang="0">
                  <a:pos x="327" y="0"/>
                </a:cxn>
                <a:cxn ang="0">
                  <a:pos x="327" y="0"/>
                </a:cxn>
              </a:cxnLst>
              <a:rect l="txL" t="txT" r="txR" b="txB"/>
              <a:pathLst>
                <a:path w="1316" h="2">
                  <a:moveTo>
                    <a:pt x="0" y="0"/>
                  </a:moveTo>
                  <a:lnTo>
                    <a:pt x="1315" y="0"/>
                  </a:lnTo>
                  <a:lnTo>
                    <a:pt x="1316" y="0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26" name="Line 22"/>
            <p:cNvSpPr/>
            <p:nvPr/>
          </p:nvSpPr>
          <p:spPr>
            <a:xfrm flipH="1">
              <a:off x="1697" y="188"/>
              <a:ext cx="0" cy="374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grpSp>
          <p:nvGrpSpPr>
            <p:cNvPr id="37927" name="Group 23"/>
            <p:cNvGrpSpPr/>
            <p:nvPr/>
          </p:nvGrpSpPr>
          <p:grpSpPr>
            <a:xfrm>
              <a:off x="1303" y="3008"/>
              <a:ext cx="765" cy="764"/>
              <a:chOff x="1681" y="3061"/>
              <a:chExt cx="614" cy="614"/>
            </a:xfrm>
          </p:grpSpPr>
          <p:sp>
            <p:nvSpPr>
              <p:cNvPr id="37970" name="Oval 24"/>
              <p:cNvSpPr/>
              <p:nvPr/>
            </p:nvSpPr>
            <p:spPr>
              <a:xfrm>
                <a:off x="1681" y="3061"/>
                <a:ext cx="614" cy="614"/>
              </a:xfrm>
              <a:prstGeom prst="ellipse">
                <a:avLst/>
              </a:prstGeom>
              <a:noFill/>
              <a:ln w="3810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7971" name="Freeform 25"/>
              <p:cNvSpPr/>
              <p:nvPr/>
            </p:nvSpPr>
            <p:spPr>
              <a:xfrm>
                <a:off x="1738" y="3116"/>
                <a:ext cx="442" cy="442"/>
              </a:xfrm>
              <a:custGeom>
                <a:avLst/>
                <a:gdLst>
                  <a:gd name="txL" fmla="*/ 0 w 2212"/>
                  <a:gd name="txT" fmla="*/ 0 h 2212"/>
                  <a:gd name="txR" fmla="*/ 2212 w 2212"/>
                  <a:gd name="txB" fmla="*/ 2212 h 2212"/>
                </a:gdLst>
                <a:ahLst/>
                <a:cxnLst>
                  <a:cxn ang="0">
                    <a:pos x="0" y="442"/>
                  </a:cxn>
                  <a:cxn ang="0">
                    <a:pos x="442" y="0"/>
                  </a:cxn>
                  <a:cxn ang="0">
                    <a:pos x="442" y="0"/>
                  </a:cxn>
                </a:cxnLst>
                <a:rect l="txL" t="txT" r="txR" b="txB"/>
                <a:pathLst>
                  <a:path w="2212" h="2212">
                    <a:moveTo>
                      <a:pt x="0" y="2212"/>
                    </a:moveTo>
                    <a:lnTo>
                      <a:pt x="2210" y="0"/>
                    </a:lnTo>
                    <a:lnTo>
                      <a:pt x="2212" y="0"/>
                    </a:lnTo>
                  </a:path>
                </a:pathLst>
              </a:custGeom>
              <a:noFill/>
              <a:ln w="38100" cap="flat" cmpd="sng">
                <a:solidFill>
                  <a:schemeClr val="hlink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72" name="Freeform 26"/>
              <p:cNvSpPr/>
              <p:nvPr/>
            </p:nvSpPr>
            <p:spPr>
              <a:xfrm>
                <a:off x="1797" y="3175"/>
                <a:ext cx="442" cy="442"/>
              </a:xfrm>
              <a:custGeom>
                <a:avLst/>
                <a:gdLst>
                  <a:gd name="txL" fmla="*/ 0 w 2211"/>
                  <a:gd name="txT" fmla="*/ 0 h 2211"/>
                  <a:gd name="txR" fmla="*/ 2211 w 2211"/>
                  <a:gd name="txB" fmla="*/ 2211 h 2211"/>
                </a:gdLst>
                <a:ahLst/>
                <a:cxnLst>
                  <a:cxn ang="0">
                    <a:pos x="0" y="442"/>
                  </a:cxn>
                  <a:cxn ang="0">
                    <a:pos x="442" y="0"/>
                  </a:cxn>
                  <a:cxn ang="0">
                    <a:pos x="442" y="0"/>
                  </a:cxn>
                </a:cxnLst>
                <a:rect l="txL" t="txT" r="txR" b="txB"/>
                <a:pathLst>
                  <a:path w="2211" h="2211">
                    <a:moveTo>
                      <a:pt x="0" y="2211"/>
                    </a:moveTo>
                    <a:lnTo>
                      <a:pt x="2210" y="0"/>
                    </a:lnTo>
                    <a:lnTo>
                      <a:pt x="2211" y="0"/>
                    </a:lnTo>
                  </a:path>
                </a:pathLst>
              </a:custGeom>
              <a:noFill/>
              <a:ln w="38100" cap="flat" cmpd="sng">
                <a:solidFill>
                  <a:schemeClr val="hlink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7928" name="Line 27"/>
            <p:cNvSpPr/>
            <p:nvPr/>
          </p:nvSpPr>
          <p:spPr>
            <a:xfrm>
              <a:off x="816" y="1244"/>
              <a:ext cx="61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29" name="Line 28"/>
            <p:cNvSpPr/>
            <p:nvPr/>
          </p:nvSpPr>
          <p:spPr>
            <a:xfrm>
              <a:off x="1442" y="1239"/>
              <a:ext cx="0" cy="931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30" name="Line 29"/>
            <p:cNvSpPr/>
            <p:nvPr/>
          </p:nvSpPr>
          <p:spPr>
            <a:xfrm>
              <a:off x="1960" y="1244"/>
              <a:ext cx="0" cy="949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31" name="Line 30"/>
            <p:cNvSpPr/>
            <p:nvPr/>
          </p:nvSpPr>
          <p:spPr>
            <a:xfrm>
              <a:off x="1437" y="2181"/>
              <a:ext cx="523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32" name="Line 31"/>
            <p:cNvSpPr/>
            <p:nvPr/>
          </p:nvSpPr>
          <p:spPr>
            <a:xfrm>
              <a:off x="1519" y="2433"/>
              <a:ext cx="185" cy="10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33" name="Line 32"/>
            <p:cNvSpPr/>
            <p:nvPr/>
          </p:nvSpPr>
          <p:spPr>
            <a:xfrm flipV="1">
              <a:off x="1706" y="2432"/>
              <a:ext cx="177" cy="10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34" name="Line 33"/>
            <p:cNvSpPr/>
            <p:nvPr/>
          </p:nvSpPr>
          <p:spPr>
            <a:xfrm>
              <a:off x="1509" y="1788"/>
              <a:ext cx="0" cy="65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35" name="Line 34"/>
            <p:cNvSpPr/>
            <p:nvPr/>
          </p:nvSpPr>
          <p:spPr>
            <a:xfrm>
              <a:off x="1883" y="1782"/>
              <a:ext cx="0" cy="64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36" name="Line 35"/>
            <p:cNvSpPr/>
            <p:nvPr/>
          </p:nvSpPr>
          <p:spPr>
            <a:xfrm flipH="1">
              <a:off x="808" y="1249"/>
              <a:ext cx="250" cy="25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37" name="Line 36"/>
            <p:cNvSpPr/>
            <p:nvPr/>
          </p:nvSpPr>
          <p:spPr>
            <a:xfrm flipH="1">
              <a:off x="799" y="1249"/>
              <a:ext cx="552" cy="55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38" name="Line 37"/>
            <p:cNvSpPr/>
            <p:nvPr/>
          </p:nvSpPr>
          <p:spPr>
            <a:xfrm flipH="1">
              <a:off x="808" y="1468"/>
              <a:ext cx="621" cy="63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39" name="Line 38"/>
            <p:cNvSpPr/>
            <p:nvPr/>
          </p:nvSpPr>
          <p:spPr>
            <a:xfrm flipH="1">
              <a:off x="808" y="1775"/>
              <a:ext cx="644" cy="64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40" name="Line 39"/>
            <p:cNvSpPr/>
            <p:nvPr/>
          </p:nvSpPr>
          <p:spPr>
            <a:xfrm flipH="1">
              <a:off x="866" y="2029"/>
              <a:ext cx="653" cy="65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41" name="Line 40"/>
            <p:cNvSpPr/>
            <p:nvPr/>
          </p:nvSpPr>
          <p:spPr>
            <a:xfrm flipV="1">
              <a:off x="1207" y="2367"/>
              <a:ext cx="298" cy="30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42" name="Line 41"/>
            <p:cNvSpPr/>
            <p:nvPr/>
          </p:nvSpPr>
          <p:spPr>
            <a:xfrm flipV="1">
              <a:off x="1871" y="1637"/>
              <a:ext cx="711" cy="70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43" name="Line 42"/>
            <p:cNvSpPr/>
            <p:nvPr/>
          </p:nvSpPr>
          <p:spPr>
            <a:xfrm flipV="1">
              <a:off x="2196" y="2289"/>
              <a:ext cx="390" cy="39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44" name="Line 43"/>
            <p:cNvSpPr/>
            <p:nvPr/>
          </p:nvSpPr>
          <p:spPr>
            <a:xfrm flipV="1">
              <a:off x="1874" y="1310"/>
              <a:ext cx="701" cy="70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45" name="Line 44"/>
            <p:cNvSpPr/>
            <p:nvPr/>
          </p:nvSpPr>
          <p:spPr>
            <a:xfrm flipV="1">
              <a:off x="1955" y="1253"/>
              <a:ext cx="341" cy="32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46" name="Line 45"/>
            <p:cNvSpPr/>
            <p:nvPr/>
          </p:nvSpPr>
          <p:spPr>
            <a:xfrm flipV="1">
              <a:off x="1878" y="1990"/>
              <a:ext cx="685" cy="68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47" name="Line 46"/>
            <p:cNvSpPr/>
            <p:nvPr/>
          </p:nvSpPr>
          <p:spPr>
            <a:xfrm>
              <a:off x="1367" y="664"/>
              <a:ext cx="0" cy="573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48" name="Line 47"/>
            <p:cNvSpPr/>
            <p:nvPr/>
          </p:nvSpPr>
          <p:spPr>
            <a:xfrm>
              <a:off x="2026" y="658"/>
              <a:ext cx="0" cy="589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49" name="Line 48"/>
            <p:cNvSpPr/>
            <p:nvPr/>
          </p:nvSpPr>
          <p:spPr>
            <a:xfrm>
              <a:off x="788" y="1009"/>
              <a:ext cx="244" cy="22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50" name="Line 49"/>
            <p:cNvSpPr/>
            <p:nvPr/>
          </p:nvSpPr>
          <p:spPr>
            <a:xfrm>
              <a:off x="2037" y="1015"/>
              <a:ext cx="237" cy="23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51" name="Line 50"/>
            <p:cNvSpPr/>
            <p:nvPr/>
          </p:nvSpPr>
          <p:spPr>
            <a:xfrm>
              <a:off x="828" y="761"/>
              <a:ext cx="482" cy="48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52" name="Line 51"/>
            <p:cNvSpPr/>
            <p:nvPr/>
          </p:nvSpPr>
          <p:spPr>
            <a:xfrm>
              <a:off x="1076" y="667"/>
              <a:ext cx="275" cy="27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53" name="Line 52"/>
            <p:cNvSpPr/>
            <p:nvPr/>
          </p:nvSpPr>
          <p:spPr>
            <a:xfrm flipH="1" flipV="1">
              <a:off x="2045" y="695"/>
              <a:ext cx="538" cy="53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54" name="Line 53"/>
            <p:cNvSpPr/>
            <p:nvPr/>
          </p:nvSpPr>
          <p:spPr>
            <a:xfrm flipH="1" flipV="1">
              <a:off x="2332" y="656"/>
              <a:ext cx="262" cy="26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55" name="Line 54"/>
            <p:cNvSpPr/>
            <p:nvPr/>
          </p:nvSpPr>
          <p:spPr>
            <a:xfrm>
              <a:off x="1470" y="2314"/>
              <a:ext cx="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56" name="Line 55"/>
            <p:cNvSpPr/>
            <p:nvPr/>
          </p:nvSpPr>
          <p:spPr>
            <a:xfrm>
              <a:off x="1440" y="2200"/>
              <a:ext cx="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57" name="Line 56"/>
            <p:cNvSpPr/>
            <p:nvPr/>
          </p:nvSpPr>
          <p:spPr>
            <a:xfrm>
              <a:off x="1440" y="2200"/>
              <a:ext cx="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58" name="Line 57"/>
            <p:cNvSpPr/>
            <p:nvPr/>
          </p:nvSpPr>
          <p:spPr>
            <a:xfrm flipH="1">
              <a:off x="1512" y="2422"/>
              <a:ext cx="378" cy="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59" name="Line 58"/>
            <p:cNvSpPr/>
            <p:nvPr/>
          </p:nvSpPr>
          <p:spPr>
            <a:xfrm>
              <a:off x="1960" y="1262"/>
              <a:ext cx="61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60" name="Freeform 59"/>
            <p:cNvSpPr/>
            <p:nvPr/>
          </p:nvSpPr>
          <p:spPr>
            <a:xfrm>
              <a:off x="1959" y="648"/>
              <a:ext cx="3" cy="1097"/>
            </a:xfrm>
            <a:custGeom>
              <a:avLst/>
              <a:gdLst>
                <a:gd name="txL" fmla="*/ 0 w 1"/>
                <a:gd name="txT" fmla="*/ 0 h 5471"/>
                <a:gd name="txR" fmla="*/ 1 w 1"/>
                <a:gd name="txB" fmla="*/ 5471 h 5471"/>
              </a:gdLst>
              <a:ahLst/>
              <a:cxnLst>
                <a:cxn ang="0">
                  <a:pos x="0" y="0"/>
                </a:cxn>
                <a:cxn ang="0">
                  <a:pos x="0" y="1097"/>
                </a:cxn>
                <a:cxn ang="0">
                  <a:pos x="3" y="1097"/>
                </a:cxn>
              </a:cxnLst>
              <a:rect l="txL" t="txT" r="txR" b="txB"/>
              <a:pathLst>
                <a:path w="1" h="5471">
                  <a:moveTo>
                    <a:pt x="0" y="0"/>
                  </a:moveTo>
                  <a:lnTo>
                    <a:pt x="0" y="5471"/>
                  </a:lnTo>
                  <a:lnTo>
                    <a:pt x="1" y="5471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1" name="Freeform 60"/>
            <p:cNvSpPr/>
            <p:nvPr/>
          </p:nvSpPr>
          <p:spPr>
            <a:xfrm>
              <a:off x="1436" y="648"/>
              <a:ext cx="1" cy="1097"/>
            </a:xfrm>
            <a:custGeom>
              <a:avLst/>
              <a:gdLst>
                <a:gd name="txL" fmla="*/ 0 w 1"/>
                <a:gd name="txT" fmla="*/ 0 h 5471"/>
                <a:gd name="txR" fmla="*/ 1 w 1"/>
                <a:gd name="txB" fmla="*/ 5471 h 5471"/>
              </a:gdLst>
              <a:ahLst/>
              <a:cxnLst>
                <a:cxn ang="0">
                  <a:pos x="0" y="1097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5471">
                  <a:moveTo>
                    <a:pt x="0" y="5471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2" name="Line 61"/>
            <p:cNvSpPr/>
            <p:nvPr/>
          </p:nvSpPr>
          <p:spPr>
            <a:xfrm>
              <a:off x="862" y="3399"/>
              <a:ext cx="1766" cy="0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dashDot"/>
              <a:headEnd type="none" w="med" len="med"/>
              <a:tailEnd type="none" w="med" len="med"/>
            </a:ln>
          </p:spPr>
        </p:sp>
        <p:sp>
          <p:nvSpPr>
            <p:cNvPr id="37963" name="Line 62"/>
            <p:cNvSpPr/>
            <p:nvPr/>
          </p:nvSpPr>
          <p:spPr>
            <a:xfrm>
              <a:off x="947" y="2871"/>
              <a:ext cx="1596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64" name="Line 63"/>
            <p:cNvSpPr/>
            <p:nvPr/>
          </p:nvSpPr>
          <p:spPr>
            <a:xfrm>
              <a:off x="862" y="3919"/>
              <a:ext cx="1596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65" name="Freeform 64"/>
            <p:cNvSpPr/>
            <p:nvPr/>
          </p:nvSpPr>
          <p:spPr>
            <a:xfrm>
              <a:off x="2308" y="2862"/>
              <a:ext cx="216" cy="1057"/>
            </a:xfrm>
            <a:custGeom>
              <a:avLst/>
              <a:gdLst>
                <a:gd name="txL" fmla="*/ 0 w 216"/>
                <a:gd name="txT" fmla="*/ 0 h 1057"/>
                <a:gd name="txR" fmla="*/ 216 w 216"/>
                <a:gd name="txB" fmla="*/ 1057 h 1057"/>
              </a:gdLst>
              <a:ahLst/>
              <a:cxnLst>
                <a:cxn ang="0">
                  <a:pos x="216" y="0"/>
                </a:cxn>
                <a:cxn ang="0">
                  <a:pos x="8" y="321"/>
                </a:cxn>
                <a:cxn ang="0">
                  <a:pos x="169" y="736"/>
                </a:cxn>
                <a:cxn ang="0">
                  <a:pos x="122" y="1057"/>
                </a:cxn>
              </a:cxnLst>
              <a:rect l="txL" t="txT" r="txR" b="txB"/>
              <a:pathLst>
                <a:path w="216" h="1057">
                  <a:moveTo>
                    <a:pt x="216" y="0"/>
                  </a:moveTo>
                  <a:cubicBezTo>
                    <a:pt x="116" y="99"/>
                    <a:pt x="16" y="198"/>
                    <a:pt x="8" y="321"/>
                  </a:cubicBezTo>
                  <a:cubicBezTo>
                    <a:pt x="0" y="444"/>
                    <a:pt x="150" y="613"/>
                    <a:pt x="169" y="736"/>
                  </a:cubicBezTo>
                  <a:cubicBezTo>
                    <a:pt x="188" y="859"/>
                    <a:pt x="155" y="958"/>
                    <a:pt x="122" y="1057"/>
                  </a:cubicBezTo>
                </a:path>
              </a:pathLst>
            </a:custGeom>
            <a:noFill/>
            <a:ln w="4763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6" name="Freeform 65"/>
            <p:cNvSpPr/>
            <p:nvPr/>
          </p:nvSpPr>
          <p:spPr>
            <a:xfrm>
              <a:off x="744" y="2871"/>
              <a:ext cx="222" cy="1048"/>
            </a:xfrm>
            <a:custGeom>
              <a:avLst/>
              <a:gdLst>
                <a:gd name="txL" fmla="*/ 0 w 222"/>
                <a:gd name="txT" fmla="*/ 0 h 1048"/>
                <a:gd name="txR" fmla="*/ 222 w 222"/>
                <a:gd name="txB" fmla="*/ 1048 h 1048"/>
              </a:gdLst>
              <a:ahLst/>
              <a:cxnLst>
                <a:cxn ang="0">
                  <a:pos x="222" y="0"/>
                </a:cxn>
                <a:cxn ang="0">
                  <a:pos x="99" y="378"/>
                </a:cxn>
                <a:cxn ang="0">
                  <a:pos x="5" y="708"/>
                </a:cxn>
                <a:cxn ang="0">
                  <a:pos x="128" y="1048"/>
                </a:cxn>
              </a:cxnLst>
              <a:rect l="txL" t="txT" r="txR" b="txB"/>
              <a:pathLst>
                <a:path w="222" h="1048">
                  <a:moveTo>
                    <a:pt x="222" y="0"/>
                  </a:moveTo>
                  <a:cubicBezTo>
                    <a:pt x="178" y="130"/>
                    <a:pt x="135" y="260"/>
                    <a:pt x="99" y="378"/>
                  </a:cubicBezTo>
                  <a:cubicBezTo>
                    <a:pt x="63" y="496"/>
                    <a:pt x="0" y="596"/>
                    <a:pt x="5" y="708"/>
                  </a:cubicBezTo>
                  <a:cubicBezTo>
                    <a:pt x="10" y="820"/>
                    <a:pt x="69" y="934"/>
                    <a:pt x="128" y="1048"/>
                  </a:cubicBezTo>
                </a:path>
              </a:pathLst>
            </a:custGeom>
            <a:noFill/>
            <a:ln w="4763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7" name="Freeform 66"/>
            <p:cNvSpPr/>
            <p:nvPr/>
          </p:nvSpPr>
          <p:spPr>
            <a:xfrm>
              <a:off x="746" y="662"/>
              <a:ext cx="1867" cy="2074"/>
            </a:xfrm>
            <a:custGeom>
              <a:avLst/>
              <a:gdLst>
                <a:gd name="txL" fmla="*/ 0 w 1867"/>
                <a:gd name="txT" fmla="*/ 0 h 2074"/>
                <a:gd name="txR" fmla="*/ 1867 w 1867"/>
                <a:gd name="txB" fmla="*/ 2074 h 2074"/>
              </a:gdLst>
              <a:ahLst/>
              <a:cxnLst>
                <a:cxn ang="0">
                  <a:pos x="78" y="0"/>
                </a:cxn>
                <a:cxn ang="0">
                  <a:pos x="78" y="160"/>
                </a:cxn>
                <a:cxn ang="0">
                  <a:pos x="3" y="415"/>
                </a:cxn>
                <a:cxn ang="0">
                  <a:pos x="59" y="585"/>
                </a:cxn>
                <a:cxn ang="0">
                  <a:pos x="59" y="831"/>
                </a:cxn>
                <a:cxn ang="0">
                  <a:pos x="41" y="1123"/>
                </a:cxn>
                <a:cxn ang="0">
                  <a:pos x="50" y="1425"/>
                </a:cxn>
                <a:cxn ang="0">
                  <a:pos x="41" y="1756"/>
                </a:cxn>
                <a:cxn ang="0">
                  <a:pos x="116" y="2020"/>
                </a:cxn>
                <a:cxn ang="0">
                  <a:pos x="465" y="2011"/>
                </a:cxn>
                <a:cxn ang="0">
                  <a:pos x="815" y="2011"/>
                </a:cxn>
                <a:cxn ang="0">
                  <a:pos x="1136" y="2001"/>
                </a:cxn>
                <a:cxn ang="0">
                  <a:pos x="1466" y="2011"/>
                </a:cxn>
                <a:cxn ang="0">
                  <a:pos x="1806" y="2011"/>
                </a:cxn>
                <a:cxn ang="0">
                  <a:pos x="1835" y="1633"/>
                </a:cxn>
                <a:cxn ang="0">
                  <a:pos x="1816" y="1340"/>
                </a:cxn>
                <a:cxn ang="0">
                  <a:pos x="1835" y="972"/>
                </a:cxn>
                <a:cxn ang="0">
                  <a:pos x="1825" y="642"/>
                </a:cxn>
                <a:cxn ang="0">
                  <a:pos x="1835" y="472"/>
                </a:cxn>
                <a:cxn ang="0">
                  <a:pos x="1844" y="264"/>
                </a:cxn>
                <a:cxn ang="0">
                  <a:pos x="1844" y="19"/>
                </a:cxn>
              </a:cxnLst>
              <a:rect l="txL" t="txT" r="txR" b="txB"/>
              <a:pathLst>
                <a:path w="1867" h="2074">
                  <a:moveTo>
                    <a:pt x="78" y="0"/>
                  </a:moveTo>
                  <a:cubicBezTo>
                    <a:pt x="84" y="45"/>
                    <a:pt x="90" y="91"/>
                    <a:pt x="78" y="160"/>
                  </a:cubicBezTo>
                  <a:cubicBezTo>
                    <a:pt x="66" y="229"/>
                    <a:pt x="6" y="344"/>
                    <a:pt x="3" y="415"/>
                  </a:cubicBezTo>
                  <a:cubicBezTo>
                    <a:pt x="0" y="486"/>
                    <a:pt x="50" y="516"/>
                    <a:pt x="59" y="585"/>
                  </a:cubicBezTo>
                  <a:cubicBezTo>
                    <a:pt x="68" y="654"/>
                    <a:pt x="62" y="741"/>
                    <a:pt x="59" y="831"/>
                  </a:cubicBezTo>
                  <a:cubicBezTo>
                    <a:pt x="56" y="921"/>
                    <a:pt x="43" y="1024"/>
                    <a:pt x="41" y="1123"/>
                  </a:cubicBezTo>
                  <a:cubicBezTo>
                    <a:pt x="39" y="1222"/>
                    <a:pt x="50" y="1320"/>
                    <a:pt x="50" y="1425"/>
                  </a:cubicBezTo>
                  <a:cubicBezTo>
                    <a:pt x="50" y="1530"/>
                    <a:pt x="30" y="1657"/>
                    <a:pt x="41" y="1756"/>
                  </a:cubicBezTo>
                  <a:cubicBezTo>
                    <a:pt x="52" y="1855"/>
                    <a:pt x="45" y="1977"/>
                    <a:pt x="116" y="2020"/>
                  </a:cubicBezTo>
                  <a:cubicBezTo>
                    <a:pt x="187" y="2063"/>
                    <a:pt x="349" y="2012"/>
                    <a:pt x="465" y="2011"/>
                  </a:cubicBezTo>
                  <a:cubicBezTo>
                    <a:pt x="581" y="2010"/>
                    <a:pt x="703" y="2013"/>
                    <a:pt x="815" y="2011"/>
                  </a:cubicBezTo>
                  <a:cubicBezTo>
                    <a:pt x="927" y="2009"/>
                    <a:pt x="1028" y="2001"/>
                    <a:pt x="1136" y="2001"/>
                  </a:cubicBezTo>
                  <a:cubicBezTo>
                    <a:pt x="1244" y="2001"/>
                    <a:pt x="1354" y="2009"/>
                    <a:pt x="1466" y="2011"/>
                  </a:cubicBezTo>
                  <a:cubicBezTo>
                    <a:pt x="1578" y="2013"/>
                    <a:pt x="1745" y="2074"/>
                    <a:pt x="1806" y="2011"/>
                  </a:cubicBezTo>
                  <a:cubicBezTo>
                    <a:pt x="1867" y="1948"/>
                    <a:pt x="1833" y="1745"/>
                    <a:pt x="1835" y="1633"/>
                  </a:cubicBezTo>
                  <a:cubicBezTo>
                    <a:pt x="1837" y="1521"/>
                    <a:pt x="1816" y="1450"/>
                    <a:pt x="1816" y="1340"/>
                  </a:cubicBezTo>
                  <a:cubicBezTo>
                    <a:pt x="1816" y="1230"/>
                    <a:pt x="1833" y="1088"/>
                    <a:pt x="1835" y="972"/>
                  </a:cubicBezTo>
                  <a:cubicBezTo>
                    <a:pt x="1837" y="856"/>
                    <a:pt x="1825" y="725"/>
                    <a:pt x="1825" y="642"/>
                  </a:cubicBezTo>
                  <a:cubicBezTo>
                    <a:pt x="1825" y="559"/>
                    <a:pt x="1832" y="535"/>
                    <a:pt x="1835" y="472"/>
                  </a:cubicBezTo>
                  <a:cubicBezTo>
                    <a:pt x="1838" y="409"/>
                    <a:pt x="1843" y="339"/>
                    <a:pt x="1844" y="264"/>
                  </a:cubicBezTo>
                  <a:cubicBezTo>
                    <a:pt x="1845" y="189"/>
                    <a:pt x="1844" y="104"/>
                    <a:pt x="1844" y="19"/>
                  </a:cubicBezTo>
                </a:path>
              </a:pathLst>
            </a:custGeom>
            <a:noFill/>
            <a:ln w="4763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68" name="Line 67"/>
            <p:cNvSpPr/>
            <p:nvPr/>
          </p:nvSpPr>
          <p:spPr>
            <a:xfrm>
              <a:off x="820" y="664"/>
              <a:ext cx="1767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69" name="Line 68"/>
            <p:cNvSpPr/>
            <p:nvPr/>
          </p:nvSpPr>
          <p:spPr>
            <a:xfrm flipV="1">
              <a:off x="1532" y="2532"/>
              <a:ext cx="154" cy="14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96709" name="Oval 69"/>
          <p:cNvSpPr/>
          <p:nvPr/>
        </p:nvSpPr>
        <p:spPr>
          <a:xfrm>
            <a:off x="1335088" y="1282700"/>
            <a:ext cx="1035050" cy="414338"/>
          </a:xfrm>
          <a:prstGeom prst="ellipse">
            <a:avLst/>
          </a:prstGeom>
          <a:solidFill>
            <a:srgbClr val="00CC99">
              <a:alpha val="0"/>
            </a:srgbClr>
          </a:solidFill>
          <a:ln w="28575" cap="flat" cmpd="sng">
            <a:solidFill>
              <a:srgbClr val="0066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96710" name="Text Box 70"/>
          <p:cNvSpPr txBox="1"/>
          <p:nvPr/>
        </p:nvSpPr>
        <p:spPr>
          <a:xfrm>
            <a:off x="3795713" y="2679700"/>
            <a:ext cx="2174875" cy="15621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螺纹终止线应画在被旋入零件螺孔顶面投影线之上。</a:t>
            </a:r>
          </a:p>
        </p:txBody>
      </p:sp>
      <p:sp>
        <p:nvSpPr>
          <p:cNvPr id="496711" name="Line 71"/>
          <p:cNvSpPr/>
          <p:nvPr/>
        </p:nvSpPr>
        <p:spPr>
          <a:xfrm>
            <a:off x="2287588" y="1603375"/>
            <a:ext cx="1516062" cy="1851025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oval" w="lg" len="lg"/>
            <a:tailEnd type="triangle" w="lg" len="lg"/>
          </a:ln>
        </p:spPr>
      </p:sp>
      <p:sp>
        <p:nvSpPr>
          <p:cNvPr id="496712" name="Oval 72"/>
          <p:cNvSpPr/>
          <p:nvPr/>
        </p:nvSpPr>
        <p:spPr>
          <a:xfrm>
            <a:off x="7256463" y="1252538"/>
            <a:ext cx="1035050" cy="414337"/>
          </a:xfrm>
          <a:prstGeom prst="ellipse">
            <a:avLst/>
          </a:prstGeom>
          <a:solidFill>
            <a:srgbClr val="00CC99">
              <a:alpha val="0"/>
            </a:srgbClr>
          </a:solidFill>
          <a:ln w="28575" cap="flat" cmpd="sng">
            <a:solidFill>
              <a:srgbClr val="0066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96713" name="Line 73"/>
          <p:cNvSpPr/>
          <p:nvPr/>
        </p:nvSpPr>
        <p:spPr>
          <a:xfrm flipV="1">
            <a:off x="5959475" y="1582738"/>
            <a:ext cx="1425575" cy="1893887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triangle" w="lg" len="lg"/>
            <a:tailEnd type="oval" w="lg" len="lg"/>
          </a:ln>
        </p:spPr>
      </p:sp>
      <p:sp>
        <p:nvSpPr>
          <p:cNvPr id="496714" name="Oval 74"/>
          <p:cNvSpPr/>
          <p:nvPr/>
        </p:nvSpPr>
        <p:spPr>
          <a:xfrm>
            <a:off x="7458075" y="511175"/>
            <a:ext cx="508000" cy="508000"/>
          </a:xfrm>
          <a:prstGeom prst="ellipse">
            <a:avLst/>
          </a:prstGeom>
          <a:solidFill>
            <a:srgbClr val="00CC99">
              <a:alpha val="0"/>
            </a:srgbClr>
          </a:solidFill>
          <a:ln w="2857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96715" name="Oval 75"/>
          <p:cNvSpPr/>
          <p:nvPr/>
        </p:nvSpPr>
        <p:spPr>
          <a:xfrm>
            <a:off x="1552575" y="381000"/>
            <a:ext cx="508000" cy="508000"/>
          </a:xfrm>
          <a:prstGeom prst="ellipse">
            <a:avLst/>
          </a:prstGeom>
          <a:solidFill>
            <a:srgbClr val="00CC99">
              <a:alpha val="0"/>
            </a:srgbClr>
          </a:solidFill>
          <a:ln w="28575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96716" name="Text Box 76"/>
          <p:cNvSpPr txBox="1"/>
          <p:nvPr/>
        </p:nvSpPr>
        <p:spPr>
          <a:xfrm>
            <a:off x="3649663" y="692150"/>
            <a:ext cx="2465387" cy="15621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螺纹头部槽口在反映螺钉轴线的视图上，应画成垂直于投影面；</a:t>
            </a:r>
          </a:p>
        </p:txBody>
      </p:sp>
      <p:sp>
        <p:nvSpPr>
          <p:cNvPr id="496717" name="Line 77"/>
          <p:cNvSpPr/>
          <p:nvPr/>
        </p:nvSpPr>
        <p:spPr>
          <a:xfrm>
            <a:off x="2049463" y="666750"/>
            <a:ext cx="1609725" cy="398463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oval" w="lg" len="lg"/>
            <a:tailEnd type="triangle" w="lg" len="lg"/>
          </a:ln>
        </p:spPr>
      </p:sp>
      <p:sp>
        <p:nvSpPr>
          <p:cNvPr id="496718" name="Line 78"/>
          <p:cNvSpPr/>
          <p:nvPr/>
        </p:nvSpPr>
        <p:spPr>
          <a:xfrm flipV="1">
            <a:off x="6089650" y="841375"/>
            <a:ext cx="1370013" cy="311150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triangle" w="lg" len="lg"/>
            <a:tailEnd type="oval" w="lg" len="lg"/>
          </a:ln>
        </p:spPr>
      </p:sp>
      <p:sp>
        <p:nvSpPr>
          <p:cNvPr id="496719" name="Rectangle 79"/>
          <p:cNvSpPr/>
          <p:nvPr/>
        </p:nvSpPr>
        <p:spPr>
          <a:xfrm>
            <a:off x="3506788" y="4668838"/>
            <a:ext cx="2751137" cy="15621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螺纹头部槽口在投影为圆的视图上，则应画成与中心线倾斜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45°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。</a:t>
            </a:r>
          </a:p>
        </p:txBody>
      </p:sp>
      <p:sp>
        <p:nvSpPr>
          <p:cNvPr id="496720" name="Line 80"/>
          <p:cNvSpPr/>
          <p:nvPr/>
        </p:nvSpPr>
        <p:spPr>
          <a:xfrm>
            <a:off x="2112963" y="5202238"/>
            <a:ext cx="1379537" cy="433387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oval" w="lg" len="lg"/>
            <a:tailEnd type="triangle" w="lg" len="lg"/>
          </a:ln>
        </p:spPr>
      </p:sp>
      <p:sp>
        <p:nvSpPr>
          <p:cNvPr id="496721" name="Line 81"/>
          <p:cNvSpPr/>
          <p:nvPr/>
        </p:nvSpPr>
        <p:spPr>
          <a:xfrm flipH="1">
            <a:off x="6251575" y="5665788"/>
            <a:ext cx="1289050" cy="269875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oval" w="lg" len="lg"/>
            <a:tailEnd type="triangle" w="lg" len="lg"/>
          </a:ln>
        </p:spPr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6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96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96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96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96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96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96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96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49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96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496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496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496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496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6709" grpId="0" animBg="1"/>
      <p:bldP spid="496710" grpId="0" animBg="1"/>
      <p:bldP spid="496712" grpId="0" animBg="1"/>
      <p:bldP spid="496714" grpId="0" animBg="1"/>
      <p:bldP spid="496715" grpId="0" animBg="1"/>
      <p:bldP spid="496716" grpId="0" animBg="1"/>
      <p:bldP spid="49671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09FF656-9837-4099-851F-C1515913BA72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17:19:13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1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33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2056" name="Text Box 2"/>
          <p:cNvSpPr txBox="1"/>
          <p:nvPr/>
        </p:nvSpPr>
        <p:spPr>
          <a:xfrm>
            <a:off x="482600" y="3346450"/>
            <a:ext cx="184150" cy="347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endParaRPr lang="zh-CN" altLang="zh-CN" i="0" dirty="0">
              <a:solidFill>
                <a:srgbClr val="990000"/>
              </a:solidFill>
              <a:latin typeface="Garamond" panose="02020404030301010803" pitchFamily="18" charset="0"/>
              <a:ea typeface="宋体" panose="02010600030101010101" pitchFamily="2" charset="-122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5356225" y="1400175"/>
            <a:ext cx="2528888" cy="3813175"/>
            <a:chOff x="3192" y="701"/>
            <a:chExt cx="1593" cy="2402"/>
          </a:xfrm>
        </p:grpSpPr>
        <p:sp>
          <p:nvSpPr>
            <p:cNvPr id="2100" name="Line 4"/>
            <p:cNvSpPr/>
            <p:nvPr/>
          </p:nvSpPr>
          <p:spPr>
            <a:xfrm>
              <a:off x="4250" y="1351"/>
              <a:ext cx="1" cy="116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2101" name="Group 5"/>
            <p:cNvGrpSpPr/>
            <p:nvPr/>
          </p:nvGrpSpPr>
          <p:grpSpPr>
            <a:xfrm>
              <a:off x="3192" y="701"/>
              <a:ext cx="1593" cy="2402"/>
              <a:chOff x="3192" y="701"/>
              <a:chExt cx="1593" cy="2402"/>
            </a:xfrm>
          </p:grpSpPr>
          <p:grpSp>
            <p:nvGrpSpPr>
              <p:cNvPr id="2102" name="Group 6"/>
              <p:cNvGrpSpPr/>
              <p:nvPr/>
            </p:nvGrpSpPr>
            <p:grpSpPr>
              <a:xfrm>
                <a:off x="3192" y="701"/>
                <a:ext cx="1593" cy="2402"/>
                <a:chOff x="3192" y="701"/>
                <a:chExt cx="1593" cy="2402"/>
              </a:xfrm>
            </p:grpSpPr>
            <p:sp>
              <p:nvSpPr>
                <p:cNvPr id="2104" name="Line 7"/>
                <p:cNvSpPr/>
                <p:nvPr/>
              </p:nvSpPr>
              <p:spPr>
                <a:xfrm>
                  <a:off x="3742" y="1342"/>
                  <a:ext cx="1" cy="1171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grpSp>
              <p:nvGrpSpPr>
                <p:cNvPr id="2105" name="Group 8"/>
                <p:cNvGrpSpPr/>
                <p:nvPr/>
              </p:nvGrpSpPr>
              <p:grpSpPr>
                <a:xfrm>
                  <a:off x="3192" y="701"/>
                  <a:ext cx="1593" cy="2402"/>
                  <a:chOff x="3192" y="701"/>
                  <a:chExt cx="1593" cy="2402"/>
                </a:xfrm>
              </p:grpSpPr>
              <p:grpSp>
                <p:nvGrpSpPr>
                  <p:cNvPr id="2110" name="Group 9"/>
                  <p:cNvGrpSpPr/>
                  <p:nvPr/>
                </p:nvGrpSpPr>
                <p:grpSpPr>
                  <a:xfrm>
                    <a:off x="3558" y="701"/>
                    <a:ext cx="842" cy="2402"/>
                    <a:chOff x="3558" y="701"/>
                    <a:chExt cx="842" cy="2402"/>
                  </a:xfrm>
                </p:grpSpPr>
                <p:sp>
                  <p:nvSpPr>
                    <p:cNvPr id="2142" name="Rectangle 10"/>
                    <p:cNvSpPr/>
                    <p:nvPr/>
                  </p:nvSpPr>
                  <p:spPr>
                    <a:xfrm rot="-5400000">
                      <a:off x="3163" y="1462"/>
                      <a:ext cx="1665" cy="430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38100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 dirty="0">
                        <a:latin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143" name="Line 11"/>
                    <p:cNvSpPr/>
                    <p:nvPr/>
                  </p:nvSpPr>
                  <p:spPr>
                    <a:xfrm rot="-5400000">
                      <a:off x="3995" y="1553"/>
                      <a:ext cx="1" cy="430"/>
                    </a:xfrm>
                    <a:prstGeom prst="line">
                      <a:avLst/>
                    </a:prstGeom>
                    <a:ln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144" name="Line 12"/>
                    <p:cNvSpPr/>
                    <p:nvPr/>
                  </p:nvSpPr>
                  <p:spPr>
                    <a:xfrm rot="-5400000">
                      <a:off x="3359" y="1291"/>
                      <a:ext cx="924" cy="1"/>
                    </a:xfrm>
                    <a:prstGeom prst="line">
                      <a:avLst/>
                    </a:prstGeom>
                    <a:ln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145" name="Line 13"/>
                    <p:cNvSpPr/>
                    <p:nvPr/>
                  </p:nvSpPr>
                  <p:spPr>
                    <a:xfrm rot="-5400000">
                      <a:off x="3704" y="1298"/>
                      <a:ext cx="938" cy="1"/>
                    </a:xfrm>
                    <a:prstGeom prst="line">
                      <a:avLst/>
                    </a:prstGeom>
                    <a:ln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grpSp>
                  <p:nvGrpSpPr>
                    <p:cNvPr id="2146" name="Group 14"/>
                    <p:cNvGrpSpPr/>
                    <p:nvPr/>
                  </p:nvGrpSpPr>
                  <p:grpSpPr>
                    <a:xfrm>
                      <a:off x="3558" y="2506"/>
                      <a:ext cx="842" cy="285"/>
                      <a:chOff x="3558" y="2506"/>
                      <a:chExt cx="842" cy="285"/>
                    </a:xfrm>
                  </p:grpSpPr>
                  <p:sp>
                    <p:nvSpPr>
                      <p:cNvPr id="2147" name="Rectangle 15"/>
                      <p:cNvSpPr/>
                      <p:nvPr/>
                    </p:nvSpPr>
                    <p:spPr>
                      <a:xfrm rot="10800000">
                        <a:off x="3558" y="2506"/>
                        <a:ext cx="842" cy="27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38100" cap="flat" cmpd="sng">
                        <a:solidFill>
                          <a:schemeClr val="tx1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 dirty="0">
                          <a:latin typeface="Times New Roman" panose="02020603050405020304" pitchFamily="18" charset="0"/>
                        </a:endParaRPr>
                      </a:p>
                    </p:txBody>
                  </p:sp>
                  <p:sp>
                    <p:nvSpPr>
                      <p:cNvPr id="2148" name="Freeform 16"/>
                      <p:cNvSpPr/>
                      <p:nvPr/>
                    </p:nvSpPr>
                    <p:spPr>
                      <a:xfrm>
                        <a:off x="3784" y="2523"/>
                        <a:ext cx="2" cy="268"/>
                      </a:xfrm>
                      <a:custGeom>
                        <a:avLst/>
                        <a:gdLst>
                          <a:gd name="txL" fmla="*/ 0 w 3"/>
                          <a:gd name="txT" fmla="*/ 0 h 275"/>
                          <a:gd name="txR" fmla="*/ 3 w 3"/>
                          <a:gd name="txB" fmla="*/ 275 h 275"/>
                        </a:gdLst>
                        <a:ahLst/>
                        <a:cxnLst>
                          <a:cxn ang="0">
                            <a:pos x="2" y="0"/>
                          </a:cxn>
                          <a:cxn ang="0">
                            <a:pos x="0" y="268"/>
                          </a:cxn>
                        </a:cxnLst>
                        <a:rect l="txL" t="txT" r="txR" b="txB"/>
                        <a:pathLst>
                          <a:path w="3" h="275">
                            <a:moveTo>
                              <a:pt x="3" y="0"/>
                            </a:moveTo>
                            <a:cubicBezTo>
                              <a:pt x="3" y="0"/>
                              <a:pt x="0" y="275"/>
                              <a:pt x="0" y="275"/>
                            </a:cubicBezTo>
                          </a:path>
                        </a:pathLst>
                      </a:custGeom>
                      <a:noFill/>
                      <a:ln w="38100" cap="flat" cmpd="sng">
                        <a:solidFill>
                          <a:schemeClr val="tx1">
                            <a:alpha val="10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149" name="Freeform 17"/>
                      <p:cNvSpPr/>
                      <p:nvPr/>
                    </p:nvSpPr>
                    <p:spPr>
                      <a:xfrm>
                        <a:off x="4211" y="2510"/>
                        <a:ext cx="2" cy="281"/>
                      </a:xfrm>
                      <a:custGeom>
                        <a:avLst/>
                        <a:gdLst>
                          <a:gd name="txL" fmla="*/ 0 w 2"/>
                          <a:gd name="txT" fmla="*/ 0 h 268"/>
                          <a:gd name="txR" fmla="*/ 2 w 2"/>
                          <a:gd name="txB" fmla="*/ 268 h 268"/>
                        </a:gdLst>
                        <a:ahLst/>
                        <a:cxnLst>
                          <a:cxn ang="0">
                            <a:pos x="0" y="0"/>
                          </a:cxn>
                          <a:cxn ang="0">
                            <a:pos x="2" y="281"/>
                          </a:cxn>
                        </a:cxnLst>
                        <a:rect l="txL" t="txT" r="txR" b="txB"/>
                        <a:pathLst>
                          <a:path w="2" h="268">
                            <a:moveTo>
                              <a:pt x="0" y="0"/>
                            </a:moveTo>
                            <a:cubicBezTo>
                              <a:pt x="0" y="0"/>
                              <a:pt x="2" y="268"/>
                              <a:pt x="2" y="268"/>
                            </a:cubicBezTo>
                          </a:path>
                        </a:pathLst>
                      </a:custGeom>
                      <a:noFill/>
                      <a:ln w="38100" cap="flat" cmpd="sng">
                        <a:solidFill>
                          <a:schemeClr val="tx1">
                            <a:alpha val="100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</p:grpSp>
                <p:graphicFrame>
                  <p:nvGraphicFramePr>
                    <p:cNvPr id="2052" name="Object 18"/>
                    <p:cNvGraphicFramePr>
                      <a:graphicFrameLocks noChangeAspect="1"/>
                    </p:cNvGraphicFramePr>
                    <p:nvPr/>
                  </p:nvGraphicFramePr>
                  <p:xfrm>
                    <a:off x="3923" y="701"/>
                    <a:ext cx="91" cy="2402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4100" r:id="rId3" imgW="88900" imgH="48895" progId="">
                            <p:embed/>
                          </p:oleObj>
                        </mc:Choice>
                        <mc:Fallback>
                          <p:oleObj r:id="rId3" imgW="88900" imgH="48895" progId="">
                            <p:embed/>
                            <p:pic>
                              <p:nvPicPr>
                                <p:cNvPr id="0" name="图片 3076"/>
                                <p:cNvPicPr/>
                                <p:nvPr/>
                              </p:nvPicPr>
                              <p:blipFill>
                                <a:blip r:embed="rId4"/>
                                <a:srcRect l="38240" r="60069" b="26508"/>
                                <a:stretch>
                                  <a:fillRect/>
                                </a:stretch>
                              </p:blipFill>
                              <p:spPr>
                                <a:xfrm>
                                  <a:off x="3923" y="701"/>
                                  <a:ext cx="91" cy="2402"/>
                                </a:xfrm>
                                <a:prstGeom prst="rect">
                                  <a:avLst/>
                                </a:prstGeom>
                                <a:noFill/>
                                <a:ln w="38100">
                                  <a:noFill/>
                                  <a:miter/>
                                </a:ln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</p:grpSp>
              <p:grpSp>
                <p:nvGrpSpPr>
                  <p:cNvPr id="2111" name="Group 19"/>
                  <p:cNvGrpSpPr/>
                  <p:nvPr/>
                </p:nvGrpSpPr>
                <p:grpSpPr>
                  <a:xfrm>
                    <a:off x="3192" y="1329"/>
                    <a:ext cx="1593" cy="1177"/>
                    <a:chOff x="3192" y="1329"/>
                    <a:chExt cx="1593" cy="1177"/>
                  </a:xfrm>
                </p:grpSpPr>
                <p:sp>
                  <p:nvSpPr>
                    <p:cNvPr id="2112" name="Line 20"/>
                    <p:cNvSpPr/>
                    <p:nvPr/>
                  </p:nvSpPr>
                  <p:spPr>
                    <a:xfrm flipV="1">
                      <a:off x="3604" y="1763"/>
                      <a:ext cx="141" cy="160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113" name="Line 21"/>
                    <p:cNvSpPr/>
                    <p:nvPr/>
                  </p:nvSpPr>
                  <p:spPr>
                    <a:xfrm>
                      <a:off x="3679" y="1923"/>
                      <a:ext cx="66" cy="76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114" name="Line 22"/>
                    <p:cNvSpPr/>
                    <p:nvPr/>
                  </p:nvSpPr>
                  <p:spPr>
                    <a:xfrm>
                      <a:off x="3538" y="1923"/>
                      <a:ext cx="207" cy="235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115" name="Line 23"/>
                    <p:cNvSpPr/>
                    <p:nvPr/>
                  </p:nvSpPr>
                  <p:spPr>
                    <a:xfrm>
                      <a:off x="4212" y="1916"/>
                      <a:ext cx="511" cy="1"/>
                    </a:xfrm>
                    <a:prstGeom prst="line">
                      <a:avLst/>
                    </a:prstGeom>
                    <a:ln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116" name="Line 24"/>
                    <p:cNvSpPr/>
                    <p:nvPr/>
                  </p:nvSpPr>
                  <p:spPr>
                    <a:xfrm>
                      <a:off x="3271" y="2500"/>
                      <a:ext cx="1430" cy="1"/>
                    </a:xfrm>
                    <a:prstGeom prst="line">
                      <a:avLst/>
                    </a:prstGeom>
                    <a:ln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117" name="Line 25"/>
                    <p:cNvSpPr/>
                    <p:nvPr/>
                  </p:nvSpPr>
                  <p:spPr>
                    <a:xfrm>
                      <a:off x="3192" y="1912"/>
                      <a:ext cx="575" cy="9"/>
                    </a:xfrm>
                    <a:prstGeom prst="line">
                      <a:avLst/>
                    </a:prstGeom>
                    <a:ln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118" name="Line 26"/>
                    <p:cNvSpPr/>
                    <p:nvPr/>
                  </p:nvSpPr>
                  <p:spPr>
                    <a:xfrm flipV="1">
                      <a:off x="3235" y="1339"/>
                      <a:ext cx="132" cy="150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119" name="Line 27"/>
                    <p:cNvSpPr/>
                    <p:nvPr/>
                  </p:nvSpPr>
                  <p:spPr>
                    <a:xfrm flipV="1">
                      <a:off x="3226" y="1339"/>
                      <a:ext cx="282" cy="318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120" name="Line 28"/>
                    <p:cNvSpPr/>
                    <p:nvPr/>
                  </p:nvSpPr>
                  <p:spPr>
                    <a:xfrm flipV="1">
                      <a:off x="3244" y="1339"/>
                      <a:ext cx="404" cy="458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121" name="Line 29"/>
                    <p:cNvSpPr/>
                    <p:nvPr/>
                  </p:nvSpPr>
                  <p:spPr>
                    <a:xfrm>
                      <a:off x="3252" y="1918"/>
                      <a:ext cx="478" cy="542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122" name="Line 30"/>
                    <p:cNvSpPr/>
                    <p:nvPr/>
                  </p:nvSpPr>
                  <p:spPr>
                    <a:xfrm>
                      <a:off x="3244" y="2058"/>
                      <a:ext cx="387" cy="439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123" name="Line 31"/>
                    <p:cNvSpPr/>
                    <p:nvPr/>
                  </p:nvSpPr>
                  <p:spPr>
                    <a:xfrm>
                      <a:off x="3235" y="2207"/>
                      <a:ext cx="255" cy="289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124" name="Line 32"/>
                    <p:cNvSpPr/>
                    <p:nvPr/>
                  </p:nvSpPr>
                  <p:spPr>
                    <a:xfrm>
                      <a:off x="3235" y="2357"/>
                      <a:ext cx="123" cy="140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125" name="Line 33"/>
                    <p:cNvSpPr/>
                    <p:nvPr/>
                  </p:nvSpPr>
                  <p:spPr>
                    <a:xfrm flipV="1">
                      <a:off x="3297" y="1413"/>
                      <a:ext cx="446" cy="505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126" name="Line 34"/>
                    <p:cNvSpPr/>
                    <p:nvPr/>
                  </p:nvSpPr>
                  <p:spPr>
                    <a:xfrm flipV="1">
                      <a:off x="3447" y="1572"/>
                      <a:ext cx="305" cy="346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127" name="Line 35"/>
                    <p:cNvSpPr/>
                    <p:nvPr/>
                  </p:nvSpPr>
                  <p:spPr>
                    <a:xfrm flipV="1">
                      <a:off x="4240" y="1347"/>
                      <a:ext cx="142" cy="161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128" name="Line 36"/>
                    <p:cNvSpPr/>
                    <p:nvPr/>
                  </p:nvSpPr>
                  <p:spPr>
                    <a:xfrm flipV="1">
                      <a:off x="4240" y="1340"/>
                      <a:ext cx="289" cy="327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129" name="Line 37"/>
                    <p:cNvSpPr/>
                    <p:nvPr/>
                  </p:nvSpPr>
                  <p:spPr>
                    <a:xfrm flipV="1">
                      <a:off x="4240" y="1329"/>
                      <a:ext cx="445" cy="505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130" name="Line 38"/>
                    <p:cNvSpPr/>
                    <p:nvPr/>
                  </p:nvSpPr>
                  <p:spPr>
                    <a:xfrm flipV="1">
                      <a:off x="4323" y="1441"/>
                      <a:ext cx="413" cy="467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131" name="Line 39"/>
                    <p:cNvSpPr/>
                    <p:nvPr/>
                  </p:nvSpPr>
                  <p:spPr>
                    <a:xfrm flipV="1">
                      <a:off x="4472" y="1601"/>
                      <a:ext cx="271" cy="307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132" name="Line 40"/>
                    <p:cNvSpPr/>
                    <p:nvPr/>
                  </p:nvSpPr>
                  <p:spPr>
                    <a:xfrm flipV="1">
                      <a:off x="4613" y="1741"/>
                      <a:ext cx="148" cy="167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133" name="Line 41"/>
                    <p:cNvSpPr/>
                    <p:nvPr/>
                  </p:nvSpPr>
                  <p:spPr>
                    <a:xfrm>
                      <a:off x="3396" y="1918"/>
                      <a:ext cx="347" cy="393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134" name="Line 42"/>
                    <p:cNvSpPr/>
                    <p:nvPr/>
                  </p:nvSpPr>
                  <p:spPr>
                    <a:xfrm>
                      <a:off x="4240" y="1918"/>
                      <a:ext cx="496" cy="561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135" name="Line 43"/>
                    <p:cNvSpPr/>
                    <p:nvPr/>
                  </p:nvSpPr>
                  <p:spPr>
                    <a:xfrm>
                      <a:off x="4240" y="2067"/>
                      <a:ext cx="388" cy="439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136" name="Line 44"/>
                    <p:cNvSpPr/>
                    <p:nvPr/>
                  </p:nvSpPr>
                  <p:spPr>
                    <a:xfrm>
                      <a:off x="4245" y="2220"/>
                      <a:ext cx="252" cy="286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137" name="Line 45"/>
                    <p:cNvSpPr/>
                    <p:nvPr/>
                  </p:nvSpPr>
                  <p:spPr>
                    <a:xfrm>
                      <a:off x="4241" y="2375"/>
                      <a:ext cx="115" cy="130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138" name="Line 46"/>
                    <p:cNvSpPr/>
                    <p:nvPr/>
                  </p:nvSpPr>
                  <p:spPr>
                    <a:xfrm>
                      <a:off x="4381" y="1918"/>
                      <a:ext cx="346" cy="392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139" name="Line 47"/>
                    <p:cNvSpPr/>
                    <p:nvPr/>
                  </p:nvSpPr>
                  <p:spPr>
                    <a:xfrm>
                      <a:off x="4529" y="1918"/>
                      <a:ext cx="207" cy="234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140" name="Line 48"/>
                    <p:cNvSpPr/>
                    <p:nvPr/>
                  </p:nvSpPr>
                  <p:spPr>
                    <a:xfrm>
                      <a:off x="4677" y="1937"/>
                      <a:ext cx="59" cy="66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2141" name="Line 49"/>
                    <p:cNvSpPr/>
                    <p:nvPr/>
                  </p:nvSpPr>
                  <p:spPr>
                    <a:xfrm>
                      <a:off x="3235" y="1349"/>
                      <a:ext cx="1550" cy="1"/>
                    </a:xfrm>
                    <a:prstGeom prst="line">
                      <a:avLst/>
                    </a:prstGeom>
                    <a:ln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</p:grpSp>
            </p:grpSp>
            <p:grpSp>
              <p:nvGrpSpPr>
                <p:cNvPr id="2106" name="Group 50"/>
                <p:cNvGrpSpPr/>
                <p:nvPr/>
              </p:nvGrpSpPr>
              <p:grpSpPr>
                <a:xfrm>
                  <a:off x="3589" y="779"/>
                  <a:ext cx="826" cy="587"/>
                  <a:chOff x="3589" y="779"/>
                  <a:chExt cx="826" cy="587"/>
                </a:xfrm>
              </p:grpSpPr>
              <p:sp>
                <p:nvSpPr>
                  <p:cNvPr id="2107" name="Rectangle 51"/>
                  <p:cNvSpPr/>
                  <p:nvPr/>
                </p:nvSpPr>
                <p:spPr>
                  <a:xfrm>
                    <a:off x="3589" y="914"/>
                    <a:ext cx="826" cy="351"/>
                  </a:xfrm>
                  <a:prstGeom prst="rect">
                    <a:avLst/>
                  </a:prstGeom>
                  <a:solidFill>
                    <a:schemeClr val="bg1"/>
                  </a:solidFill>
                  <a:ln w="38100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108" name="Line 52"/>
                  <p:cNvSpPr/>
                  <p:nvPr/>
                </p:nvSpPr>
                <p:spPr>
                  <a:xfrm flipV="1">
                    <a:off x="3775" y="915"/>
                    <a:ext cx="1" cy="351"/>
                  </a:xfrm>
                  <a:prstGeom prst="line">
                    <a:avLst/>
                  </a:prstGeom>
                  <a:ln w="3810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109" name="Line 53"/>
                  <p:cNvSpPr/>
                  <p:nvPr/>
                </p:nvSpPr>
                <p:spPr>
                  <a:xfrm flipV="1">
                    <a:off x="4197" y="915"/>
                    <a:ext cx="1" cy="351"/>
                  </a:xfrm>
                  <a:prstGeom prst="line">
                    <a:avLst/>
                  </a:prstGeom>
                  <a:ln w="3810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graphicFrame>
                <p:nvGraphicFramePr>
                  <p:cNvPr id="2051" name="Object 54"/>
                  <p:cNvGraphicFramePr>
                    <a:graphicFrameLocks noChangeAspect="1"/>
                  </p:cNvGraphicFramePr>
                  <p:nvPr/>
                </p:nvGraphicFramePr>
                <p:xfrm>
                  <a:off x="3795" y="779"/>
                  <a:ext cx="361" cy="587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4101" r:id="rId5" imgW="88900" imgH="48895" progId="">
                          <p:embed/>
                        </p:oleObj>
                      </mc:Choice>
                      <mc:Fallback>
                        <p:oleObj r:id="rId5" imgW="88900" imgH="48895" progId="">
                          <p:embed/>
                          <p:pic>
                            <p:nvPicPr>
                              <p:cNvPr id="0" name="图片 3077"/>
                              <p:cNvPicPr/>
                              <p:nvPr/>
                            </p:nvPicPr>
                            <p:blipFill>
                              <a:blip r:embed="rId4"/>
                              <a:srcRect l="35722" t="17947" r="57556" b="64076"/>
                              <a:stretch>
                                <a:fillRect/>
                              </a:stretch>
                            </p:blipFill>
                            <p:spPr>
                              <a:xfrm>
                                <a:off x="3795" y="779"/>
                                <a:ext cx="361" cy="587"/>
                              </a:xfrm>
                              <a:prstGeom prst="rect">
                                <a:avLst/>
                              </a:prstGeom>
                              <a:noFill/>
                              <a:ln w="38100">
                                <a:noFill/>
                                <a:miter/>
                              </a:ln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p:grpSp>
          </p:grpSp>
          <p:sp>
            <p:nvSpPr>
              <p:cNvPr id="2103" name="Rectangle 55"/>
              <p:cNvSpPr/>
              <p:nvPr/>
            </p:nvSpPr>
            <p:spPr>
              <a:xfrm>
                <a:off x="3464" y="1263"/>
                <a:ext cx="1050" cy="80"/>
              </a:xfrm>
              <a:prstGeom prst="rect">
                <a:avLst/>
              </a:prstGeom>
              <a:solidFill>
                <a:schemeClr val="bg1"/>
              </a:solidFill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058" name="Group 56"/>
          <p:cNvGrpSpPr/>
          <p:nvPr/>
        </p:nvGrpSpPr>
        <p:grpSpPr>
          <a:xfrm>
            <a:off x="1316038" y="1543050"/>
            <a:ext cx="2574925" cy="3136900"/>
            <a:chOff x="829" y="972"/>
            <a:chExt cx="1622" cy="1976"/>
          </a:xfrm>
        </p:grpSpPr>
        <p:sp>
          <p:nvSpPr>
            <p:cNvPr id="2069" name="Line 57"/>
            <p:cNvSpPr/>
            <p:nvPr/>
          </p:nvSpPr>
          <p:spPr>
            <a:xfrm>
              <a:off x="852" y="2074"/>
              <a:ext cx="577" cy="9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70" name="Line 58"/>
            <p:cNvSpPr/>
            <p:nvPr/>
          </p:nvSpPr>
          <p:spPr>
            <a:xfrm flipV="1">
              <a:off x="895" y="1499"/>
              <a:ext cx="133" cy="15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71" name="Line 59"/>
            <p:cNvSpPr/>
            <p:nvPr/>
          </p:nvSpPr>
          <p:spPr>
            <a:xfrm flipV="1">
              <a:off x="887" y="1499"/>
              <a:ext cx="282" cy="31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72" name="Line 60"/>
            <p:cNvSpPr/>
            <p:nvPr/>
          </p:nvSpPr>
          <p:spPr>
            <a:xfrm flipV="1">
              <a:off x="833" y="1499"/>
              <a:ext cx="477" cy="54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73" name="Line 61"/>
            <p:cNvSpPr/>
            <p:nvPr/>
          </p:nvSpPr>
          <p:spPr>
            <a:xfrm>
              <a:off x="931" y="2667"/>
              <a:ext cx="1435" cy="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74" name="Line 62"/>
            <p:cNvSpPr/>
            <p:nvPr/>
          </p:nvSpPr>
          <p:spPr>
            <a:xfrm>
              <a:off x="1872" y="2083"/>
              <a:ext cx="510" cy="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75" name="Line 63"/>
            <p:cNvSpPr/>
            <p:nvPr/>
          </p:nvSpPr>
          <p:spPr>
            <a:xfrm flipV="1">
              <a:off x="842" y="1573"/>
              <a:ext cx="563" cy="63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76" name="Line 64"/>
            <p:cNvSpPr/>
            <p:nvPr/>
          </p:nvSpPr>
          <p:spPr>
            <a:xfrm flipV="1">
              <a:off x="829" y="1733"/>
              <a:ext cx="585" cy="66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77" name="Line 65"/>
            <p:cNvSpPr/>
            <p:nvPr/>
          </p:nvSpPr>
          <p:spPr>
            <a:xfrm flipV="1">
              <a:off x="852" y="1893"/>
              <a:ext cx="580" cy="65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78" name="Line 66"/>
            <p:cNvSpPr/>
            <p:nvPr/>
          </p:nvSpPr>
          <p:spPr>
            <a:xfrm flipV="1">
              <a:off x="1877" y="1507"/>
              <a:ext cx="169" cy="17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79" name="Line 67"/>
            <p:cNvSpPr/>
            <p:nvPr/>
          </p:nvSpPr>
          <p:spPr>
            <a:xfrm flipV="1">
              <a:off x="1837" y="1500"/>
              <a:ext cx="317" cy="38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80" name="Line 68"/>
            <p:cNvSpPr/>
            <p:nvPr/>
          </p:nvSpPr>
          <p:spPr>
            <a:xfrm flipV="1">
              <a:off x="1864" y="1489"/>
              <a:ext cx="486" cy="54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81" name="Line 69"/>
            <p:cNvSpPr/>
            <p:nvPr/>
          </p:nvSpPr>
          <p:spPr>
            <a:xfrm flipV="1">
              <a:off x="1860" y="1601"/>
              <a:ext cx="541" cy="61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82" name="Line 70"/>
            <p:cNvSpPr/>
            <p:nvPr/>
          </p:nvSpPr>
          <p:spPr>
            <a:xfrm flipV="1">
              <a:off x="1853" y="1762"/>
              <a:ext cx="556" cy="60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83" name="Line 71"/>
            <p:cNvSpPr/>
            <p:nvPr/>
          </p:nvSpPr>
          <p:spPr>
            <a:xfrm flipV="1">
              <a:off x="1827" y="1983"/>
              <a:ext cx="560" cy="57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84" name="Rectangle 72"/>
            <p:cNvSpPr/>
            <p:nvPr/>
          </p:nvSpPr>
          <p:spPr>
            <a:xfrm rot="10800000">
              <a:off x="1240" y="2667"/>
              <a:ext cx="842" cy="278"/>
            </a:xfrm>
            <a:prstGeom prst="rect">
              <a:avLst/>
            </a:pr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085" name="Freeform 73"/>
            <p:cNvSpPr/>
            <p:nvPr/>
          </p:nvSpPr>
          <p:spPr>
            <a:xfrm>
              <a:off x="1444" y="2680"/>
              <a:ext cx="2" cy="268"/>
            </a:xfrm>
            <a:custGeom>
              <a:avLst/>
              <a:gdLst>
                <a:gd name="txL" fmla="*/ 0 w 3"/>
                <a:gd name="txT" fmla="*/ 0 h 275"/>
                <a:gd name="txR" fmla="*/ 3 w 3"/>
                <a:gd name="txB" fmla="*/ 275 h 275"/>
              </a:gdLst>
              <a:ahLst/>
              <a:cxnLst>
                <a:cxn ang="0">
                  <a:pos x="2" y="0"/>
                </a:cxn>
                <a:cxn ang="0">
                  <a:pos x="0" y="268"/>
                </a:cxn>
              </a:cxnLst>
              <a:rect l="txL" t="txT" r="txR" b="txB"/>
              <a:pathLst>
                <a:path w="3" h="275">
                  <a:moveTo>
                    <a:pt x="3" y="0"/>
                  </a:moveTo>
                  <a:cubicBezTo>
                    <a:pt x="3" y="0"/>
                    <a:pt x="0" y="275"/>
                    <a:pt x="0" y="275"/>
                  </a:cubicBezTo>
                </a:path>
              </a:pathLst>
            </a:custGeom>
            <a:noFill/>
            <a:ln w="381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6" name="Freeform 74"/>
            <p:cNvSpPr/>
            <p:nvPr/>
          </p:nvSpPr>
          <p:spPr>
            <a:xfrm>
              <a:off x="1870" y="2667"/>
              <a:ext cx="3" cy="281"/>
            </a:xfrm>
            <a:custGeom>
              <a:avLst/>
              <a:gdLst>
                <a:gd name="txL" fmla="*/ 0 w 2"/>
                <a:gd name="txT" fmla="*/ 0 h 268"/>
                <a:gd name="txR" fmla="*/ 2 w 2"/>
                <a:gd name="txB" fmla="*/ 268 h 268"/>
              </a:gdLst>
              <a:ahLst/>
              <a:cxnLst>
                <a:cxn ang="0">
                  <a:pos x="0" y="0"/>
                </a:cxn>
                <a:cxn ang="0">
                  <a:pos x="3" y="281"/>
                </a:cxn>
              </a:cxnLst>
              <a:rect l="txL" t="txT" r="txR" b="txB"/>
              <a:pathLst>
                <a:path w="2" h="268">
                  <a:moveTo>
                    <a:pt x="0" y="0"/>
                  </a:moveTo>
                  <a:cubicBezTo>
                    <a:pt x="0" y="0"/>
                    <a:pt x="2" y="268"/>
                    <a:pt x="2" y="268"/>
                  </a:cubicBezTo>
                </a:path>
              </a:pathLst>
            </a:custGeom>
            <a:noFill/>
            <a:ln w="381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7" name="Line 75"/>
            <p:cNvSpPr/>
            <p:nvPr/>
          </p:nvSpPr>
          <p:spPr>
            <a:xfrm>
              <a:off x="895" y="1505"/>
              <a:ext cx="1556" cy="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88" name="Line 76"/>
            <p:cNvSpPr/>
            <p:nvPr/>
          </p:nvSpPr>
          <p:spPr>
            <a:xfrm flipH="1">
              <a:off x="1893" y="2117"/>
              <a:ext cx="518" cy="52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89" name="Line 77"/>
            <p:cNvSpPr/>
            <p:nvPr/>
          </p:nvSpPr>
          <p:spPr>
            <a:xfrm flipV="1">
              <a:off x="2039" y="2307"/>
              <a:ext cx="372" cy="36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90" name="Line 78"/>
            <p:cNvSpPr/>
            <p:nvPr/>
          </p:nvSpPr>
          <p:spPr>
            <a:xfrm flipV="1">
              <a:off x="2225" y="2483"/>
              <a:ext cx="173" cy="17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91" name="Line 79"/>
            <p:cNvSpPr/>
            <p:nvPr/>
          </p:nvSpPr>
          <p:spPr>
            <a:xfrm flipV="1">
              <a:off x="895" y="2050"/>
              <a:ext cx="546" cy="6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92" name="Line 80"/>
            <p:cNvSpPr/>
            <p:nvPr/>
          </p:nvSpPr>
          <p:spPr>
            <a:xfrm flipV="1">
              <a:off x="1042" y="2253"/>
              <a:ext cx="385" cy="41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93" name="Line 81"/>
            <p:cNvSpPr/>
            <p:nvPr/>
          </p:nvSpPr>
          <p:spPr>
            <a:xfrm flipV="1">
              <a:off x="1215" y="2388"/>
              <a:ext cx="239" cy="27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aphicFrame>
          <p:nvGraphicFramePr>
            <p:cNvPr id="2050" name="Object 82"/>
            <p:cNvGraphicFramePr>
              <a:graphicFrameLocks noChangeAspect="1"/>
            </p:cNvGraphicFramePr>
            <p:nvPr/>
          </p:nvGraphicFramePr>
          <p:xfrm>
            <a:off x="1449" y="972"/>
            <a:ext cx="317" cy="5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02" r:id="rId6" imgW="88900" imgH="48895" progId="">
                    <p:embed/>
                  </p:oleObj>
                </mc:Choice>
                <mc:Fallback>
                  <p:oleObj r:id="rId6" imgW="88900" imgH="48895" progId="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4"/>
                        <a:srcRect l="35722" t="51128" r="58408" b="30894"/>
                        <a:stretch>
                          <a:fillRect/>
                        </a:stretch>
                      </p:blipFill>
                      <p:spPr>
                        <a:xfrm>
                          <a:off x="1449" y="972"/>
                          <a:ext cx="317" cy="59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94" name="Rectangle 83"/>
            <p:cNvSpPr/>
            <p:nvPr/>
          </p:nvSpPr>
          <p:spPr>
            <a:xfrm>
              <a:off x="1233" y="1075"/>
              <a:ext cx="830" cy="352"/>
            </a:xfrm>
            <a:prstGeom prst="rect">
              <a:avLst/>
            </a:pr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095" name="Oval 84"/>
            <p:cNvSpPr/>
            <p:nvPr/>
          </p:nvSpPr>
          <p:spPr>
            <a:xfrm>
              <a:off x="1519" y="1653"/>
              <a:ext cx="276" cy="276"/>
            </a:xfrm>
            <a:prstGeom prst="ellipse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lIns="88900" tIns="38100" rIns="88900" bIns="38100" anchor="ctr" anchorCtr="0"/>
            <a:lstStyle/>
            <a:p>
              <a:pPr eaLnBrk="0" hangingPunct="0">
                <a:spcBef>
                  <a:spcPct val="50000"/>
                </a:spcBef>
                <a:buSzPct val="100000"/>
                <a:buFont typeface="Times New Roman" panose="02020603050405020304" pitchFamily="18" charset="0"/>
              </a:pPr>
              <a:r>
                <a:rPr lang="en-GB" altLang="zh-CN" sz="1800" b="0" i="0" dirty="0">
                  <a:solidFill>
                    <a:srgbClr val="0000CC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</a:p>
          </p:txBody>
        </p:sp>
        <p:sp>
          <p:nvSpPr>
            <p:cNvPr id="2096" name="Rectangle 85"/>
            <p:cNvSpPr/>
            <p:nvPr/>
          </p:nvSpPr>
          <p:spPr>
            <a:xfrm rot="-5400000">
              <a:off x="1058" y="1828"/>
              <a:ext cx="1165" cy="519"/>
            </a:xfrm>
            <a:prstGeom prst="rect">
              <a:avLst/>
            </a:pr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097" name="Line 86"/>
            <p:cNvSpPr/>
            <p:nvPr/>
          </p:nvSpPr>
          <p:spPr>
            <a:xfrm flipV="1">
              <a:off x="1435" y="1075"/>
              <a:ext cx="1" cy="1587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98" name="Line 87"/>
            <p:cNvSpPr/>
            <p:nvPr/>
          </p:nvSpPr>
          <p:spPr>
            <a:xfrm flipV="1">
              <a:off x="1843" y="1075"/>
              <a:ext cx="1" cy="1587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99" name="Rectangle 88"/>
            <p:cNvSpPr/>
            <p:nvPr/>
          </p:nvSpPr>
          <p:spPr>
            <a:xfrm>
              <a:off x="1124" y="1424"/>
              <a:ext cx="1050" cy="80"/>
            </a:xfrm>
            <a:prstGeom prst="rect">
              <a:avLst/>
            </a:pr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497753" name="Text Box 89"/>
          <p:cNvSpPr txBox="1"/>
          <p:nvPr/>
        </p:nvSpPr>
        <p:spPr>
          <a:xfrm>
            <a:off x="898525" y="5054600"/>
            <a:ext cx="82454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algn="l">
              <a:spcBef>
                <a:spcPct val="50000"/>
              </a:spcBef>
              <a:buClr>
                <a:srgbClr val="F54C09"/>
              </a:buClr>
              <a:buFont typeface="Wingdings" panose="05000000000000000000" pitchFamily="2" charset="2"/>
              <a:buAutoNum type="arabicPeriod"/>
            </a:pPr>
            <a:r>
              <a:rPr lang="en-US" altLang="zh-CN" i="0" dirty="0">
                <a:latin typeface="Times New Roman" panose="02020603050405020304" pitchFamily="18" charset="0"/>
                <a:ea typeface="仿宋_GB2312" pitchFamily="49" charset="-122"/>
              </a:rPr>
              <a:t> </a:t>
            </a:r>
            <a:r>
              <a:rPr lang="zh-CN" altLang="en-US" i="0" dirty="0">
                <a:latin typeface="Times New Roman" panose="02020603050405020304" pitchFamily="18" charset="0"/>
                <a:ea typeface="仿宋_GB2312" pitchFamily="49" charset="-122"/>
              </a:rPr>
              <a:t>螺栓长度选择不当，螺纹末端应超出螺母（</a:t>
            </a:r>
            <a:r>
              <a:rPr lang="en-US" altLang="zh-CN" i="0" dirty="0">
                <a:latin typeface="Times New Roman" panose="02020603050405020304" pitchFamily="18" charset="0"/>
                <a:ea typeface="仿宋_GB2312" pitchFamily="49" charset="-122"/>
              </a:rPr>
              <a:t>0.3</a:t>
            </a:r>
            <a:r>
              <a:rPr lang="zh-CN" altLang="en-US" i="0" dirty="0">
                <a:latin typeface="Times New Roman" panose="02020603050405020304" pitchFamily="18" charset="0"/>
                <a:ea typeface="仿宋_GB2312" pitchFamily="49" charset="-122"/>
              </a:rPr>
              <a:t>－</a:t>
            </a:r>
            <a:r>
              <a:rPr lang="en-US" altLang="zh-CN" i="0" dirty="0">
                <a:latin typeface="Times New Roman" panose="02020603050405020304" pitchFamily="18" charset="0"/>
                <a:ea typeface="仿宋_GB2312" pitchFamily="49" charset="-122"/>
              </a:rPr>
              <a:t>0.4d</a:t>
            </a:r>
            <a:r>
              <a:rPr lang="zh-CN" altLang="en-US" i="0" dirty="0">
                <a:latin typeface="Times New Roman" panose="02020603050405020304" pitchFamily="18" charset="0"/>
                <a:ea typeface="仿宋_GB2312" pitchFamily="49" charset="-122"/>
              </a:rPr>
              <a:t>）</a:t>
            </a:r>
          </a:p>
        </p:txBody>
      </p:sp>
      <p:sp>
        <p:nvSpPr>
          <p:cNvPr id="497754" name="Oval 90"/>
          <p:cNvSpPr/>
          <p:nvPr/>
        </p:nvSpPr>
        <p:spPr>
          <a:xfrm>
            <a:off x="2266950" y="1196975"/>
            <a:ext cx="865188" cy="720725"/>
          </a:xfrm>
          <a:prstGeom prst="ellipse">
            <a:avLst/>
          </a:prstGeom>
          <a:noFill/>
          <a:ln w="28575" cap="flat" cmpd="sng">
            <a:solidFill>
              <a:srgbClr val="0000CC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>
              <a:lnSpc>
                <a:spcPct val="70000"/>
              </a:lnSpc>
            </a:pPr>
            <a:r>
              <a:rPr lang="en-US" altLang="zh-CN" i="0" dirty="0">
                <a:solidFill>
                  <a:srgbClr val="FF33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497755" name="Text Box 91"/>
          <p:cNvSpPr txBox="1"/>
          <p:nvPr/>
        </p:nvSpPr>
        <p:spPr>
          <a:xfrm>
            <a:off x="900113" y="5472113"/>
            <a:ext cx="39608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algn="l">
              <a:spcBef>
                <a:spcPct val="50000"/>
              </a:spcBef>
              <a:buClr>
                <a:srgbClr val="F54C09"/>
              </a:buClr>
              <a:buFont typeface="Wingdings" panose="05000000000000000000" pitchFamily="2" charset="2"/>
              <a:buAutoNum type="arabicPeriod" startAt="2"/>
            </a:pPr>
            <a:r>
              <a:rPr lang="en-US" altLang="zh-CN" i="0" dirty="0">
                <a:latin typeface="Times New Roman" panose="02020603050405020304" pitchFamily="18" charset="0"/>
                <a:ea typeface="仿宋_GB2312" pitchFamily="49" charset="-122"/>
              </a:rPr>
              <a:t> </a:t>
            </a:r>
            <a:r>
              <a:rPr lang="zh-CN" altLang="en-US" i="0" dirty="0">
                <a:latin typeface="Times New Roman" panose="02020603050405020304" pitchFamily="18" charset="0"/>
                <a:ea typeface="仿宋_GB2312" pitchFamily="49" charset="-122"/>
              </a:rPr>
              <a:t>螺纹漏画、终止线漏画</a:t>
            </a:r>
          </a:p>
        </p:txBody>
      </p:sp>
      <p:sp>
        <p:nvSpPr>
          <p:cNvPr id="497756" name="Oval 92"/>
          <p:cNvSpPr/>
          <p:nvPr/>
        </p:nvSpPr>
        <p:spPr>
          <a:xfrm>
            <a:off x="2195513" y="2492375"/>
            <a:ext cx="792162" cy="504825"/>
          </a:xfrm>
          <a:prstGeom prst="ellipse">
            <a:avLst/>
          </a:prstGeom>
          <a:noFill/>
          <a:ln w="28575" cap="flat" cmpd="sng">
            <a:solidFill>
              <a:srgbClr val="0000CC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>
              <a:lnSpc>
                <a:spcPct val="70000"/>
              </a:lnSpc>
            </a:pPr>
            <a:r>
              <a:rPr lang="en-US" altLang="zh-CN" i="0" dirty="0">
                <a:solidFill>
                  <a:srgbClr val="FF33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497757" name="Oval 93"/>
          <p:cNvSpPr/>
          <p:nvPr/>
        </p:nvSpPr>
        <p:spPr>
          <a:xfrm>
            <a:off x="2065338" y="3141663"/>
            <a:ext cx="647700" cy="358775"/>
          </a:xfrm>
          <a:prstGeom prst="ellipse">
            <a:avLst/>
          </a:prstGeom>
          <a:noFill/>
          <a:ln w="28575" cap="flat" cmpd="sng">
            <a:solidFill>
              <a:srgbClr val="0000CC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>
              <a:lnSpc>
                <a:spcPct val="70000"/>
              </a:lnSpc>
            </a:pPr>
            <a:r>
              <a:rPr lang="en-US" altLang="zh-CN" i="0" dirty="0">
                <a:solidFill>
                  <a:srgbClr val="FF33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3</a:t>
            </a:r>
          </a:p>
        </p:txBody>
      </p:sp>
      <p:sp>
        <p:nvSpPr>
          <p:cNvPr id="497758" name="Text Box 94"/>
          <p:cNvSpPr txBox="1"/>
          <p:nvPr/>
        </p:nvSpPr>
        <p:spPr>
          <a:xfrm>
            <a:off x="898525" y="5870575"/>
            <a:ext cx="66976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algn="l">
              <a:spcBef>
                <a:spcPct val="50000"/>
              </a:spcBef>
              <a:buClr>
                <a:srgbClr val="F54C09"/>
              </a:buClr>
              <a:buFont typeface="Wingdings" panose="05000000000000000000" pitchFamily="2" charset="2"/>
              <a:buAutoNum type="arabicPeriod" startAt="3"/>
            </a:pPr>
            <a:r>
              <a:rPr lang="en-US" altLang="zh-CN" i="0" dirty="0">
                <a:latin typeface="Times New Roman" panose="02020603050405020304" pitchFamily="18" charset="0"/>
                <a:ea typeface="仿宋_GB2312" pitchFamily="49" charset="-122"/>
              </a:rPr>
              <a:t> </a:t>
            </a:r>
            <a:r>
              <a:rPr lang="zh-CN" altLang="en-US" i="0" dirty="0">
                <a:latin typeface="Times New Roman" panose="02020603050405020304" pitchFamily="18" charset="0"/>
                <a:ea typeface="仿宋_GB2312" pitchFamily="49" charset="-122"/>
              </a:rPr>
              <a:t>通孔部分漏画被连接零件之间的分界线</a:t>
            </a:r>
          </a:p>
        </p:txBody>
      </p:sp>
      <p:sp>
        <p:nvSpPr>
          <p:cNvPr id="497759" name="Text Box 95"/>
          <p:cNvSpPr txBox="1"/>
          <p:nvPr/>
        </p:nvSpPr>
        <p:spPr>
          <a:xfrm>
            <a:off x="5870575" y="765175"/>
            <a:ext cx="1439863" cy="304800"/>
          </a:xfrm>
          <a:prstGeom prst="rect">
            <a:avLst/>
          </a:prstGeom>
          <a:gradFill rotWithShape="1">
            <a:gsLst>
              <a:gs pos="0">
                <a:srgbClr val="5E9EFF">
                  <a:alpha val="100000"/>
                </a:srgbClr>
              </a:gs>
              <a:gs pos="20000">
                <a:srgbClr val="85C2FF">
                  <a:alpha val="100000"/>
                </a:srgbClr>
              </a:gs>
              <a:gs pos="35001">
                <a:srgbClr val="C4D6EB">
                  <a:alpha val="100000"/>
                </a:srgbClr>
              </a:gs>
              <a:gs pos="50000">
                <a:srgbClr val="FFEBFA">
                  <a:alpha val="100000"/>
                </a:srgbClr>
              </a:gs>
              <a:gs pos="64999">
                <a:srgbClr val="C4D6EB">
                  <a:alpha val="100000"/>
                </a:srgbClr>
              </a:gs>
              <a:gs pos="80000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000" i="0" dirty="0">
                <a:solidFill>
                  <a:srgbClr val="AE0E25"/>
                </a:solidFill>
                <a:latin typeface="Garamond" panose="02020404030301010803" pitchFamily="18" charset="0"/>
                <a:ea typeface="仿宋_GB2312" pitchFamily="49" charset="-122"/>
              </a:rPr>
              <a:t>正确画法</a:t>
            </a:r>
          </a:p>
        </p:txBody>
      </p:sp>
      <p:sp>
        <p:nvSpPr>
          <p:cNvPr id="2066" name="Line 96"/>
          <p:cNvSpPr/>
          <p:nvPr/>
        </p:nvSpPr>
        <p:spPr>
          <a:xfrm>
            <a:off x="2598738" y="1125538"/>
            <a:ext cx="0" cy="3743325"/>
          </a:xfrm>
          <a:prstGeom prst="line">
            <a:avLst/>
          </a:prstGeom>
          <a:ln w="12700" cap="flat" cmpd="sng">
            <a:solidFill>
              <a:schemeClr val="tx2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2067" name="Text Box 97"/>
          <p:cNvSpPr txBox="1"/>
          <p:nvPr/>
        </p:nvSpPr>
        <p:spPr>
          <a:xfrm>
            <a:off x="1908175" y="765175"/>
            <a:ext cx="1439863" cy="304800"/>
          </a:xfrm>
          <a:prstGeom prst="rect">
            <a:avLst/>
          </a:prstGeom>
          <a:gradFill rotWithShape="1">
            <a:gsLst>
              <a:gs pos="0">
                <a:srgbClr val="5E9EFF">
                  <a:alpha val="100000"/>
                </a:srgbClr>
              </a:gs>
              <a:gs pos="20000">
                <a:srgbClr val="85C2FF">
                  <a:alpha val="100000"/>
                </a:srgbClr>
              </a:gs>
              <a:gs pos="35001">
                <a:srgbClr val="C4D6EB">
                  <a:alpha val="100000"/>
                </a:srgbClr>
              </a:gs>
              <a:gs pos="50000">
                <a:srgbClr val="FFEBFA">
                  <a:alpha val="100000"/>
                </a:srgbClr>
              </a:gs>
              <a:gs pos="64999">
                <a:srgbClr val="C4D6EB">
                  <a:alpha val="100000"/>
                </a:srgbClr>
              </a:gs>
              <a:gs pos="80000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000" i="0" dirty="0">
                <a:solidFill>
                  <a:srgbClr val="AE0E25"/>
                </a:solidFill>
                <a:latin typeface="Garamond" panose="02020404030301010803" pitchFamily="18" charset="0"/>
                <a:ea typeface="仿宋_GB2312" pitchFamily="49" charset="-122"/>
              </a:rPr>
              <a:t>错误画法</a:t>
            </a:r>
          </a:p>
        </p:txBody>
      </p:sp>
      <p:sp>
        <p:nvSpPr>
          <p:cNvPr id="2068" name="Rectangle 98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13.2.3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螺钉连接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螺钉连接的画法</a:t>
            </a:r>
            <a:endParaRPr lang="zh-CN" altLang="en-US" i="0" dirty="0">
              <a:solidFill>
                <a:srgbClr val="CC3300"/>
              </a:solidFill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497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97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97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97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497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497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7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97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7753" grpId="0"/>
      <p:bldP spid="497754" grpId="0" animBg="1"/>
      <p:bldP spid="497755" grpId="0"/>
      <p:bldP spid="497756" grpId="0" animBg="1"/>
      <p:bldP spid="497757" grpId="0" animBg="1"/>
      <p:bldP spid="497758" grpId="0"/>
      <p:bldP spid="49775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9F36898-6C60-4161-B30B-D8CC621096CB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17:19:13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6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34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38917" name="Text Box 2"/>
          <p:cNvSpPr txBox="1"/>
          <p:nvPr/>
        </p:nvSpPr>
        <p:spPr>
          <a:xfrm>
            <a:off x="482600" y="3346450"/>
            <a:ext cx="184150" cy="347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endParaRPr lang="zh-CN" altLang="zh-CN" i="0" dirty="0">
              <a:solidFill>
                <a:srgbClr val="990000"/>
              </a:solidFill>
              <a:latin typeface="Garamond" panose="02020404030301010803" pitchFamily="18" charset="0"/>
              <a:ea typeface="宋体" panose="02010600030101010101" pitchFamily="2" charset="-122"/>
            </a:endParaRPr>
          </a:p>
        </p:txBody>
      </p:sp>
      <p:sp>
        <p:nvSpPr>
          <p:cNvPr id="498691" name="Text Box 3"/>
          <p:cNvSpPr txBox="1"/>
          <p:nvPr/>
        </p:nvSpPr>
        <p:spPr>
          <a:xfrm>
            <a:off x="4387850" y="749300"/>
            <a:ext cx="1439863" cy="304800"/>
          </a:xfrm>
          <a:prstGeom prst="rect">
            <a:avLst/>
          </a:prstGeom>
          <a:gradFill rotWithShape="1">
            <a:gsLst>
              <a:gs pos="0">
                <a:srgbClr val="5E9EFF">
                  <a:alpha val="100000"/>
                </a:srgbClr>
              </a:gs>
              <a:gs pos="20000">
                <a:srgbClr val="85C2FF">
                  <a:alpha val="100000"/>
                </a:srgbClr>
              </a:gs>
              <a:gs pos="35001">
                <a:srgbClr val="C4D6EB">
                  <a:alpha val="100000"/>
                </a:srgbClr>
              </a:gs>
              <a:gs pos="50000">
                <a:srgbClr val="FFEBFA">
                  <a:alpha val="100000"/>
                </a:srgbClr>
              </a:gs>
              <a:gs pos="64999">
                <a:srgbClr val="C4D6EB">
                  <a:alpha val="100000"/>
                </a:srgbClr>
              </a:gs>
              <a:gs pos="80000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000" i="0" dirty="0">
                <a:solidFill>
                  <a:srgbClr val="FF3300"/>
                </a:solidFill>
                <a:latin typeface="Garamond" panose="02020404030301010803" pitchFamily="18" charset="0"/>
                <a:ea typeface="仿宋_GB2312" pitchFamily="49" charset="-122"/>
              </a:rPr>
              <a:t>正确画法</a:t>
            </a:r>
          </a:p>
        </p:txBody>
      </p:sp>
      <p:sp>
        <p:nvSpPr>
          <p:cNvPr id="38919" name="Text Box 4"/>
          <p:cNvSpPr txBox="1"/>
          <p:nvPr/>
        </p:nvSpPr>
        <p:spPr>
          <a:xfrm>
            <a:off x="754063" y="735013"/>
            <a:ext cx="1439862" cy="304800"/>
          </a:xfrm>
          <a:prstGeom prst="rect">
            <a:avLst/>
          </a:prstGeom>
          <a:gradFill rotWithShape="1">
            <a:gsLst>
              <a:gs pos="0">
                <a:srgbClr val="5E9EFF">
                  <a:alpha val="100000"/>
                </a:srgbClr>
              </a:gs>
              <a:gs pos="20000">
                <a:srgbClr val="85C2FF">
                  <a:alpha val="100000"/>
                </a:srgbClr>
              </a:gs>
              <a:gs pos="35001">
                <a:srgbClr val="C4D6EB">
                  <a:alpha val="100000"/>
                </a:srgbClr>
              </a:gs>
              <a:gs pos="50000">
                <a:srgbClr val="FFEBFA">
                  <a:alpha val="100000"/>
                </a:srgbClr>
              </a:gs>
              <a:gs pos="64999">
                <a:srgbClr val="C4D6EB">
                  <a:alpha val="100000"/>
                </a:srgbClr>
              </a:gs>
              <a:gs pos="80000">
                <a:srgbClr val="85C2FF">
                  <a:alpha val="100000"/>
                </a:srgbClr>
              </a:gs>
              <a:gs pos="100000">
                <a:srgbClr val="5E9EFF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000" i="0" dirty="0">
                <a:solidFill>
                  <a:srgbClr val="FF3300"/>
                </a:solidFill>
                <a:latin typeface="Garamond" panose="02020404030301010803" pitchFamily="18" charset="0"/>
                <a:ea typeface="仿宋_GB2312" pitchFamily="49" charset="-122"/>
              </a:rPr>
              <a:t>错误画法</a:t>
            </a:r>
          </a:p>
        </p:txBody>
      </p:sp>
      <p:grpSp>
        <p:nvGrpSpPr>
          <p:cNvPr id="38920" name="Group 5"/>
          <p:cNvGrpSpPr/>
          <p:nvPr/>
        </p:nvGrpSpPr>
        <p:grpSpPr>
          <a:xfrm>
            <a:off x="788988" y="882650"/>
            <a:ext cx="3898900" cy="4513263"/>
            <a:chOff x="884" y="890"/>
            <a:chExt cx="1588" cy="1860"/>
          </a:xfrm>
        </p:grpSpPr>
        <p:sp>
          <p:nvSpPr>
            <p:cNvPr id="38956" name="Rectangle 6" descr="浅色下对角线"/>
            <p:cNvSpPr/>
            <p:nvPr/>
          </p:nvSpPr>
          <p:spPr>
            <a:xfrm>
              <a:off x="1020" y="1208"/>
              <a:ext cx="1406" cy="408"/>
            </a:xfrm>
            <a:prstGeom prst="rect">
              <a:avLst/>
            </a:prstGeom>
            <a:pattFill prst="ltDnDiag">
              <a:fgClr>
                <a:srgbClr val="0000CC"/>
              </a:fgClr>
              <a:bgClr>
                <a:srgbClr val="FFFFFF"/>
              </a:bgClr>
            </a:pattFill>
            <a:ln w="38100" cap="flat" cmpd="sng">
              <a:solidFill>
                <a:srgbClr val="0000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8957" name="Rectangle 7" descr="浅色上对角线"/>
            <p:cNvSpPr/>
            <p:nvPr/>
          </p:nvSpPr>
          <p:spPr>
            <a:xfrm>
              <a:off x="1020" y="1616"/>
              <a:ext cx="1406" cy="771"/>
            </a:xfrm>
            <a:prstGeom prst="rect">
              <a:avLst/>
            </a:prstGeom>
            <a:pattFill prst="ltUpDiag">
              <a:fgClr>
                <a:schemeClr val="tx2"/>
              </a:fgClr>
              <a:bgClr>
                <a:srgbClr val="FFFFFF"/>
              </a:bgClr>
            </a:pattFill>
            <a:ln w="38100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8958" name="Rectangle 8"/>
            <p:cNvSpPr/>
            <p:nvPr/>
          </p:nvSpPr>
          <p:spPr>
            <a:xfrm>
              <a:off x="1450" y="1208"/>
              <a:ext cx="408" cy="998"/>
            </a:xfrm>
            <a:prstGeom prst="rect">
              <a:avLst/>
            </a:prstGeom>
            <a:solidFill>
              <a:schemeClr val="bg1"/>
            </a:solidFill>
            <a:ln w="38100" cap="flat" cmpd="sng">
              <a:solidFill>
                <a:srgbClr val="99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8959" name="AutoShape 9"/>
            <p:cNvSpPr/>
            <p:nvPr/>
          </p:nvSpPr>
          <p:spPr>
            <a:xfrm>
              <a:off x="1446" y="2209"/>
              <a:ext cx="408" cy="45"/>
            </a:xfrm>
            <a:custGeom>
              <a:avLst/>
              <a:gdLst>
                <a:gd name="txL" fmla="*/ 2594 w 21600"/>
                <a:gd name="txT" fmla="*/ 2400 h 21600"/>
                <a:gd name="txR" fmla="*/ 19006 w 21600"/>
                <a:gd name="txB" fmla="*/ 19200 h 21600"/>
              </a:gdLst>
              <a:ahLst/>
              <a:cxnLst>
                <a:cxn ang="0">
                  <a:pos x="7" y="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4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1588" y="21600"/>
                  </a:lnTo>
                  <a:lnTo>
                    <a:pt x="20012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38100" cap="flat" cmpd="sng">
              <a:solidFill>
                <a:srgbClr val="990000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60" name="Line 10"/>
            <p:cNvSpPr/>
            <p:nvPr/>
          </p:nvSpPr>
          <p:spPr>
            <a:xfrm>
              <a:off x="1460" y="1525"/>
              <a:ext cx="408" cy="0"/>
            </a:xfrm>
            <a:prstGeom prst="line">
              <a:avLst/>
            </a:prstGeom>
            <a:ln w="38100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8961" name="Rectangle 11"/>
            <p:cNvSpPr/>
            <p:nvPr/>
          </p:nvSpPr>
          <p:spPr>
            <a:xfrm>
              <a:off x="1360" y="1026"/>
              <a:ext cx="590" cy="182"/>
            </a:xfrm>
            <a:prstGeom prst="rect">
              <a:avLst/>
            </a:prstGeom>
            <a:solidFill>
              <a:srgbClr val="FFFFFF"/>
            </a:solidFill>
            <a:ln w="38100" cap="flat" cmpd="sng">
              <a:solidFill>
                <a:srgbClr val="99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8962" name="Rectangle 12"/>
            <p:cNvSpPr/>
            <p:nvPr/>
          </p:nvSpPr>
          <p:spPr>
            <a:xfrm>
              <a:off x="1607" y="966"/>
              <a:ext cx="91" cy="136"/>
            </a:xfrm>
            <a:prstGeom prst="rect">
              <a:avLst/>
            </a:prstGeom>
            <a:solidFill>
              <a:srgbClr val="FFFFFF"/>
            </a:solidFill>
            <a:ln w="38100" cap="flat" cmpd="sng">
              <a:solidFill>
                <a:srgbClr val="99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8963" name="Rectangle 13"/>
            <p:cNvSpPr/>
            <p:nvPr/>
          </p:nvSpPr>
          <p:spPr>
            <a:xfrm>
              <a:off x="1559" y="924"/>
              <a:ext cx="181" cy="90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8964" name="Line 14"/>
            <p:cNvSpPr/>
            <p:nvPr/>
          </p:nvSpPr>
          <p:spPr>
            <a:xfrm>
              <a:off x="1655" y="890"/>
              <a:ext cx="0" cy="1655"/>
            </a:xfrm>
            <a:prstGeom prst="line">
              <a:avLst/>
            </a:prstGeom>
            <a:ln w="19050" cap="flat" cmpd="sng">
              <a:solidFill>
                <a:srgbClr val="9900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38965" name="Line 15"/>
            <p:cNvSpPr/>
            <p:nvPr/>
          </p:nvSpPr>
          <p:spPr>
            <a:xfrm flipV="1">
              <a:off x="1821" y="1525"/>
              <a:ext cx="0" cy="726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8966" name="Line 16"/>
            <p:cNvSpPr/>
            <p:nvPr/>
          </p:nvSpPr>
          <p:spPr>
            <a:xfrm flipV="1">
              <a:off x="1483" y="1525"/>
              <a:ext cx="0" cy="726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8967" name="Rectangle 17"/>
            <p:cNvSpPr/>
            <p:nvPr/>
          </p:nvSpPr>
          <p:spPr>
            <a:xfrm>
              <a:off x="884" y="1072"/>
              <a:ext cx="182" cy="1678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8968" name="Rectangle 18"/>
            <p:cNvSpPr/>
            <p:nvPr/>
          </p:nvSpPr>
          <p:spPr>
            <a:xfrm>
              <a:off x="2290" y="1026"/>
              <a:ext cx="182" cy="1678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498707" name="Text Box 19"/>
          <p:cNvSpPr txBox="1"/>
          <p:nvPr/>
        </p:nvSpPr>
        <p:spPr>
          <a:xfrm>
            <a:off x="611188" y="5087938"/>
            <a:ext cx="8285162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algn="l">
              <a:spcBef>
                <a:spcPct val="50000"/>
              </a:spcBef>
              <a:buClr>
                <a:srgbClr val="F54C09"/>
              </a:buClr>
              <a:buFont typeface="Wingdings" panose="05000000000000000000" pitchFamily="2" charset="2"/>
              <a:buAutoNum type="arabicPeriod"/>
            </a:pPr>
            <a:r>
              <a:rPr lang="zh-CN" altLang="en-US" i="0" dirty="0">
                <a:latin typeface="Times New Roman" panose="02020603050405020304" pitchFamily="18" charset="0"/>
                <a:ea typeface="仿宋_GB2312" pitchFamily="49" charset="-122"/>
              </a:rPr>
              <a:t>通孔直径要大于螺纹大径，</a:t>
            </a:r>
            <a:r>
              <a:rPr lang="en-US" altLang="zh-CN" dirty="0">
                <a:latin typeface="Times New Roman" panose="02020603050405020304" pitchFamily="18" charset="0"/>
                <a:ea typeface="仿宋_GB2312" pitchFamily="49" charset="-122"/>
              </a:rPr>
              <a:t>d</a:t>
            </a:r>
            <a:r>
              <a:rPr lang="en-US" altLang="zh-CN" i="0" baseline="-25000" dirty="0">
                <a:latin typeface="Times New Roman" panose="02020603050405020304" pitchFamily="18" charset="0"/>
                <a:ea typeface="仿宋_GB2312" pitchFamily="49" charset="-122"/>
              </a:rPr>
              <a:t>0</a:t>
            </a:r>
            <a:r>
              <a:rPr lang="en-US" altLang="zh-CN" dirty="0">
                <a:latin typeface="Times New Roman" panose="02020603050405020304" pitchFamily="18" charset="0"/>
                <a:ea typeface="仿宋_GB2312" pitchFamily="49" charset="-122"/>
              </a:rPr>
              <a:t>=</a:t>
            </a:r>
            <a:r>
              <a:rPr lang="en-US" altLang="zh-CN" i="0" dirty="0">
                <a:latin typeface="Times New Roman" panose="02020603050405020304" pitchFamily="18" charset="0"/>
                <a:ea typeface="仿宋_GB2312" pitchFamily="49" charset="-122"/>
              </a:rPr>
              <a:t>1.1</a:t>
            </a:r>
            <a:r>
              <a:rPr lang="en-US" altLang="zh-CN" dirty="0">
                <a:latin typeface="Times New Roman" panose="02020603050405020304" pitchFamily="18" charset="0"/>
                <a:ea typeface="仿宋_GB2312" pitchFamily="49" charset="-122"/>
              </a:rPr>
              <a:t>d,</a:t>
            </a:r>
            <a:r>
              <a:rPr lang="zh-CN" altLang="en-US" i="0" dirty="0">
                <a:latin typeface="Times New Roman" panose="02020603050405020304" pitchFamily="18" charset="0"/>
                <a:ea typeface="仿宋_GB2312" pitchFamily="49" charset="-122"/>
              </a:rPr>
              <a:t>这样便于装配，不会损伤螺纹。</a:t>
            </a:r>
          </a:p>
        </p:txBody>
      </p:sp>
      <p:sp>
        <p:nvSpPr>
          <p:cNvPr id="498708" name="Oval 20"/>
          <p:cNvSpPr/>
          <p:nvPr/>
        </p:nvSpPr>
        <p:spPr>
          <a:xfrm>
            <a:off x="2468563" y="2062163"/>
            <a:ext cx="431800" cy="287337"/>
          </a:xfrm>
          <a:prstGeom prst="ellipse">
            <a:avLst/>
          </a:prstGeom>
          <a:noFill/>
          <a:ln w="28575" cap="flat" cmpd="sng">
            <a:solidFill>
              <a:srgbClr val="E32C07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>
              <a:lnSpc>
                <a:spcPct val="70000"/>
              </a:lnSpc>
            </a:pPr>
            <a:r>
              <a:rPr lang="en-US" altLang="zh-CN" sz="1800" i="0" dirty="0">
                <a:solidFill>
                  <a:srgbClr val="FF33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498709" name="Oval 21"/>
          <p:cNvSpPr/>
          <p:nvPr/>
        </p:nvSpPr>
        <p:spPr>
          <a:xfrm>
            <a:off x="3071813" y="4168775"/>
            <a:ext cx="431800" cy="288925"/>
          </a:xfrm>
          <a:prstGeom prst="ellipse">
            <a:avLst/>
          </a:prstGeom>
          <a:solidFill>
            <a:srgbClr val="FFFFFF"/>
          </a:solidFill>
          <a:ln w="28575" cap="flat" cmpd="sng">
            <a:solidFill>
              <a:srgbClr val="0000CC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>
              <a:lnSpc>
                <a:spcPct val="70000"/>
              </a:lnSpc>
            </a:pPr>
            <a:r>
              <a:rPr lang="en-US" altLang="zh-CN" i="0" dirty="0">
                <a:solidFill>
                  <a:srgbClr val="0000CC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38924" name="Text Box 22"/>
          <p:cNvSpPr txBox="1"/>
          <p:nvPr/>
        </p:nvSpPr>
        <p:spPr>
          <a:xfrm>
            <a:off x="1743075" y="4675188"/>
            <a:ext cx="184150" cy="3476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>
              <a:lnSpc>
                <a:spcPct val="70000"/>
              </a:lnSpc>
            </a:pPr>
            <a:endParaRPr lang="zh-CN" altLang="zh-CN" i="0" dirty="0">
              <a:solidFill>
                <a:srgbClr val="990000"/>
              </a:solidFill>
              <a:latin typeface="Garamond" panose="02020404030301010803" pitchFamily="18" charset="0"/>
              <a:ea typeface="宋体" panose="02010600030101010101" pitchFamily="2" charset="-122"/>
            </a:endParaRPr>
          </a:p>
        </p:txBody>
      </p:sp>
      <p:sp>
        <p:nvSpPr>
          <p:cNvPr id="498711" name="Text Box 23"/>
          <p:cNvSpPr txBox="1"/>
          <p:nvPr/>
        </p:nvSpPr>
        <p:spPr>
          <a:xfrm>
            <a:off x="611188" y="5973763"/>
            <a:ext cx="49657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algn="l">
              <a:spcBef>
                <a:spcPct val="50000"/>
              </a:spcBef>
              <a:buClr>
                <a:srgbClr val="F54C09"/>
              </a:buClr>
              <a:buFont typeface="Wingdings" panose="05000000000000000000" pitchFamily="2" charset="2"/>
              <a:buAutoNum type="arabicPeriod" startAt="2"/>
            </a:pPr>
            <a:r>
              <a:rPr lang="en-US" altLang="zh-CN" i="0" dirty="0">
                <a:latin typeface="Times New Roman" panose="02020603050405020304" pitchFamily="18" charset="0"/>
                <a:ea typeface="仿宋_GB2312" pitchFamily="49" charset="-122"/>
              </a:rPr>
              <a:t> </a:t>
            </a:r>
            <a:r>
              <a:rPr lang="zh-CN" altLang="en-US" i="0" dirty="0">
                <a:latin typeface="Times New Roman" panose="02020603050405020304" pitchFamily="18" charset="0"/>
                <a:ea typeface="仿宋_GB2312" pitchFamily="49" charset="-122"/>
              </a:rPr>
              <a:t>螺孔深度不够，并漏画钻孔。</a:t>
            </a:r>
          </a:p>
        </p:txBody>
      </p:sp>
      <p:grpSp>
        <p:nvGrpSpPr>
          <p:cNvPr id="3" name="Group 24"/>
          <p:cNvGrpSpPr/>
          <p:nvPr/>
        </p:nvGrpSpPr>
        <p:grpSpPr>
          <a:xfrm>
            <a:off x="4764088" y="376238"/>
            <a:ext cx="3898900" cy="4759325"/>
            <a:chOff x="3379" y="935"/>
            <a:chExt cx="1588" cy="1951"/>
          </a:xfrm>
        </p:grpSpPr>
        <p:grpSp>
          <p:nvGrpSpPr>
            <p:cNvPr id="38928" name="Group 25"/>
            <p:cNvGrpSpPr/>
            <p:nvPr/>
          </p:nvGrpSpPr>
          <p:grpSpPr>
            <a:xfrm>
              <a:off x="3379" y="935"/>
              <a:ext cx="1588" cy="1951"/>
              <a:chOff x="3379" y="935"/>
              <a:chExt cx="1588" cy="1951"/>
            </a:xfrm>
          </p:grpSpPr>
          <p:sp>
            <p:nvSpPr>
              <p:cNvPr id="38935" name="Rectangle 26" descr="浅色下对角线"/>
              <p:cNvSpPr/>
              <p:nvPr/>
            </p:nvSpPr>
            <p:spPr>
              <a:xfrm>
                <a:off x="3515" y="1253"/>
                <a:ext cx="1406" cy="408"/>
              </a:xfrm>
              <a:prstGeom prst="rect">
                <a:avLst/>
              </a:prstGeom>
              <a:pattFill prst="ltDnDiag">
                <a:fgClr>
                  <a:srgbClr val="0000CC"/>
                </a:fgClr>
                <a:bgClr>
                  <a:srgbClr val="FFFFFF"/>
                </a:bgClr>
              </a:pattFill>
              <a:ln w="38100" cap="flat" cmpd="sng">
                <a:solidFill>
                  <a:srgbClr val="0000CC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8936" name="Rectangle 27"/>
              <p:cNvSpPr/>
              <p:nvPr/>
            </p:nvSpPr>
            <p:spPr>
              <a:xfrm>
                <a:off x="3899" y="1253"/>
                <a:ext cx="499" cy="408"/>
              </a:xfrm>
              <a:prstGeom prst="rect">
                <a:avLst/>
              </a:prstGeom>
              <a:solidFill>
                <a:schemeClr val="bg1"/>
              </a:solidFill>
              <a:ln w="38100" cap="flat" cmpd="sng">
                <a:solidFill>
                  <a:srgbClr val="0000CC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pPr>
                  <a:lnSpc>
                    <a:spcPct val="70000"/>
                  </a:lnSpc>
                </a:pPr>
                <a:endParaRPr lang="zh-CN" altLang="zh-CN" b="0" i="0" dirty="0">
                  <a:solidFill>
                    <a:srgbClr val="990000"/>
                  </a:solidFill>
                  <a:latin typeface="Garamond" panose="02020404030301010803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8937" name="Rectangle 28" descr="浅色上对角线"/>
              <p:cNvSpPr/>
              <p:nvPr/>
            </p:nvSpPr>
            <p:spPr>
              <a:xfrm>
                <a:off x="3515" y="1661"/>
                <a:ext cx="1406" cy="1179"/>
              </a:xfrm>
              <a:prstGeom prst="rect">
                <a:avLst/>
              </a:prstGeom>
              <a:pattFill prst="ltUpDiag">
                <a:fgClr>
                  <a:schemeClr val="tx2"/>
                </a:fgClr>
                <a:bgClr>
                  <a:srgbClr val="FFFFFF"/>
                </a:bgClr>
              </a:pattFill>
              <a:ln w="38100" cap="flat" cmpd="sng">
                <a:solidFill>
                  <a:schemeClr val="tx2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8938" name="Rectangle 29"/>
              <p:cNvSpPr/>
              <p:nvPr/>
            </p:nvSpPr>
            <p:spPr>
              <a:xfrm>
                <a:off x="3855" y="1071"/>
                <a:ext cx="590" cy="182"/>
              </a:xfrm>
              <a:prstGeom prst="rect">
                <a:avLst/>
              </a:prstGeom>
              <a:solidFill>
                <a:srgbClr val="FFFFFF"/>
              </a:solidFill>
              <a:ln w="38100" cap="flat" cmpd="sng">
                <a:solidFill>
                  <a:srgbClr val="99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8939" name="Rectangle 30"/>
              <p:cNvSpPr/>
              <p:nvPr/>
            </p:nvSpPr>
            <p:spPr>
              <a:xfrm>
                <a:off x="3945" y="1253"/>
                <a:ext cx="408" cy="998"/>
              </a:xfrm>
              <a:prstGeom prst="rect">
                <a:avLst/>
              </a:prstGeom>
              <a:solidFill>
                <a:schemeClr val="bg1"/>
              </a:solidFill>
              <a:ln w="38100" cap="flat" cmpd="sng">
                <a:solidFill>
                  <a:srgbClr val="99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8940" name="Rectangle 31"/>
              <p:cNvSpPr/>
              <p:nvPr/>
            </p:nvSpPr>
            <p:spPr>
              <a:xfrm>
                <a:off x="4102" y="1011"/>
                <a:ext cx="91" cy="136"/>
              </a:xfrm>
              <a:prstGeom prst="rect">
                <a:avLst/>
              </a:prstGeom>
              <a:solidFill>
                <a:srgbClr val="FFFFFF"/>
              </a:solidFill>
              <a:ln w="38100" cap="flat" cmpd="sng">
                <a:solidFill>
                  <a:srgbClr val="99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8941" name="Rectangle 32"/>
              <p:cNvSpPr/>
              <p:nvPr/>
            </p:nvSpPr>
            <p:spPr>
              <a:xfrm>
                <a:off x="4054" y="969"/>
                <a:ext cx="181" cy="90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8942" name="Line 33"/>
              <p:cNvSpPr/>
              <p:nvPr/>
            </p:nvSpPr>
            <p:spPr>
              <a:xfrm flipV="1">
                <a:off x="4316" y="1570"/>
                <a:ext cx="0" cy="726"/>
              </a:xfrm>
              <a:prstGeom prst="line">
                <a:avLst/>
              </a:prstGeom>
              <a:ln w="9525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943" name="Line 34"/>
              <p:cNvSpPr/>
              <p:nvPr/>
            </p:nvSpPr>
            <p:spPr>
              <a:xfrm flipV="1">
                <a:off x="3978" y="1570"/>
                <a:ext cx="0" cy="726"/>
              </a:xfrm>
              <a:prstGeom prst="line">
                <a:avLst/>
              </a:prstGeom>
              <a:ln w="9525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944" name="Rectangle 35"/>
              <p:cNvSpPr/>
              <p:nvPr/>
            </p:nvSpPr>
            <p:spPr>
              <a:xfrm>
                <a:off x="3977" y="2251"/>
                <a:ext cx="340" cy="317"/>
              </a:xfrm>
              <a:prstGeom prst="rect">
                <a:avLst/>
              </a:prstGeom>
              <a:solidFill>
                <a:schemeClr val="bg1"/>
              </a:solidFill>
              <a:ln w="38100" cap="flat" cmpd="sng">
                <a:solidFill>
                  <a:schemeClr val="hlink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8945" name="Rectangle 36"/>
              <p:cNvSpPr/>
              <p:nvPr/>
            </p:nvSpPr>
            <p:spPr>
              <a:xfrm>
                <a:off x="3379" y="1208"/>
                <a:ext cx="182" cy="1678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8946" name="Rectangle 37"/>
              <p:cNvSpPr/>
              <p:nvPr/>
            </p:nvSpPr>
            <p:spPr>
              <a:xfrm>
                <a:off x="4785" y="1208"/>
                <a:ext cx="182" cy="1678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8947" name="Line 38"/>
              <p:cNvSpPr/>
              <p:nvPr/>
            </p:nvSpPr>
            <p:spPr>
              <a:xfrm>
                <a:off x="3955" y="1570"/>
                <a:ext cx="408" cy="0"/>
              </a:xfrm>
              <a:prstGeom prst="line">
                <a:avLst/>
              </a:prstGeom>
              <a:ln w="381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948" name="Line 39"/>
              <p:cNvSpPr/>
              <p:nvPr/>
            </p:nvSpPr>
            <p:spPr>
              <a:xfrm>
                <a:off x="3935" y="2251"/>
                <a:ext cx="0" cy="181"/>
              </a:xfrm>
              <a:prstGeom prst="line">
                <a:avLst/>
              </a:prstGeom>
              <a:ln w="9525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949" name="Line 40"/>
              <p:cNvSpPr/>
              <p:nvPr/>
            </p:nvSpPr>
            <p:spPr>
              <a:xfrm>
                <a:off x="4361" y="2243"/>
                <a:ext cx="0" cy="181"/>
              </a:xfrm>
              <a:prstGeom prst="line">
                <a:avLst/>
              </a:prstGeom>
              <a:ln w="9525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950" name="Line 41"/>
              <p:cNvSpPr/>
              <p:nvPr/>
            </p:nvSpPr>
            <p:spPr>
              <a:xfrm>
                <a:off x="3933" y="2430"/>
                <a:ext cx="431" cy="0"/>
              </a:xfrm>
              <a:prstGeom prst="line">
                <a:avLst/>
              </a:prstGeom>
              <a:ln w="381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951" name="AutoShape 42"/>
              <p:cNvSpPr/>
              <p:nvPr/>
            </p:nvSpPr>
            <p:spPr>
              <a:xfrm>
                <a:off x="3941" y="2254"/>
                <a:ext cx="408" cy="45"/>
              </a:xfrm>
              <a:custGeom>
                <a:avLst/>
                <a:gdLst>
                  <a:gd name="txL" fmla="*/ 2594 w 21600"/>
                  <a:gd name="txT" fmla="*/ 2400 h 21600"/>
                  <a:gd name="txR" fmla="*/ 19006 w 21600"/>
                  <a:gd name="txB" fmla="*/ 19200 h 21600"/>
                </a:gdLst>
                <a:ahLst/>
                <a:cxnLst>
                  <a:cxn ang="0">
                    <a:pos x="7" y="0"/>
                  </a:cxn>
                  <a:cxn ang="0">
                    <a:pos x="4" y="0"/>
                  </a:cxn>
                  <a:cxn ang="0">
                    <a:pos x="0" y="0"/>
                  </a:cxn>
                  <a:cxn ang="0">
                    <a:pos x="4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588" y="21600"/>
                    </a:lnTo>
                    <a:lnTo>
                      <a:pt x="20012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FFFFFF">
                  <a:alpha val="100000"/>
                </a:srgbClr>
              </a:solidFill>
              <a:ln w="38100" cap="flat" cmpd="sng">
                <a:solidFill>
                  <a:srgbClr val="990000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52" name="Line 43"/>
              <p:cNvSpPr/>
              <p:nvPr/>
            </p:nvSpPr>
            <p:spPr>
              <a:xfrm>
                <a:off x="4150" y="935"/>
                <a:ext cx="0" cy="1655"/>
              </a:xfrm>
              <a:prstGeom prst="line">
                <a:avLst/>
              </a:prstGeom>
              <a:ln w="19050" cap="flat" cmpd="sng">
                <a:solidFill>
                  <a:srgbClr val="990000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38953" name="AutoShape 44"/>
              <p:cNvSpPr/>
              <p:nvPr/>
            </p:nvSpPr>
            <p:spPr>
              <a:xfrm rot="10800000">
                <a:off x="3991" y="2570"/>
                <a:ext cx="317" cy="89"/>
              </a:xfrm>
              <a:prstGeom prst="triangle">
                <a:avLst>
                  <a:gd name="adj" fmla="val 50157"/>
                </a:avLst>
              </a:prstGeom>
              <a:solidFill>
                <a:srgbClr val="FFFFFF"/>
              </a:solidFill>
              <a:ln w="38100" cap="flat" cmpd="sng">
                <a:solidFill>
                  <a:schemeClr val="hlink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8954" name="Line 45"/>
              <p:cNvSpPr/>
              <p:nvPr/>
            </p:nvSpPr>
            <p:spPr>
              <a:xfrm>
                <a:off x="3947" y="2523"/>
                <a:ext cx="0" cy="91"/>
              </a:xfrm>
              <a:prstGeom prst="line">
                <a:avLst/>
              </a:prstGeom>
              <a:ln w="57150" cap="flat" cmpd="sng">
                <a:pattFill prst="ltUpDiag">
                  <a:fgClr>
                    <a:schemeClr val="tx2"/>
                  </a:fgClr>
                  <a:bgClr>
                    <a:srgbClr val="FFFFFF"/>
                  </a:bgClr>
                </a:patt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8955" name="Line 46"/>
              <p:cNvSpPr/>
              <p:nvPr/>
            </p:nvSpPr>
            <p:spPr>
              <a:xfrm>
                <a:off x="4347" y="2523"/>
                <a:ext cx="0" cy="91"/>
              </a:xfrm>
              <a:prstGeom prst="line">
                <a:avLst/>
              </a:prstGeom>
              <a:ln w="57150" cap="flat" cmpd="sng">
                <a:pattFill prst="ltUpDiag">
                  <a:fgClr>
                    <a:schemeClr val="tx2"/>
                  </a:fgClr>
                  <a:bgClr>
                    <a:srgbClr val="FFFFFF"/>
                  </a:bgClr>
                </a:patt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38929" name="Group 47"/>
            <p:cNvGrpSpPr/>
            <p:nvPr/>
          </p:nvGrpSpPr>
          <p:grpSpPr>
            <a:xfrm>
              <a:off x="3894" y="1288"/>
              <a:ext cx="499" cy="192"/>
              <a:chOff x="3894" y="1288"/>
              <a:chExt cx="499" cy="192"/>
            </a:xfrm>
          </p:grpSpPr>
          <p:sp>
            <p:nvSpPr>
              <p:cNvPr id="38932" name="Line 48"/>
              <p:cNvSpPr/>
              <p:nvPr/>
            </p:nvSpPr>
            <p:spPr>
              <a:xfrm>
                <a:off x="3894" y="1480"/>
                <a:ext cx="499" cy="0"/>
              </a:xfrm>
              <a:prstGeom prst="line">
                <a:avLst/>
              </a:prstGeom>
              <a:ln w="9525" cap="flat" cmpd="sng">
                <a:solidFill>
                  <a:schemeClr val="tx2"/>
                </a:solidFill>
                <a:prstDash val="solid"/>
                <a:headEnd type="triangle" w="med" len="med"/>
                <a:tailEnd type="triangle" w="med" len="med"/>
              </a:ln>
            </p:spPr>
          </p:sp>
          <p:sp>
            <p:nvSpPr>
              <p:cNvPr id="38933" name="Rectangle 49"/>
              <p:cNvSpPr/>
              <p:nvPr/>
            </p:nvSpPr>
            <p:spPr>
              <a:xfrm>
                <a:off x="4014" y="1288"/>
                <a:ext cx="272" cy="182"/>
              </a:xfrm>
              <a:prstGeom prst="rect">
                <a:avLst/>
              </a:prstGeom>
              <a:solidFill>
                <a:srgbClr val="FFCC00"/>
              </a:solidFill>
              <a:ln w="9525">
                <a:noFill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8934" name="Text Box 50"/>
              <p:cNvSpPr txBox="1"/>
              <p:nvPr/>
            </p:nvSpPr>
            <p:spPr>
              <a:xfrm>
                <a:off x="4013" y="1303"/>
                <a:ext cx="273" cy="11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70000"/>
                  </a:lnSpc>
                  <a:spcBef>
                    <a:spcPct val="50000"/>
                  </a:spcBef>
                </a:pPr>
                <a:r>
                  <a:rPr lang="en-US" altLang="zh-CN" sz="1800" i="0" dirty="0">
                    <a:solidFill>
                      <a:srgbClr val="0000CC"/>
                    </a:solidFill>
                    <a:latin typeface="Garamond" panose="02020404030301010803" pitchFamily="18" charset="0"/>
                    <a:ea typeface="宋体" panose="02010600030101010101" pitchFamily="2" charset="-122"/>
                  </a:rPr>
                  <a:t>d</a:t>
                </a:r>
                <a:r>
                  <a:rPr lang="en-US" altLang="zh-CN" sz="1800" i="0" baseline="-25000" dirty="0">
                    <a:solidFill>
                      <a:srgbClr val="0000CC"/>
                    </a:solidFill>
                    <a:latin typeface="Garamond" panose="02020404030301010803" pitchFamily="18" charset="0"/>
                    <a:ea typeface="宋体" panose="02010600030101010101" pitchFamily="2" charset="-122"/>
                  </a:rPr>
                  <a:t>0</a:t>
                </a:r>
              </a:p>
            </p:txBody>
          </p:sp>
        </p:grpSp>
        <p:sp>
          <p:nvSpPr>
            <p:cNvPr id="38930" name="Line 51"/>
            <p:cNvSpPr/>
            <p:nvPr/>
          </p:nvSpPr>
          <p:spPr>
            <a:xfrm>
              <a:off x="3939" y="1888"/>
              <a:ext cx="409" cy="0"/>
            </a:xfrm>
            <a:prstGeom prst="line">
              <a:avLst/>
            </a:prstGeom>
            <a:ln w="9525" cap="flat" cmpd="sng">
              <a:solidFill>
                <a:srgbClr val="0000CC"/>
              </a:solidFill>
              <a:prstDash val="solid"/>
              <a:headEnd type="triangle" w="med" len="med"/>
              <a:tailEnd type="triangle" w="med" len="med"/>
            </a:ln>
          </p:spPr>
        </p:sp>
        <p:sp>
          <p:nvSpPr>
            <p:cNvPr id="38931" name="Text Box 52"/>
            <p:cNvSpPr txBox="1"/>
            <p:nvPr/>
          </p:nvSpPr>
          <p:spPr>
            <a:xfrm>
              <a:off x="4035" y="1697"/>
              <a:ext cx="227" cy="117"/>
            </a:xfrm>
            <a:prstGeom prst="rect">
              <a:avLst/>
            </a:prstGeom>
            <a:solidFill>
              <a:srgbClr val="FFCC00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altLang="zh-CN" sz="1800" dirty="0">
                  <a:solidFill>
                    <a:srgbClr val="0000CC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d</a:t>
              </a:r>
            </a:p>
          </p:txBody>
        </p:sp>
      </p:grpSp>
      <p:sp>
        <p:nvSpPr>
          <p:cNvPr id="38927" name="Rectangle 53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13.2.3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螺钉连接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螺钉连接的画法</a:t>
            </a:r>
            <a:endParaRPr lang="zh-CN" altLang="en-US" i="0" dirty="0">
              <a:solidFill>
                <a:srgbClr val="CC3300"/>
              </a:solidFill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98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98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87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87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98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498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8691" grpId="0" animBg="1"/>
      <p:bldP spid="498707" grpId="0"/>
      <p:bldP spid="498708" grpId="0" animBg="1"/>
      <p:bldP spid="498709" grpId="0" animBg="1"/>
      <p:bldP spid="4987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4A4234-9C44-4D9C-9555-FD4FB8C0EA0F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17:19:13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5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35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40965" name="Rectangle 2"/>
          <p:cNvSpPr/>
          <p:nvPr/>
        </p:nvSpPr>
        <p:spPr>
          <a:xfrm>
            <a:off x="0" y="611188"/>
            <a:ext cx="9144000" cy="581025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/>
          <a:lstStyle/>
          <a:p>
            <a:pPr algn="l" eaLnBrk="0" hangingPunct="0">
              <a:spcBef>
                <a:spcPct val="50000"/>
              </a:spcBef>
              <a:buSzPct val="100000"/>
              <a:buFont typeface="Times New Roman" panose="02020603050405020304" pitchFamily="18" charset="0"/>
              <a:buBlip>
                <a:blip r:embed="rId2"/>
              </a:buBlip>
            </a:pPr>
            <a:r>
              <a:rPr lang="en-GB" altLang="zh-CN" i="0" dirty="0">
                <a:latin typeface="仿宋_GB2312" pitchFamily="49" charset="-122"/>
                <a:ea typeface="仿宋_GB2312" pitchFamily="49" charset="-122"/>
              </a:rPr>
              <a:t> 普通平键有3</a:t>
            </a:r>
            <a:r>
              <a:rPr lang="zh-CN" altLang="en-GB" i="0" dirty="0">
                <a:latin typeface="仿宋_GB2312" pitchFamily="49" charset="-122"/>
                <a:ea typeface="仿宋_GB2312" pitchFamily="49" charset="-122"/>
              </a:rPr>
              <a:t>种：圆头（</a:t>
            </a:r>
            <a:r>
              <a:rPr lang="en-GB" altLang="zh-CN" i="0" dirty="0">
                <a:latin typeface="仿宋_GB2312" pitchFamily="49" charset="-122"/>
                <a:ea typeface="仿宋_GB2312" pitchFamily="49" charset="-122"/>
              </a:rPr>
              <a:t>A型）、平头（B型）、单圆头（C型）。</a:t>
            </a:r>
          </a:p>
        </p:txBody>
      </p:sp>
      <p:pic>
        <p:nvPicPr>
          <p:cNvPr id="501763" name="Picture 3"/>
          <p:cNvPicPr>
            <a:picLocks noChangeAspect="1"/>
          </p:cNvPicPr>
          <p:nvPr/>
        </p:nvPicPr>
        <p:blipFill>
          <a:blip r:embed="rId3">
            <a:clrChange>
              <a:clrFrom>
                <a:srgbClr val="000080"/>
              </a:clrFrom>
              <a:clrTo>
                <a:srgbClr val="00008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7938" y="1065213"/>
            <a:ext cx="1228725" cy="133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764" name="Picture 4"/>
          <p:cNvPicPr>
            <a:picLocks noChangeAspect="1"/>
          </p:cNvPicPr>
          <p:nvPr/>
        </p:nvPicPr>
        <p:blipFill>
          <a:blip r:embed="rId4">
            <a:clrChange>
              <a:clrFrom>
                <a:srgbClr val="000080"/>
              </a:clrFrom>
              <a:clrTo>
                <a:srgbClr val="00008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13263" y="1082675"/>
            <a:ext cx="1435100" cy="1281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765" name="Picture 5"/>
          <p:cNvPicPr>
            <a:picLocks noChangeAspect="1"/>
          </p:cNvPicPr>
          <p:nvPr/>
        </p:nvPicPr>
        <p:blipFill>
          <a:blip r:embed="rId5">
            <a:clrChange>
              <a:clrFrom>
                <a:srgbClr val="000080"/>
              </a:clrFrom>
              <a:clrTo>
                <a:srgbClr val="00008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0100" y="1082675"/>
            <a:ext cx="1293813" cy="1289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766" name="Rectangle 6"/>
          <p:cNvSpPr/>
          <p:nvPr/>
        </p:nvSpPr>
        <p:spPr>
          <a:xfrm>
            <a:off x="530225" y="3325813"/>
            <a:ext cx="3783013" cy="457200"/>
          </a:xfrm>
          <a:prstGeom prst="rect">
            <a:avLst/>
          </a:prstGeom>
          <a:solidFill>
            <a:srgbClr val="CCECFF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88900" tIns="38100" rIns="88900" bIns="38100" anchor="ctr" anchorCtr="0"/>
          <a:lstStyle/>
          <a:p>
            <a:pPr algn="l" eaLnBrk="0" hangingPunct="0">
              <a:buSzPct val="100000"/>
              <a:buFont typeface="Times New Roman" panose="02020603050405020304" pitchFamily="18" charset="0"/>
            </a:pPr>
            <a:r>
              <a:rPr lang="en-GB" altLang="zh-CN" i="0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键  16×100  GB1096-79</a:t>
            </a:r>
          </a:p>
        </p:txBody>
      </p:sp>
      <p:sp>
        <p:nvSpPr>
          <p:cNvPr id="501767" name="Rectangle 7"/>
          <p:cNvSpPr/>
          <p:nvPr/>
        </p:nvSpPr>
        <p:spPr>
          <a:xfrm>
            <a:off x="806450" y="3849688"/>
            <a:ext cx="6829425" cy="457200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 anchor="ctr" anchorCtr="0"/>
          <a:lstStyle/>
          <a:p>
            <a:pPr algn="l" eaLnBrk="0" hangingPunct="0">
              <a:buSzPct val="100000"/>
              <a:buFont typeface="Times New Roman" panose="02020603050405020304" pitchFamily="18" charset="0"/>
            </a:pPr>
            <a:r>
              <a:rPr lang="en-GB" altLang="zh-CN" i="0" dirty="0">
                <a:latin typeface="仿宋_GB2312" pitchFamily="49" charset="-122"/>
                <a:ea typeface="仿宋_GB2312" pitchFamily="49" charset="-122"/>
              </a:rPr>
              <a:t>圆头普通平键(A)型，宽度=16mm，长度=100mm</a:t>
            </a:r>
          </a:p>
        </p:txBody>
      </p:sp>
      <p:sp>
        <p:nvSpPr>
          <p:cNvPr id="501768" name="Rectangle 8"/>
          <p:cNvSpPr/>
          <p:nvPr/>
        </p:nvSpPr>
        <p:spPr>
          <a:xfrm>
            <a:off x="514350" y="4395788"/>
            <a:ext cx="3856038" cy="457200"/>
          </a:xfrm>
          <a:prstGeom prst="rect">
            <a:avLst/>
          </a:prstGeom>
          <a:solidFill>
            <a:srgbClr val="CCECFF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88900" tIns="38100" rIns="88900" bIns="38100" anchor="ctr" anchorCtr="0"/>
          <a:lstStyle/>
          <a:p>
            <a:pPr algn="l" eaLnBrk="0" hangingPunct="0">
              <a:buSzPct val="100000"/>
              <a:buFont typeface="Times New Roman" panose="02020603050405020304" pitchFamily="18" charset="0"/>
            </a:pPr>
            <a:r>
              <a:rPr lang="en-GB" altLang="zh-CN" i="0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键  B18×100  GB1096-79</a:t>
            </a:r>
          </a:p>
        </p:txBody>
      </p:sp>
      <p:sp>
        <p:nvSpPr>
          <p:cNvPr id="501769" name="Rectangle 9"/>
          <p:cNvSpPr/>
          <p:nvPr/>
        </p:nvSpPr>
        <p:spPr>
          <a:xfrm>
            <a:off x="668338" y="4929188"/>
            <a:ext cx="7637462" cy="457200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 anchor="ctr" anchorCtr="0"/>
          <a:lstStyle/>
          <a:p>
            <a:pPr algn="l" eaLnBrk="0" hangingPunct="0">
              <a:buSzPct val="100000"/>
              <a:buFont typeface="Times New Roman" panose="02020603050405020304" pitchFamily="18" charset="0"/>
            </a:pPr>
            <a:r>
              <a:rPr lang="en-GB" altLang="zh-CN" i="0" dirty="0">
                <a:latin typeface="仿宋_GB2312" pitchFamily="49" charset="-122"/>
                <a:ea typeface="仿宋_GB2312" pitchFamily="49" charset="-122"/>
              </a:rPr>
              <a:t>平头普通平键（B型），宽度=18mm，长度=100mm</a:t>
            </a:r>
          </a:p>
        </p:txBody>
      </p:sp>
      <p:sp>
        <p:nvSpPr>
          <p:cNvPr id="501770" name="Rectangle 10"/>
          <p:cNvSpPr/>
          <p:nvPr/>
        </p:nvSpPr>
        <p:spPr>
          <a:xfrm>
            <a:off x="1193800" y="5487988"/>
            <a:ext cx="5868988" cy="457200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/>
          <a:lstStyle/>
          <a:p>
            <a:pPr algn="l" eaLnBrk="0" hangingPunct="0">
              <a:spcBef>
                <a:spcPct val="50000"/>
              </a:spcBef>
              <a:buSzPct val="100000"/>
              <a:buFont typeface="Times New Roman" panose="02020603050405020304" pitchFamily="18" charset="0"/>
            </a:pPr>
            <a:r>
              <a:rPr lang="en-GB" altLang="zh-CN" i="0" dirty="0">
                <a:solidFill>
                  <a:srgbClr val="AE0E25"/>
                </a:solidFill>
                <a:latin typeface="仿宋_GB2312" pitchFamily="49" charset="-122"/>
                <a:ea typeface="仿宋_GB2312" pitchFamily="49" charset="-122"/>
              </a:rPr>
              <a:t>除A型省略型号外，B型和C型要注出型号。</a:t>
            </a:r>
          </a:p>
        </p:txBody>
      </p:sp>
      <p:sp>
        <p:nvSpPr>
          <p:cNvPr id="501771" name="Rectangle 11"/>
          <p:cNvSpPr/>
          <p:nvPr/>
        </p:nvSpPr>
        <p:spPr>
          <a:xfrm>
            <a:off x="0" y="2678113"/>
            <a:ext cx="8893175" cy="503237"/>
          </a:xfrm>
          <a:prstGeom prst="rect">
            <a:avLst/>
          </a:prstGeom>
          <a:noFill/>
          <a:ln w="9525">
            <a:noFill/>
          </a:ln>
        </p:spPr>
        <p:txBody>
          <a:bodyPr lIns="88900" tIns="38100" rIns="88900" bIns="38100"/>
          <a:lstStyle/>
          <a:p>
            <a:pPr algn="l" eaLnBrk="0" hangingPunct="0">
              <a:spcBef>
                <a:spcPct val="50000"/>
              </a:spcBef>
              <a:buSzPct val="100000"/>
              <a:buFont typeface="Times New Roman" panose="02020603050405020304" pitchFamily="18" charset="0"/>
              <a:buBlip>
                <a:blip r:embed="rId2"/>
              </a:buBlip>
            </a:pPr>
            <a:r>
              <a:rPr lang="zh-CN" altLang="en-GB" i="0" dirty="0">
                <a:latin typeface="Times New Roman" panose="02020603050405020304" pitchFamily="18" charset="0"/>
                <a:ea typeface="仿宋_GB2312" pitchFamily="49" charset="-122"/>
              </a:rPr>
              <a:t> 平键的规格尺寸为宽度</a:t>
            </a:r>
            <a:r>
              <a:rPr lang="en-GB" altLang="zh-CN" dirty="0">
                <a:latin typeface="Times New Roman" panose="02020603050405020304" pitchFamily="18" charset="0"/>
                <a:ea typeface="仿宋_GB2312" pitchFamily="49" charset="-122"/>
              </a:rPr>
              <a:t>b</a:t>
            </a:r>
            <a:r>
              <a:rPr lang="en-GB" altLang="zh-CN" i="0" dirty="0">
                <a:latin typeface="Times New Roman" panose="02020603050405020304" pitchFamily="18" charset="0"/>
              </a:rPr>
              <a:t>×</a:t>
            </a:r>
            <a:r>
              <a:rPr lang="en-GB" altLang="zh-CN" dirty="0">
                <a:latin typeface="Times New Roman" panose="02020603050405020304" pitchFamily="18" charset="0"/>
                <a:ea typeface="仿宋_GB2312" pitchFamily="49" charset="-122"/>
              </a:rPr>
              <a:t>h</a:t>
            </a:r>
            <a:r>
              <a:rPr lang="en-GB" altLang="en-GB" dirty="0">
                <a:latin typeface="Times New Roman" panose="02020603050405020304" pitchFamily="18" charset="0"/>
              </a:rPr>
              <a:t>×</a:t>
            </a:r>
            <a:r>
              <a:rPr lang="en-GB" altLang="zh-CN" dirty="0">
                <a:latin typeface="Times New Roman" panose="02020603050405020304" pitchFamily="18" charset="0"/>
                <a:ea typeface="仿宋_GB2312" pitchFamily="49" charset="-122"/>
              </a:rPr>
              <a:t>l  </a:t>
            </a:r>
            <a:r>
              <a:rPr lang="zh-CN" altLang="en-GB" i="0" dirty="0">
                <a:latin typeface="Times New Roman" panose="02020603050405020304" pitchFamily="18" charset="0"/>
                <a:ea typeface="仿宋_GB2312" pitchFamily="49" charset="-122"/>
              </a:rPr>
              <a:t>，其</a:t>
            </a:r>
            <a:r>
              <a:rPr lang="en-GB" altLang="zh-CN" dirty="0">
                <a:latin typeface="Times New Roman" panose="02020603050405020304" pitchFamily="18" charset="0"/>
              </a:rPr>
              <a:t>b</a:t>
            </a:r>
            <a:r>
              <a:rPr lang="en-GB" altLang="zh-CN" i="0" dirty="0">
                <a:latin typeface="Times New Roman" panose="02020603050405020304" pitchFamily="18" charset="0"/>
              </a:rPr>
              <a:t>×</a:t>
            </a:r>
            <a:r>
              <a:rPr lang="en-GB" altLang="zh-CN" dirty="0">
                <a:latin typeface="Times New Roman" panose="02020603050405020304" pitchFamily="18" charset="0"/>
              </a:rPr>
              <a:t>h</a:t>
            </a:r>
            <a:r>
              <a:rPr lang="zh-CN" altLang="en-GB" i="0" dirty="0">
                <a:latin typeface="Times New Roman" panose="02020603050405020304" pitchFamily="18" charset="0"/>
                <a:ea typeface="仿宋_GB2312" pitchFamily="49" charset="-122"/>
              </a:rPr>
              <a:t>可根据手册查出。</a:t>
            </a:r>
          </a:p>
        </p:txBody>
      </p:sp>
      <p:sp>
        <p:nvSpPr>
          <p:cNvPr id="40975" name="Rectangle 1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13.3.1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普通平键联结</a:t>
            </a:r>
            <a:endParaRPr lang="zh-CN" altLang="en-US" i="0" dirty="0">
              <a:solidFill>
                <a:srgbClr val="CC3300"/>
              </a:solidFill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0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501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501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01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500"/>
                                        <p:tgtEl>
                                          <p:spTgt spid="501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01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4" dur="500"/>
                                        <p:tgtEl>
                                          <p:spTgt spid="501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501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1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1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66" grpId="0" animBg="1"/>
      <p:bldP spid="501767" grpId="0"/>
      <p:bldP spid="501768" grpId="0" animBg="1"/>
      <p:bldP spid="501769" grpId="0"/>
      <p:bldP spid="501770" grpId="0"/>
      <p:bldP spid="50177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1D309A-D136-4FEE-A734-1E9B4DDF98F8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17:19:13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18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36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41989" name="Rectangle 2"/>
          <p:cNvSpPr/>
          <p:nvPr/>
        </p:nvSpPr>
        <p:spPr>
          <a:xfrm>
            <a:off x="1093788" y="4986338"/>
            <a:ext cx="142875" cy="514350"/>
          </a:xfrm>
          <a:prstGeom prst="rect">
            <a:avLst/>
          </a:prstGeom>
          <a:solidFill>
            <a:srgbClr val="FFFFFF"/>
          </a:solidFill>
          <a:ln w="1905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2" name="Group 3"/>
          <p:cNvGrpSpPr/>
          <p:nvPr/>
        </p:nvGrpSpPr>
        <p:grpSpPr>
          <a:xfrm>
            <a:off x="2414588" y="2339975"/>
            <a:ext cx="3522662" cy="4071938"/>
            <a:chOff x="1474" y="799"/>
            <a:chExt cx="2219" cy="2565"/>
          </a:xfrm>
        </p:grpSpPr>
        <p:grpSp>
          <p:nvGrpSpPr>
            <p:cNvPr id="42049" name="Group 4"/>
            <p:cNvGrpSpPr/>
            <p:nvPr/>
          </p:nvGrpSpPr>
          <p:grpSpPr>
            <a:xfrm>
              <a:off x="1474" y="799"/>
              <a:ext cx="2219" cy="2565"/>
              <a:chOff x="1474" y="799"/>
              <a:chExt cx="2219" cy="2565"/>
            </a:xfrm>
          </p:grpSpPr>
          <p:grpSp>
            <p:nvGrpSpPr>
              <p:cNvPr id="42051" name="Group 5"/>
              <p:cNvGrpSpPr/>
              <p:nvPr/>
            </p:nvGrpSpPr>
            <p:grpSpPr>
              <a:xfrm>
                <a:off x="1491" y="799"/>
                <a:ext cx="2202" cy="1133"/>
                <a:chOff x="1491" y="799"/>
                <a:chExt cx="2202" cy="1133"/>
              </a:xfrm>
            </p:grpSpPr>
            <p:grpSp>
              <p:nvGrpSpPr>
                <p:cNvPr id="42077" name="Group 6"/>
                <p:cNvGrpSpPr/>
                <p:nvPr/>
              </p:nvGrpSpPr>
              <p:grpSpPr>
                <a:xfrm>
                  <a:off x="1491" y="799"/>
                  <a:ext cx="1056" cy="499"/>
                  <a:chOff x="1837" y="1606"/>
                  <a:chExt cx="1056" cy="499"/>
                </a:xfrm>
              </p:grpSpPr>
              <p:sp>
                <p:nvSpPr>
                  <p:cNvPr id="42092" name="Rectangle 7" descr="浅色上对角线"/>
                  <p:cNvSpPr/>
                  <p:nvPr/>
                </p:nvSpPr>
                <p:spPr>
                  <a:xfrm>
                    <a:off x="1837" y="1797"/>
                    <a:ext cx="998" cy="136"/>
                  </a:xfrm>
                  <a:prstGeom prst="rect">
                    <a:avLst/>
                  </a:prstGeom>
                  <a:pattFill prst="ltUpDiag">
                    <a:fgClr>
                      <a:schemeClr val="tx2"/>
                    </a:fgClr>
                    <a:bgClr>
                      <a:srgbClr val="FFFFFF"/>
                    </a:bgClr>
                  </a:pattFill>
                  <a:ln w="28575" cap="flat" cmpd="sng">
                    <a:solidFill>
                      <a:schemeClr val="tx2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093" name="AutoShape 8" descr="浅色上对角线"/>
                  <p:cNvSpPr/>
                  <p:nvPr/>
                </p:nvSpPr>
                <p:spPr>
                  <a:xfrm flipV="1">
                    <a:off x="2109" y="1615"/>
                    <a:ext cx="136" cy="182"/>
                  </a:xfrm>
                  <a:custGeom>
                    <a:avLst/>
                    <a:gdLst>
                      <a:gd name="txL" fmla="*/ 4447 w 21600"/>
                      <a:gd name="txT" fmla="*/ 4510 h 21600"/>
                      <a:gd name="txR" fmla="*/ 17153 w 21600"/>
                      <a:gd name="txB" fmla="*/ 17090 h 21600"/>
                    </a:gdLst>
                    <a:ahLst/>
                    <a:cxnLst>
                      <a:cxn ang="0">
                        <a:pos x="1" y="1"/>
                      </a:cxn>
                      <a:cxn ang="0">
                        <a:pos x="0" y="2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600" h="21600">
                        <a:moveTo>
                          <a:pt x="0" y="0"/>
                        </a:moveTo>
                        <a:lnTo>
                          <a:pt x="5400" y="21600"/>
                        </a:lnTo>
                        <a:lnTo>
                          <a:pt x="16200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pattFill prst="ltUpDiag">
                    <a:fgClr>
                      <a:schemeClr val="tx2">
                        <a:alpha val="100000"/>
                      </a:schemeClr>
                    </a:fgClr>
                    <a:bgClr>
                      <a:srgbClr val="FFFFFF">
                        <a:alpha val="100000"/>
                      </a:srgbClr>
                    </a:bgClr>
                  </a:pattFill>
                  <a:ln w="28575" cap="flat" cmpd="sng">
                    <a:solidFill>
                      <a:schemeClr val="tx2">
                        <a:alpha val="100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94" name="AutoShape 9" descr="浅色上对角线"/>
                  <p:cNvSpPr/>
                  <p:nvPr/>
                </p:nvSpPr>
                <p:spPr>
                  <a:xfrm flipV="1">
                    <a:off x="2317" y="1614"/>
                    <a:ext cx="136" cy="182"/>
                  </a:xfrm>
                  <a:custGeom>
                    <a:avLst/>
                    <a:gdLst>
                      <a:gd name="txL" fmla="*/ 4447 w 21600"/>
                      <a:gd name="txT" fmla="*/ 4510 h 21600"/>
                      <a:gd name="txR" fmla="*/ 17153 w 21600"/>
                      <a:gd name="txB" fmla="*/ 17090 h 21600"/>
                    </a:gdLst>
                    <a:ahLst/>
                    <a:cxnLst>
                      <a:cxn ang="0">
                        <a:pos x="1" y="1"/>
                      </a:cxn>
                      <a:cxn ang="0">
                        <a:pos x="0" y="2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600" h="21600">
                        <a:moveTo>
                          <a:pt x="0" y="0"/>
                        </a:moveTo>
                        <a:lnTo>
                          <a:pt x="5400" y="21600"/>
                        </a:lnTo>
                        <a:lnTo>
                          <a:pt x="16200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pattFill prst="ltUpDiag">
                    <a:fgClr>
                      <a:schemeClr val="tx2">
                        <a:alpha val="100000"/>
                      </a:schemeClr>
                    </a:fgClr>
                    <a:bgClr>
                      <a:srgbClr val="FFFFFF">
                        <a:alpha val="100000"/>
                      </a:srgbClr>
                    </a:bgClr>
                  </a:pattFill>
                  <a:ln w="28575" cap="flat" cmpd="sng">
                    <a:solidFill>
                      <a:schemeClr val="tx2">
                        <a:alpha val="100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95" name="AutoShape 10" descr="浅色上对角线"/>
                  <p:cNvSpPr/>
                  <p:nvPr/>
                </p:nvSpPr>
                <p:spPr>
                  <a:xfrm flipV="1">
                    <a:off x="2526" y="1614"/>
                    <a:ext cx="136" cy="182"/>
                  </a:xfrm>
                  <a:custGeom>
                    <a:avLst/>
                    <a:gdLst>
                      <a:gd name="txL" fmla="*/ 4447 w 21600"/>
                      <a:gd name="txT" fmla="*/ 4510 h 21600"/>
                      <a:gd name="txR" fmla="*/ 17153 w 21600"/>
                      <a:gd name="txB" fmla="*/ 17090 h 21600"/>
                    </a:gdLst>
                    <a:ahLst/>
                    <a:cxnLst>
                      <a:cxn ang="0">
                        <a:pos x="1" y="1"/>
                      </a:cxn>
                      <a:cxn ang="0">
                        <a:pos x="0" y="2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600" h="21600">
                        <a:moveTo>
                          <a:pt x="0" y="0"/>
                        </a:moveTo>
                        <a:lnTo>
                          <a:pt x="5400" y="21600"/>
                        </a:lnTo>
                        <a:lnTo>
                          <a:pt x="16200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pattFill prst="ltUpDiag">
                    <a:fgClr>
                      <a:schemeClr val="tx2">
                        <a:alpha val="100000"/>
                      </a:schemeClr>
                    </a:fgClr>
                    <a:bgClr>
                      <a:srgbClr val="FFFFFF">
                        <a:alpha val="100000"/>
                      </a:srgbClr>
                    </a:bgClr>
                  </a:pattFill>
                  <a:ln w="28575" cap="flat" cmpd="sng">
                    <a:solidFill>
                      <a:schemeClr val="tx2">
                        <a:alpha val="100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96" name="AutoShape 11" descr="浅色上对角线"/>
                  <p:cNvSpPr/>
                  <p:nvPr/>
                </p:nvSpPr>
                <p:spPr>
                  <a:xfrm flipV="1">
                    <a:off x="2734" y="1614"/>
                    <a:ext cx="136" cy="182"/>
                  </a:xfrm>
                  <a:custGeom>
                    <a:avLst/>
                    <a:gdLst>
                      <a:gd name="txL" fmla="*/ 4447 w 21600"/>
                      <a:gd name="txT" fmla="*/ 4510 h 21600"/>
                      <a:gd name="txR" fmla="*/ 17153 w 21600"/>
                      <a:gd name="txB" fmla="*/ 17090 h 21600"/>
                    </a:gdLst>
                    <a:ahLst/>
                    <a:cxnLst>
                      <a:cxn ang="0">
                        <a:pos x="1" y="1"/>
                      </a:cxn>
                      <a:cxn ang="0">
                        <a:pos x="0" y="2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600" h="21600">
                        <a:moveTo>
                          <a:pt x="0" y="0"/>
                        </a:moveTo>
                        <a:lnTo>
                          <a:pt x="5400" y="21600"/>
                        </a:lnTo>
                        <a:lnTo>
                          <a:pt x="16200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pattFill prst="ltUpDiag">
                    <a:fgClr>
                      <a:schemeClr val="tx2">
                        <a:alpha val="100000"/>
                      </a:schemeClr>
                    </a:fgClr>
                    <a:bgClr>
                      <a:srgbClr val="FFFFFF">
                        <a:alpha val="100000"/>
                      </a:srgbClr>
                    </a:bgClr>
                  </a:pattFill>
                  <a:ln w="28575" cap="flat" cmpd="sng">
                    <a:solidFill>
                      <a:schemeClr val="tx2">
                        <a:alpha val="100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97" name="AutoShape 12" descr="浅色上对角线"/>
                  <p:cNvSpPr>
                    <a:spLocks noChangeAspect="1"/>
                  </p:cNvSpPr>
                  <p:nvPr/>
                </p:nvSpPr>
                <p:spPr>
                  <a:xfrm flipV="1">
                    <a:off x="2756" y="1796"/>
                    <a:ext cx="93" cy="45"/>
                  </a:xfrm>
                  <a:custGeom>
                    <a:avLst/>
                    <a:gdLst>
                      <a:gd name="txL" fmla="*/ 2787 w 21600"/>
                      <a:gd name="txT" fmla="*/ 2880 h 21600"/>
                      <a:gd name="txR" fmla="*/ 18813 w 21600"/>
                      <a:gd name="txB" fmla="*/ 18720 h 2160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600" h="21600">
                        <a:moveTo>
                          <a:pt x="0" y="0"/>
                        </a:moveTo>
                        <a:lnTo>
                          <a:pt x="2129" y="21600"/>
                        </a:lnTo>
                        <a:lnTo>
                          <a:pt x="19471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pattFill prst="ltUpDiag">
                    <a:fgClr>
                      <a:schemeClr val="tx2">
                        <a:alpha val="100000"/>
                      </a:schemeClr>
                    </a:fgClr>
                    <a:bgClr>
                      <a:srgbClr val="FFFFFF">
                        <a:alpha val="100000"/>
                      </a:srgbClr>
                    </a:bgClr>
                  </a:pattFill>
                  <a:ln w="28575" cap="flat" cmpd="sng">
                    <a:pattFill prst="ltUpDiag">
                      <a:fgClr>
                        <a:schemeClr val="tx2">
                          <a:alpha val="100000"/>
                        </a:schemeClr>
                      </a:fgClr>
                      <a:bgClr>
                        <a:srgbClr val="FFFFFF"/>
                      </a:bgClr>
                    </a:patt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98" name="AutoShape 13" descr="浅色上对角线"/>
                  <p:cNvSpPr>
                    <a:spLocks noChangeAspect="1"/>
                  </p:cNvSpPr>
                  <p:nvPr/>
                </p:nvSpPr>
                <p:spPr>
                  <a:xfrm flipV="1">
                    <a:off x="2548" y="1795"/>
                    <a:ext cx="93" cy="45"/>
                  </a:xfrm>
                  <a:custGeom>
                    <a:avLst/>
                    <a:gdLst>
                      <a:gd name="txL" fmla="*/ 2787 w 21600"/>
                      <a:gd name="txT" fmla="*/ 2880 h 21600"/>
                      <a:gd name="txR" fmla="*/ 18813 w 21600"/>
                      <a:gd name="txB" fmla="*/ 18720 h 2160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600" h="21600">
                        <a:moveTo>
                          <a:pt x="0" y="0"/>
                        </a:moveTo>
                        <a:lnTo>
                          <a:pt x="2129" y="21600"/>
                        </a:lnTo>
                        <a:lnTo>
                          <a:pt x="19471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pattFill prst="ltUpDiag">
                    <a:fgClr>
                      <a:schemeClr val="tx2">
                        <a:alpha val="100000"/>
                      </a:schemeClr>
                    </a:fgClr>
                    <a:bgClr>
                      <a:srgbClr val="FFFFFF">
                        <a:alpha val="100000"/>
                      </a:srgbClr>
                    </a:bgClr>
                  </a:pattFill>
                  <a:ln w="28575" cap="flat" cmpd="sng">
                    <a:pattFill prst="ltUpDiag">
                      <a:fgClr>
                        <a:schemeClr val="tx2">
                          <a:alpha val="100000"/>
                        </a:schemeClr>
                      </a:fgClr>
                      <a:bgClr>
                        <a:srgbClr val="FFFFFF"/>
                      </a:bgClr>
                    </a:patt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99" name="AutoShape 14" descr="浅色上对角线"/>
                  <p:cNvSpPr>
                    <a:spLocks noChangeAspect="1"/>
                  </p:cNvSpPr>
                  <p:nvPr/>
                </p:nvSpPr>
                <p:spPr>
                  <a:xfrm flipV="1">
                    <a:off x="2339" y="1797"/>
                    <a:ext cx="93" cy="45"/>
                  </a:xfrm>
                  <a:custGeom>
                    <a:avLst/>
                    <a:gdLst>
                      <a:gd name="txL" fmla="*/ 2787 w 21600"/>
                      <a:gd name="txT" fmla="*/ 2880 h 21600"/>
                      <a:gd name="txR" fmla="*/ 18813 w 21600"/>
                      <a:gd name="txB" fmla="*/ 18720 h 2160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600" h="21600">
                        <a:moveTo>
                          <a:pt x="0" y="0"/>
                        </a:moveTo>
                        <a:lnTo>
                          <a:pt x="2129" y="21600"/>
                        </a:lnTo>
                        <a:lnTo>
                          <a:pt x="19471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pattFill prst="ltUpDiag">
                    <a:fgClr>
                      <a:schemeClr val="tx2">
                        <a:alpha val="100000"/>
                      </a:schemeClr>
                    </a:fgClr>
                    <a:bgClr>
                      <a:srgbClr val="FFFFFF">
                        <a:alpha val="100000"/>
                      </a:srgbClr>
                    </a:bgClr>
                  </a:pattFill>
                  <a:ln w="28575" cap="flat" cmpd="sng">
                    <a:pattFill prst="ltUpDiag">
                      <a:fgClr>
                        <a:schemeClr val="tx2">
                          <a:alpha val="100000"/>
                        </a:schemeClr>
                      </a:fgClr>
                      <a:bgClr>
                        <a:srgbClr val="FFFFFF"/>
                      </a:bgClr>
                    </a:patt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100" name="AutoShape 15" descr="浅色上对角线"/>
                  <p:cNvSpPr>
                    <a:spLocks noChangeAspect="1"/>
                  </p:cNvSpPr>
                  <p:nvPr/>
                </p:nvSpPr>
                <p:spPr>
                  <a:xfrm flipV="1">
                    <a:off x="2130" y="1795"/>
                    <a:ext cx="93" cy="45"/>
                  </a:xfrm>
                  <a:custGeom>
                    <a:avLst/>
                    <a:gdLst>
                      <a:gd name="txL" fmla="*/ 2787 w 21600"/>
                      <a:gd name="txT" fmla="*/ 2880 h 21600"/>
                      <a:gd name="txR" fmla="*/ 18813 w 21600"/>
                      <a:gd name="txB" fmla="*/ 18720 h 2160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600" h="21600">
                        <a:moveTo>
                          <a:pt x="0" y="0"/>
                        </a:moveTo>
                        <a:lnTo>
                          <a:pt x="2129" y="21600"/>
                        </a:lnTo>
                        <a:lnTo>
                          <a:pt x="19471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pattFill prst="ltUpDiag">
                    <a:fgClr>
                      <a:schemeClr val="tx2">
                        <a:alpha val="100000"/>
                      </a:schemeClr>
                    </a:fgClr>
                    <a:bgClr>
                      <a:srgbClr val="FFFFFF">
                        <a:alpha val="100000"/>
                      </a:srgbClr>
                    </a:bgClr>
                  </a:pattFill>
                  <a:ln w="28575" cap="flat" cmpd="sng">
                    <a:pattFill prst="ltUpDiag">
                      <a:fgClr>
                        <a:schemeClr val="tx2">
                          <a:alpha val="100000"/>
                        </a:schemeClr>
                      </a:fgClr>
                      <a:bgClr>
                        <a:srgbClr val="FFFFFF"/>
                      </a:bgClr>
                    </a:patt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101" name="Line 16"/>
                  <p:cNvSpPr/>
                  <p:nvPr/>
                </p:nvSpPr>
                <p:spPr>
                  <a:xfrm>
                    <a:off x="2835" y="1606"/>
                    <a:ext cx="0" cy="499"/>
                  </a:xfrm>
                  <a:prstGeom prst="line">
                    <a:avLst/>
                  </a:prstGeom>
                  <a:ln w="28575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2102" name="Rectangle 17"/>
                  <p:cNvSpPr/>
                  <p:nvPr/>
                </p:nvSpPr>
                <p:spPr>
                  <a:xfrm>
                    <a:off x="2847" y="1606"/>
                    <a:ext cx="46" cy="272"/>
                  </a:xfrm>
                  <a:prstGeom prst="rect">
                    <a:avLst/>
                  </a:prstGeom>
                  <a:solidFill>
                    <a:srgbClr val="FFFFFF"/>
                  </a:solidFill>
                  <a:ln w="28575" cap="flat" cmpd="sng">
                    <a:solidFill>
                      <a:schemeClr val="bg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2078" name="Group 18"/>
                <p:cNvGrpSpPr/>
                <p:nvPr/>
              </p:nvGrpSpPr>
              <p:grpSpPr>
                <a:xfrm>
                  <a:off x="1491" y="1288"/>
                  <a:ext cx="1056" cy="644"/>
                  <a:chOff x="1491" y="1288"/>
                  <a:chExt cx="1056" cy="644"/>
                </a:xfrm>
              </p:grpSpPr>
              <p:grpSp>
                <p:nvGrpSpPr>
                  <p:cNvPr id="42080" name="Group 19"/>
                  <p:cNvGrpSpPr/>
                  <p:nvPr/>
                </p:nvGrpSpPr>
                <p:grpSpPr>
                  <a:xfrm>
                    <a:off x="1491" y="1534"/>
                    <a:ext cx="1056" cy="398"/>
                    <a:chOff x="1491" y="1534"/>
                    <a:chExt cx="1056" cy="398"/>
                  </a:xfrm>
                </p:grpSpPr>
                <p:sp>
                  <p:nvSpPr>
                    <p:cNvPr id="42082" name="Rectangle 20" descr="浅色上对角线"/>
                    <p:cNvSpPr/>
                    <p:nvPr/>
                  </p:nvSpPr>
                  <p:spPr>
                    <a:xfrm flipV="1">
                      <a:off x="1491" y="1534"/>
                      <a:ext cx="998" cy="207"/>
                    </a:xfrm>
                    <a:prstGeom prst="rect">
                      <a:avLst/>
                    </a:prstGeom>
                    <a:pattFill prst="ltUpDiag">
                      <a:fgClr>
                        <a:schemeClr val="tx2"/>
                      </a:fgClr>
                      <a:bgClr>
                        <a:srgbClr val="FFFFFF"/>
                      </a:bgClr>
                    </a:pattFill>
                    <a:ln w="28575" cap="flat" cmpd="sng">
                      <a:solidFill>
                        <a:schemeClr val="tx2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 dirty="0">
                        <a:latin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2083" name="AutoShape 21" descr="浅色上对角线"/>
                    <p:cNvSpPr/>
                    <p:nvPr/>
                  </p:nvSpPr>
                  <p:spPr>
                    <a:xfrm>
                      <a:off x="1763" y="1741"/>
                      <a:ext cx="136" cy="182"/>
                    </a:xfrm>
                    <a:custGeom>
                      <a:avLst/>
                      <a:gdLst>
                        <a:gd name="txL" fmla="*/ 4447 w 21600"/>
                        <a:gd name="txT" fmla="*/ 4510 h 21600"/>
                        <a:gd name="txR" fmla="*/ 17153 w 21600"/>
                        <a:gd name="txB" fmla="*/ 17090 h 21600"/>
                      </a:gdLst>
                      <a:ahLst/>
                      <a:cxnLst>
                        <a:cxn ang="0">
                          <a:pos x="1" y="1"/>
                        </a:cxn>
                        <a:cxn ang="0">
                          <a:pos x="0" y="2"/>
                        </a:cxn>
                        <a:cxn ang="0">
                          <a:pos x="0" y="1"/>
                        </a:cxn>
                        <a:cxn ang="0">
                          <a:pos x="0" y="0"/>
                        </a:cxn>
                      </a:cxnLst>
                      <a:rect l="txL" t="txT" r="txR" b="tx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5400" y="21600"/>
                          </a:lnTo>
                          <a:lnTo>
                            <a:pt x="16200" y="21600"/>
                          </a:lnTo>
                          <a:lnTo>
                            <a:pt x="21600" y="0"/>
                          </a:lnTo>
                          <a:close/>
                        </a:path>
                      </a:pathLst>
                    </a:custGeom>
                    <a:pattFill prst="ltUpDiag">
                      <a:fgClr>
                        <a:schemeClr val="tx2">
                          <a:alpha val="100000"/>
                        </a:schemeClr>
                      </a:fgClr>
                      <a:bgClr>
                        <a:srgbClr val="FFFFFF">
                          <a:alpha val="100000"/>
                        </a:srgbClr>
                      </a:bgClr>
                    </a:pattFill>
                    <a:ln w="28575" cap="flat" cmpd="sng">
                      <a:solidFill>
                        <a:schemeClr val="tx2">
                          <a:alpha val="100000"/>
                        </a:schemeClr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084" name="AutoShape 22" descr="浅色上对角线"/>
                    <p:cNvSpPr/>
                    <p:nvPr/>
                  </p:nvSpPr>
                  <p:spPr>
                    <a:xfrm>
                      <a:off x="1971" y="1742"/>
                      <a:ext cx="136" cy="182"/>
                    </a:xfrm>
                    <a:custGeom>
                      <a:avLst/>
                      <a:gdLst>
                        <a:gd name="txL" fmla="*/ 4447 w 21600"/>
                        <a:gd name="txT" fmla="*/ 4510 h 21600"/>
                        <a:gd name="txR" fmla="*/ 17153 w 21600"/>
                        <a:gd name="txB" fmla="*/ 17090 h 21600"/>
                      </a:gdLst>
                      <a:ahLst/>
                      <a:cxnLst>
                        <a:cxn ang="0">
                          <a:pos x="1" y="1"/>
                        </a:cxn>
                        <a:cxn ang="0">
                          <a:pos x="0" y="2"/>
                        </a:cxn>
                        <a:cxn ang="0">
                          <a:pos x="0" y="1"/>
                        </a:cxn>
                        <a:cxn ang="0">
                          <a:pos x="0" y="0"/>
                        </a:cxn>
                      </a:cxnLst>
                      <a:rect l="txL" t="txT" r="txR" b="tx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5400" y="21600"/>
                          </a:lnTo>
                          <a:lnTo>
                            <a:pt x="16200" y="21600"/>
                          </a:lnTo>
                          <a:lnTo>
                            <a:pt x="21600" y="0"/>
                          </a:lnTo>
                          <a:close/>
                        </a:path>
                      </a:pathLst>
                    </a:custGeom>
                    <a:pattFill prst="ltUpDiag">
                      <a:fgClr>
                        <a:schemeClr val="tx2">
                          <a:alpha val="100000"/>
                        </a:schemeClr>
                      </a:fgClr>
                      <a:bgClr>
                        <a:srgbClr val="FFFFFF">
                          <a:alpha val="100000"/>
                        </a:srgbClr>
                      </a:bgClr>
                    </a:pattFill>
                    <a:ln w="28575" cap="flat" cmpd="sng">
                      <a:solidFill>
                        <a:schemeClr val="tx2">
                          <a:alpha val="100000"/>
                        </a:schemeClr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085" name="AutoShape 23" descr="浅色上对角线"/>
                    <p:cNvSpPr/>
                    <p:nvPr/>
                  </p:nvSpPr>
                  <p:spPr>
                    <a:xfrm>
                      <a:off x="2180" y="1742"/>
                      <a:ext cx="136" cy="182"/>
                    </a:xfrm>
                    <a:custGeom>
                      <a:avLst/>
                      <a:gdLst>
                        <a:gd name="txL" fmla="*/ 4447 w 21600"/>
                        <a:gd name="txT" fmla="*/ 4510 h 21600"/>
                        <a:gd name="txR" fmla="*/ 17153 w 21600"/>
                        <a:gd name="txB" fmla="*/ 17090 h 21600"/>
                      </a:gdLst>
                      <a:ahLst/>
                      <a:cxnLst>
                        <a:cxn ang="0">
                          <a:pos x="1" y="1"/>
                        </a:cxn>
                        <a:cxn ang="0">
                          <a:pos x="0" y="2"/>
                        </a:cxn>
                        <a:cxn ang="0">
                          <a:pos x="0" y="1"/>
                        </a:cxn>
                        <a:cxn ang="0">
                          <a:pos x="0" y="0"/>
                        </a:cxn>
                      </a:cxnLst>
                      <a:rect l="txL" t="txT" r="txR" b="tx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5400" y="21600"/>
                          </a:lnTo>
                          <a:lnTo>
                            <a:pt x="16200" y="21600"/>
                          </a:lnTo>
                          <a:lnTo>
                            <a:pt x="21600" y="0"/>
                          </a:lnTo>
                          <a:close/>
                        </a:path>
                      </a:pathLst>
                    </a:custGeom>
                    <a:pattFill prst="ltUpDiag">
                      <a:fgClr>
                        <a:schemeClr val="tx2">
                          <a:alpha val="100000"/>
                        </a:schemeClr>
                      </a:fgClr>
                      <a:bgClr>
                        <a:srgbClr val="FFFFFF">
                          <a:alpha val="100000"/>
                        </a:srgbClr>
                      </a:bgClr>
                    </a:pattFill>
                    <a:ln w="28575" cap="flat" cmpd="sng">
                      <a:solidFill>
                        <a:schemeClr val="tx2">
                          <a:alpha val="100000"/>
                        </a:schemeClr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086" name="AutoShape 24" descr="浅色上对角线"/>
                    <p:cNvSpPr/>
                    <p:nvPr/>
                  </p:nvSpPr>
                  <p:spPr>
                    <a:xfrm>
                      <a:off x="2388" y="1742"/>
                      <a:ext cx="136" cy="182"/>
                    </a:xfrm>
                    <a:custGeom>
                      <a:avLst/>
                      <a:gdLst>
                        <a:gd name="txL" fmla="*/ 4447 w 21600"/>
                        <a:gd name="txT" fmla="*/ 4510 h 21600"/>
                        <a:gd name="txR" fmla="*/ 17153 w 21600"/>
                        <a:gd name="txB" fmla="*/ 17090 h 21600"/>
                      </a:gdLst>
                      <a:ahLst/>
                      <a:cxnLst>
                        <a:cxn ang="0">
                          <a:pos x="1" y="1"/>
                        </a:cxn>
                        <a:cxn ang="0">
                          <a:pos x="0" y="2"/>
                        </a:cxn>
                        <a:cxn ang="0">
                          <a:pos x="0" y="1"/>
                        </a:cxn>
                        <a:cxn ang="0">
                          <a:pos x="0" y="0"/>
                        </a:cxn>
                      </a:cxnLst>
                      <a:rect l="txL" t="txT" r="txR" b="tx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5400" y="21600"/>
                          </a:lnTo>
                          <a:lnTo>
                            <a:pt x="16200" y="21600"/>
                          </a:lnTo>
                          <a:lnTo>
                            <a:pt x="21600" y="0"/>
                          </a:lnTo>
                          <a:close/>
                        </a:path>
                      </a:pathLst>
                    </a:custGeom>
                    <a:pattFill prst="ltUpDiag">
                      <a:fgClr>
                        <a:schemeClr val="tx2">
                          <a:alpha val="100000"/>
                        </a:schemeClr>
                      </a:fgClr>
                      <a:bgClr>
                        <a:srgbClr val="FFFFFF">
                          <a:alpha val="100000"/>
                        </a:srgbClr>
                      </a:bgClr>
                    </a:pattFill>
                    <a:ln w="28575" cap="flat" cmpd="sng">
                      <a:solidFill>
                        <a:schemeClr val="tx2">
                          <a:alpha val="100000"/>
                        </a:schemeClr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087" name="AutoShape 25" descr="浅色上对角线"/>
                    <p:cNvSpPr>
                      <a:spLocks noChangeAspect="1"/>
                    </p:cNvSpPr>
                    <p:nvPr/>
                  </p:nvSpPr>
                  <p:spPr>
                    <a:xfrm>
                      <a:off x="2410" y="1697"/>
                      <a:ext cx="93" cy="45"/>
                    </a:xfrm>
                    <a:custGeom>
                      <a:avLst/>
                      <a:gdLst>
                        <a:gd name="txL" fmla="*/ 2787 w 21600"/>
                        <a:gd name="txT" fmla="*/ 2880 h 21600"/>
                        <a:gd name="txR" fmla="*/ 18813 w 21600"/>
                        <a:gd name="txB" fmla="*/ 18720 h 21600"/>
                      </a:gdLst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txL" t="txT" r="txR" b="tx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29" y="21600"/>
                          </a:lnTo>
                          <a:lnTo>
                            <a:pt x="19471" y="21600"/>
                          </a:lnTo>
                          <a:lnTo>
                            <a:pt x="21600" y="0"/>
                          </a:lnTo>
                          <a:close/>
                        </a:path>
                      </a:pathLst>
                    </a:custGeom>
                    <a:pattFill prst="ltUpDiag">
                      <a:fgClr>
                        <a:schemeClr val="tx2">
                          <a:alpha val="100000"/>
                        </a:schemeClr>
                      </a:fgClr>
                      <a:bgClr>
                        <a:srgbClr val="FFFFFF">
                          <a:alpha val="100000"/>
                        </a:srgbClr>
                      </a:bgClr>
                    </a:pattFill>
                    <a:ln w="28575" cap="flat" cmpd="sng">
                      <a:pattFill prst="ltUpDiag">
                        <a:fgClr>
                          <a:schemeClr val="tx2">
                            <a:alpha val="100000"/>
                          </a:schemeClr>
                        </a:fgClr>
                        <a:bgClr>
                          <a:srgbClr val="FFFFFF"/>
                        </a:bgClr>
                      </a:pattFill>
                      <a:prstDash val="solid"/>
                      <a:miter lim="800000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088" name="AutoShape 26" descr="浅色上对角线"/>
                    <p:cNvSpPr>
                      <a:spLocks noChangeAspect="1"/>
                    </p:cNvSpPr>
                    <p:nvPr/>
                  </p:nvSpPr>
                  <p:spPr>
                    <a:xfrm>
                      <a:off x="2202" y="1698"/>
                      <a:ext cx="93" cy="45"/>
                    </a:xfrm>
                    <a:custGeom>
                      <a:avLst/>
                      <a:gdLst>
                        <a:gd name="txL" fmla="*/ 2787 w 21600"/>
                        <a:gd name="txT" fmla="*/ 2880 h 21600"/>
                        <a:gd name="txR" fmla="*/ 18813 w 21600"/>
                        <a:gd name="txB" fmla="*/ 18720 h 21600"/>
                      </a:gdLst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txL" t="txT" r="txR" b="tx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29" y="21600"/>
                          </a:lnTo>
                          <a:lnTo>
                            <a:pt x="19471" y="21600"/>
                          </a:lnTo>
                          <a:lnTo>
                            <a:pt x="21600" y="0"/>
                          </a:lnTo>
                          <a:close/>
                        </a:path>
                      </a:pathLst>
                    </a:custGeom>
                    <a:pattFill prst="ltUpDiag">
                      <a:fgClr>
                        <a:schemeClr val="tx2">
                          <a:alpha val="100000"/>
                        </a:schemeClr>
                      </a:fgClr>
                      <a:bgClr>
                        <a:srgbClr val="FFFFFF">
                          <a:alpha val="100000"/>
                        </a:srgbClr>
                      </a:bgClr>
                    </a:pattFill>
                    <a:ln w="28575" cap="flat" cmpd="sng">
                      <a:pattFill prst="ltUpDiag">
                        <a:fgClr>
                          <a:schemeClr val="tx2">
                            <a:alpha val="100000"/>
                          </a:schemeClr>
                        </a:fgClr>
                        <a:bgClr>
                          <a:srgbClr val="FFFFFF"/>
                        </a:bgClr>
                      </a:pattFill>
                      <a:prstDash val="solid"/>
                      <a:miter lim="800000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089" name="AutoShape 27" descr="浅色上对角线"/>
                    <p:cNvSpPr>
                      <a:spLocks noChangeAspect="1"/>
                    </p:cNvSpPr>
                    <p:nvPr/>
                  </p:nvSpPr>
                  <p:spPr>
                    <a:xfrm>
                      <a:off x="1993" y="1696"/>
                      <a:ext cx="93" cy="45"/>
                    </a:xfrm>
                    <a:custGeom>
                      <a:avLst/>
                      <a:gdLst>
                        <a:gd name="txL" fmla="*/ 2787 w 21600"/>
                        <a:gd name="txT" fmla="*/ 2880 h 21600"/>
                        <a:gd name="txR" fmla="*/ 18813 w 21600"/>
                        <a:gd name="txB" fmla="*/ 18720 h 21600"/>
                      </a:gdLst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txL" t="txT" r="txR" b="tx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29" y="21600"/>
                          </a:lnTo>
                          <a:lnTo>
                            <a:pt x="19471" y="21600"/>
                          </a:lnTo>
                          <a:lnTo>
                            <a:pt x="21600" y="0"/>
                          </a:lnTo>
                          <a:close/>
                        </a:path>
                      </a:pathLst>
                    </a:custGeom>
                    <a:pattFill prst="ltUpDiag">
                      <a:fgClr>
                        <a:schemeClr val="tx2">
                          <a:alpha val="100000"/>
                        </a:schemeClr>
                      </a:fgClr>
                      <a:bgClr>
                        <a:srgbClr val="FFFFFF">
                          <a:alpha val="100000"/>
                        </a:srgbClr>
                      </a:bgClr>
                    </a:pattFill>
                    <a:ln w="28575" cap="flat" cmpd="sng">
                      <a:pattFill prst="ltUpDiag">
                        <a:fgClr>
                          <a:schemeClr val="tx2">
                            <a:alpha val="100000"/>
                          </a:schemeClr>
                        </a:fgClr>
                        <a:bgClr>
                          <a:srgbClr val="FFFFFF"/>
                        </a:bgClr>
                      </a:pattFill>
                      <a:prstDash val="solid"/>
                      <a:miter lim="800000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090" name="AutoShape 28" descr="浅色上对角线"/>
                    <p:cNvSpPr>
                      <a:spLocks noChangeAspect="1"/>
                    </p:cNvSpPr>
                    <p:nvPr/>
                  </p:nvSpPr>
                  <p:spPr>
                    <a:xfrm>
                      <a:off x="1784" y="1698"/>
                      <a:ext cx="93" cy="45"/>
                    </a:xfrm>
                    <a:custGeom>
                      <a:avLst/>
                      <a:gdLst>
                        <a:gd name="txL" fmla="*/ 2787 w 21600"/>
                        <a:gd name="txT" fmla="*/ 2880 h 21600"/>
                        <a:gd name="txR" fmla="*/ 18813 w 21600"/>
                        <a:gd name="txB" fmla="*/ 18720 h 21600"/>
                      </a:gdLst>
                      <a:ahLst/>
                      <a:cxnLst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  <a:cxn ang="0">
                          <a:pos x="0" y="0"/>
                        </a:cxn>
                      </a:cxnLst>
                      <a:rect l="txL" t="txT" r="txR" b="txB"/>
                      <a:pathLst>
                        <a:path w="21600" h="21600">
                          <a:moveTo>
                            <a:pt x="0" y="0"/>
                          </a:moveTo>
                          <a:lnTo>
                            <a:pt x="2129" y="21600"/>
                          </a:lnTo>
                          <a:lnTo>
                            <a:pt x="19471" y="21600"/>
                          </a:lnTo>
                          <a:lnTo>
                            <a:pt x="21600" y="0"/>
                          </a:lnTo>
                          <a:close/>
                        </a:path>
                      </a:pathLst>
                    </a:custGeom>
                    <a:pattFill prst="ltUpDiag">
                      <a:fgClr>
                        <a:schemeClr val="tx2">
                          <a:alpha val="100000"/>
                        </a:schemeClr>
                      </a:fgClr>
                      <a:bgClr>
                        <a:srgbClr val="FFFFFF">
                          <a:alpha val="100000"/>
                        </a:srgbClr>
                      </a:bgClr>
                    </a:pattFill>
                    <a:ln w="28575" cap="flat" cmpd="sng">
                      <a:pattFill prst="ltUpDiag">
                        <a:fgClr>
                          <a:schemeClr val="tx2">
                            <a:alpha val="100000"/>
                          </a:schemeClr>
                        </a:fgClr>
                        <a:bgClr>
                          <a:srgbClr val="FFFFFF"/>
                        </a:bgClr>
                      </a:pattFill>
                      <a:prstDash val="solid"/>
                      <a:miter lim="800000"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2091" name="Rectangle 29"/>
                    <p:cNvSpPr/>
                    <p:nvPr/>
                  </p:nvSpPr>
                  <p:spPr>
                    <a:xfrm flipV="1">
                      <a:off x="2501" y="1660"/>
                      <a:ext cx="46" cy="272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28575" cap="flat" cmpd="sng">
                      <a:solidFill>
                        <a:schemeClr val="bg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 dirty="0">
                        <a:latin typeface="Times New Roman" panose="02020603050405020304" pitchFamily="18" charset="0"/>
                      </a:endParaRPr>
                    </a:p>
                  </p:txBody>
                </p:sp>
              </p:grpSp>
              <p:sp>
                <p:nvSpPr>
                  <p:cNvPr id="42081" name="Line 30"/>
                  <p:cNvSpPr/>
                  <p:nvPr/>
                </p:nvSpPr>
                <p:spPr>
                  <a:xfrm flipV="1">
                    <a:off x="2489" y="1288"/>
                    <a:ext cx="0" cy="635"/>
                  </a:xfrm>
                  <a:prstGeom prst="line">
                    <a:avLst/>
                  </a:prstGeom>
                  <a:ln w="28575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sp>
              <p:nvSpPr>
                <p:cNvPr id="42079" name="Oval 31" descr="浅色上对角线"/>
                <p:cNvSpPr>
                  <a:spLocks noChangeAspect="1"/>
                </p:cNvSpPr>
                <p:nvPr/>
              </p:nvSpPr>
              <p:spPr>
                <a:xfrm>
                  <a:off x="2968" y="1004"/>
                  <a:ext cx="725" cy="725"/>
                </a:xfrm>
                <a:prstGeom prst="ellipse">
                  <a:avLst/>
                </a:prstGeom>
                <a:pattFill prst="ltUpDiag">
                  <a:fgClr>
                    <a:schemeClr val="tx2"/>
                  </a:fgClr>
                  <a:bgClr>
                    <a:srgbClr val="FFFFFF"/>
                  </a:bgClr>
                </a:pattFill>
                <a:ln w="28575" cap="flat" cmpd="sng">
                  <a:solidFill>
                    <a:schemeClr val="tx2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42052" name="Group 32"/>
              <p:cNvGrpSpPr/>
              <p:nvPr/>
            </p:nvGrpSpPr>
            <p:grpSpPr>
              <a:xfrm>
                <a:off x="1474" y="2230"/>
                <a:ext cx="1056" cy="1134"/>
                <a:chOff x="2595" y="2160"/>
                <a:chExt cx="1056" cy="1134"/>
              </a:xfrm>
            </p:grpSpPr>
            <p:grpSp>
              <p:nvGrpSpPr>
                <p:cNvPr id="42053" name="Group 33"/>
                <p:cNvGrpSpPr/>
                <p:nvPr/>
              </p:nvGrpSpPr>
              <p:grpSpPr>
                <a:xfrm>
                  <a:off x="2595" y="2650"/>
                  <a:ext cx="1056" cy="644"/>
                  <a:chOff x="1837" y="1959"/>
                  <a:chExt cx="1056" cy="644"/>
                </a:xfrm>
              </p:grpSpPr>
              <p:sp>
                <p:nvSpPr>
                  <p:cNvPr id="42066" name="Rectangle 34" descr="浅色上对角线"/>
                  <p:cNvSpPr/>
                  <p:nvPr/>
                </p:nvSpPr>
                <p:spPr>
                  <a:xfrm flipV="1">
                    <a:off x="1837" y="2205"/>
                    <a:ext cx="998" cy="207"/>
                  </a:xfrm>
                  <a:prstGeom prst="rect">
                    <a:avLst/>
                  </a:prstGeom>
                  <a:pattFill prst="ltUpDiag">
                    <a:fgClr>
                      <a:schemeClr val="tx2"/>
                    </a:fgClr>
                    <a:bgClr>
                      <a:srgbClr val="FFFFFF"/>
                    </a:bgClr>
                  </a:pattFill>
                  <a:ln w="28575" cap="flat" cmpd="sng">
                    <a:solidFill>
                      <a:schemeClr val="tx2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067" name="AutoShape 35" descr="浅色上对角线"/>
                  <p:cNvSpPr/>
                  <p:nvPr/>
                </p:nvSpPr>
                <p:spPr>
                  <a:xfrm>
                    <a:off x="2109" y="2412"/>
                    <a:ext cx="136" cy="182"/>
                  </a:xfrm>
                  <a:custGeom>
                    <a:avLst/>
                    <a:gdLst>
                      <a:gd name="txL" fmla="*/ 4447 w 21600"/>
                      <a:gd name="txT" fmla="*/ 4510 h 21600"/>
                      <a:gd name="txR" fmla="*/ 17153 w 21600"/>
                      <a:gd name="txB" fmla="*/ 17090 h 21600"/>
                    </a:gdLst>
                    <a:ahLst/>
                    <a:cxnLst>
                      <a:cxn ang="0">
                        <a:pos x="1" y="1"/>
                      </a:cxn>
                      <a:cxn ang="0">
                        <a:pos x="0" y="2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600" h="21600">
                        <a:moveTo>
                          <a:pt x="0" y="0"/>
                        </a:moveTo>
                        <a:lnTo>
                          <a:pt x="5400" y="21600"/>
                        </a:lnTo>
                        <a:lnTo>
                          <a:pt x="16200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pattFill prst="ltUpDiag">
                    <a:fgClr>
                      <a:schemeClr val="tx2">
                        <a:alpha val="100000"/>
                      </a:schemeClr>
                    </a:fgClr>
                    <a:bgClr>
                      <a:srgbClr val="FFFFFF">
                        <a:alpha val="100000"/>
                      </a:srgbClr>
                    </a:bgClr>
                  </a:pattFill>
                  <a:ln w="28575" cap="flat" cmpd="sng">
                    <a:solidFill>
                      <a:schemeClr val="tx2">
                        <a:alpha val="100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68" name="AutoShape 36" descr="浅色上对角线"/>
                  <p:cNvSpPr/>
                  <p:nvPr/>
                </p:nvSpPr>
                <p:spPr>
                  <a:xfrm>
                    <a:off x="2317" y="2413"/>
                    <a:ext cx="136" cy="182"/>
                  </a:xfrm>
                  <a:custGeom>
                    <a:avLst/>
                    <a:gdLst>
                      <a:gd name="txL" fmla="*/ 4447 w 21600"/>
                      <a:gd name="txT" fmla="*/ 4510 h 21600"/>
                      <a:gd name="txR" fmla="*/ 17153 w 21600"/>
                      <a:gd name="txB" fmla="*/ 17090 h 21600"/>
                    </a:gdLst>
                    <a:ahLst/>
                    <a:cxnLst>
                      <a:cxn ang="0">
                        <a:pos x="1" y="1"/>
                      </a:cxn>
                      <a:cxn ang="0">
                        <a:pos x="0" y="2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600" h="21600">
                        <a:moveTo>
                          <a:pt x="0" y="0"/>
                        </a:moveTo>
                        <a:lnTo>
                          <a:pt x="5400" y="21600"/>
                        </a:lnTo>
                        <a:lnTo>
                          <a:pt x="16200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pattFill prst="ltUpDiag">
                    <a:fgClr>
                      <a:schemeClr val="tx2">
                        <a:alpha val="100000"/>
                      </a:schemeClr>
                    </a:fgClr>
                    <a:bgClr>
                      <a:srgbClr val="FFFFFF">
                        <a:alpha val="100000"/>
                      </a:srgbClr>
                    </a:bgClr>
                  </a:pattFill>
                  <a:ln w="28575" cap="flat" cmpd="sng">
                    <a:solidFill>
                      <a:schemeClr val="tx2">
                        <a:alpha val="100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69" name="AutoShape 37" descr="浅色上对角线"/>
                  <p:cNvSpPr/>
                  <p:nvPr/>
                </p:nvSpPr>
                <p:spPr>
                  <a:xfrm>
                    <a:off x="2526" y="2413"/>
                    <a:ext cx="136" cy="182"/>
                  </a:xfrm>
                  <a:custGeom>
                    <a:avLst/>
                    <a:gdLst>
                      <a:gd name="txL" fmla="*/ 4447 w 21600"/>
                      <a:gd name="txT" fmla="*/ 4510 h 21600"/>
                      <a:gd name="txR" fmla="*/ 17153 w 21600"/>
                      <a:gd name="txB" fmla="*/ 17090 h 21600"/>
                    </a:gdLst>
                    <a:ahLst/>
                    <a:cxnLst>
                      <a:cxn ang="0">
                        <a:pos x="1" y="1"/>
                      </a:cxn>
                      <a:cxn ang="0">
                        <a:pos x="0" y="2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600" h="21600">
                        <a:moveTo>
                          <a:pt x="0" y="0"/>
                        </a:moveTo>
                        <a:lnTo>
                          <a:pt x="5400" y="21600"/>
                        </a:lnTo>
                        <a:lnTo>
                          <a:pt x="16200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pattFill prst="ltUpDiag">
                    <a:fgClr>
                      <a:schemeClr val="tx2">
                        <a:alpha val="100000"/>
                      </a:schemeClr>
                    </a:fgClr>
                    <a:bgClr>
                      <a:srgbClr val="FFFFFF">
                        <a:alpha val="100000"/>
                      </a:srgbClr>
                    </a:bgClr>
                  </a:pattFill>
                  <a:ln w="28575" cap="flat" cmpd="sng">
                    <a:solidFill>
                      <a:schemeClr val="tx2">
                        <a:alpha val="100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70" name="AutoShape 38" descr="浅色上对角线"/>
                  <p:cNvSpPr/>
                  <p:nvPr/>
                </p:nvSpPr>
                <p:spPr>
                  <a:xfrm>
                    <a:off x="2734" y="2413"/>
                    <a:ext cx="136" cy="182"/>
                  </a:xfrm>
                  <a:custGeom>
                    <a:avLst/>
                    <a:gdLst>
                      <a:gd name="txL" fmla="*/ 4447 w 21600"/>
                      <a:gd name="txT" fmla="*/ 4510 h 21600"/>
                      <a:gd name="txR" fmla="*/ 17153 w 21600"/>
                      <a:gd name="txB" fmla="*/ 17090 h 21600"/>
                    </a:gdLst>
                    <a:ahLst/>
                    <a:cxnLst>
                      <a:cxn ang="0">
                        <a:pos x="1" y="1"/>
                      </a:cxn>
                      <a:cxn ang="0">
                        <a:pos x="0" y="2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600" h="21600">
                        <a:moveTo>
                          <a:pt x="0" y="0"/>
                        </a:moveTo>
                        <a:lnTo>
                          <a:pt x="5400" y="21600"/>
                        </a:lnTo>
                        <a:lnTo>
                          <a:pt x="16200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pattFill prst="ltUpDiag">
                    <a:fgClr>
                      <a:schemeClr val="tx2">
                        <a:alpha val="100000"/>
                      </a:schemeClr>
                    </a:fgClr>
                    <a:bgClr>
                      <a:srgbClr val="FFFFFF">
                        <a:alpha val="100000"/>
                      </a:srgbClr>
                    </a:bgClr>
                  </a:pattFill>
                  <a:ln w="28575" cap="flat" cmpd="sng">
                    <a:solidFill>
                      <a:schemeClr val="tx2">
                        <a:alpha val="100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71" name="AutoShape 39" descr="浅色上对角线"/>
                  <p:cNvSpPr>
                    <a:spLocks noChangeAspect="1"/>
                  </p:cNvSpPr>
                  <p:nvPr/>
                </p:nvSpPr>
                <p:spPr>
                  <a:xfrm>
                    <a:off x="2756" y="2368"/>
                    <a:ext cx="93" cy="45"/>
                  </a:xfrm>
                  <a:custGeom>
                    <a:avLst/>
                    <a:gdLst>
                      <a:gd name="txL" fmla="*/ 2787 w 21600"/>
                      <a:gd name="txT" fmla="*/ 2880 h 21600"/>
                      <a:gd name="txR" fmla="*/ 18813 w 21600"/>
                      <a:gd name="txB" fmla="*/ 18720 h 2160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600" h="21600">
                        <a:moveTo>
                          <a:pt x="0" y="0"/>
                        </a:moveTo>
                        <a:lnTo>
                          <a:pt x="2129" y="21600"/>
                        </a:lnTo>
                        <a:lnTo>
                          <a:pt x="19471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pattFill prst="ltUpDiag">
                    <a:fgClr>
                      <a:schemeClr val="tx2">
                        <a:alpha val="100000"/>
                      </a:schemeClr>
                    </a:fgClr>
                    <a:bgClr>
                      <a:srgbClr val="FFFFFF">
                        <a:alpha val="100000"/>
                      </a:srgbClr>
                    </a:bgClr>
                  </a:pattFill>
                  <a:ln w="28575" cap="flat" cmpd="sng">
                    <a:pattFill prst="ltUpDiag">
                      <a:fgClr>
                        <a:schemeClr val="tx2">
                          <a:alpha val="100000"/>
                        </a:schemeClr>
                      </a:fgClr>
                      <a:bgClr>
                        <a:srgbClr val="FFFFFF"/>
                      </a:bgClr>
                    </a:patt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72" name="AutoShape 40" descr="浅色上对角线"/>
                  <p:cNvSpPr>
                    <a:spLocks noChangeAspect="1"/>
                  </p:cNvSpPr>
                  <p:nvPr/>
                </p:nvSpPr>
                <p:spPr>
                  <a:xfrm>
                    <a:off x="2548" y="2369"/>
                    <a:ext cx="93" cy="45"/>
                  </a:xfrm>
                  <a:custGeom>
                    <a:avLst/>
                    <a:gdLst>
                      <a:gd name="txL" fmla="*/ 2787 w 21600"/>
                      <a:gd name="txT" fmla="*/ 2880 h 21600"/>
                      <a:gd name="txR" fmla="*/ 18813 w 21600"/>
                      <a:gd name="txB" fmla="*/ 18720 h 2160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600" h="21600">
                        <a:moveTo>
                          <a:pt x="0" y="0"/>
                        </a:moveTo>
                        <a:lnTo>
                          <a:pt x="2129" y="21600"/>
                        </a:lnTo>
                        <a:lnTo>
                          <a:pt x="19471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pattFill prst="ltUpDiag">
                    <a:fgClr>
                      <a:schemeClr val="tx2">
                        <a:alpha val="100000"/>
                      </a:schemeClr>
                    </a:fgClr>
                    <a:bgClr>
                      <a:srgbClr val="FFFFFF">
                        <a:alpha val="100000"/>
                      </a:srgbClr>
                    </a:bgClr>
                  </a:pattFill>
                  <a:ln w="28575" cap="flat" cmpd="sng">
                    <a:pattFill prst="ltUpDiag">
                      <a:fgClr>
                        <a:schemeClr val="tx2">
                          <a:alpha val="100000"/>
                        </a:schemeClr>
                      </a:fgClr>
                      <a:bgClr>
                        <a:srgbClr val="FFFFFF"/>
                      </a:bgClr>
                    </a:patt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73" name="AutoShape 41" descr="浅色上对角线"/>
                  <p:cNvSpPr>
                    <a:spLocks noChangeAspect="1"/>
                  </p:cNvSpPr>
                  <p:nvPr/>
                </p:nvSpPr>
                <p:spPr>
                  <a:xfrm>
                    <a:off x="2339" y="2367"/>
                    <a:ext cx="93" cy="45"/>
                  </a:xfrm>
                  <a:custGeom>
                    <a:avLst/>
                    <a:gdLst>
                      <a:gd name="txL" fmla="*/ 2787 w 21600"/>
                      <a:gd name="txT" fmla="*/ 2880 h 21600"/>
                      <a:gd name="txR" fmla="*/ 18813 w 21600"/>
                      <a:gd name="txB" fmla="*/ 18720 h 2160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600" h="21600">
                        <a:moveTo>
                          <a:pt x="0" y="0"/>
                        </a:moveTo>
                        <a:lnTo>
                          <a:pt x="2129" y="21600"/>
                        </a:lnTo>
                        <a:lnTo>
                          <a:pt x="19471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pattFill prst="ltUpDiag">
                    <a:fgClr>
                      <a:schemeClr val="tx2">
                        <a:alpha val="100000"/>
                      </a:schemeClr>
                    </a:fgClr>
                    <a:bgClr>
                      <a:srgbClr val="FFFFFF">
                        <a:alpha val="100000"/>
                      </a:srgbClr>
                    </a:bgClr>
                  </a:pattFill>
                  <a:ln w="28575" cap="flat" cmpd="sng">
                    <a:pattFill prst="ltUpDiag">
                      <a:fgClr>
                        <a:schemeClr val="tx2">
                          <a:alpha val="100000"/>
                        </a:schemeClr>
                      </a:fgClr>
                      <a:bgClr>
                        <a:srgbClr val="FFFFFF"/>
                      </a:bgClr>
                    </a:patt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74" name="AutoShape 42" descr="浅色上对角线"/>
                  <p:cNvSpPr>
                    <a:spLocks noChangeAspect="1"/>
                  </p:cNvSpPr>
                  <p:nvPr/>
                </p:nvSpPr>
                <p:spPr>
                  <a:xfrm>
                    <a:off x="2130" y="2369"/>
                    <a:ext cx="93" cy="45"/>
                  </a:xfrm>
                  <a:custGeom>
                    <a:avLst/>
                    <a:gdLst>
                      <a:gd name="txL" fmla="*/ 2787 w 21600"/>
                      <a:gd name="txT" fmla="*/ 2880 h 21600"/>
                      <a:gd name="txR" fmla="*/ 18813 w 21600"/>
                      <a:gd name="txB" fmla="*/ 18720 h 2160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600" h="21600">
                        <a:moveTo>
                          <a:pt x="0" y="0"/>
                        </a:moveTo>
                        <a:lnTo>
                          <a:pt x="2129" y="21600"/>
                        </a:lnTo>
                        <a:lnTo>
                          <a:pt x="19471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pattFill prst="ltUpDiag">
                    <a:fgClr>
                      <a:schemeClr val="tx2">
                        <a:alpha val="100000"/>
                      </a:schemeClr>
                    </a:fgClr>
                    <a:bgClr>
                      <a:srgbClr val="FFFFFF">
                        <a:alpha val="100000"/>
                      </a:srgbClr>
                    </a:bgClr>
                  </a:pattFill>
                  <a:ln w="28575" cap="flat" cmpd="sng">
                    <a:pattFill prst="ltUpDiag">
                      <a:fgClr>
                        <a:schemeClr val="tx2">
                          <a:alpha val="100000"/>
                        </a:schemeClr>
                      </a:fgClr>
                      <a:bgClr>
                        <a:srgbClr val="FFFFFF"/>
                      </a:bgClr>
                    </a:patt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75" name="Line 43"/>
                  <p:cNvSpPr/>
                  <p:nvPr/>
                </p:nvSpPr>
                <p:spPr>
                  <a:xfrm flipV="1">
                    <a:off x="2835" y="1959"/>
                    <a:ext cx="0" cy="635"/>
                  </a:xfrm>
                  <a:prstGeom prst="line">
                    <a:avLst/>
                  </a:prstGeom>
                  <a:ln w="28575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2076" name="Rectangle 44"/>
                  <p:cNvSpPr/>
                  <p:nvPr/>
                </p:nvSpPr>
                <p:spPr>
                  <a:xfrm flipV="1">
                    <a:off x="2847" y="2331"/>
                    <a:ext cx="46" cy="272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 cap="flat" cmpd="sng">
                    <a:solidFill>
                      <a:schemeClr val="bg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2054" name="Group 45"/>
                <p:cNvGrpSpPr/>
                <p:nvPr/>
              </p:nvGrpSpPr>
              <p:grpSpPr>
                <a:xfrm flipV="1">
                  <a:off x="2595" y="2160"/>
                  <a:ext cx="1056" cy="644"/>
                  <a:chOff x="2731" y="2786"/>
                  <a:chExt cx="1056" cy="644"/>
                </a:xfrm>
              </p:grpSpPr>
              <p:sp>
                <p:nvSpPr>
                  <p:cNvPr id="42055" name="Rectangle 46" descr="浅色上对角线"/>
                  <p:cNvSpPr/>
                  <p:nvPr/>
                </p:nvSpPr>
                <p:spPr>
                  <a:xfrm flipV="1">
                    <a:off x="2731" y="3032"/>
                    <a:ext cx="998" cy="207"/>
                  </a:xfrm>
                  <a:prstGeom prst="rect">
                    <a:avLst/>
                  </a:prstGeom>
                  <a:pattFill prst="ltUpDiag">
                    <a:fgClr>
                      <a:schemeClr val="tx2"/>
                    </a:fgClr>
                    <a:bgClr>
                      <a:srgbClr val="FFFFFF"/>
                    </a:bgClr>
                  </a:pattFill>
                  <a:ln w="28575" cap="flat" cmpd="sng">
                    <a:solidFill>
                      <a:schemeClr val="tx2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056" name="AutoShape 47" descr="浅色上对角线"/>
                  <p:cNvSpPr/>
                  <p:nvPr/>
                </p:nvSpPr>
                <p:spPr>
                  <a:xfrm>
                    <a:off x="3003" y="3239"/>
                    <a:ext cx="136" cy="182"/>
                  </a:xfrm>
                  <a:custGeom>
                    <a:avLst/>
                    <a:gdLst>
                      <a:gd name="txL" fmla="*/ 4447 w 21600"/>
                      <a:gd name="txT" fmla="*/ 4510 h 21600"/>
                      <a:gd name="txR" fmla="*/ 17153 w 21600"/>
                      <a:gd name="txB" fmla="*/ 17090 h 21600"/>
                    </a:gdLst>
                    <a:ahLst/>
                    <a:cxnLst>
                      <a:cxn ang="0">
                        <a:pos x="1" y="1"/>
                      </a:cxn>
                      <a:cxn ang="0">
                        <a:pos x="0" y="2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600" h="21600">
                        <a:moveTo>
                          <a:pt x="0" y="0"/>
                        </a:moveTo>
                        <a:lnTo>
                          <a:pt x="5400" y="21600"/>
                        </a:lnTo>
                        <a:lnTo>
                          <a:pt x="16200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pattFill prst="ltUpDiag">
                    <a:fgClr>
                      <a:schemeClr val="tx2">
                        <a:alpha val="100000"/>
                      </a:schemeClr>
                    </a:fgClr>
                    <a:bgClr>
                      <a:srgbClr val="FFFFFF">
                        <a:alpha val="100000"/>
                      </a:srgbClr>
                    </a:bgClr>
                  </a:pattFill>
                  <a:ln w="28575" cap="flat" cmpd="sng">
                    <a:solidFill>
                      <a:schemeClr val="tx2">
                        <a:alpha val="100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57" name="AutoShape 48" descr="浅色上对角线"/>
                  <p:cNvSpPr/>
                  <p:nvPr/>
                </p:nvSpPr>
                <p:spPr>
                  <a:xfrm>
                    <a:off x="3211" y="3240"/>
                    <a:ext cx="136" cy="182"/>
                  </a:xfrm>
                  <a:custGeom>
                    <a:avLst/>
                    <a:gdLst>
                      <a:gd name="txL" fmla="*/ 4447 w 21600"/>
                      <a:gd name="txT" fmla="*/ 4510 h 21600"/>
                      <a:gd name="txR" fmla="*/ 17153 w 21600"/>
                      <a:gd name="txB" fmla="*/ 17090 h 21600"/>
                    </a:gdLst>
                    <a:ahLst/>
                    <a:cxnLst>
                      <a:cxn ang="0">
                        <a:pos x="1" y="1"/>
                      </a:cxn>
                      <a:cxn ang="0">
                        <a:pos x="0" y="2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600" h="21600">
                        <a:moveTo>
                          <a:pt x="0" y="0"/>
                        </a:moveTo>
                        <a:lnTo>
                          <a:pt x="5400" y="21600"/>
                        </a:lnTo>
                        <a:lnTo>
                          <a:pt x="16200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pattFill prst="ltUpDiag">
                    <a:fgClr>
                      <a:schemeClr val="tx2">
                        <a:alpha val="100000"/>
                      </a:schemeClr>
                    </a:fgClr>
                    <a:bgClr>
                      <a:srgbClr val="FFFFFF">
                        <a:alpha val="100000"/>
                      </a:srgbClr>
                    </a:bgClr>
                  </a:pattFill>
                  <a:ln w="28575" cap="flat" cmpd="sng">
                    <a:solidFill>
                      <a:schemeClr val="tx2">
                        <a:alpha val="100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58" name="AutoShape 49" descr="浅色上对角线"/>
                  <p:cNvSpPr/>
                  <p:nvPr/>
                </p:nvSpPr>
                <p:spPr>
                  <a:xfrm>
                    <a:off x="3420" y="3240"/>
                    <a:ext cx="136" cy="182"/>
                  </a:xfrm>
                  <a:custGeom>
                    <a:avLst/>
                    <a:gdLst>
                      <a:gd name="txL" fmla="*/ 4447 w 21600"/>
                      <a:gd name="txT" fmla="*/ 4510 h 21600"/>
                      <a:gd name="txR" fmla="*/ 17153 w 21600"/>
                      <a:gd name="txB" fmla="*/ 17090 h 21600"/>
                    </a:gdLst>
                    <a:ahLst/>
                    <a:cxnLst>
                      <a:cxn ang="0">
                        <a:pos x="1" y="1"/>
                      </a:cxn>
                      <a:cxn ang="0">
                        <a:pos x="0" y="2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600" h="21600">
                        <a:moveTo>
                          <a:pt x="0" y="0"/>
                        </a:moveTo>
                        <a:lnTo>
                          <a:pt x="5400" y="21600"/>
                        </a:lnTo>
                        <a:lnTo>
                          <a:pt x="16200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pattFill prst="ltUpDiag">
                    <a:fgClr>
                      <a:schemeClr val="tx2">
                        <a:alpha val="100000"/>
                      </a:schemeClr>
                    </a:fgClr>
                    <a:bgClr>
                      <a:srgbClr val="FFFFFF">
                        <a:alpha val="100000"/>
                      </a:srgbClr>
                    </a:bgClr>
                  </a:pattFill>
                  <a:ln w="28575" cap="flat" cmpd="sng">
                    <a:solidFill>
                      <a:schemeClr val="tx2">
                        <a:alpha val="100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59" name="AutoShape 50" descr="浅色上对角线"/>
                  <p:cNvSpPr/>
                  <p:nvPr/>
                </p:nvSpPr>
                <p:spPr>
                  <a:xfrm>
                    <a:off x="3628" y="3240"/>
                    <a:ext cx="136" cy="182"/>
                  </a:xfrm>
                  <a:custGeom>
                    <a:avLst/>
                    <a:gdLst>
                      <a:gd name="txL" fmla="*/ 4447 w 21600"/>
                      <a:gd name="txT" fmla="*/ 4510 h 21600"/>
                      <a:gd name="txR" fmla="*/ 17153 w 21600"/>
                      <a:gd name="txB" fmla="*/ 17090 h 21600"/>
                    </a:gdLst>
                    <a:ahLst/>
                    <a:cxnLst>
                      <a:cxn ang="0">
                        <a:pos x="1" y="1"/>
                      </a:cxn>
                      <a:cxn ang="0">
                        <a:pos x="0" y="2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600" h="21600">
                        <a:moveTo>
                          <a:pt x="0" y="0"/>
                        </a:moveTo>
                        <a:lnTo>
                          <a:pt x="5400" y="21600"/>
                        </a:lnTo>
                        <a:lnTo>
                          <a:pt x="16200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pattFill prst="ltUpDiag">
                    <a:fgClr>
                      <a:schemeClr val="tx2">
                        <a:alpha val="100000"/>
                      </a:schemeClr>
                    </a:fgClr>
                    <a:bgClr>
                      <a:srgbClr val="FFFFFF">
                        <a:alpha val="100000"/>
                      </a:srgbClr>
                    </a:bgClr>
                  </a:pattFill>
                  <a:ln w="28575" cap="flat" cmpd="sng">
                    <a:solidFill>
                      <a:schemeClr val="tx2">
                        <a:alpha val="100000"/>
                      </a:scheme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60" name="AutoShape 51" descr="浅色上对角线"/>
                  <p:cNvSpPr>
                    <a:spLocks noChangeAspect="1"/>
                  </p:cNvSpPr>
                  <p:nvPr/>
                </p:nvSpPr>
                <p:spPr>
                  <a:xfrm>
                    <a:off x="3650" y="3195"/>
                    <a:ext cx="93" cy="45"/>
                  </a:xfrm>
                  <a:custGeom>
                    <a:avLst/>
                    <a:gdLst>
                      <a:gd name="txL" fmla="*/ 2787 w 21600"/>
                      <a:gd name="txT" fmla="*/ 2880 h 21600"/>
                      <a:gd name="txR" fmla="*/ 18813 w 21600"/>
                      <a:gd name="txB" fmla="*/ 18720 h 2160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600" h="21600">
                        <a:moveTo>
                          <a:pt x="0" y="0"/>
                        </a:moveTo>
                        <a:lnTo>
                          <a:pt x="2129" y="21600"/>
                        </a:lnTo>
                        <a:lnTo>
                          <a:pt x="19471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pattFill prst="ltUpDiag">
                    <a:fgClr>
                      <a:schemeClr val="tx2">
                        <a:alpha val="100000"/>
                      </a:schemeClr>
                    </a:fgClr>
                    <a:bgClr>
                      <a:srgbClr val="FFFFFF">
                        <a:alpha val="100000"/>
                      </a:srgbClr>
                    </a:bgClr>
                  </a:pattFill>
                  <a:ln w="28575" cap="flat" cmpd="sng">
                    <a:pattFill prst="ltUpDiag">
                      <a:fgClr>
                        <a:schemeClr val="tx2">
                          <a:alpha val="100000"/>
                        </a:schemeClr>
                      </a:fgClr>
                      <a:bgClr>
                        <a:srgbClr val="FFFFFF"/>
                      </a:bgClr>
                    </a:patt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61" name="AutoShape 52" descr="浅色上对角线"/>
                  <p:cNvSpPr>
                    <a:spLocks noChangeAspect="1"/>
                  </p:cNvSpPr>
                  <p:nvPr/>
                </p:nvSpPr>
                <p:spPr>
                  <a:xfrm>
                    <a:off x="3442" y="3196"/>
                    <a:ext cx="93" cy="45"/>
                  </a:xfrm>
                  <a:custGeom>
                    <a:avLst/>
                    <a:gdLst>
                      <a:gd name="txL" fmla="*/ 2787 w 21600"/>
                      <a:gd name="txT" fmla="*/ 2880 h 21600"/>
                      <a:gd name="txR" fmla="*/ 18813 w 21600"/>
                      <a:gd name="txB" fmla="*/ 18720 h 2160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600" h="21600">
                        <a:moveTo>
                          <a:pt x="0" y="0"/>
                        </a:moveTo>
                        <a:lnTo>
                          <a:pt x="2129" y="21600"/>
                        </a:lnTo>
                        <a:lnTo>
                          <a:pt x="19471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pattFill prst="ltUpDiag">
                    <a:fgClr>
                      <a:schemeClr val="tx2">
                        <a:alpha val="100000"/>
                      </a:schemeClr>
                    </a:fgClr>
                    <a:bgClr>
                      <a:srgbClr val="FFFFFF">
                        <a:alpha val="100000"/>
                      </a:srgbClr>
                    </a:bgClr>
                  </a:pattFill>
                  <a:ln w="28575" cap="flat" cmpd="sng">
                    <a:pattFill prst="ltUpDiag">
                      <a:fgClr>
                        <a:schemeClr val="tx2">
                          <a:alpha val="100000"/>
                        </a:schemeClr>
                      </a:fgClr>
                      <a:bgClr>
                        <a:srgbClr val="FFFFFF"/>
                      </a:bgClr>
                    </a:patt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62" name="AutoShape 53" descr="浅色上对角线"/>
                  <p:cNvSpPr>
                    <a:spLocks noChangeAspect="1"/>
                  </p:cNvSpPr>
                  <p:nvPr/>
                </p:nvSpPr>
                <p:spPr>
                  <a:xfrm>
                    <a:off x="3233" y="3194"/>
                    <a:ext cx="93" cy="45"/>
                  </a:xfrm>
                  <a:custGeom>
                    <a:avLst/>
                    <a:gdLst>
                      <a:gd name="txL" fmla="*/ 2787 w 21600"/>
                      <a:gd name="txT" fmla="*/ 2880 h 21600"/>
                      <a:gd name="txR" fmla="*/ 18813 w 21600"/>
                      <a:gd name="txB" fmla="*/ 18720 h 2160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600" h="21600">
                        <a:moveTo>
                          <a:pt x="0" y="0"/>
                        </a:moveTo>
                        <a:lnTo>
                          <a:pt x="2129" y="21600"/>
                        </a:lnTo>
                        <a:lnTo>
                          <a:pt x="19471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pattFill prst="ltUpDiag">
                    <a:fgClr>
                      <a:schemeClr val="tx2">
                        <a:alpha val="100000"/>
                      </a:schemeClr>
                    </a:fgClr>
                    <a:bgClr>
                      <a:srgbClr val="FFFFFF">
                        <a:alpha val="100000"/>
                      </a:srgbClr>
                    </a:bgClr>
                  </a:pattFill>
                  <a:ln w="28575" cap="flat" cmpd="sng">
                    <a:pattFill prst="ltUpDiag">
                      <a:fgClr>
                        <a:schemeClr val="tx2">
                          <a:alpha val="100000"/>
                        </a:schemeClr>
                      </a:fgClr>
                      <a:bgClr>
                        <a:srgbClr val="FFFFFF"/>
                      </a:bgClr>
                    </a:patt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63" name="AutoShape 54" descr="浅色上对角线"/>
                  <p:cNvSpPr>
                    <a:spLocks noChangeAspect="1"/>
                  </p:cNvSpPr>
                  <p:nvPr/>
                </p:nvSpPr>
                <p:spPr>
                  <a:xfrm>
                    <a:off x="3024" y="3196"/>
                    <a:ext cx="93" cy="45"/>
                  </a:xfrm>
                  <a:custGeom>
                    <a:avLst/>
                    <a:gdLst>
                      <a:gd name="txL" fmla="*/ 2787 w 21600"/>
                      <a:gd name="txT" fmla="*/ 2880 h 21600"/>
                      <a:gd name="txR" fmla="*/ 18813 w 21600"/>
                      <a:gd name="txB" fmla="*/ 18720 h 2160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600" h="21600">
                        <a:moveTo>
                          <a:pt x="0" y="0"/>
                        </a:moveTo>
                        <a:lnTo>
                          <a:pt x="2129" y="21600"/>
                        </a:lnTo>
                        <a:lnTo>
                          <a:pt x="19471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pattFill prst="ltUpDiag">
                    <a:fgClr>
                      <a:schemeClr val="tx2">
                        <a:alpha val="100000"/>
                      </a:schemeClr>
                    </a:fgClr>
                    <a:bgClr>
                      <a:srgbClr val="FFFFFF">
                        <a:alpha val="100000"/>
                      </a:srgbClr>
                    </a:bgClr>
                  </a:pattFill>
                  <a:ln w="28575" cap="flat" cmpd="sng">
                    <a:pattFill prst="ltUpDiag">
                      <a:fgClr>
                        <a:schemeClr val="tx2">
                          <a:alpha val="100000"/>
                        </a:schemeClr>
                      </a:fgClr>
                      <a:bgClr>
                        <a:srgbClr val="FFFFFF"/>
                      </a:bgClr>
                    </a:patt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64" name="Line 55"/>
                  <p:cNvSpPr/>
                  <p:nvPr/>
                </p:nvSpPr>
                <p:spPr>
                  <a:xfrm flipV="1">
                    <a:off x="3729" y="2786"/>
                    <a:ext cx="0" cy="635"/>
                  </a:xfrm>
                  <a:prstGeom prst="line">
                    <a:avLst/>
                  </a:prstGeom>
                  <a:ln w="28575" cap="flat" cmpd="sng">
                    <a:solidFill>
                      <a:schemeClr val="tx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2065" name="Rectangle 56"/>
                  <p:cNvSpPr/>
                  <p:nvPr/>
                </p:nvSpPr>
                <p:spPr>
                  <a:xfrm flipV="1">
                    <a:off x="3741" y="3158"/>
                    <a:ext cx="46" cy="272"/>
                  </a:xfrm>
                  <a:prstGeom prst="rect">
                    <a:avLst/>
                  </a:prstGeom>
                  <a:solidFill>
                    <a:srgbClr val="FFFFFF"/>
                  </a:solidFill>
                  <a:ln w="28575" cap="flat" cmpd="sng">
                    <a:solidFill>
                      <a:schemeClr val="bg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</p:grpSp>
          </p:grpSp>
        </p:grpSp>
        <p:sp>
          <p:nvSpPr>
            <p:cNvPr id="42050" name="Rectangle 57"/>
            <p:cNvSpPr/>
            <p:nvPr/>
          </p:nvSpPr>
          <p:spPr>
            <a:xfrm>
              <a:off x="3289" y="1127"/>
              <a:ext cx="90" cy="122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1" name="Group 58"/>
          <p:cNvGrpSpPr/>
          <p:nvPr/>
        </p:nvGrpSpPr>
        <p:grpSpPr>
          <a:xfrm>
            <a:off x="5365750" y="939800"/>
            <a:ext cx="3708400" cy="2954338"/>
            <a:chOff x="3424" y="482"/>
            <a:chExt cx="2336" cy="1861"/>
          </a:xfrm>
        </p:grpSpPr>
        <p:sp>
          <p:nvSpPr>
            <p:cNvPr id="42038" name="Line 59"/>
            <p:cNvSpPr/>
            <p:nvPr/>
          </p:nvSpPr>
          <p:spPr>
            <a:xfrm>
              <a:off x="3424" y="1455"/>
              <a:ext cx="0" cy="888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42039" name="Line 60"/>
            <p:cNvSpPr/>
            <p:nvPr/>
          </p:nvSpPr>
          <p:spPr>
            <a:xfrm>
              <a:off x="3464" y="1728"/>
              <a:ext cx="771" cy="0"/>
            </a:xfrm>
            <a:prstGeom prst="line">
              <a:avLst/>
            </a:prstGeom>
            <a:ln w="9525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2040" name="Line 61"/>
            <p:cNvSpPr/>
            <p:nvPr/>
          </p:nvSpPr>
          <p:spPr>
            <a:xfrm>
              <a:off x="3461" y="1774"/>
              <a:ext cx="771" cy="0"/>
            </a:xfrm>
            <a:prstGeom prst="line">
              <a:avLst/>
            </a:prstGeom>
            <a:ln w="9525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2041" name="Line 62"/>
            <p:cNvSpPr/>
            <p:nvPr/>
          </p:nvSpPr>
          <p:spPr>
            <a:xfrm>
              <a:off x="3462" y="1823"/>
              <a:ext cx="771" cy="0"/>
            </a:xfrm>
            <a:prstGeom prst="line">
              <a:avLst/>
            </a:prstGeom>
            <a:ln w="9525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2042" name="Line 63"/>
            <p:cNvSpPr/>
            <p:nvPr/>
          </p:nvSpPr>
          <p:spPr>
            <a:xfrm>
              <a:off x="3963" y="1638"/>
              <a:ext cx="0" cy="273"/>
            </a:xfrm>
            <a:prstGeom prst="line">
              <a:avLst/>
            </a:prstGeom>
            <a:ln w="9525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2043" name="Oval 64"/>
            <p:cNvSpPr/>
            <p:nvPr/>
          </p:nvSpPr>
          <p:spPr>
            <a:xfrm>
              <a:off x="3939" y="1752"/>
              <a:ext cx="45" cy="46"/>
            </a:xfrm>
            <a:prstGeom prst="ellipse">
              <a:avLst/>
            </a:prstGeom>
            <a:solidFill>
              <a:srgbClr val="FFCC00"/>
            </a:solidFill>
            <a:ln w="9525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42044" name="Text Box 65"/>
            <p:cNvSpPr txBox="1"/>
            <p:nvPr/>
          </p:nvSpPr>
          <p:spPr>
            <a:xfrm rot="-5400000">
              <a:off x="3809" y="1819"/>
              <a:ext cx="182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000066"/>
                  </a:solidFill>
                  <a:latin typeface="仿宋_GB2312" pitchFamily="49" charset="-122"/>
                  <a:ea typeface="仿宋_GB2312" pitchFamily="49" charset="-122"/>
                </a:rPr>
                <a:t>t</a:t>
              </a:r>
            </a:p>
          </p:txBody>
        </p:sp>
        <p:sp>
          <p:nvSpPr>
            <p:cNvPr id="42045" name="Text Box 66"/>
            <p:cNvSpPr txBox="1"/>
            <p:nvPr/>
          </p:nvSpPr>
          <p:spPr>
            <a:xfrm rot="-5400000">
              <a:off x="3675" y="1474"/>
              <a:ext cx="422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000066"/>
                  </a:solidFill>
                  <a:latin typeface="仿宋_GB2312" pitchFamily="49" charset="-122"/>
                  <a:ea typeface="仿宋_GB2312" pitchFamily="49" charset="-122"/>
                </a:rPr>
                <a:t>h-t</a:t>
              </a:r>
            </a:p>
          </p:txBody>
        </p:sp>
        <p:sp>
          <p:nvSpPr>
            <p:cNvPr id="42046" name="Line 67"/>
            <p:cNvSpPr/>
            <p:nvPr/>
          </p:nvSpPr>
          <p:spPr>
            <a:xfrm>
              <a:off x="3963" y="1544"/>
              <a:ext cx="0" cy="181"/>
            </a:xfrm>
            <a:prstGeom prst="line">
              <a:avLst/>
            </a:prstGeom>
            <a:ln w="9525" cap="flat" cmpd="sng">
              <a:solidFill>
                <a:srgbClr val="0000CC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42047" name="Line 68"/>
            <p:cNvSpPr/>
            <p:nvPr/>
          </p:nvSpPr>
          <p:spPr>
            <a:xfrm flipV="1">
              <a:off x="3963" y="1820"/>
              <a:ext cx="0" cy="136"/>
            </a:xfrm>
            <a:prstGeom prst="line">
              <a:avLst/>
            </a:prstGeom>
            <a:ln w="9525" cap="flat" cmpd="sng">
              <a:solidFill>
                <a:srgbClr val="0000CC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42048" name="AutoShape 69"/>
            <p:cNvSpPr/>
            <p:nvPr/>
          </p:nvSpPr>
          <p:spPr>
            <a:xfrm>
              <a:off x="4201" y="482"/>
              <a:ext cx="1559" cy="1292"/>
            </a:xfrm>
            <a:prstGeom prst="wedgeRoundRectCallout">
              <a:avLst>
                <a:gd name="adj1" fmla="val -63023"/>
                <a:gd name="adj2" fmla="val 49306"/>
                <a:gd name="adj3" fmla="val 16667"/>
              </a:avLst>
            </a:prstGeom>
            <a:noFill/>
            <a:ln w="9525" cap="flat" cmpd="sng">
              <a:solidFill>
                <a:srgbClr val="0000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l"/>
              <a:r>
                <a:rPr lang="zh-CN" altLang="en-GB" sz="2000" i="0" dirty="0">
                  <a:solidFill>
                    <a:srgbClr val="000066"/>
                  </a:solidFill>
                  <a:latin typeface="仿宋_GB2312" pitchFamily="49" charset="-122"/>
                  <a:ea typeface="仿宋_GB2312" pitchFamily="49" charset="-122"/>
                </a:rPr>
                <a:t>连接时，部分键（</a:t>
              </a:r>
              <a:r>
                <a:rPr lang="en-GB" altLang="zh-CN" sz="2000" i="0" dirty="0">
                  <a:solidFill>
                    <a:srgbClr val="000066"/>
                  </a:solidFill>
                  <a:latin typeface="仿宋_GB2312" pitchFamily="49" charset="-122"/>
                  <a:ea typeface="仿宋_GB2312" pitchFamily="49" charset="-122"/>
                </a:rPr>
                <a:t>t</a:t>
              </a:r>
              <a:r>
                <a:rPr lang="zh-CN" altLang="en-GB" sz="2000" i="0" dirty="0">
                  <a:solidFill>
                    <a:srgbClr val="000066"/>
                  </a:solidFill>
                  <a:latin typeface="仿宋_GB2312" pitchFamily="49" charset="-122"/>
                  <a:ea typeface="仿宋_GB2312" pitchFamily="49" charset="-122"/>
                </a:rPr>
                <a:t>）嵌在轴上的键槽内</a:t>
              </a:r>
              <a:r>
                <a:rPr lang="en-GB" altLang="zh-CN" sz="2000" i="0" dirty="0">
                  <a:solidFill>
                    <a:srgbClr val="000066"/>
                  </a:solidFill>
                  <a:latin typeface="仿宋_GB2312" pitchFamily="49" charset="-122"/>
                  <a:ea typeface="仿宋_GB2312" pitchFamily="49" charset="-122"/>
                </a:rPr>
                <a:t>,</a:t>
              </a:r>
              <a:r>
                <a:rPr lang="zh-CN" altLang="en-GB" sz="2000" i="0" dirty="0">
                  <a:solidFill>
                    <a:srgbClr val="000066"/>
                  </a:solidFill>
                  <a:latin typeface="仿宋_GB2312" pitchFamily="49" charset="-122"/>
                  <a:ea typeface="仿宋_GB2312" pitchFamily="49" charset="-122"/>
                </a:rPr>
                <a:t>余下部分（</a:t>
              </a:r>
              <a:r>
                <a:rPr lang="en-GB" altLang="zh-CN" sz="2000" i="0" dirty="0">
                  <a:solidFill>
                    <a:srgbClr val="000066"/>
                  </a:solidFill>
                  <a:latin typeface="仿宋_GB2312" pitchFamily="49" charset="-122"/>
                  <a:ea typeface="仿宋_GB2312" pitchFamily="49" charset="-122"/>
                </a:rPr>
                <a:t>h-t</a:t>
              </a:r>
              <a:r>
                <a:rPr lang="zh-CN" altLang="en-GB" sz="2000" i="0" dirty="0">
                  <a:solidFill>
                    <a:srgbClr val="000066"/>
                  </a:solidFill>
                  <a:latin typeface="仿宋_GB2312" pitchFamily="49" charset="-122"/>
                  <a:ea typeface="仿宋_GB2312" pitchFamily="49" charset="-122"/>
                </a:rPr>
                <a:t>）则嵌在轴上零件内，从而将运动传递过去。</a:t>
              </a:r>
              <a:endParaRPr lang="zh-CN" altLang="en-US" sz="2000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endParaRPr>
            </a:p>
          </p:txBody>
        </p:sp>
      </p:grpSp>
      <p:grpSp>
        <p:nvGrpSpPr>
          <p:cNvPr id="41992" name="Group 70"/>
          <p:cNvGrpSpPr/>
          <p:nvPr/>
        </p:nvGrpSpPr>
        <p:grpSpPr>
          <a:xfrm>
            <a:off x="1030288" y="2697163"/>
            <a:ext cx="4600575" cy="3354387"/>
            <a:chOff x="602" y="1024"/>
            <a:chExt cx="2898" cy="2113"/>
          </a:xfrm>
        </p:grpSpPr>
        <p:sp>
          <p:nvSpPr>
            <p:cNvPr id="42011" name="Oval 71" descr="浅色下对角线"/>
            <p:cNvSpPr>
              <a:spLocks noChangeAspect="1"/>
            </p:cNvSpPr>
            <p:nvPr/>
          </p:nvSpPr>
          <p:spPr>
            <a:xfrm>
              <a:off x="3164" y="1199"/>
              <a:ext cx="336" cy="337"/>
            </a:xfrm>
            <a:prstGeom prst="ellipse">
              <a:avLst/>
            </a:prstGeom>
            <a:pattFill prst="ltDnDiag">
              <a:fgClr>
                <a:schemeClr val="hlink"/>
              </a:fgClr>
              <a:bgClr>
                <a:srgbClr val="FFFFFF"/>
              </a:bgClr>
            </a:pattFill>
            <a:ln w="28575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42012" name="Group 72"/>
            <p:cNvGrpSpPr/>
            <p:nvPr/>
          </p:nvGrpSpPr>
          <p:grpSpPr>
            <a:xfrm>
              <a:off x="602" y="2453"/>
              <a:ext cx="1870" cy="684"/>
              <a:chOff x="602" y="2453"/>
              <a:chExt cx="1870" cy="684"/>
            </a:xfrm>
          </p:grpSpPr>
          <p:sp>
            <p:nvSpPr>
              <p:cNvPr id="42024" name="Oval 73"/>
              <p:cNvSpPr/>
              <p:nvPr/>
            </p:nvSpPr>
            <p:spPr>
              <a:xfrm>
                <a:off x="603" y="2453"/>
                <a:ext cx="90" cy="340"/>
              </a:xfrm>
              <a:prstGeom prst="ellipse">
                <a:avLst/>
              </a:prstGeom>
              <a:solidFill>
                <a:schemeClr val="bg1"/>
              </a:solidFill>
              <a:ln w="28575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2025" name="Oval 74" descr="浅色下对角线"/>
              <p:cNvSpPr/>
              <p:nvPr/>
            </p:nvSpPr>
            <p:spPr>
              <a:xfrm>
                <a:off x="602" y="2795"/>
                <a:ext cx="90" cy="340"/>
              </a:xfrm>
              <a:prstGeom prst="ellipse">
                <a:avLst/>
              </a:prstGeom>
              <a:pattFill prst="ltDnDiag">
                <a:fgClr>
                  <a:schemeClr val="hlink"/>
                </a:fgClr>
                <a:bgClr>
                  <a:srgbClr val="FFFFFF"/>
                </a:bgClr>
              </a:pattFill>
              <a:ln w="28575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42026" name="Group 75"/>
              <p:cNvGrpSpPr/>
              <p:nvPr/>
            </p:nvGrpSpPr>
            <p:grpSpPr>
              <a:xfrm>
                <a:off x="657" y="2455"/>
                <a:ext cx="1815" cy="682"/>
                <a:chOff x="657" y="2455"/>
                <a:chExt cx="1815" cy="682"/>
              </a:xfrm>
            </p:grpSpPr>
            <p:sp>
              <p:nvSpPr>
                <p:cNvPr id="42027" name="Rectangle 76"/>
                <p:cNvSpPr/>
                <p:nvPr/>
              </p:nvSpPr>
              <p:spPr>
                <a:xfrm>
                  <a:off x="657" y="2455"/>
                  <a:ext cx="817" cy="682"/>
                </a:xfrm>
                <a:prstGeom prst="rect">
                  <a:avLst/>
                </a:prstGeom>
                <a:solidFill>
                  <a:srgbClr val="FFFFFF"/>
                </a:solidFill>
                <a:ln w="28575" cap="flat" cmpd="sng">
                  <a:solidFill>
                    <a:schemeClr val="hlink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grpSp>
              <p:nvGrpSpPr>
                <p:cNvPr id="42028" name="Group 77"/>
                <p:cNvGrpSpPr>
                  <a:grpSpLocks noChangeAspect="1"/>
                </p:cNvGrpSpPr>
                <p:nvPr/>
              </p:nvGrpSpPr>
              <p:grpSpPr>
                <a:xfrm>
                  <a:off x="1708" y="2744"/>
                  <a:ext cx="506" cy="100"/>
                  <a:chOff x="1718" y="2795"/>
                  <a:chExt cx="689" cy="136"/>
                </a:xfrm>
              </p:grpSpPr>
              <p:sp>
                <p:nvSpPr>
                  <p:cNvPr id="42033" name="Rectangle 78"/>
                  <p:cNvSpPr>
                    <a:spLocks noChangeAspect="1"/>
                  </p:cNvSpPr>
                  <p:nvPr/>
                </p:nvSpPr>
                <p:spPr>
                  <a:xfrm>
                    <a:off x="1791" y="2795"/>
                    <a:ext cx="545" cy="136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chemeClr val="hlink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2034" name="Arc 79"/>
                  <p:cNvSpPr>
                    <a:spLocks noChangeAspect="1"/>
                  </p:cNvSpPr>
                  <p:nvPr/>
                </p:nvSpPr>
                <p:spPr>
                  <a:xfrm flipH="1">
                    <a:off x="1718" y="2795"/>
                    <a:ext cx="75" cy="136"/>
                  </a:xfrm>
                  <a:custGeom>
                    <a:avLst/>
                    <a:gdLst>
                      <a:gd name="txL" fmla="*/ 0 w 22938"/>
                      <a:gd name="txT" fmla="*/ 0 h 43200"/>
                      <a:gd name="txR" fmla="*/ 22938 w 22938"/>
                      <a:gd name="txB" fmla="*/ 43200 h 4320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2938" h="43200" fill="none">
                        <a:moveTo>
                          <a:pt x="1337" y="0"/>
                        </a:moveTo>
                        <a:cubicBezTo>
                          <a:pt x="13267" y="0"/>
                          <a:pt x="22938" y="9670"/>
                          <a:pt x="22938" y="21600"/>
                        </a:cubicBezTo>
                        <a:cubicBezTo>
                          <a:pt x="22938" y="33529"/>
                          <a:pt x="13267" y="43200"/>
                          <a:pt x="1338" y="43200"/>
                        </a:cubicBezTo>
                        <a:cubicBezTo>
                          <a:pt x="891" y="43200"/>
                          <a:pt x="445" y="43186"/>
                          <a:pt x="0" y="43158"/>
                        </a:cubicBezTo>
                      </a:path>
                      <a:path w="22938" h="43200" stroke="0">
                        <a:moveTo>
                          <a:pt x="1337" y="0"/>
                        </a:moveTo>
                        <a:cubicBezTo>
                          <a:pt x="13267" y="0"/>
                          <a:pt x="22938" y="9670"/>
                          <a:pt x="22938" y="21600"/>
                        </a:cubicBezTo>
                        <a:cubicBezTo>
                          <a:pt x="22938" y="33529"/>
                          <a:pt x="13267" y="43200"/>
                          <a:pt x="1338" y="43200"/>
                        </a:cubicBezTo>
                        <a:cubicBezTo>
                          <a:pt x="891" y="43200"/>
                          <a:pt x="445" y="43186"/>
                          <a:pt x="0" y="43158"/>
                        </a:cubicBezTo>
                        <a:lnTo>
                          <a:pt x="1338" y="21600"/>
                        </a:lnTo>
                        <a:close/>
                      </a:path>
                    </a:pathLst>
                  </a:custGeom>
                  <a:noFill/>
                  <a:ln w="28575" cap="flat" cmpd="sng">
                    <a:solidFill>
                      <a:schemeClr val="hlink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35" name="Arc 80"/>
                  <p:cNvSpPr>
                    <a:spLocks noChangeAspect="1"/>
                  </p:cNvSpPr>
                  <p:nvPr/>
                </p:nvSpPr>
                <p:spPr>
                  <a:xfrm>
                    <a:off x="2332" y="2795"/>
                    <a:ext cx="75" cy="136"/>
                  </a:xfrm>
                  <a:custGeom>
                    <a:avLst/>
                    <a:gdLst>
                      <a:gd name="txL" fmla="*/ 0 w 22938"/>
                      <a:gd name="txT" fmla="*/ 0 h 43200"/>
                      <a:gd name="txR" fmla="*/ 22938 w 22938"/>
                      <a:gd name="txB" fmla="*/ 43200 h 43200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2938" h="43200" fill="none">
                        <a:moveTo>
                          <a:pt x="1337" y="0"/>
                        </a:moveTo>
                        <a:cubicBezTo>
                          <a:pt x="13267" y="0"/>
                          <a:pt x="22938" y="9670"/>
                          <a:pt x="22938" y="21600"/>
                        </a:cubicBezTo>
                        <a:cubicBezTo>
                          <a:pt x="22938" y="33529"/>
                          <a:pt x="13267" y="43200"/>
                          <a:pt x="1338" y="43200"/>
                        </a:cubicBezTo>
                        <a:cubicBezTo>
                          <a:pt x="891" y="43200"/>
                          <a:pt x="445" y="43186"/>
                          <a:pt x="0" y="43158"/>
                        </a:cubicBezTo>
                      </a:path>
                      <a:path w="22938" h="43200" stroke="0">
                        <a:moveTo>
                          <a:pt x="1337" y="0"/>
                        </a:moveTo>
                        <a:cubicBezTo>
                          <a:pt x="13267" y="0"/>
                          <a:pt x="22938" y="9670"/>
                          <a:pt x="22938" y="21600"/>
                        </a:cubicBezTo>
                        <a:cubicBezTo>
                          <a:pt x="22938" y="33529"/>
                          <a:pt x="13267" y="43200"/>
                          <a:pt x="1338" y="43200"/>
                        </a:cubicBezTo>
                        <a:cubicBezTo>
                          <a:pt x="891" y="43200"/>
                          <a:pt x="445" y="43186"/>
                          <a:pt x="0" y="43158"/>
                        </a:cubicBezTo>
                        <a:lnTo>
                          <a:pt x="1338" y="21600"/>
                        </a:lnTo>
                        <a:close/>
                      </a:path>
                    </a:pathLst>
                  </a:custGeom>
                  <a:noFill/>
                  <a:ln w="28575" cap="flat" cmpd="sng">
                    <a:solidFill>
                      <a:schemeClr val="hlink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036" name="Line 81"/>
                  <p:cNvSpPr>
                    <a:spLocks noChangeAspect="1"/>
                  </p:cNvSpPr>
                  <p:nvPr/>
                </p:nvSpPr>
                <p:spPr>
                  <a:xfrm>
                    <a:off x="1791" y="2807"/>
                    <a:ext cx="0" cy="113"/>
                  </a:xfrm>
                  <a:prstGeom prst="line">
                    <a:avLst/>
                  </a:prstGeom>
                  <a:ln w="28575" cap="flat" cmpd="sng">
                    <a:solidFill>
                      <a:schemeClr val="bg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2037" name="Line 82"/>
                  <p:cNvSpPr>
                    <a:spLocks noChangeAspect="1"/>
                  </p:cNvSpPr>
                  <p:nvPr/>
                </p:nvSpPr>
                <p:spPr>
                  <a:xfrm>
                    <a:off x="2336" y="2807"/>
                    <a:ext cx="0" cy="113"/>
                  </a:xfrm>
                  <a:prstGeom prst="line">
                    <a:avLst/>
                  </a:prstGeom>
                  <a:ln w="28575" cap="flat" cmpd="sng">
                    <a:solidFill>
                      <a:schemeClr val="bg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sp>
              <p:nvSpPr>
                <p:cNvPr id="42029" name="Line 83"/>
                <p:cNvSpPr/>
                <p:nvPr/>
              </p:nvSpPr>
              <p:spPr>
                <a:xfrm>
                  <a:off x="2426" y="2624"/>
                  <a:ext cx="46" cy="46"/>
                </a:xfrm>
                <a:prstGeom prst="line">
                  <a:avLst/>
                </a:prstGeom>
                <a:ln w="28575" cap="flat" cmpd="sng">
                  <a:solidFill>
                    <a:schemeClr val="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2030" name="Rectangle 84"/>
                <p:cNvSpPr/>
                <p:nvPr/>
              </p:nvSpPr>
              <p:spPr>
                <a:xfrm>
                  <a:off x="1474" y="2629"/>
                  <a:ext cx="952" cy="336"/>
                </a:xfrm>
                <a:prstGeom prst="rect">
                  <a:avLst/>
                </a:prstGeom>
                <a:noFill/>
                <a:ln w="28575" cap="flat" cmpd="sng">
                  <a:solidFill>
                    <a:schemeClr val="hlink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2031" name="Line 85"/>
                <p:cNvSpPr/>
                <p:nvPr/>
              </p:nvSpPr>
              <p:spPr>
                <a:xfrm flipV="1">
                  <a:off x="2424" y="2926"/>
                  <a:ext cx="46" cy="46"/>
                </a:xfrm>
                <a:prstGeom prst="line">
                  <a:avLst/>
                </a:prstGeom>
                <a:ln w="28575" cap="flat" cmpd="sng">
                  <a:solidFill>
                    <a:schemeClr val="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2032" name="Line 86"/>
                <p:cNvSpPr/>
                <p:nvPr/>
              </p:nvSpPr>
              <p:spPr>
                <a:xfrm flipV="1">
                  <a:off x="2471" y="2662"/>
                  <a:ext cx="0" cy="272"/>
                </a:xfrm>
                <a:prstGeom prst="line">
                  <a:avLst/>
                </a:prstGeom>
                <a:ln w="28575" cap="flat" cmpd="sng">
                  <a:solidFill>
                    <a:schemeClr val="hlink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grpSp>
          <p:nvGrpSpPr>
            <p:cNvPr id="42013" name="Group 87"/>
            <p:cNvGrpSpPr/>
            <p:nvPr/>
          </p:nvGrpSpPr>
          <p:grpSpPr>
            <a:xfrm>
              <a:off x="616" y="1024"/>
              <a:ext cx="1870" cy="684"/>
              <a:chOff x="616" y="1024"/>
              <a:chExt cx="1870" cy="684"/>
            </a:xfrm>
          </p:grpSpPr>
          <p:sp>
            <p:nvSpPr>
              <p:cNvPr id="42014" name="Oval 88"/>
              <p:cNvSpPr/>
              <p:nvPr/>
            </p:nvSpPr>
            <p:spPr>
              <a:xfrm>
                <a:off x="617" y="1024"/>
                <a:ext cx="90" cy="340"/>
              </a:xfrm>
              <a:prstGeom prst="ellipse">
                <a:avLst/>
              </a:prstGeom>
              <a:solidFill>
                <a:schemeClr val="bg1"/>
              </a:solidFill>
              <a:ln w="28575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42015" name="Group 89"/>
              <p:cNvGrpSpPr/>
              <p:nvPr/>
            </p:nvGrpSpPr>
            <p:grpSpPr>
              <a:xfrm>
                <a:off x="616" y="1026"/>
                <a:ext cx="1870" cy="682"/>
                <a:chOff x="616" y="1026"/>
                <a:chExt cx="1870" cy="682"/>
              </a:xfrm>
            </p:grpSpPr>
            <p:sp>
              <p:nvSpPr>
                <p:cNvPr id="42016" name="Rectangle 90"/>
                <p:cNvSpPr/>
                <p:nvPr/>
              </p:nvSpPr>
              <p:spPr>
                <a:xfrm>
                  <a:off x="671" y="1026"/>
                  <a:ext cx="817" cy="682"/>
                </a:xfrm>
                <a:prstGeom prst="rect">
                  <a:avLst/>
                </a:prstGeom>
                <a:solidFill>
                  <a:srgbClr val="FFFFFF"/>
                </a:solidFill>
                <a:ln w="28575" cap="flat" cmpd="sng">
                  <a:solidFill>
                    <a:schemeClr val="hlink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2017" name="Rectangle 91"/>
                <p:cNvSpPr/>
                <p:nvPr/>
              </p:nvSpPr>
              <p:spPr>
                <a:xfrm>
                  <a:off x="1488" y="1198"/>
                  <a:ext cx="952" cy="336"/>
                </a:xfrm>
                <a:prstGeom prst="rect">
                  <a:avLst/>
                </a:prstGeom>
                <a:noFill/>
                <a:ln w="28575" cap="flat" cmpd="sng">
                  <a:solidFill>
                    <a:schemeClr val="hlink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2018" name="Oval 92" descr="浅色下对角线"/>
                <p:cNvSpPr/>
                <p:nvPr/>
              </p:nvSpPr>
              <p:spPr>
                <a:xfrm>
                  <a:off x="616" y="1366"/>
                  <a:ext cx="90" cy="340"/>
                </a:xfrm>
                <a:prstGeom prst="ellipse">
                  <a:avLst/>
                </a:prstGeom>
                <a:pattFill prst="ltDnDiag">
                  <a:fgClr>
                    <a:schemeClr val="hlink"/>
                  </a:fgClr>
                  <a:bgClr>
                    <a:srgbClr val="FFFFFF"/>
                  </a:bgClr>
                </a:pattFill>
                <a:ln w="28575" cap="flat" cmpd="sng">
                  <a:solidFill>
                    <a:schemeClr val="hlink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2019" name="Rectangle 93"/>
                <p:cNvSpPr/>
                <p:nvPr/>
              </p:nvSpPr>
              <p:spPr>
                <a:xfrm>
                  <a:off x="656" y="1037"/>
                  <a:ext cx="90" cy="324"/>
                </a:xfrm>
                <a:prstGeom prst="rect">
                  <a:avLst/>
                </a:prstGeom>
                <a:solidFill>
                  <a:srgbClr val="FFFFFF"/>
                </a:solidFill>
                <a:ln w="28575" cap="flat" cmpd="sng">
                  <a:solidFill>
                    <a:schemeClr val="bg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grpSp>
              <p:nvGrpSpPr>
                <p:cNvPr id="42020" name="Group 94"/>
                <p:cNvGrpSpPr/>
                <p:nvPr/>
              </p:nvGrpSpPr>
              <p:grpSpPr>
                <a:xfrm>
                  <a:off x="2438" y="1193"/>
                  <a:ext cx="48" cy="348"/>
                  <a:chOff x="2560" y="1117"/>
                  <a:chExt cx="48" cy="348"/>
                </a:xfrm>
              </p:grpSpPr>
              <p:sp>
                <p:nvSpPr>
                  <p:cNvPr id="42021" name="Line 95"/>
                  <p:cNvSpPr/>
                  <p:nvPr/>
                </p:nvSpPr>
                <p:spPr>
                  <a:xfrm>
                    <a:off x="2562" y="1117"/>
                    <a:ext cx="46" cy="46"/>
                  </a:xfrm>
                  <a:prstGeom prst="line">
                    <a:avLst/>
                  </a:prstGeom>
                  <a:ln w="28575" cap="flat" cmpd="sng">
                    <a:solidFill>
                      <a:schemeClr val="hlink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2022" name="Line 96"/>
                  <p:cNvSpPr/>
                  <p:nvPr/>
                </p:nvSpPr>
                <p:spPr>
                  <a:xfrm flipV="1">
                    <a:off x="2560" y="1419"/>
                    <a:ext cx="46" cy="46"/>
                  </a:xfrm>
                  <a:prstGeom prst="line">
                    <a:avLst/>
                  </a:prstGeom>
                  <a:ln w="28575" cap="flat" cmpd="sng">
                    <a:solidFill>
                      <a:schemeClr val="hlink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2023" name="Line 97"/>
                  <p:cNvSpPr/>
                  <p:nvPr/>
                </p:nvSpPr>
                <p:spPr>
                  <a:xfrm flipV="1">
                    <a:off x="2607" y="1155"/>
                    <a:ext cx="0" cy="272"/>
                  </a:xfrm>
                  <a:prstGeom prst="line">
                    <a:avLst/>
                  </a:prstGeom>
                  <a:ln w="28575" cap="flat" cmpd="sng">
                    <a:solidFill>
                      <a:schemeClr val="hlink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</p:grpSp>
        </p:grpSp>
      </p:grpSp>
      <p:sp>
        <p:nvSpPr>
          <p:cNvPr id="502882" name="AutoShape 98"/>
          <p:cNvSpPr/>
          <p:nvPr/>
        </p:nvSpPr>
        <p:spPr>
          <a:xfrm>
            <a:off x="180975" y="606425"/>
            <a:ext cx="4792663" cy="1628775"/>
          </a:xfrm>
          <a:prstGeom prst="wedgeRoundRectCallout">
            <a:avLst>
              <a:gd name="adj1" fmla="val 21514"/>
              <a:gd name="adj2" fmla="val 97954"/>
              <a:gd name="adj3" fmla="val 16667"/>
            </a:avLst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l"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i="0" dirty="0">
                <a:latin typeface="仿宋_GB2312" pitchFamily="49" charset="-122"/>
                <a:ea typeface="仿宋_GB2312" pitchFamily="49" charset="-122"/>
              </a:rPr>
              <a:t>在主视图上，因为剖切平面通过轴和平键的对称中心线，所以按装配画法的规定，轴和键按不剖绘制。</a:t>
            </a:r>
          </a:p>
        </p:txBody>
      </p:sp>
      <p:grpSp>
        <p:nvGrpSpPr>
          <p:cNvPr id="41994" name="Group 99"/>
          <p:cNvGrpSpPr/>
          <p:nvPr/>
        </p:nvGrpSpPr>
        <p:grpSpPr>
          <a:xfrm>
            <a:off x="2551113" y="3432175"/>
            <a:ext cx="225425" cy="493713"/>
            <a:chOff x="1651" y="2052"/>
            <a:chExt cx="142" cy="311"/>
          </a:xfrm>
        </p:grpSpPr>
        <p:sp>
          <p:nvSpPr>
            <p:cNvPr id="42003" name="AutoShape 100"/>
            <p:cNvSpPr/>
            <p:nvPr/>
          </p:nvSpPr>
          <p:spPr>
            <a:xfrm>
              <a:off x="1657" y="2052"/>
              <a:ext cx="136" cy="45"/>
            </a:xfrm>
            <a:prstGeom prst="triangle">
              <a:avLst>
                <a:gd name="adj" fmla="val 50000"/>
              </a:avLst>
            </a:prstGeom>
            <a:noFill/>
            <a:ln w="19050">
              <a:noFill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42004" name="Group 101"/>
            <p:cNvGrpSpPr/>
            <p:nvPr/>
          </p:nvGrpSpPr>
          <p:grpSpPr>
            <a:xfrm>
              <a:off x="1651" y="2097"/>
              <a:ext cx="142" cy="266"/>
              <a:chOff x="1560" y="1532"/>
              <a:chExt cx="142" cy="266"/>
            </a:xfrm>
          </p:grpSpPr>
          <p:sp>
            <p:nvSpPr>
              <p:cNvPr id="42005" name="Rectangle 102"/>
              <p:cNvSpPr/>
              <p:nvPr/>
            </p:nvSpPr>
            <p:spPr>
              <a:xfrm>
                <a:off x="1566" y="1532"/>
                <a:ext cx="136" cy="209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2006" name="Line 103"/>
              <p:cNvSpPr/>
              <p:nvPr/>
            </p:nvSpPr>
            <p:spPr>
              <a:xfrm>
                <a:off x="1560" y="1700"/>
                <a:ext cx="136" cy="0"/>
              </a:xfrm>
              <a:prstGeom prst="line">
                <a:avLst/>
              </a:prstGeom>
              <a:ln w="19050">
                <a:noFill/>
              </a:ln>
            </p:spPr>
          </p:sp>
          <p:sp>
            <p:nvSpPr>
              <p:cNvPr id="42007" name="Line 104"/>
              <p:cNvSpPr/>
              <p:nvPr/>
            </p:nvSpPr>
            <p:spPr>
              <a:xfrm>
                <a:off x="1598" y="1538"/>
                <a:ext cx="0" cy="159"/>
              </a:xfrm>
              <a:prstGeom prst="line">
                <a:avLst/>
              </a:prstGeom>
              <a:ln w="19050">
                <a:noFill/>
              </a:ln>
            </p:spPr>
          </p:sp>
          <p:sp>
            <p:nvSpPr>
              <p:cNvPr id="42008" name="Line 105"/>
              <p:cNvSpPr/>
              <p:nvPr/>
            </p:nvSpPr>
            <p:spPr>
              <a:xfrm>
                <a:off x="1671" y="1533"/>
                <a:ext cx="0" cy="159"/>
              </a:xfrm>
              <a:prstGeom prst="line">
                <a:avLst/>
              </a:prstGeom>
              <a:ln w="19050">
                <a:noFill/>
              </a:ln>
            </p:spPr>
          </p:sp>
          <p:sp>
            <p:nvSpPr>
              <p:cNvPr id="42009" name="Rectangle 106"/>
              <p:cNvSpPr/>
              <p:nvPr/>
            </p:nvSpPr>
            <p:spPr>
              <a:xfrm>
                <a:off x="1618" y="1672"/>
                <a:ext cx="34" cy="90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2010" name="Rectangle 107"/>
              <p:cNvSpPr/>
              <p:nvPr/>
            </p:nvSpPr>
            <p:spPr>
              <a:xfrm>
                <a:off x="1602" y="1752"/>
                <a:ext cx="78" cy="46"/>
              </a:xfrm>
              <a:prstGeom prst="rect">
                <a:avLst/>
              </a:prstGeom>
              <a:noFill/>
              <a:ln w="19050">
                <a:noFill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1" name="Group 108"/>
          <p:cNvGrpSpPr/>
          <p:nvPr/>
        </p:nvGrpSpPr>
        <p:grpSpPr>
          <a:xfrm>
            <a:off x="2871788" y="2901950"/>
            <a:ext cx="2565400" cy="161925"/>
            <a:chOff x="1762" y="1153"/>
            <a:chExt cx="1616" cy="102"/>
          </a:xfrm>
        </p:grpSpPr>
        <p:sp>
          <p:nvSpPr>
            <p:cNvPr id="42001" name="Rectangle 109"/>
            <p:cNvSpPr/>
            <p:nvPr/>
          </p:nvSpPr>
          <p:spPr>
            <a:xfrm>
              <a:off x="1762" y="1153"/>
              <a:ext cx="408" cy="91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E32C0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42002" name="Rectangle 110"/>
            <p:cNvSpPr/>
            <p:nvPr/>
          </p:nvSpPr>
          <p:spPr>
            <a:xfrm>
              <a:off x="3288" y="1164"/>
              <a:ext cx="90" cy="91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41996" name="Rectangle 111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13.3.1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普通平键联结</a:t>
            </a:r>
            <a:endParaRPr lang="zh-CN" altLang="en-US" i="0" dirty="0">
              <a:solidFill>
                <a:srgbClr val="CC33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502896" name="AutoShape 112"/>
          <p:cNvSpPr/>
          <p:nvPr/>
        </p:nvSpPr>
        <p:spPr>
          <a:xfrm>
            <a:off x="4689475" y="4335463"/>
            <a:ext cx="4146550" cy="1763712"/>
          </a:xfrm>
          <a:prstGeom prst="wedgeRoundRectCallout">
            <a:avLst>
              <a:gd name="adj1" fmla="val -34417"/>
              <a:gd name="adj2" fmla="val -125245"/>
              <a:gd name="adj3" fmla="val 16667"/>
            </a:avLst>
          </a:prstGeom>
          <a:noFill/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l"/>
            <a:r>
              <a:rPr lang="zh-CN" altLang="en-US" i="0" dirty="0">
                <a:latin typeface="仿宋_GB2312" pitchFamily="49" charset="-122"/>
                <a:ea typeface="仿宋_GB2312" pitchFamily="49" charset="-122"/>
              </a:rPr>
              <a:t>平键传动时，键与键槽是侧面接触，而在顶面留有间隙，因而在平键的顶面处应将此间隙画出。</a:t>
            </a:r>
          </a:p>
        </p:txBody>
      </p:sp>
      <p:sp>
        <p:nvSpPr>
          <p:cNvPr id="41998" name="Line 113"/>
          <p:cNvSpPr/>
          <p:nvPr/>
        </p:nvSpPr>
        <p:spPr>
          <a:xfrm>
            <a:off x="4645025" y="3246438"/>
            <a:ext cx="1441450" cy="0"/>
          </a:xfrm>
          <a:prstGeom prst="line">
            <a:avLst/>
          </a:prstGeom>
          <a:ln w="9525" cap="flat" cmpd="sng">
            <a:solidFill>
              <a:schemeClr val="tx2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41999" name="Line 114"/>
          <p:cNvSpPr/>
          <p:nvPr/>
        </p:nvSpPr>
        <p:spPr>
          <a:xfrm>
            <a:off x="781050" y="3238500"/>
            <a:ext cx="3455988" cy="0"/>
          </a:xfrm>
          <a:prstGeom prst="line">
            <a:avLst/>
          </a:prstGeom>
          <a:ln w="9525" cap="flat" cmpd="sng">
            <a:solidFill>
              <a:schemeClr val="tx2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42000" name="Line 115"/>
          <p:cNvSpPr/>
          <p:nvPr/>
        </p:nvSpPr>
        <p:spPr>
          <a:xfrm>
            <a:off x="758825" y="5507038"/>
            <a:ext cx="3455988" cy="0"/>
          </a:xfrm>
          <a:prstGeom prst="line">
            <a:avLst/>
          </a:prstGeom>
          <a:ln w="9525" cap="flat" cmpd="sng">
            <a:solidFill>
              <a:schemeClr val="tx2"/>
            </a:solidFill>
            <a:prstDash val="lgDashDot"/>
            <a:headEnd type="none" w="med" len="med"/>
            <a:tailEnd type="none" w="med" len="med"/>
          </a:ln>
        </p:spPr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02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02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2882" grpId="0" animBg="1"/>
      <p:bldP spid="50289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5277504-8667-495D-A679-03E858FF3601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17:19:13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30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37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grpSp>
        <p:nvGrpSpPr>
          <p:cNvPr id="43013" name="Group 2"/>
          <p:cNvGrpSpPr/>
          <p:nvPr/>
        </p:nvGrpSpPr>
        <p:grpSpPr>
          <a:xfrm>
            <a:off x="647700" y="568325"/>
            <a:ext cx="7732713" cy="3619500"/>
            <a:chOff x="364" y="945"/>
            <a:chExt cx="4871" cy="2280"/>
          </a:xfrm>
        </p:grpSpPr>
        <p:sp>
          <p:nvSpPr>
            <p:cNvPr id="43016" name="Freeform 3"/>
            <p:cNvSpPr/>
            <p:nvPr/>
          </p:nvSpPr>
          <p:spPr>
            <a:xfrm>
              <a:off x="477" y="1800"/>
              <a:ext cx="67" cy="520"/>
            </a:xfrm>
            <a:custGeom>
              <a:avLst/>
              <a:gdLst>
                <a:gd name="txL" fmla="*/ 0 w 401"/>
                <a:gd name="txT" fmla="*/ 0 h 3120"/>
                <a:gd name="txR" fmla="*/ 401 w 401"/>
                <a:gd name="txB" fmla="*/ 3120 h 3120"/>
              </a:gdLst>
              <a:ahLst/>
              <a:cxnLst>
                <a:cxn ang="0">
                  <a:pos x="67" y="0"/>
                </a:cxn>
                <a:cxn ang="0">
                  <a:pos x="23" y="100"/>
                </a:cxn>
                <a:cxn ang="0">
                  <a:pos x="0" y="206"/>
                </a:cxn>
                <a:cxn ang="0">
                  <a:pos x="0" y="314"/>
                </a:cxn>
                <a:cxn ang="0">
                  <a:pos x="23" y="421"/>
                </a:cxn>
                <a:cxn ang="0">
                  <a:pos x="67" y="520"/>
                </a:cxn>
              </a:cxnLst>
              <a:rect l="txL" t="txT" r="txR" b="txB"/>
              <a:pathLst>
                <a:path w="401" h="3120">
                  <a:moveTo>
                    <a:pt x="401" y="0"/>
                  </a:moveTo>
                  <a:cubicBezTo>
                    <a:pt x="401" y="0"/>
                    <a:pt x="136" y="597"/>
                    <a:pt x="136" y="597"/>
                  </a:cubicBezTo>
                  <a:cubicBezTo>
                    <a:pt x="136" y="597"/>
                    <a:pt x="0" y="1235"/>
                    <a:pt x="0" y="1235"/>
                  </a:cubicBezTo>
                  <a:cubicBezTo>
                    <a:pt x="0" y="1235"/>
                    <a:pt x="0" y="1887"/>
                    <a:pt x="0" y="1887"/>
                  </a:cubicBezTo>
                  <a:cubicBezTo>
                    <a:pt x="0" y="1887"/>
                    <a:pt x="135" y="2525"/>
                    <a:pt x="135" y="2525"/>
                  </a:cubicBezTo>
                  <a:cubicBezTo>
                    <a:pt x="135" y="2525"/>
                    <a:pt x="399" y="3120"/>
                    <a:pt x="399" y="312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7" name="Freeform 4"/>
            <p:cNvSpPr/>
            <p:nvPr/>
          </p:nvSpPr>
          <p:spPr>
            <a:xfrm>
              <a:off x="477" y="2320"/>
              <a:ext cx="67" cy="520"/>
            </a:xfrm>
            <a:custGeom>
              <a:avLst/>
              <a:gdLst>
                <a:gd name="txL" fmla="*/ 0 w 400"/>
                <a:gd name="txT" fmla="*/ 0 h 3120"/>
                <a:gd name="txR" fmla="*/ 400 w 400"/>
                <a:gd name="txB" fmla="*/ 3120 h 3120"/>
              </a:gdLst>
              <a:ahLst/>
              <a:cxnLst>
                <a:cxn ang="0">
                  <a:pos x="67" y="0"/>
                </a:cxn>
                <a:cxn ang="0">
                  <a:pos x="23" y="99"/>
                </a:cxn>
                <a:cxn ang="0">
                  <a:pos x="0" y="206"/>
                </a:cxn>
                <a:cxn ang="0">
                  <a:pos x="0" y="314"/>
                </a:cxn>
                <a:cxn ang="0">
                  <a:pos x="23" y="421"/>
                </a:cxn>
                <a:cxn ang="0">
                  <a:pos x="67" y="520"/>
                </a:cxn>
              </a:cxnLst>
              <a:rect l="txL" t="txT" r="txR" b="txB"/>
              <a:pathLst>
                <a:path w="400" h="3120">
                  <a:moveTo>
                    <a:pt x="400" y="0"/>
                  </a:moveTo>
                  <a:cubicBezTo>
                    <a:pt x="400" y="0"/>
                    <a:pt x="136" y="596"/>
                    <a:pt x="136" y="596"/>
                  </a:cubicBezTo>
                  <a:cubicBezTo>
                    <a:pt x="136" y="596"/>
                    <a:pt x="0" y="1233"/>
                    <a:pt x="0" y="1233"/>
                  </a:cubicBezTo>
                  <a:cubicBezTo>
                    <a:pt x="0" y="1233"/>
                    <a:pt x="0" y="1885"/>
                    <a:pt x="0" y="1885"/>
                  </a:cubicBezTo>
                  <a:cubicBezTo>
                    <a:pt x="0" y="1885"/>
                    <a:pt x="135" y="2523"/>
                    <a:pt x="135" y="2523"/>
                  </a:cubicBezTo>
                  <a:cubicBezTo>
                    <a:pt x="135" y="2523"/>
                    <a:pt x="399" y="3120"/>
                    <a:pt x="399" y="312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8" name="Freeform 5"/>
            <p:cNvSpPr/>
            <p:nvPr/>
          </p:nvSpPr>
          <p:spPr>
            <a:xfrm>
              <a:off x="544" y="2320"/>
              <a:ext cx="67" cy="520"/>
            </a:xfrm>
            <a:custGeom>
              <a:avLst/>
              <a:gdLst>
                <a:gd name="txL" fmla="*/ 0 w 401"/>
                <a:gd name="txT" fmla="*/ 0 h 3120"/>
                <a:gd name="txR" fmla="*/ 401 w 401"/>
                <a:gd name="txB" fmla="*/ 3120 h 3120"/>
              </a:gdLst>
              <a:ahLst/>
              <a:cxnLst>
                <a:cxn ang="0">
                  <a:pos x="0" y="520"/>
                </a:cxn>
                <a:cxn ang="0">
                  <a:pos x="44" y="421"/>
                </a:cxn>
                <a:cxn ang="0">
                  <a:pos x="67" y="314"/>
                </a:cxn>
                <a:cxn ang="0">
                  <a:pos x="67" y="206"/>
                </a:cxn>
                <a:cxn ang="0">
                  <a:pos x="44" y="99"/>
                </a:cxn>
                <a:cxn ang="0">
                  <a:pos x="0" y="0"/>
                </a:cxn>
              </a:cxnLst>
              <a:rect l="txL" t="txT" r="txR" b="txB"/>
              <a:pathLst>
                <a:path w="401" h="3120">
                  <a:moveTo>
                    <a:pt x="2" y="3120"/>
                  </a:moveTo>
                  <a:cubicBezTo>
                    <a:pt x="2" y="3120"/>
                    <a:pt x="266" y="2523"/>
                    <a:pt x="266" y="2523"/>
                  </a:cubicBezTo>
                  <a:cubicBezTo>
                    <a:pt x="266" y="2523"/>
                    <a:pt x="401" y="1885"/>
                    <a:pt x="401" y="1885"/>
                  </a:cubicBezTo>
                  <a:cubicBezTo>
                    <a:pt x="401" y="1885"/>
                    <a:pt x="401" y="1233"/>
                    <a:pt x="401" y="1233"/>
                  </a:cubicBezTo>
                  <a:cubicBezTo>
                    <a:pt x="401" y="1233"/>
                    <a:pt x="265" y="596"/>
                    <a:pt x="265" y="596"/>
                  </a:cubicBezTo>
                  <a:cubicBezTo>
                    <a:pt x="265" y="596"/>
                    <a:pt x="0" y="0"/>
                    <a:pt x="0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9" name="Line 6"/>
            <p:cNvSpPr/>
            <p:nvPr/>
          </p:nvSpPr>
          <p:spPr>
            <a:xfrm flipH="1" flipV="1">
              <a:off x="478" y="2645"/>
              <a:ext cx="106" cy="10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20" name="Line 7"/>
            <p:cNvSpPr/>
            <p:nvPr/>
          </p:nvSpPr>
          <p:spPr>
            <a:xfrm flipH="1" flipV="1">
              <a:off x="486" y="2471"/>
              <a:ext cx="127" cy="12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21" name="Line 8"/>
            <p:cNvSpPr/>
            <p:nvPr/>
          </p:nvSpPr>
          <p:spPr>
            <a:xfrm flipH="1" flipV="1">
              <a:off x="534" y="2338"/>
              <a:ext cx="37" cy="3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22" name="Freeform 9"/>
            <p:cNvSpPr/>
            <p:nvPr/>
          </p:nvSpPr>
          <p:spPr>
            <a:xfrm>
              <a:off x="2256" y="1800"/>
              <a:ext cx="66" cy="520"/>
            </a:xfrm>
            <a:custGeom>
              <a:avLst/>
              <a:gdLst>
                <a:gd name="txL" fmla="*/ 0 w 400"/>
                <a:gd name="txT" fmla="*/ 0 h 3120"/>
                <a:gd name="txR" fmla="*/ 400 w 400"/>
                <a:gd name="txB" fmla="*/ 3120 h 3120"/>
              </a:gdLst>
              <a:ahLst/>
              <a:cxnLst>
                <a:cxn ang="0">
                  <a:pos x="66" y="0"/>
                </a:cxn>
                <a:cxn ang="0">
                  <a:pos x="22" y="100"/>
                </a:cxn>
                <a:cxn ang="0">
                  <a:pos x="0" y="206"/>
                </a:cxn>
                <a:cxn ang="0">
                  <a:pos x="0" y="314"/>
                </a:cxn>
                <a:cxn ang="0">
                  <a:pos x="22" y="421"/>
                </a:cxn>
                <a:cxn ang="0">
                  <a:pos x="66" y="520"/>
                </a:cxn>
              </a:cxnLst>
              <a:rect l="txL" t="txT" r="txR" b="txB"/>
              <a:pathLst>
                <a:path w="400" h="3120">
                  <a:moveTo>
                    <a:pt x="400" y="0"/>
                  </a:moveTo>
                  <a:cubicBezTo>
                    <a:pt x="400" y="0"/>
                    <a:pt x="136" y="597"/>
                    <a:pt x="136" y="597"/>
                  </a:cubicBezTo>
                  <a:cubicBezTo>
                    <a:pt x="136" y="597"/>
                    <a:pt x="0" y="1235"/>
                    <a:pt x="0" y="1235"/>
                  </a:cubicBezTo>
                  <a:cubicBezTo>
                    <a:pt x="0" y="1235"/>
                    <a:pt x="0" y="1887"/>
                    <a:pt x="0" y="1887"/>
                  </a:cubicBezTo>
                  <a:cubicBezTo>
                    <a:pt x="0" y="1887"/>
                    <a:pt x="135" y="2525"/>
                    <a:pt x="135" y="2525"/>
                  </a:cubicBezTo>
                  <a:cubicBezTo>
                    <a:pt x="135" y="2525"/>
                    <a:pt x="399" y="3120"/>
                    <a:pt x="399" y="312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3" name="Freeform 10"/>
            <p:cNvSpPr/>
            <p:nvPr/>
          </p:nvSpPr>
          <p:spPr>
            <a:xfrm>
              <a:off x="2322" y="1800"/>
              <a:ext cx="67" cy="520"/>
            </a:xfrm>
            <a:custGeom>
              <a:avLst/>
              <a:gdLst>
                <a:gd name="txL" fmla="*/ 0 w 401"/>
                <a:gd name="txT" fmla="*/ 0 h 3120"/>
                <a:gd name="txR" fmla="*/ 401 w 401"/>
                <a:gd name="txB" fmla="*/ 3120 h 3120"/>
              </a:gdLst>
              <a:ahLst/>
              <a:cxnLst>
                <a:cxn ang="0">
                  <a:pos x="0" y="520"/>
                </a:cxn>
                <a:cxn ang="0">
                  <a:pos x="45" y="421"/>
                </a:cxn>
                <a:cxn ang="0">
                  <a:pos x="67" y="314"/>
                </a:cxn>
                <a:cxn ang="0">
                  <a:pos x="67" y="206"/>
                </a:cxn>
                <a:cxn ang="0">
                  <a:pos x="44" y="100"/>
                </a:cxn>
                <a:cxn ang="0">
                  <a:pos x="0" y="0"/>
                </a:cxn>
              </a:cxnLst>
              <a:rect l="txL" t="txT" r="txR" b="txB"/>
              <a:pathLst>
                <a:path w="401" h="3120">
                  <a:moveTo>
                    <a:pt x="2" y="3120"/>
                  </a:moveTo>
                  <a:cubicBezTo>
                    <a:pt x="2" y="3120"/>
                    <a:pt x="267" y="2525"/>
                    <a:pt x="267" y="2525"/>
                  </a:cubicBezTo>
                  <a:cubicBezTo>
                    <a:pt x="267" y="2525"/>
                    <a:pt x="401" y="1887"/>
                    <a:pt x="401" y="1887"/>
                  </a:cubicBezTo>
                  <a:cubicBezTo>
                    <a:pt x="401" y="1887"/>
                    <a:pt x="401" y="1235"/>
                    <a:pt x="401" y="1235"/>
                  </a:cubicBezTo>
                  <a:cubicBezTo>
                    <a:pt x="401" y="1235"/>
                    <a:pt x="266" y="597"/>
                    <a:pt x="266" y="597"/>
                  </a:cubicBezTo>
                  <a:cubicBezTo>
                    <a:pt x="266" y="597"/>
                    <a:pt x="0" y="0"/>
                    <a:pt x="0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4" name="Freeform 11"/>
            <p:cNvSpPr/>
            <p:nvPr/>
          </p:nvSpPr>
          <p:spPr>
            <a:xfrm>
              <a:off x="2322" y="2320"/>
              <a:ext cx="67" cy="520"/>
            </a:xfrm>
            <a:custGeom>
              <a:avLst/>
              <a:gdLst>
                <a:gd name="txL" fmla="*/ 0 w 401"/>
                <a:gd name="txT" fmla="*/ 0 h 3120"/>
                <a:gd name="txR" fmla="*/ 401 w 401"/>
                <a:gd name="txB" fmla="*/ 3120 h 3120"/>
              </a:gdLst>
              <a:ahLst/>
              <a:cxnLst>
                <a:cxn ang="0">
                  <a:pos x="0" y="520"/>
                </a:cxn>
                <a:cxn ang="0">
                  <a:pos x="44" y="421"/>
                </a:cxn>
                <a:cxn ang="0">
                  <a:pos x="67" y="314"/>
                </a:cxn>
                <a:cxn ang="0">
                  <a:pos x="67" y="206"/>
                </a:cxn>
                <a:cxn ang="0">
                  <a:pos x="44" y="99"/>
                </a:cxn>
                <a:cxn ang="0">
                  <a:pos x="0" y="0"/>
                </a:cxn>
              </a:cxnLst>
              <a:rect l="txL" t="txT" r="txR" b="txB"/>
              <a:pathLst>
                <a:path w="401" h="3120">
                  <a:moveTo>
                    <a:pt x="1" y="3120"/>
                  </a:moveTo>
                  <a:cubicBezTo>
                    <a:pt x="1" y="3120"/>
                    <a:pt x="266" y="2523"/>
                    <a:pt x="266" y="2523"/>
                  </a:cubicBezTo>
                  <a:cubicBezTo>
                    <a:pt x="266" y="2523"/>
                    <a:pt x="401" y="1885"/>
                    <a:pt x="401" y="1885"/>
                  </a:cubicBezTo>
                  <a:cubicBezTo>
                    <a:pt x="401" y="1885"/>
                    <a:pt x="400" y="1233"/>
                    <a:pt x="400" y="1233"/>
                  </a:cubicBezTo>
                  <a:cubicBezTo>
                    <a:pt x="400" y="1233"/>
                    <a:pt x="266" y="596"/>
                    <a:pt x="266" y="596"/>
                  </a:cubicBezTo>
                  <a:cubicBezTo>
                    <a:pt x="266" y="596"/>
                    <a:pt x="0" y="0"/>
                    <a:pt x="0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5" name="Line 12"/>
            <p:cNvSpPr/>
            <p:nvPr/>
          </p:nvSpPr>
          <p:spPr>
            <a:xfrm flipH="1" flipV="1">
              <a:off x="2254" y="2097"/>
              <a:ext cx="115" cy="11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26" name="Line 13"/>
            <p:cNvSpPr/>
            <p:nvPr/>
          </p:nvSpPr>
          <p:spPr>
            <a:xfrm flipH="1" flipV="1">
              <a:off x="2269" y="1931"/>
              <a:ext cx="123" cy="1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27" name="Line 14"/>
            <p:cNvSpPr/>
            <p:nvPr/>
          </p:nvSpPr>
          <p:spPr>
            <a:xfrm flipH="1" flipV="1">
              <a:off x="2322" y="1801"/>
              <a:ext cx="3" cy="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28" name="Line 15"/>
            <p:cNvSpPr/>
            <p:nvPr/>
          </p:nvSpPr>
          <p:spPr>
            <a:xfrm>
              <a:off x="2552" y="2910"/>
              <a:ext cx="272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29" name="Line 16"/>
            <p:cNvSpPr/>
            <p:nvPr/>
          </p:nvSpPr>
          <p:spPr>
            <a:xfrm flipV="1">
              <a:off x="2824" y="2088"/>
              <a:ext cx="1200" cy="8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30" name="Freeform 17"/>
            <p:cNvSpPr/>
            <p:nvPr/>
          </p:nvSpPr>
          <p:spPr>
            <a:xfrm>
              <a:off x="2572" y="2747"/>
              <a:ext cx="97" cy="97"/>
            </a:xfrm>
            <a:custGeom>
              <a:avLst/>
              <a:gdLst>
                <a:gd name="txL" fmla="*/ 0 w 579"/>
                <a:gd name="txT" fmla="*/ 0 h 579"/>
                <a:gd name="txR" fmla="*/ 579 w 579"/>
                <a:gd name="txB" fmla="*/ 579 h 579"/>
              </a:gdLst>
              <a:ahLst/>
              <a:cxnLst>
                <a:cxn ang="0">
                  <a:pos x="97" y="48"/>
                </a:cxn>
                <a:cxn ang="0">
                  <a:pos x="83" y="14"/>
                </a:cxn>
                <a:cxn ang="0">
                  <a:pos x="48" y="0"/>
                </a:cxn>
                <a:cxn ang="0">
                  <a:pos x="14" y="14"/>
                </a:cxn>
                <a:cxn ang="0">
                  <a:pos x="0" y="48"/>
                </a:cxn>
                <a:cxn ang="0">
                  <a:pos x="14" y="83"/>
                </a:cxn>
                <a:cxn ang="0">
                  <a:pos x="48" y="97"/>
                </a:cxn>
                <a:cxn ang="0">
                  <a:pos x="83" y="83"/>
                </a:cxn>
                <a:cxn ang="0">
                  <a:pos x="97" y="48"/>
                </a:cxn>
              </a:cxnLst>
              <a:rect l="txL" t="txT" r="txR" b="txB"/>
              <a:pathLst>
                <a:path w="579" h="579">
                  <a:moveTo>
                    <a:pt x="579" y="289"/>
                  </a:moveTo>
                  <a:cubicBezTo>
                    <a:pt x="579" y="289"/>
                    <a:pt x="493" y="85"/>
                    <a:pt x="493" y="85"/>
                  </a:cubicBezTo>
                  <a:cubicBezTo>
                    <a:pt x="493" y="85"/>
                    <a:pt x="289" y="0"/>
                    <a:pt x="289" y="0"/>
                  </a:cubicBezTo>
                  <a:cubicBezTo>
                    <a:pt x="289" y="0"/>
                    <a:pt x="85" y="85"/>
                    <a:pt x="85" y="85"/>
                  </a:cubicBezTo>
                  <a:cubicBezTo>
                    <a:pt x="85" y="85"/>
                    <a:pt x="0" y="289"/>
                    <a:pt x="0" y="289"/>
                  </a:cubicBezTo>
                  <a:cubicBezTo>
                    <a:pt x="0" y="289"/>
                    <a:pt x="85" y="494"/>
                    <a:pt x="85" y="494"/>
                  </a:cubicBezTo>
                  <a:cubicBezTo>
                    <a:pt x="85" y="494"/>
                    <a:pt x="289" y="579"/>
                    <a:pt x="289" y="579"/>
                  </a:cubicBezTo>
                  <a:cubicBezTo>
                    <a:pt x="289" y="579"/>
                    <a:pt x="493" y="494"/>
                    <a:pt x="493" y="494"/>
                  </a:cubicBezTo>
                  <a:cubicBezTo>
                    <a:pt x="493" y="494"/>
                    <a:pt x="579" y="289"/>
                    <a:pt x="579" y="289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1" name="Freeform 18"/>
            <p:cNvSpPr/>
            <p:nvPr/>
          </p:nvSpPr>
          <p:spPr>
            <a:xfrm>
              <a:off x="2579" y="2754"/>
              <a:ext cx="83" cy="83"/>
            </a:xfrm>
            <a:custGeom>
              <a:avLst/>
              <a:gdLst>
                <a:gd name="txL" fmla="*/ 0 w 495"/>
                <a:gd name="txT" fmla="*/ 0 h 495"/>
                <a:gd name="txR" fmla="*/ 495 w 495"/>
                <a:gd name="txB" fmla="*/ 495 h 495"/>
              </a:gdLst>
              <a:ahLst/>
              <a:cxnLst>
                <a:cxn ang="0">
                  <a:pos x="83" y="41"/>
                </a:cxn>
                <a:cxn ang="0">
                  <a:pos x="71" y="12"/>
                </a:cxn>
                <a:cxn ang="0">
                  <a:pos x="41" y="0"/>
                </a:cxn>
                <a:cxn ang="0">
                  <a:pos x="12" y="12"/>
                </a:cxn>
                <a:cxn ang="0">
                  <a:pos x="0" y="41"/>
                </a:cxn>
                <a:cxn ang="0">
                  <a:pos x="12" y="71"/>
                </a:cxn>
                <a:cxn ang="0">
                  <a:pos x="41" y="83"/>
                </a:cxn>
                <a:cxn ang="0">
                  <a:pos x="71" y="71"/>
                </a:cxn>
                <a:cxn ang="0">
                  <a:pos x="83" y="41"/>
                </a:cxn>
              </a:cxnLst>
              <a:rect l="txL" t="txT" r="txR" b="txB"/>
              <a:pathLst>
                <a:path w="495" h="495">
                  <a:moveTo>
                    <a:pt x="495" y="247"/>
                  </a:moveTo>
                  <a:cubicBezTo>
                    <a:pt x="495" y="247"/>
                    <a:pt x="423" y="73"/>
                    <a:pt x="423" y="73"/>
                  </a:cubicBezTo>
                  <a:cubicBezTo>
                    <a:pt x="423" y="73"/>
                    <a:pt x="247" y="0"/>
                    <a:pt x="247" y="0"/>
                  </a:cubicBezTo>
                  <a:cubicBezTo>
                    <a:pt x="247" y="0"/>
                    <a:pt x="72" y="73"/>
                    <a:pt x="72" y="73"/>
                  </a:cubicBezTo>
                  <a:cubicBezTo>
                    <a:pt x="72" y="73"/>
                    <a:pt x="0" y="247"/>
                    <a:pt x="0" y="247"/>
                  </a:cubicBezTo>
                  <a:cubicBezTo>
                    <a:pt x="0" y="247"/>
                    <a:pt x="72" y="423"/>
                    <a:pt x="72" y="423"/>
                  </a:cubicBezTo>
                  <a:cubicBezTo>
                    <a:pt x="72" y="423"/>
                    <a:pt x="247" y="495"/>
                    <a:pt x="247" y="495"/>
                  </a:cubicBezTo>
                  <a:cubicBezTo>
                    <a:pt x="247" y="495"/>
                    <a:pt x="423" y="423"/>
                    <a:pt x="423" y="423"/>
                  </a:cubicBezTo>
                  <a:cubicBezTo>
                    <a:pt x="423" y="423"/>
                    <a:pt x="495" y="247"/>
                    <a:pt x="495" y="247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2" name="Freeform 19"/>
            <p:cNvSpPr/>
            <p:nvPr/>
          </p:nvSpPr>
          <p:spPr>
            <a:xfrm>
              <a:off x="2572" y="2727"/>
              <a:ext cx="97" cy="137"/>
            </a:xfrm>
            <a:custGeom>
              <a:avLst/>
              <a:gdLst>
                <a:gd name="txL" fmla="*/ 0 w 579"/>
                <a:gd name="txT" fmla="*/ 0 h 826"/>
                <a:gd name="txR" fmla="*/ 579 w 579"/>
                <a:gd name="txB" fmla="*/ 826 h 826"/>
              </a:gdLst>
              <a:ahLst/>
              <a:cxnLst>
                <a:cxn ang="0">
                  <a:pos x="97" y="0"/>
                </a:cxn>
                <a:cxn ang="0">
                  <a:pos x="90" y="0"/>
                </a:cxn>
                <a:cxn ang="0">
                  <a:pos x="0" y="137"/>
                </a:cxn>
                <a:cxn ang="0">
                  <a:pos x="7" y="137"/>
                </a:cxn>
                <a:cxn ang="0">
                  <a:pos x="97" y="0"/>
                </a:cxn>
              </a:cxnLst>
              <a:rect l="txL" t="txT" r="txR" b="txB"/>
              <a:pathLst>
                <a:path w="579" h="826">
                  <a:moveTo>
                    <a:pt x="579" y="0"/>
                  </a:moveTo>
                  <a:cubicBezTo>
                    <a:pt x="579" y="0"/>
                    <a:pt x="537" y="0"/>
                    <a:pt x="537" y="0"/>
                  </a:cubicBezTo>
                  <a:cubicBezTo>
                    <a:pt x="537" y="0"/>
                    <a:pt x="0" y="826"/>
                    <a:pt x="0" y="826"/>
                  </a:cubicBezTo>
                  <a:cubicBezTo>
                    <a:pt x="0" y="826"/>
                    <a:pt x="42" y="826"/>
                    <a:pt x="42" y="826"/>
                  </a:cubicBezTo>
                  <a:cubicBezTo>
                    <a:pt x="42" y="826"/>
                    <a:pt x="579" y="0"/>
                    <a:pt x="579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3" name="Freeform 20"/>
            <p:cNvSpPr/>
            <p:nvPr/>
          </p:nvSpPr>
          <p:spPr>
            <a:xfrm>
              <a:off x="2792" y="2720"/>
              <a:ext cx="7" cy="144"/>
            </a:xfrm>
            <a:custGeom>
              <a:avLst/>
              <a:gdLst>
                <a:gd name="txL" fmla="*/ 0 w 41"/>
                <a:gd name="txT" fmla="*/ 0 h 868"/>
                <a:gd name="txR" fmla="*/ 41 w 41"/>
                <a:gd name="txB" fmla="*/ 868 h 868"/>
              </a:gdLst>
              <a:ahLst/>
              <a:cxnLst>
                <a:cxn ang="0">
                  <a:pos x="0" y="0"/>
                </a:cxn>
                <a:cxn ang="0">
                  <a:pos x="0" y="144"/>
                </a:cxn>
                <a:cxn ang="0">
                  <a:pos x="7" y="144"/>
                </a:cxn>
              </a:cxnLst>
              <a:rect l="txL" t="txT" r="txR" b="txB"/>
              <a:pathLst>
                <a:path w="41" h="868">
                  <a:moveTo>
                    <a:pt x="0" y="0"/>
                  </a:moveTo>
                  <a:cubicBezTo>
                    <a:pt x="0" y="0"/>
                    <a:pt x="0" y="868"/>
                    <a:pt x="0" y="868"/>
                  </a:cubicBezTo>
                  <a:cubicBezTo>
                    <a:pt x="0" y="868"/>
                    <a:pt x="41" y="868"/>
                    <a:pt x="41" y="868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4" name="Freeform 21"/>
            <p:cNvSpPr/>
            <p:nvPr/>
          </p:nvSpPr>
          <p:spPr>
            <a:xfrm>
              <a:off x="2792" y="2720"/>
              <a:ext cx="7" cy="144"/>
            </a:xfrm>
            <a:custGeom>
              <a:avLst/>
              <a:gdLst>
                <a:gd name="txL" fmla="*/ 0 w 41"/>
                <a:gd name="txT" fmla="*/ 0 h 868"/>
                <a:gd name="txR" fmla="*/ 41 w 41"/>
                <a:gd name="txB" fmla="*/ 868 h 868"/>
              </a:gdLst>
              <a:ahLst/>
              <a:cxnLst>
                <a:cxn ang="0">
                  <a:pos x="0" y="0"/>
                </a:cxn>
                <a:cxn ang="0">
                  <a:pos x="7" y="0"/>
                </a:cxn>
                <a:cxn ang="0">
                  <a:pos x="7" y="144"/>
                </a:cxn>
              </a:cxnLst>
              <a:rect l="txL" t="txT" r="txR" b="txB"/>
              <a:pathLst>
                <a:path w="41" h="868">
                  <a:moveTo>
                    <a:pt x="0" y="0"/>
                  </a:moveTo>
                  <a:cubicBezTo>
                    <a:pt x="0" y="0"/>
                    <a:pt x="41" y="0"/>
                    <a:pt x="41" y="0"/>
                  </a:cubicBezTo>
                  <a:cubicBezTo>
                    <a:pt x="41" y="0"/>
                    <a:pt x="41" y="868"/>
                    <a:pt x="41" y="868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5" name="Freeform 22"/>
            <p:cNvSpPr/>
            <p:nvPr/>
          </p:nvSpPr>
          <p:spPr>
            <a:xfrm>
              <a:off x="2710" y="2768"/>
              <a:ext cx="82" cy="96"/>
            </a:xfrm>
            <a:custGeom>
              <a:avLst/>
              <a:gdLst>
                <a:gd name="txL" fmla="*/ 0 w 495"/>
                <a:gd name="txT" fmla="*/ 0 h 578"/>
                <a:gd name="txR" fmla="*/ 495 w 495"/>
                <a:gd name="txB" fmla="*/ 578 h 578"/>
              </a:gdLst>
              <a:ahLst/>
              <a:cxnLst>
                <a:cxn ang="0">
                  <a:pos x="82" y="20"/>
                </a:cxn>
                <a:cxn ang="0">
                  <a:pos x="68" y="7"/>
                </a:cxn>
                <a:cxn ang="0">
                  <a:pos x="55" y="0"/>
                </a:cxn>
                <a:cxn ang="0">
                  <a:pos x="34" y="0"/>
                </a:cxn>
                <a:cxn ang="0">
                  <a:pos x="21" y="7"/>
                </a:cxn>
                <a:cxn ang="0">
                  <a:pos x="7" y="20"/>
                </a:cxn>
                <a:cxn ang="0">
                  <a:pos x="0" y="41"/>
                </a:cxn>
                <a:cxn ang="0">
                  <a:pos x="0" y="55"/>
                </a:cxn>
                <a:cxn ang="0">
                  <a:pos x="7" y="75"/>
                </a:cxn>
                <a:cxn ang="0">
                  <a:pos x="21" y="89"/>
                </a:cxn>
                <a:cxn ang="0">
                  <a:pos x="34" y="96"/>
                </a:cxn>
                <a:cxn ang="0">
                  <a:pos x="55" y="96"/>
                </a:cxn>
                <a:cxn ang="0">
                  <a:pos x="68" y="89"/>
                </a:cxn>
                <a:cxn ang="0">
                  <a:pos x="82" y="75"/>
                </a:cxn>
              </a:cxnLst>
              <a:rect l="txL" t="txT" r="txR" b="txB"/>
              <a:pathLst>
                <a:path w="495" h="578">
                  <a:moveTo>
                    <a:pt x="495" y="123"/>
                  </a:moveTo>
                  <a:cubicBezTo>
                    <a:pt x="495" y="123"/>
                    <a:pt x="413" y="41"/>
                    <a:pt x="413" y="41"/>
                  </a:cubicBezTo>
                  <a:cubicBezTo>
                    <a:pt x="413" y="41"/>
                    <a:pt x="331" y="0"/>
                    <a:pt x="331" y="0"/>
                  </a:cubicBezTo>
                  <a:cubicBezTo>
                    <a:pt x="331" y="0"/>
                    <a:pt x="206" y="0"/>
                    <a:pt x="206" y="0"/>
                  </a:cubicBezTo>
                  <a:cubicBezTo>
                    <a:pt x="206" y="0"/>
                    <a:pt x="124" y="41"/>
                    <a:pt x="124" y="41"/>
                  </a:cubicBezTo>
                  <a:cubicBezTo>
                    <a:pt x="124" y="41"/>
                    <a:pt x="42" y="123"/>
                    <a:pt x="42" y="123"/>
                  </a:cubicBezTo>
                  <a:cubicBezTo>
                    <a:pt x="42" y="123"/>
                    <a:pt x="0" y="248"/>
                    <a:pt x="0" y="248"/>
                  </a:cubicBezTo>
                  <a:cubicBezTo>
                    <a:pt x="0" y="248"/>
                    <a:pt x="0" y="330"/>
                    <a:pt x="0" y="330"/>
                  </a:cubicBezTo>
                  <a:cubicBezTo>
                    <a:pt x="0" y="330"/>
                    <a:pt x="42" y="454"/>
                    <a:pt x="42" y="454"/>
                  </a:cubicBezTo>
                  <a:cubicBezTo>
                    <a:pt x="42" y="454"/>
                    <a:pt x="124" y="537"/>
                    <a:pt x="124" y="537"/>
                  </a:cubicBezTo>
                  <a:cubicBezTo>
                    <a:pt x="124" y="537"/>
                    <a:pt x="206" y="578"/>
                    <a:pt x="206" y="578"/>
                  </a:cubicBezTo>
                  <a:cubicBezTo>
                    <a:pt x="206" y="578"/>
                    <a:pt x="331" y="578"/>
                    <a:pt x="331" y="578"/>
                  </a:cubicBezTo>
                  <a:cubicBezTo>
                    <a:pt x="331" y="578"/>
                    <a:pt x="413" y="537"/>
                    <a:pt x="413" y="537"/>
                  </a:cubicBezTo>
                  <a:cubicBezTo>
                    <a:pt x="413" y="537"/>
                    <a:pt x="495" y="454"/>
                    <a:pt x="495" y="454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6" name="Freeform 23"/>
            <p:cNvSpPr/>
            <p:nvPr/>
          </p:nvSpPr>
          <p:spPr>
            <a:xfrm>
              <a:off x="2717" y="2775"/>
              <a:ext cx="75" cy="82"/>
            </a:xfrm>
            <a:custGeom>
              <a:avLst/>
              <a:gdLst>
                <a:gd name="txL" fmla="*/ 0 w 453"/>
                <a:gd name="txT" fmla="*/ 0 h 496"/>
                <a:gd name="txR" fmla="*/ 453 w 453"/>
                <a:gd name="txB" fmla="*/ 496 h 496"/>
              </a:gdLst>
              <a:ahLst/>
              <a:cxnLst>
                <a:cxn ang="0">
                  <a:pos x="75" y="14"/>
                </a:cxn>
                <a:cxn ang="0">
                  <a:pos x="48" y="0"/>
                </a:cxn>
                <a:cxn ang="0">
                  <a:pos x="27" y="0"/>
                </a:cxn>
                <a:cxn ang="0">
                  <a:pos x="14" y="7"/>
                </a:cxn>
                <a:cxn ang="0">
                  <a:pos x="7" y="14"/>
                </a:cxn>
                <a:cxn ang="0">
                  <a:pos x="0" y="34"/>
                </a:cxn>
                <a:cxn ang="0">
                  <a:pos x="0" y="48"/>
                </a:cxn>
                <a:cxn ang="0">
                  <a:pos x="7" y="68"/>
                </a:cxn>
                <a:cxn ang="0">
                  <a:pos x="14" y="75"/>
                </a:cxn>
                <a:cxn ang="0">
                  <a:pos x="27" y="82"/>
                </a:cxn>
                <a:cxn ang="0">
                  <a:pos x="48" y="82"/>
                </a:cxn>
                <a:cxn ang="0">
                  <a:pos x="75" y="68"/>
                </a:cxn>
              </a:cxnLst>
              <a:rect l="txL" t="txT" r="txR" b="txB"/>
              <a:pathLst>
                <a:path w="453" h="496">
                  <a:moveTo>
                    <a:pt x="453" y="82"/>
                  </a:moveTo>
                  <a:cubicBezTo>
                    <a:pt x="453" y="82"/>
                    <a:pt x="289" y="0"/>
                    <a:pt x="289" y="0"/>
                  </a:cubicBezTo>
                  <a:cubicBezTo>
                    <a:pt x="289" y="0"/>
                    <a:pt x="164" y="0"/>
                    <a:pt x="164" y="0"/>
                  </a:cubicBezTo>
                  <a:cubicBezTo>
                    <a:pt x="164" y="0"/>
                    <a:pt x="82" y="41"/>
                    <a:pt x="82" y="41"/>
                  </a:cubicBezTo>
                  <a:cubicBezTo>
                    <a:pt x="82" y="41"/>
                    <a:pt x="41" y="82"/>
                    <a:pt x="41" y="82"/>
                  </a:cubicBezTo>
                  <a:cubicBezTo>
                    <a:pt x="41" y="82"/>
                    <a:pt x="0" y="207"/>
                    <a:pt x="0" y="207"/>
                  </a:cubicBezTo>
                  <a:cubicBezTo>
                    <a:pt x="0" y="207"/>
                    <a:pt x="0" y="289"/>
                    <a:pt x="0" y="289"/>
                  </a:cubicBezTo>
                  <a:cubicBezTo>
                    <a:pt x="0" y="289"/>
                    <a:pt x="41" y="413"/>
                    <a:pt x="41" y="413"/>
                  </a:cubicBezTo>
                  <a:cubicBezTo>
                    <a:pt x="41" y="413"/>
                    <a:pt x="82" y="455"/>
                    <a:pt x="82" y="455"/>
                  </a:cubicBezTo>
                  <a:cubicBezTo>
                    <a:pt x="82" y="455"/>
                    <a:pt x="164" y="496"/>
                    <a:pt x="164" y="496"/>
                  </a:cubicBezTo>
                  <a:cubicBezTo>
                    <a:pt x="164" y="496"/>
                    <a:pt x="289" y="496"/>
                    <a:pt x="289" y="496"/>
                  </a:cubicBezTo>
                  <a:cubicBezTo>
                    <a:pt x="289" y="496"/>
                    <a:pt x="453" y="413"/>
                    <a:pt x="453" y="413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7" name="Freeform 24"/>
            <p:cNvSpPr/>
            <p:nvPr/>
          </p:nvSpPr>
          <p:spPr>
            <a:xfrm>
              <a:off x="4014" y="2026"/>
              <a:ext cx="99" cy="77"/>
            </a:xfrm>
            <a:custGeom>
              <a:avLst/>
              <a:gdLst>
                <a:gd name="txL" fmla="*/ 0 w 598"/>
                <a:gd name="txT" fmla="*/ 0 h 458"/>
                <a:gd name="txR" fmla="*/ 598 w 598"/>
                <a:gd name="txB" fmla="*/ 458 h 458"/>
              </a:gdLst>
              <a:ahLst/>
              <a:cxnLst>
                <a:cxn ang="0">
                  <a:pos x="0" y="47"/>
                </a:cxn>
                <a:cxn ang="0">
                  <a:pos x="20" y="77"/>
                </a:cxn>
                <a:cxn ang="0">
                  <a:pos x="99" y="0"/>
                </a:cxn>
                <a:cxn ang="0">
                  <a:pos x="0" y="47"/>
                </a:cxn>
              </a:cxnLst>
              <a:rect l="txL" t="txT" r="txR" b="txB"/>
              <a:pathLst>
                <a:path w="598" h="458">
                  <a:moveTo>
                    <a:pt x="0" y="279"/>
                  </a:moveTo>
                  <a:cubicBezTo>
                    <a:pt x="0" y="279"/>
                    <a:pt x="123" y="458"/>
                    <a:pt x="123" y="458"/>
                  </a:cubicBezTo>
                  <a:cubicBezTo>
                    <a:pt x="123" y="458"/>
                    <a:pt x="598" y="0"/>
                    <a:pt x="598" y="0"/>
                  </a:cubicBezTo>
                  <a:cubicBezTo>
                    <a:pt x="598" y="0"/>
                    <a:pt x="0" y="279"/>
                    <a:pt x="0" y="279"/>
                  </a:cubicBezTo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8" name="Freeform 25"/>
            <p:cNvSpPr/>
            <p:nvPr/>
          </p:nvSpPr>
          <p:spPr>
            <a:xfrm>
              <a:off x="4014" y="2026"/>
              <a:ext cx="99" cy="77"/>
            </a:xfrm>
            <a:custGeom>
              <a:avLst/>
              <a:gdLst>
                <a:gd name="txL" fmla="*/ 0 w 598"/>
                <a:gd name="txT" fmla="*/ 0 h 458"/>
                <a:gd name="txR" fmla="*/ 598 w 598"/>
                <a:gd name="txB" fmla="*/ 458 h 458"/>
              </a:gdLst>
              <a:ahLst/>
              <a:cxnLst>
                <a:cxn ang="0">
                  <a:pos x="0" y="47"/>
                </a:cxn>
                <a:cxn ang="0">
                  <a:pos x="20" y="77"/>
                </a:cxn>
                <a:cxn ang="0">
                  <a:pos x="99" y="0"/>
                </a:cxn>
                <a:cxn ang="0">
                  <a:pos x="0" y="47"/>
                </a:cxn>
              </a:cxnLst>
              <a:rect l="txL" t="txT" r="txR" b="txB"/>
              <a:pathLst>
                <a:path w="598" h="458">
                  <a:moveTo>
                    <a:pt x="0" y="279"/>
                  </a:moveTo>
                  <a:cubicBezTo>
                    <a:pt x="0" y="279"/>
                    <a:pt x="123" y="458"/>
                    <a:pt x="123" y="458"/>
                  </a:cubicBezTo>
                  <a:cubicBezTo>
                    <a:pt x="123" y="458"/>
                    <a:pt x="598" y="0"/>
                    <a:pt x="598" y="0"/>
                  </a:cubicBezTo>
                  <a:cubicBezTo>
                    <a:pt x="598" y="0"/>
                    <a:pt x="0" y="279"/>
                    <a:pt x="0" y="279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9" name="Line 26"/>
            <p:cNvSpPr/>
            <p:nvPr/>
          </p:nvSpPr>
          <p:spPr>
            <a:xfrm>
              <a:off x="4113" y="2026"/>
              <a:ext cx="1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40" name="Line 27"/>
            <p:cNvSpPr/>
            <p:nvPr/>
          </p:nvSpPr>
          <p:spPr>
            <a:xfrm>
              <a:off x="3255" y="2615"/>
              <a:ext cx="1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41" name="Freeform 28"/>
            <p:cNvSpPr/>
            <p:nvPr/>
          </p:nvSpPr>
          <p:spPr>
            <a:xfrm>
              <a:off x="3164" y="1815"/>
              <a:ext cx="1040" cy="1026"/>
            </a:xfrm>
            <a:custGeom>
              <a:avLst/>
              <a:gdLst>
                <a:gd name="txL" fmla="*/ 0 w 6241"/>
                <a:gd name="txT" fmla="*/ 0 h 6156"/>
                <a:gd name="txR" fmla="*/ 6241 w 6241"/>
                <a:gd name="txB" fmla="*/ 6156 h 6156"/>
              </a:gdLst>
              <a:ahLst/>
              <a:cxnLst>
                <a:cxn ang="0">
                  <a:pos x="394" y="0"/>
                </a:cxn>
                <a:cxn ang="0">
                  <a:pos x="300" y="34"/>
                </a:cxn>
                <a:cxn ang="0">
                  <a:pos x="213" y="85"/>
                </a:cxn>
                <a:cxn ang="0">
                  <a:pos x="138" y="151"/>
                </a:cxn>
                <a:cxn ang="0">
                  <a:pos x="78" y="232"/>
                </a:cxn>
                <a:cxn ang="0">
                  <a:pos x="33" y="321"/>
                </a:cxn>
                <a:cxn ang="0">
                  <a:pos x="7" y="419"/>
                </a:cxn>
                <a:cxn ang="0">
                  <a:pos x="0" y="518"/>
                </a:cxn>
                <a:cxn ang="0">
                  <a:pos x="12" y="618"/>
                </a:cxn>
                <a:cxn ang="0">
                  <a:pos x="43" y="714"/>
                </a:cxn>
                <a:cxn ang="0">
                  <a:pos x="92" y="802"/>
                </a:cxn>
                <a:cxn ang="0">
                  <a:pos x="157" y="878"/>
                </a:cxn>
                <a:cxn ang="0">
                  <a:pos x="235" y="941"/>
                </a:cxn>
                <a:cxn ang="0">
                  <a:pos x="324" y="988"/>
                </a:cxn>
                <a:cxn ang="0">
                  <a:pos x="420" y="1016"/>
                </a:cxn>
                <a:cxn ang="0">
                  <a:pos x="520" y="1026"/>
                </a:cxn>
                <a:cxn ang="0">
                  <a:pos x="620" y="1016"/>
                </a:cxn>
                <a:cxn ang="0">
                  <a:pos x="716" y="988"/>
                </a:cxn>
                <a:cxn ang="0">
                  <a:pos x="805" y="941"/>
                </a:cxn>
                <a:cxn ang="0">
                  <a:pos x="883" y="878"/>
                </a:cxn>
                <a:cxn ang="0">
                  <a:pos x="948" y="802"/>
                </a:cxn>
                <a:cxn ang="0">
                  <a:pos x="997" y="714"/>
                </a:cxn>
                <a:cxn ang="0">
                  <a:pos x="1028" y="618"/>
                </a:cxn>
                <a:cxn ang="0">
                  <a:pos x="1040" y="518"/>
                </a:cxn>
                <a:cxn ang="0">
                  <a:pos x="1033" y="419"/>
                </a:cxn>
                <a:cxn ang="0">
                  <a:pos x="1007" y="321"/>
                </a:cxn>
                <a:cxn ang="0">
                  <a:pos x="962" y="232"/>
                </a:cxn>
                <a:cxn ang="0">
                  <a:pos x="902" y="151"/>
                </a:cxn>
                <a:cxn ang="0">
                  <a:pos x="827" y="85"/>
                </a:cxn>
                <a:cxn ang="0">
                  <a:pos x="740" y="34"/>
                </a:cxn>
                <a:cxn ang="0">
                  <a:pos x="646" y="0"/>
                </a:cxn>
              </a:cxnLst>
              <a:rect l="txL" t="txT" r="txR" b="txB"/>
              <a:pathLst>
                <a:path w="6241" h="6156">
                  <a:moveTo>
                    <a:pt x="2366" y="0"/>
                  </a:moveTo>
                  <a:cubicBezTo>
                    <a:pt x="2366" y="0"/>
                    <a:pt x="1799" y="202"/>
                    <a:pt x="1799" y="202"/>
                  </a:cubicBezTo>
                  <a:cubicBezTo>
                    <a:pt x="1799" y="202"/>
                    <a:pt x="1280" y="508"/>
                    <a:pt x="1280" y="508"/>
                  </a:cubicBezTo>
                  <a:cubicBezTo>
                    <a:pt x="1280" y="508"/>
                    <a:pt x="831" y="909"/>
                    <a:pt x="831" y="909"/>
                  </a:cubicBezTo>
                  <a:cubicBezTo>
                    <a:pt x="831" y="909"/>
                    <a:pt x="466" y="1389"/>
                    <a:pt x="466" y="1389"/>
                  </a:cubicBezTo>
                  <a:cubicBezTo>
                    <a:pt x="466" y="1389"/>
                    <a:pt x="201" y="1929"/>
                    <a:pt x="201" y="1929"/>
                  </a:cubicBezTo>
                  <a:cubicBezTo>
                    <a:pt x="201" y="1929"/>
                    <a:pt x="43" y="2511"/>
                    <a:pt x="43" y="2511"/>
                  </a:cubicBezTo>
                  <a:cubicBezTo>
                    <a:pt x="43" y="2511"/>
                    <a:pt x="0" y="3111"/>
                    <a:pt x="0" y="3111"/>
                  </a:cubicBezTo>
                  <a:cubicBezTo>
                    <a:pt x="0" y="3111"/>
                    <a:pt x="74" y="3709"/>
                    <a:pt x="74" y="3709"/>
                  </a:cubicBezTo>
                  <a:cubicBezTo>
                    <a:pt x="74" y="3709"/>
                    <a:pt x="260" y="4282"/>
                    <a:pt x="260" y="4282"/>
                  </a:cubicBezTo>
                  <a:cubicBezTo>
                    <a:pt x="260" y="4282"/>
                    <a:pt x="553" y="4809"/>
                    <a:pt x="553" y="4809"/>
                  </a:cubicBezTo>
                  <a:cubicBezTo>
                    <a:pt x="553" y="4809"/>
                    <a:pt x="942" y="5269"/>
                    <a:pt x="942" y="5269"/>
                  </a:cubicBezTo>
                  <a:cubicBezTo>
                    <a:pt x="942" y="5269"/>
                    <a:pt x="1411" y="5646"/>
                    <a:pt x="1411" y="5646"/>
                  </a:cubicBezTo>
                  <a:cubicBezTo>
                    <a:pt x="1411" y="5646"/>
                    <a:pt x="1945" y="5926"/>
                    <a:pt x="1945" y="5926"/>
                  </a:cubicBezTo>
                  <a:cubicBezTo>
                    <a:pt x="1945" y="5926"/>
                    <a:pt x="2522" y="6097"/>
                    <a:pt x="2522" y="6097"/>
                  </a:cubicBezTo>
                  <a:cubicBezTo>
                    <a:pt x="2522" y="6097"/>
                    <a:pt x="3120" y="6156"/>
                    <a:pt x="3120" y="6156"/>
                  </a:cubicBezTo>
                  <a:cubicBezTo>
                    <a:pt x="3120" y="6156"/>
                    <a:pt x="3720" y="6097"/>
                    <a:pt x="3720" y="6097"/>
                  </a:cubicBezTo>
                  <a:cubicBezTo>
                    <a:pt x="3720" y="6097"/>
                    <a:pt x="4297" y="5926"/>
                    <a:pt x="4297" y="5926"/>
                  </a:cubicBezTo>
                  <a:cubicBezTo>
                    <a:pt x="4297" y="5926"/>
                    <a:pt x="4830" y="5646"/>
                    <a:pt x="4830" y="5646"/>
                  </a:cubicBezTo>
                  <a:cubicBezTo>
                    <a:pt x="4830" y="5646"/>
                    <a:pt x="5300" y="5269"/>
                    <a:pt x="5300" y="5269"/>
                  </a:cubicBezTo>
                  <a:cubicBezTo>
                    <a:pt x="5300" y="5269"/>
                    <a:pt x="5688" y="4809"/>
                    <a:pt x="5688" y="4809"/>
                  </a:cubicBezTo>
                  <a:cubicBezTo>
                    <a:pt x="5688" y="4809"/>
                    <a:pt x="5982" y="4282"/>
                    <a:pt x="5982" y="4282"/>
                  </a:cubicBezTo>
                  <a:cubicBezTo>
                    <a:pt x="5982" y="4282"/>
                    <a:pt x="6168" y="3709"/>
                    <a:pt x="6168" y="3709"/>
                  </a:cubicBezTo>
                  <a:cubicBezTo>
                    <a:pt x="6168" y="3709"/>
                    <a:pt x="6241" y="3111"/>
                    <a:pt x="6241" y="3111"/>
                  </a:cubicBezTo>
                  <a:cubicBezTo>
                    <a:pt x="6241" y="3111"/>
                    <a:pt x="6199" y="2511"/>
                    <a:pt x="6199" y="2511"/>
                  </a:cubicBezTo>
                  <a:cubicBezTo>
                    <a:pt x="6199" y="2511"/>
                    <a:pt x="6041" y="1929"/>
                    <a:pt x="6041" y="1929"/>
                  </a:cubicBezTo>
                  <a:cubicBezTo>
                    <a:pt x="6041" y="1929"/>
                    <a:pt x="5775" y="1389"/>
                    <a:pt x="5775" y="1389"/>
                  </a:cubicBezTo>
                  <a:cubicBezTo>
                    <a:pt x="5775" y="1389"/>
                    <a:pt x="5411" y="909"/>
                    <a:pt x="5411" y="909"/>
                  </a:cubicBezTo>
                  <a:cubicBezTo>
                    <a:pt x="5411" y="909"/>
                    <a:pt x="4961" y="508"/>
                    <a:pt x="4961" y="508"/>
                  </a:cubicBezTo>
                  <a:cubicBezTo>
                    <a:pt x="4961" y="508"/>
                    <a:pt x="4443" y="202"/>
                    <a:pt x="4443" y="202"/>
                  </a:cubicBezTo>
                  <a:cubicBezTo>
                    <a:pt x="4443" y="202"/>
                    <a:pt x="3875" y="0"/>
                    <a:pt x="3875" y="0"/>
                  </a:cubicBezTo>
                </a:path>
              </a:pathLst>
            </a:custGeom>
            <a:noFill/>
            <a:ln w="26988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42" name="Line 29"/>
            <p:cNvSpPr/>
            <p:nvPr/>
          </p:nvSpPr>
          <p:spPr>
            <a:xfrm flipH="1">
              <a:off x="544" y="2841"/>
              <a:ext cx="1778" cy="1"/>
            </a:xfrm>
            <a:prstGeom prst="line">
              <a:avLst/>
            </a:prstGeom>
            <a:ln w="2698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43" name="Line 30"/>
            <p:cNvSpPr/>
            <p:nvPr/>
          </p:nvSpPr>
          <p:spPr>
            <a:xfrm>
              <a:off x="899" y="2841"/>
              <a:ext cx="1" cy="384"/>
            </a:xfrm>
            <a:prstGeom prst="line">
              <a:avLst/>
            </a:prstGeom>
            <a:ln w="2698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44" name="Line 31"/>
            <p:cNvSpPr/>
            <p:nvPr/>
          </p:nvSpPr>
          <p:spPr>
            <a:xfrm>
              <a:off x="2044" y="2841"/>
              <a:ext cx="1" cy="384"/>
            </a:xfrm>
            <a:prstGeom prst="line">
              <a:avLst/>
            </a:prstGeom>
            <a:ln w="2698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45" name="Line 32"/>
            <p:cNvSpPr/>
            <p:nvPr/>
          </p:nvSpPr>
          <p:spPr>
            <a:xfrm flipH="1">
              <a:off x="1880" y="1800"/>
              <a:ext cx="442" cy="1"/>
            </a:xfrm>
            <a:prstGeom prst="line">
              <a:avLst/>
            </a:prstGeom>
            <a:ln w="2698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46" name="Line 33"/>
            <p:cNvSpPr/>
            <p:nvPr/>
          </p:nvSpPr>
          <p:spPr>
            <a:xfrm flipH="1">
              <a:off x="544" y="1800"/>
              <a:ext cx="530" cy="1"/>
            </a:xfrm>
            <a:prstGeom prst="line">
              <a:avLst/>
            </a:prstGeom>
            <a:ln w="2698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47" name="Line 34"/>
            <p:cNvSpPr/>
            <p:nvPr/>
          </p:nvSpPr>
          <p:spPr>
            <a:xfrm>
              <a:off x="899" y="1416"/>
              <a:ext cx="1" cy="384"/>
            </a:xfrm>
            <a:prstGeom prst="line">
              <a:avLst/>
            </a:prstGeom>
            <a:ln w="2698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48" name="Line 35"/>
            <p:cNvSpPr/>
            <p:nvPr/>
          </p:nvSpPr>
          <p:spPr>
            <a:xfrm>
              <a:off x="2044" y="1416"/>
              <a:ext cx="1" cy="384"/>
            </a:xfrm>
            <a:prstGeom prst="line">
              <a:avLst/>
            </a:prstGeom>
            <a:ln w="2698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49" name="Line 36"/>
            <p:cNvSpPr/>
            <p:nvPr/>
          </p:nvSpPr>
          <p:spPr>
            <a:xfrm>
              <a:off x="899" y="1684"/>
              <a:ext cx="1145" cy="1"/>
            </a:xfrm>
            <a:prstGeom prst="line">
              <a:avLst/>
            </a:prstGeom>
            <a:ln w="26988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50" name="Line 37"/>
            <p:cNvSpPr/>
            <p:nvPr/>
          </p:nvSpPr>
          <p:spPr>
            <a:xfrm>
              <a:off x="1074" y="1739"/>
              <a:ext cx="806" cy="1"/>
            </a:xfrm>
            <a:prstGeom prst="line">
              <a:avLst/>
            </a:prstGeom>
            <a:ln w="26988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51" name="Line 38"/>
            <p:cNvSpPr/>
            <p:nvPr/>
          </p:nvSpPr>
          <p:spPr>
            <a:xfrm>
              <a:off x="1074" y="1902"/>
              <a:ext cx="806" cy="1"/>
            </a:xfrm>
            <a:prstGeom prst="line">
              <a:avLst/>
            </a:prstGeom>
            <a:ln w="26988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52" name="Line 39"/>
            <p:cNvSpPr/>
            <p:nvPr/>
          </p:nvSpPr>
          <p:spPr>
            <a:xfrm flipV="1">
              <a:off x="1074" y="1739"/>
              <a:ext cx="1" cy="163"/>
            </a:xfrm>
            <a:prstGeom prst="line">
              <a:avLst/>
            </a:prstGeom>
            <a:ln w="26988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53" name="Line 40"/>
            <p:cNvSpPr/>
            <p:nvPr/>
          </p:nvSpPr>
          <p:spPr>
            <a:xfrm flipV="1">
              <a:off x="1880" y="1739"/>
              <a:ext cx="1" cy="163"/>
            </a:xfrm>
            <a:prstGeom prst="line">
              <a:avLst/>
            </a:prstGeom>
            <a:ln w="26988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54" name="Line 41"/>
            <p:cNvSpPr/>
            <p:nvPr/>
          </p:nvSpPr>
          <p:spPr>
            <a:xfrm>
              <a:off x="3558" y="1684"/>
              <a:ext cx="1" cy="218"/>
            </a:xfrm>
            <a:prstGeom prst="line">
              <a:avLst/>
            </a:prstGeom>
            <a:ln w="26988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55" name="Line 42"/>
            <p:cNvSpPr/>
            <p:nvPr/>
          </p:nvSpPr>
          <p:spPr>
            <a:xfrm>
              <a:off x="3810" y="1684"/>
              <a:ext cx="1" cy="218"/>
            </a:xfrm>
            <a:prstGeom prst="line">
              <a:avLst/>
            </a:prstGeom>
            <a:ln w="26988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56" name="Line 43"/>
            <p:cNvSpPr/>
            <p:nvPr/>
          </p:nvSpPr>
          <p:spPr>
            <a:xfrm>
              <a:off x="3558" y="1902"/>
              <a:ext cx="252" cy="1"/>
            </a:xfrm>
            <a:prstGeom prst="line">
              <a:avLst/>
            </a:prstGeom>
            <a:ln w="2698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57" name="Line 44"/>
            <p:cNvSpPr/>
            <p:nvPr/>
          </p:nvSpPr>
          <p:spPr>
            <a:xfrm>
              <a:off x="3558" y="1902"/>
              <a:ext cx="252" cy="1"/>
            </a:xfrm>
            <a:prstGeom prst="line">
              <a:avLst/>
            </a:prstGeom>
            <a:ln w="26988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58" name="Line 45"/>
            <p:cNvSpPr/>
            <p:nvPr/>
          </p:nvSpPr>
          <p:spPr>
            <a:xfrm>
              <a:off x="3558" y="1684"/>
              <a:ext cx="252" cy="1"/>
            </a:xfrm>
            <a:prstGeom prst="line">
              <a:avLst/>
            </a:prstGeom>
            <a:ln w="26988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59" name="Line 46"/>
            <p:cNvSpPr/>
            <p:nvPr/>
          </p:nvSpPr>
          <p:spPr>
            <a:xfrm>
              <a:off x="3558" y="1739"/>
              <a:ext cx="252" cy="1"/>
            </a:xfrm>
            <a:prstGeom prst="line">
              <a:avLst/>
            </a:prstGeom>
            <a:ln w="26988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60" name="Line 47"/>
            <p:cNvSpPr/>
            <p:nvPr/>
          </p:nvSpPr>
          <p:spPr>
            <a:xfrm>
              <a:off x="3684" y="1529"/>
              <a:ext cx="1" cy="27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61" name="Line 48"/>
            <p:cNvSpPr/>
            <p:nvPr/>
          </p:nvSpPr>
          <p:spPr>
            <a:xfrm>
              <a:off x="3684" y="1897"/>
              <a:ext cx="1" cy="9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62" name="Line 49"/>
            <p:cNvSpPr/>
            <p:nvPr/>
          </p:nvSpPr>
          <p:spPr>
            <a:xfrm>
              <a:off x="3684" y="2081"/>
              <a:ext cx="1" cy="45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63" name="Line 50"/>
            <p:cNvSpPr/>
            <p:nvPr/>
          </p:nvSpPr>
          <p:spPr>
            <a:xfrm>
              <a:off x="3684" y="2632"/>
              <a:ext cx="1" cy="9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64" name="Line 51"/>
            <p:cNvSpPr/>
            <p:nvPr/>
          </p:nvSpPr>
          <p:spPr>
            <a:xfrm>
              <a:off x="3684" y="2816"/>
              <a:ext cx="1" cy="276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65" name="Line 52"/>
            <p:cNvSpPr/>
            <p:nvPr/>
          </p:nvSpPr>
          <p:spPr>
            <a:xfrm>
              <a:off x="364" y="2321"/>
              <a:ext cx="538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66" name="Line 53"/>
            <p:cNvSpPr/>
            <p:nvPr/>
          </p:nvSpPr>
          <p:spPr>
            <a:xfrm>
              <a:off x="994" y="2321"/>
              <a:ext cx="92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67" name="Line 54"/>
            <p:cNvSpPr/>
            <p:nvPr/>
          </p:nvSpPr>
          <p:spPr>
            <a:xfrm>
              <a:off x="1178" y="2321"/>
              <a:ext cx="458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68" name="Line 55"/>
            <p:cNvSpPr/>
            <p:nvPr/>
          </p:nvSpPr>
          <p:spPr>
            <a:xfrm>
              <a:off x="1728" y="2321"/>
              <a:ext cx="92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69" name="Line 56"/>
            <p:cNvSpPr/>
            <p:nvPr/>
          </p:nvSpPr>
          <p:spPr>
            <a:xfrm>
              <a:off x="1912" y="2321"/>
              <a:ext cx="538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70" name="Line 57"/>
            <p:cNvSpPr/>
            <p:nvPr/>
          </p:nvSpPr>
          <p:spPr>
            <a:xfrm flipV="1">
              <a:off x="899" y="1416"/>
              <a:ext cx="60" cy="6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71" name="Line 58"/>
            <p:cNvSpPr/>
            <p:nvPr/>
          </p:nvSpPr>
          <p:spPr>
            <a:xfrm flipV="1">
              <a:off x="899" y="1416"/>
              <a:ext cx="268" cy="268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72" name="Line 59"/>
            <p:cNvSpPr/>
            <p:nvPr/>
          </p:nvSpPr>
          <p:spPr>
            <a:xfrm flipV="1">
              <a:off x="1107" y="1416"/>
              <a:ext cx="267" cy="268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73" name="Line 60"/>
            <p:cNvSpPr/>
            <p:nvPr/>
          </p:nvSpPr>
          <p:spPr>
            <a:xfrm flipV="1">
              <a:off x="1314" y="1416"/>
              <a:ext cx="268" cy="268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74" name="Line 61"/>
            <p:cNvSpPr/>
            <p:nvPr/>
          </p:nvSpPr>
          <p:spPr>
            <a:xfrm flipV="1">
              <a:off x="1522" y="1416"/>
              <a:ext cx="268" cy="268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75" name="Line 62"/>
            <p:cNvSpPr/>
            <p:nvPr/>
          </p:nvSpPr>
          <p:spPr>
            <a:xfrm flipV="1">
              <a:off x="1729" y="1416"/>
              <a:ext cx="268" cy="268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76" name="Line 63"/>
            <p:cNvSpPr/>
            <p:nvPr/>
          </p:nvSpPr>
          <p:spPr>
            <a:xfrm flipV="1">
              <a:off x="1937" y="1578"/>
              <a:ext cx="107" cy="106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77" name="Line 64"/>
            <p:cNvSpPr/>
            <p:nvPr/>
          </p:nvSpPr>
          <p:spPr>
            <a:xfrm flipV="1">
              <a:off x="899" y="2841"/>
              <a:ext cx="90" cy="9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78" name="Line 65"/>
            <p:cNvSpPr/>
            <p:nvPr/>
          </p:nvSpPr>
          <p:spPr>
            <a:xfrm flipV="1">
              <a:off x="899" y="2841"/>
              <a:ext cx="298" cy="29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79" name="Line 66"/>
            <p:cNvSpPr/>
            <p:nvPr/>
          </p:nvSpPr>
          <p:spPr>
            <a:xfrm flipV="1">
              <a:off x="1021" y="2841"/>
              <a:ext cx="383" cy="38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80" name="Line 67"/>
            <p:cNvSpPr/>
            <p:nvPr/>
          </p:nvSpPr>
          <p:spPr>
            <a:xfrm flipV="1">
              <a:off x="1229" y="2841"/>
              <a:ext cx="383" cy="38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81" name="Line 68"/>
            <p:cNvSpPr/>
            <p:nvPr/>
          </p:nvSpPr>
          <p:spPr>
            <a:xfrm flipV="1">
              <a:off x="1436" y="2841"/>
              <a:ext cx="383" cy="38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82" name="Line 69"/>
            <p:cNvSpPr/>
            <p:nvPr/>
          </p:nvSpPr>
          <p:spPr>
            <a:xfrm flipV="1">
              <a:off x="1644" y="2841"/>
              <a:ext cx="383" cy="38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83" name="Line 70"/>
            <p:cNvSpPr/>
            <p:nvPr/>
          </p:nvSpPr>
          <p:spPr>
            <a:xfrm flipV="1">
              <a:off x="1852" y="3032"/>
              <a:ext cx="192" cy="193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84" name="Line 71"/>
            <p:cNvSpPr/>
            <p:nvPr/>
          </p:nvSpPr>
          <p:spPr>
            <a:xfrm flipH="1" flipV="1">
              <a:off x="956" y="1800"/>
              <a:ext cx="202" cy="20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85" name="Line 72"/>
            <p:cNvSpPr/>
            <p:nvPr/>
          </p:nvSpPr>
          <p:spPr>
            <a:xfrm flipH="1" flipV="1">
              <a:off x="1239" y="1902"/>
              <a:ext cx="111" cy="11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86" name="Line 73"/>
            <p:cNvSpPr/>
            <p:nvPr/>
          </p:nvSpPr>
          <p:spPr>
            <a:xfrm flipH="1" flipV="1">
              <a:off x="1421" y="1902"/>
              <a:ext cx="220" cy="22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87" name="Line 74"/>
            <p:cNvSpPr/>
            <p:nvPr/>
          </p:nvSpPr>
          <p:spPr>
            <a:xfrm flipH="1" flipV="1">
              <a:off x="1603" y="1902"/>
              <a:ext cx="209" cy="21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88" name="Line 75"/>
            <p:cNvSpPr/>
            <p:nvPr/>
          </p:nvSpPr>
          <p:spPr>
            <a:xfrm flipH="1" flipV="1">
              <a:off x="1784" y="1902"/>
              <a:ext cx="155" cy="15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89" name="Line 76"/>
            <p:cNvSpPr/>
            <p:nvPr/>
          </p:nvSpPr>
          <p:spPr>
            <a:xfrm flipH="1" flipV="1">
              <a:off x="1880" y="1816"/>
              <a:ext cx="140" cy="14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90" name="Freeform 77"/>
            <p:cNvSpPr/>
            <p:nvPr/>
          </p:nvSpPr>
          <p:spPr>
            <a:xfrm>
              <a:off x="899" y="1800"/>
              <a:ext cx="1145" cy="325"/>
            </a:xfrm>
            <a:custGeom>
              <a:avLst/>
              <a:gdLst>
                <a:gd name="txL" fmla="*/ 0 w 6865"/>
                <a:gd name="txT" fmla="*/ 0 h 1950"/>
                <a:gd name="txR" fmla="*/ 6865 w 6865"/>
                <a:gd name="txB" fmla="*/ 1950 h 1950"/>
              </a:gdLst>
              <a:ahLst/>
              <a:cxnLst>
                <a:cxn ang="0">
                  <a:pos x="0" y="0"/>
                </a:cxn>
                <a:cxn ang="0">
                  <a:pos x="27" y="97"/>
                </a:cxn>
                <a:cxn ang="0">
                  <a:pos x="45" y="138"/>
                </a:cxn>
                <a:cxn ang="0">
                  <a:pos x="69" y="170"/>
                </a:cxn>
                <a:cxn ang="0">
                  <a:pos x="101" y="191"/>
                </a:cxn>
                <a:cxn ang="0">
                  <a:pos x="140" y="202"/>
                </a:cxn>
                <a:cxn ang="0">
                  <a:pos x="233" y="204"/>
                </a:cxn>
                <a:cxn ang="0">
                  <a:pos x="333" y="199"/>
                </a:cxn>
                <a:cxn ang="0">
                  <a:pos x="382" y="200"/>
                </a:cxn>
                <a:cxn ang="0">
                  <a:pos x="428" y="207"/>
                </a:cxn>
                <a:cxn ang="0">
                  <a:pos x="512" y="237"/>
                </a:cxn>
                <a:cxn ang="0">
                  <a:pos x="593" y="276"/>
                </a:cxn>
                <a:cxn ang="0">
                  <a:pos x="679" y="310"/>
                </a:cxn>
                <a:cxn ang="0">
                  <a:pos x="777" y="325"/>
                </a:cxn>
                <a:cxn ang="0">
                  <a:pos x="879" y="319"/>
                </a:cxn>
                <a:cxn ang="0">
                  <a:pos x="975" y="293"/>
                </a:cxn>
                <a:cxn ang="0">
                  <a:pos x="1018" y="272"/>
                </a:cxn>
                <a:cxn ang="0">
                  <a:pos x="1056" y="246"/>
                </a:cxn>
                <a:cxn ang="0">
                  <a:pos x="1087" y="215"/>
                </a:cxn>
                <a:cxn ang="0">
                  <a:pos x="1111" y="179"/>
                </a:cxn>
                <a:cxn ang="0">
                  <a:pos x="1127" y="139"/>
                </a:cxn>
                <a:cxn ang="0">
                  <a:pos x="1137" y="94"/>
                </a:cxn>
                <a:cxn ang="0">
                  <a:pos x="1145" y="0"/>
                </a:cxn>
              </a:cxnLst>
              <a:rect l="txL" t="txT" r="txR" b="txB"/>
              <a:pathLst>
                <a:path w="6865" h="1950">
                  <a:moveTo>
                    <a:pt x="0" y="0"/>
                  </a:moveTo>
                  <a:cubicBezTo>
                    <a:pt x="0" y="0"/>
                    <a:pt x="160" y="581"/>
                    <a:pt x="160" y="581"/>
                  </a:cubicBezTo>
                  <a:cubicBezTo>
                    <a:pt x="160" y="581"/>
                    <a:pt x="270" y="825"/>
                    <a:pt x="270" y="825"/>
                  </a:cubicBezTo>
                  <a:cubicBezTo>
                    <a:pt x="270" y="825"/>
                    <a:pt x="415" y="1019"/>
                    <a:pt x="415" y="1019"/>
                  </a:cubicBezTo>
                  <a:cubicBezTo>
                    <a:pt x="415" y="1019"/>
                    <a:pt x="608" y="1145"/>
                    <a:pt x="608" y="1145"/>
                  </a:cubicBezTo>
                  <a:cubicBezTo>
                    <a:pt x="608" y="1145"/>
                    <a:pt x="841" y="1211"/>
                    <a:pt x="841" y="1211"/>
                  </a:cubicBezTo>
                  <a:cubicBezTo>
                    <a:pt x="841" y="1211"/>
                    <a:pt x="1394" y="1225"/>
                    <a:pt x="1394" y="1225"/>
                  </a:cubicBezTo>
                  <a:cubicBezTo>
                    <a:pt x="1394" y="1225"/>
                    <a:pt x="1995" y="1193"/>
                    <a:pt x="1995" y="1193"/>
                  </a:cubicBezTo>
                  <a:cubicBezTo>
                    <a:pt x="1995" y="1193"/>
                    <a:pt x="2288" y="1199"/>
                    <a:pt x="2288" y="1199"/>
                  </a:cubicBezTo>
                  <a:cubicBezTo>
                    <a:pt x="2288" y="1199"/>
                    <a:pt x="2565" y="1240"/>
                    <a:pt x="2565" y="1240"/>
                  </a:cubicBezTo>
                  <a:cubicBezTo>
                    <a:pt x="2565" y="1240"/>
                    <a:pt x="3071" y="1421"/>
                    <a:pt x="3071" y="1421"/>
                  </a:cubicBezTo>
                  <a:cubicBezTo>
                    <a:pt x="3071" y="1421"/>
                    <a:pt x="3556" y="1656"/>
                    <a:pt x="3556" y="1656"/>
                  </a:cubicBezTo>
                  <a:cubicBezTo>
                    <a:pt x="3556" y="1656"/>
                    <a:pt x="4074" y="1858"/>
                    <a:pt x="4074" y="1858"/>
                  </a:cubicBezTo>
                  <a:cubicBezTo>
                    <a:pt x="4074" y="1858"/>
                    <a:pt x="4658" y="1950"/>
                    <a:pt x="4658" y="1950"/>
                  </a:cubicBezTo>
                  <a:cubicBezTo>
                    <a:pt x="4658" y="1950"/>
                    <a:pt x="5268" y="1914"/>
                    <a:pt x="5268" y="1914"/>
                  </a:cubicBezTo>
                  <a:cubicBezTo>
                    <a:pt x="5268" y="1914"/>
                    <a:pt x="5846" y="1755"/>
                    <a:pt x="5846" y="1755"/>
                  </a:cubicBezTo>
                  <a:cubicBezTo>
                    <a:pt x="5846" y="1755"/>
                    <a:pt x="6104" y="1630"/>
                    <a:pt x="6104" y="1630"/>
                  </a:cubicBezTo>
                  <a:cubicBezTo>
                    <a:pt x="6104" y="1630"/>
                    <a:pt x="6330" y="1474"/>
                    <a:pt x="6330" y="1474"/>
                  </a:cubicBezTo>
                  <a:cubicBezTo>
                    <a:pt x="6330" y="1474"/>
                    <a:pt x="6519" y="1288"/>
                    <a:pt x="6519" y="1288"/>
                  </a:cubicBezTo>
                  <a:cubicBezTo>
                    <a:pt x="6519" y="1288"/>
                    <a:pt x="6662" y="1073"/>
                    <a:pt x="6662" y="1073"/>
                  </a:cubicBezTo>
                  <a:cubicBezTo>
                    <a:pt x="6662" y="1073"/>
                    <a:pt x="6757" y="831"/>
                    <a:pt x="6757" y="831"/>
                  </a:cubicBezTo>
                  <a:cubicBezTo>
                    <a:pt x="6757" y="831"/>
                    <a:pt x="6815" y="566"/>
                    <a:pt x="6815" y="566"/>
                  </a:cubicBezTo>
                  <a:cubicBezTo>
                    <a:pt x="6815" y="566"/>
                    <a:pt x="6865" y="0"/>
                    <a:pt x="6865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91" name="Line 78"/>
            <p:cNvSpPr/>
            <p:nvPr/>
          </p:nvSpPr>
          <p:spPr>
            <a:xfrm>
              <a:off x="2947" y="2321"/>
              <a:ext cx="244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92" name="Line 79"/>
            <p:cNvSpPr/>
            <p:nvPr/>
          </p:nvSpPr>
          <p:spPr>
            <a:xfrm>
              <a:off x="3283" y="2321"/>
              <a:ext cx="92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93" name="Line 80"/>
            <p:cNvSpPr/>
            <p:nvPr/>
          </p:nvSpPr>
          <p:spPr>
            <a:xfrm>
              <a:off x="3466" y="2321"/>
              <a:ext cx="459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94" name="Line 81"/>
            <p:cNvSpPr/>
            <p:nvPr/>
          </p:nvSpPr>
          <p:spPr>
            <a:xfrm>
              <a:off x="4017" y="2321"/>
              <a:ext cx="92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95" name="Line 82"/>
            <p:cNvSpPr/>
            <p:nvPr/>
          </p:nvSpPr>
          <p:spPr>
            <a:xfrm>
              <a:off x="4200" y="2321"/>
              <a:ext cx="245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96" name="Line 83"/>
            <p:cNvSpPr/>
            <p:nvPr/>
          </p:nvSpPr>
          <p:spPr>
            <a:xfrm flipV="1">
              <a:off x="3040" y="1677"/>
              <a:ext cx="385" cy="38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97" name="Line 84"/>
            <p:cNvSpPr/>
            <p:nvPr/>
          </p:nvSpPr>
          <p:spPr>
            <a:xfrm flipV="1">
              <a:off x="2990" y="2093"/>
              <a:ext cx="226" cy="226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98" name="Line 85"/>
            <p:cNvSpPr/>
            <p:nvPr/>
          </p:nvSpPr>
          <p:spPr>
            <a:xfrm flipV="1">
              <a:off x="3624" y="1626"/>
              <a:ext cx="58" cy="58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099" name="Line 86"/>
            <p:cNvSpPr/>
            <p:nvPr/>
          </p:nvSpPr>
          <p:spPr>
            <a:xfrm flipV="1">
              <a:off x="3457" y="1751"/>
              <a:ext cx="101" cy="10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00" name="Line 87"/>
            <p:cNvSpPr/>
            <p:nvPr/>
          </p:nvSpPr>
          <p:spPr>
            <a:xfrm flipV="1">
              <a:off x="3014" y="2352"/>
              <a:ext cx="151" cy="15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01" name="Line 88"/>
            <p:cNvSpPr/>
            <p:nvPr/>
          </p:nvSpPr>
          <p:spPr>
            <a:xfrm flipV="1">
              <a:off x="3810" y="1651"/>
              <a:ext cx="56" cy="56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02" name="Line 89"/>
            <p:cNvSpPr/>
            <p:nvPr/>
          </p:nvSpPr>
          <p:spPr>
            <a:xfrm flipV="1">
              <a:off x="3074" y="2521"/>
              <a:ext cx="130" cy="13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03" name="Line 90"/>
            <p:cNvSpPr/>
            <p:nvPr/>
          </p:nvSpPr>
          <p:spPr>
            <a:xfrm flipV="1">
              <a:off x="3884" y="1710"/>
              <a:ext cx="130" cy="13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04" name="Line 91"/>
            <p:cNvSpPr/>
            <p:nvPr/>
          </p:nvSpPr>
          <p:spPr>
            <a:xfrm flipV="1">
              <a:off x="3159" y="2651"/>
              <a:ext cx="123" cy="123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05" name="Line 92"/>
            <p:cNvSpPr/>
            <p:nvPr/>
          </p:nvSpPr>
          <p:spPr>
            <a:xfrm flipV="1">
              <a:off x="4014" y="1795"/>
              <a:ext cx="123" cy="123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06" name="Line 93"/>
            <p:cNvSpPr/>
            <p:nvPr/>
          </p:nvSpPr>
          <p:spPr>
            <a:xfrm flipV="1">
              <a:off x="3266" y="2750"/>
              <a:ext cx="124" cy="12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07" name="Line 94"/>
            <p:cNvSpPr/>
            <p:nvPr/>
          </p:nvSpPr>
          <p:spPr>
            <a:xfrm flipV="1">
              <a:off x="4113" y="1902"/>
              <a:ext cx="124" cy="12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08" name="Line 95"/>
            <p:cNvSpPr/>
            <p:nvPr/>
          </p:nvSpPr>
          <p:spPr>
            <a:xfrm flipV="1">
              <a:off x="3396" y="2818"/>
              <a:ext cx="134" cy="13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09" name="Line 96"/>
            <p:cNvSpPr/>
            <p:nvPr/>
          </p:nvSpPr>
          <p:spPr>
            <a:xfrm flipV="1">
              <a:off x="4181" y="2032"/>
              <a:ext cx="134" cy="13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10" name="Line 97"/>
            <p:cNvSpPr/>
            <p:nvPr/>
          </p:nvSpPr>
          <p:spPr>
            <a:xfrm flipV="1">
              <a:off x="3553" y="2872"/>
              <a:ext cx="131" cy="13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11" name="Line 98"/>
            <p:cNvSpPr/>
            <p:nvPr/>
          </p:nvSpPr>
          <p:spPr>
            <a:xfrm flipV="1">
              <a:off x="4235" y="2190"/>
              <a:ext cx="130" cy="13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12" name="Line 99"/>
            <p:cNvSpPr/>
            <p:nvPr/>
          </p:nvSpPr>
          <p:spPr>
            <a:xfrm flipV="1">
              <a:off x="3684" y="2840"/>
              <a:ext cx="31" cy="3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13" name="Line 100"/>
            <p:cNvSpPr/>
            <p:nvPr/>
          </p:nvSpPr>
          <p:spPr>
            <a:xfrm flipV="1">
              <a:off x="4203" y="2321"/>
              <a:ext cx="32" cy="3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14" name="Line 101"/>
            <p:cNvSpPr/>
            <p:nvPr/>
          </p:nvSpPr>
          <p:spPr>
            <a:xfrm flipV="1">
              <a:off x="3752" y="2389"/>
              <a:ext cx="622" cy="62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15" name="Line 102"/>
            <p:cNvSpPr/>
            <p:nvPr/>
          </p:nvSpPr>
          <p:spPr>
            <a:xfrm flipV="1">
              <a:off x="4082" y="2719"/>
              <a:ext cx="170" cy="17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16" name="Line 103"/>
            <p:cNvSpPr/>
            <p:nvPr/>
          </p:nvSpPr>
          <p:spPr>
            <a:xfrm flipV="1">
              <a:off x="3558" y="1045"/>
              <a:ext cx="1" cy="63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17" name="Line 104"/>
            <p:cNvSpPr/>
            <p:nvPr/>
          </p:nvSpPr>
          <p:spPr>
            <a:xfrm flipV="1">
              <a:off x="3866" y="1045"/>
              <a:ext cx="1" cy="606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18" name="Line 105"/>
            <p:cNvSpPr/>
            <p:nvPr/>
          </p:nvSpPr>
          <p:spPr>
            <a:xfrm>
              <a:off x="3666" y="1135"/>
              <a:ext cx="91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19" name="Freeform 106"/>
            <p:cNvSpPr/>
            <p:nvPr/>
          </p:nvSpPr>
          <p:spPr>
            <a:xfrm>
              <a:off x="3558" y="1117"/>
              <a:ext cx="108" cy="36"/>
            </a:xfrm>
            <a:custGeom>
              <a:avLst/>
              <a:gdLst>
                <a:gd name="txL" fmla="*/ 0 w 650"/>
                <a:gd name="txT" fmla="*/ 0 h 217"/>
                <a:gd name="txR" fmla="*/ 650 w 650"/>
                <a:gd name="txB" fmla="*/ 217 h 217"/>
              </a:gdLst>
              <a:ahLst/>
              <a:cxnLst>
                <a:cxn ang="0">
                  <a:pos x="108" y="0"/>
                </a:cxn>
                <a:cxn ang="0">
                  <a:pos x="108" y="36"/>
                </a:cxn>
                <a:cxn ang="0">
                  <a:pos x="0" y="18"/>
                </a:cxn>
                <a:cxn ang="0">
                  <a:pos x="108" y="0"/>
                </a:cxn>
              </a:cxnLst>
              <a:rect l="txL" t="txT" r="txR" b="txB"/>
              <a:pathLst>
                <a:path w="650" h="217">
                  <a:moveTo>
                    <a:pt x="650" y="0"/>
                  </a:moveTo>
                  <a:cubicBezTo>
                    <a:pt x="650" y="0"/>
                    <a:pt x="650" y="217"/>
                    <a:pt x="650" y="217"/>
                  </a:cubicBezTo>
                  <a:cubicBezTo>
                    <a:pt x="650" y="217"/>
                    <a:pt x="0" y="109"/>
                    <a:pt x="0" y="109"/>
                  </a:cubicBezTo>
                  <a:cubicBezTo>
                    <a:pt x="0" y="109"/>
                    <a:pt x="650" y="0"/>
                    <a:pt x="650" y="0"/>
                  </a:cubicBezTo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20" name="Freeform 107"/>
            <p:cNvSpPr/>
            <p:nvPr/>
          </p:nvSpPr>
          <p:spPr>
            <a:xfrm>
              <a:off x="3558" y="1117"/>
              <a:ext cx="108" cy="36"/>
            </a:xfrm>
            <a:custGeom>
              <a:avLst/>
              <a:gdLst>
                <a:gd name="txL" fmla="*/ 0 w 650"/>
                <a:gd name="txT" fmla="*/ 0 h 217"/>
                <a:gd name="txR" fmla="*/ 650 w 650"/>
                <a:gd name="txB" fmla="*/ 217 h 217"/>
              </a:gdLst>
              <a:ahLst/>
              <a:cxnLst>
                <a:cxn ang="0">
                  <a:pos x="108" y="0"/>
                </a:cxn>
                <a:cxn ang="0">
                  <a:pos x="108" y="36"/>
                </a:cxn>
                <a:cxn ang="0">
                  <a:pos x="0" y="18"/>
                </a:cxn>
                <a:cxn ang="0">
                  <a:pos x="108" y="0"/>
                </a:cxn>
              </a:cxnLst>
              <a:rect l="txL" t="txT" r="txR" b="txB"/>
              <a:pathLst>
                <a:path w="650" h="217">
                  <a:moveTo>
                    <a:pt x="650" y="0"/>
                  </a:moveTo>
                  <a:cubicBezTo>
                    <a:pt x="650" y="0"/>
                    <a:pt x="650" y="217"/>
                    <a:pt x="650" y="217"/>
                  </a:cubicBezTo>
                  <a:cubicBezTo>
                    <a:pt x="650" y="217"/>
                    <a:pt x="0" y="109"/>
                    <a:pt x="0" y="109"/>
                  </a:cubicBezTo>
                  <a:cubicBezTo>
                    <a:pt x="0" y="109"/>
                    <a:pt x="650" y="0"/>
                    <a:pt x="650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21" name="Freeform 108"/>
            <p:cNvSpPr/>
            <p:nvPr/>
          </p:nvSpPr>
          <p:spPr>
            <a:xfrm>
              <a:off x="3757" y="1117"/>
              <a:ext cx="109" cy="36"/>
            </a:xfrm>
            <a:custGeom>
              <a:avLst/>
              <a:gdLst>
                <a:gd name="txL" fmla="*/ 0 w 650"/>
                <a:gd name="txT" fmla="*/ 0 h 217"/>
                <a:gd name="txR" fmla="*/ 650 w 650"/>
                <a:gd name="txB" fmla="*/ 217 h 217"/>
              </a:gdLst>
              <a:ahLst/>
              <a:cxnLst>
                <a:cxn ang="0">
                  <a:pos x="0" y="0"/>
                </a:cxn>
                <a:cxn ang="0">
                  <a:pos x="0" y="36"/>
                </a:cxn>
                <a:cxn ang="0">
                  <a:pos x="109" y="18"/>
                </a:cxn>
                <a:cxn ang="0">
                  <a:pos x="0" y="0"/>
                </a:cxn>
              </a:cxnLst>
              <a:rect l="txL" t="txT" r="txR" b="txB"/>
              <a:pathLst>
                <a:path w="650" h="217">
                  <a:moveTo>
                    <a:pt x="0" y="0"/>
                  </a:moveTo>
                  <a:cubicBezTo>
                    <a:pt x="0" y="0"/>
                    <a:pt x="0" y="217"/>
                    <a:pt x="0" y="217"/>
                  </a:cubicBezTo>
                  <a:cubicBezTo>
                    <a:pt x="0" y="217"/>
                    <a:pt x="650" y="109"/>
                    <a:pt x="650" y="109"/>
                  </a:cubicBezTo>
                  <a:cubicBezTo>
                    <a:pt x="650" y="109"/>
                    <a:pt x="0" y="0"/>
                    <a:pt x="0" y="0"/>
                  </a:cubicBezTo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22" name="Freeform 109"/>
            <p:cNvSpPr/>
            <p:nvPr/>
          </p:nvSpPr>
          <p:spPr>
            <a:xfrm>
              <a:off x="3757" y="1117"/>
              <a:ext cx="109" cy="36"/>
            </a:xfrm>
            <a:custGeom>
              <a:avLst/>
              <a:gdLst>
                <a:gd name="txL" fmla="*/ 0 w 650"/>
                <a:gd name="txT" fmla="*/ 0 h 217"/>
                <a:gd name="txR" fmla="*/ 650 w 650"/>
                <a:gd name="txB" fmla="*/ 217 h 217"/>
              </a:gdLst>
              <a:ahLst/>
              <a:cxnLst>
                <a:cxn ang="0">
                  <a:pos x="0" y="0"/>
                </a:cxn>
                <a:cxn ang="0">
                  <a:pos x="0" y="36"/>
                </a:cxn>
                <a:cxn ang="0">
                  <a:pos x="109" y="18"/>
                </a:cxn>
                <a:cxn ang="0">
                  <a:pos x="0" y="0"/>
                </a:cxn>
              </a:cxnLst>
              <a:rect l="txL" t="txT" r="txR" b="txB"/>
              <a:pathLst>
                <a:path w="650" h="217">
                  <a:moveTo>
                    <a:pt x="0" y="0"/>
                  </a:moveTo>
                  <a:cubicBezTo>
                    <a:pt x="0" y="0"/>
                    <a:pt x="0" y="217"/>
                    <a:pt x="0" y="217"/>
                  </a:cubicBezTo>
                  <a:cubicBezTo>
                    <a:pt x="0" y="217"/>
                    <a:pt x="650" y="109"/>
                    <a:pt x="650" y="109"/>
                  </a:cubicBezTo>
                  <a:cubicBezTo>
                    <a:pt x="650" y="109"/>
                    <a:pt x="0" y="0"/>
                    <a:pt x="0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23" name="Freeform 110"/>
            <p:cNvSpPr/>
            <p:nvPr/>
          </p:nvSpPr>
          <p:spPr>
            <a:xfrm>
              <a:off x="3667" y="945"/>
              <a:ext cx="7" cy="145"/>
            </a:xfrm>
            <a:custGeom>
              <a:avLst/>
              <a:gdLst>
                <a:gd name="txL" fmla="*/ 0 w 42"/>
                <a:gd name="txT" fmla="*/ 0 h 868"/>
                <a:gd name="txR" fmla="*/ 42 w 42"/>
                <a:gd name="txB" fmla="*/ 868 h 868"/>
              </a:gdLst>
              <a:ahLst/>
              <a:cxnLst>
                <a:cxn ang="0">
                  <a:pos x="0" y="0"/>
                </a:cxn>
                <a:cxn ang="0">
                  <a:pos x="0" y="145"/>
                </a:cxn>
                <a:cxn ang="0">
                  <a:pos x="7" y="145"/>
                </a:cxn>
              </a:cxnLst>
              <a:rect l="txL" t="txT" r="txR" b="txB"/>
              <a:pathLst>
                <a:path w="42" h="868">
                  <a:moveTo>
                    <a:pt x="0" y="0"/>
                  </a:moveTo>
                  <a:cubicBezTo>
                    <a:pt x="0" y="0"/>
                    <a:pt x="0" y="868"/>
                    <a:pt x="0" y="868"/>
                  </a:cubicBezTo>
                  <a:cubicBezTo>
                    <a:pt x="0" y="868"/>
                    <a:pt x="42" y="868"/>
                    <a:pt x="42" y="868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24" name="Freeform 111"/>
            <p:cNvSpPr/>
            <p:nvPr/>
          </p:nvSpPr>
          <p:spPr>
            <a:xfrm>
              <a:off x="3667" y="945"/>
              <a:ext cx="7" cy="145"/>
            </a:xfrm>
            <a:custGeom>
              <a:avLst/>
              <a:gdLst>
                <a:gd name="txL" fmla="*/ 0 w 42"/>
                <a:gd name="txT" fmla="*/ 0 h 868"/>
                <a:gd name="txR" fmla="*/ 42 w 42"/>
                <a:gd name="txB" fmla="*/ 868 h 868"/>
              </a:gdLst>
              <a:ahLst/>
              <a:cxnLst>
                <a:cxn ang="0">
                  <a:pos x="0" y="0"/>
                </a:cxn>
                <a:cxn ang="0">
                  <a:pos x="7" y="0"/>
                </a:cxn>
                <a:cxn ang="0">
                  <a:pos x="7" y="145"/>
                </a:cxn>
              </a:cxnLst>
              <a:rect l="txL" t="txT" r="txR" b="txB"/>
              <a:pathLst>
                <a:path w="42" h="868">
                  <a:moveTo>
                    <a:pt x="0" y="0"/>
                  </a:moveTo>
                  <a:cubicBezTo>
                    <a:pt x="0" y="0"/>
                    <a:pt x="42" y="0"/>
                    <a:pt x="42" y="0"/>
                  </a:cubicBezTo>
                  <a:cubicBezTo>
                    <a:pt x="42" y="0"/>
                    <a:pt x="42" y="868"/>
                    <a:pt x="42" y="868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25" name="Freeform 112"/>
            <p:cNvSpPr/>
            <p:nvPr/>
          </p:nvSpPr>
          <p:spPr>
            <a:xfrm>
              <a:off x="3674" y="994"/>
              <a:ext cx="83" cy="96"/>
            </a:xfrm>
            <a:custGeom>
              <a:avLst/>
              <a:gdLst>
                <a:gd name="txL" fmla="*/ 0 w 494"/>
                <a:gd name="txT" fmla="*/ 0 h 578"/>
                <a:gd name="txR" fmla="*/ 494 w 494"/>
                <a:gd name="txB" fmla="*/ 578 h 578"/>
              </a:gdLst>
              <a:ahLst/>
              <a:cxnLst>
                <a:cxn ang="0">
                  <a:pos x="0" y="21"/>
                </a:cxn>
                <a:cxn ang="0">
                  <a:pos x="14" y="7"/>
                </a:cxn>
                <a:cxn ang="0">
                  <a:pos x="28" y="0"/>
                </a:cxn>
                <a:cxn ang="0">
                  <a:pos x="49" y="0"/>
                </a:cxn>
                <a:cxn ang="0">
                  <a:pos x="62" y="7"/>
                </a:cxn>
                <a:cxn ang="0">
                  <a:pos x="76" y="21"/>
                </a:cxn>
                <a:cxn ang="0">
                  <a:pos x="83" y="41"/>
                </a:cxn>
                <a:cxn ang="0">
                  <a:pos x="83" y="55"/>
                </a:cxn>
                <a:cxn ang="0">
                  <a:pos x="76" y="76"/>
                </a:cxn>
                <a:cxn ang="0">
                  <a:pos x="62" y="89"/>
                </a:cxn>
                <a:cxn ang="0">
                  <a:pos x="49" y="96"/>
                </a:cxn>
                <a:cxn ang="0">
                  <a:pos x="28" y="96"/>
                </a:cxn>
                <a:cxn ang="0">
                  <a:pos x="14" y="89"/>
                </a:cxn>
                <a:cxn ang="0">
                  <a:pos x="0" y="76"/>
                </a:cxn>
              </a:cxnLst>
              <a:rect l="txL" t="txT" r="txR" b="txB"/>
              <a:pathLst>
                <a:path w="494" h="578">
                  <a:moveTo>
                    <a:pt x="0" y="124"/>
                  </a:moveTo>
                  <a:cubicBezTo>
                    <a:pt x="0" y="124"/>
                    <a:pt x="82" y="41"/>
                    <a:pt x="82" y="41"/>
                  </a:cubicBezTo>
                  <a:cubicBezTo>
                    <a:pt x="82" y="41"/>
                    <a:pt x="164" y="0"/>
                    <a:pt x="164" y="0"/>
                  </a:cubicBezTo>
                  <a:cubicBezTo>
                    <a:pt x="164" y="0"/>
                    <a:pt x="289" y="0"/>
                    <a:pt x="289" y="0"/>
                  </a:cubicBezTo>
                  <a:cubicBezTo>
                    <a:pt x="289" y="0"/>
                    <a:pt x="371" y="41"/>
                    <a:pt x="371" y="41"/>
                  </a:cubicBezTo>
                  <a:cubicBezTo>
                    <a:pt x="371" y="41"/>
                    <a:pt x="453" y="124"/>
                    <a:pt x="453" y="124"/>
                  </a:cubicBezTo>
                  <a:cubicBezTo>
                    <a:pt x="453" y="124"/>
                    <a:pt x="494" y="248"/>
                    <a:pt x="494" y="248"/>
                  </a:cubicBezTo>
                  <a:cubicBezTo>
                    <a:pt x="494" y="248"/>
                    <a:pt x="494" y="330"/>
                    <a:pt x="494" y="330"/>
                  </a:cubicBezTo>
                  <a:cubicBezTo>
                    <a:pt x="494" y="330"/>
                    <a:pt x="453" y="455"/>
                    <a:pt x="453" y="455"/>
                  </a:cubicBezTo>
                  <a:cubicBezTo>
                    <a:pt x="453" y="455"/>
                    <a:pt x="371" y="537"/>
                    <a:pt x="371" y="537"/>
                  </a:cubicBezTo>
                  <a:cubicBezTo>
                    <a:pt x="371" y="537"/>
                    <a:pt x="289" y="578"/>
                    <a:pt x="289" y="578"/>
                  </a:cubicBezTo>
                  <a:cubicBezTo>
                    <a:pt x="289" y="578"/>
                    <a:pt x="164" y="578"/>
                    <a:pt x="164" y="578"/>
                  </a:cubicBezTo>
                  <a:cubicBezTo>
                    <a:pt x="164" y="578"/>
                    <a:pt x="82" y="537"/>
                    <a:pt x="82" y="537"/>
                  </a:cubicBezTo>
                  <a:cubicBezTo>
                    <a:pt x="82" y="537"/>
                    <a:pt x="0" y="455"/>
                    <a:pt x="0" y="455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26" name="Freeform 113"/>
            <p:cNvSpPr/>
            <p:nvPr/>
          </p:nvSpPr>
          <p:spPr>
            <a:xfrm>
              <a:off x="3674" y="1001"/>
              <a:ext cx="76" cy="82"/>
            </a:xfrm>
            <a:custGeom>
              <a:avLst/>
              <a:gdLst>
                <a:gd name="txL" fmla="*/ 0 w 453"/>
                <a:gd name="txT" fmla="*/ 0 h 496"/>
                <a:gd name="txR" fmla="*/ 453 w 453"/>
                <a:gd name="txB" fmla="*/ 496 h 496"/>
              </a:gdLst>
              <a:ahLst/>
              <a:cxnLst>
                <a:cxn ang="0">
                  <a:pos x="0" y="14"/>
                </a:cxn>
                <a:cxn ang="0">
                  <a:pos x="28" y="0"/>
                </a:cxn>
                <a:cxn ang="0">
                  <a:pos x="48" y="0"/>
                </a:cxn>
                <a:cxn ang="0">
                  <a:pos x="62" y="7"/>
                </a:cxn>
                <a:cxn ang="0">
                  <a:pos x="69" y="14"/>
                </a:cxn>
                <a:cxn ang="0">
                  <a:pos x="76" y="34"/>
                </a:cxn>
                <a:cxn ang="0">
                  <a:pos x="76" y="48"/>
                </a:cxn>
                <a:cxn ang="0">
                  <a:pos x="69" y="68"/>
                </a:cxn>
                <a:cxn ang="0">
                  <a:pos x="62" y="75"/>
                </a:cxn>
                <a:cxn ang="0">
                  <a:pos x="48" y="82"/>
                </a:cxn>
                <a:cxn ang="0">
                  <a:pos x="28" y="82"/>
                </a:cxn>
                <a:cxn ang="0">
                  <a:pos x="0" y="68"/>
                </a:cxn>
              </a:cxnLst>
              <a:rect l="txL" t="txT" r="txR" b="txB"/>
              <a:pathLst>
                <a:path w="453" h="496">
                  <a:moveTo>
                    <a:pt x="0" y="83"/>
                  </a:moveTo>
                  <a:cubicBezTo>
                    <a:pt x="0" y="83"/>
                    <a:pt x="164" y="0"/>
                    <a:pt x="164" y="0"/>
                  </a:cubicBezTo>
                  <a:cubicBezTo>
                    <a:pt x="164" y="0"/>
                    <a:pt x="289" y="0"/>
                    <a:pt x="289" y="0"/>
                  </a:cubicBezTo>
                  <a:cubicBezTo>
                    <a:pt x="289" y="0"/>
                    <a:pt x="371" y="41"/>
                    <a:pt x="371" y="41"/>
                  </a:cubicBezTo>
                  <a:cubicBezTo>
                    <a:pt x="371" y="41"/>
                    <a:pt x="412" y="83"/>
                    <a:pt x="412" y="83"/>
                  </a:cubicBezTo>
                  <a:cubicBezTo>
                    <a:pt x="412" y="83"/>
                    <a:pt x="453" y="207"/>
                    <a:pt x="453" y="207"/>
                  </a:cubicBezTo>
                  <a:cubicBezTo>
                    <a:pt x="453" y="207"/>
                    <a:pt x="453" y="289"/>
                    <a:pt x="453" y="289"/>
                  </a:cubicBezTo>
                  <a:cubicBezTo>
                    <a:pt x="453" y="289"/>
                    <a:pt x="412" y="414"/>
                    <a:pt x="412" y="414"/>
                  </a:cubicBezTo>
                  <a:cubicBezTo>
                    <a:pt x="412" y="414"/>
                    <a:pt x="371" y="455"/>
                    <a:pt x="371" y="455"/>
                  </a:cubicBezTo>
                  <a:cubicBezTo>
                    <a:pt x="371" y="455"/>
                    <a:pt x="289" y="496"/>
                    <a:pt x="289" y="496"/>
                  </a:cubicBezTo>
                  <a:cubicBezTo>
                    <a:pt x="289" y="496"/>
                    <a:pt x="164" y="496"/>
                    <a:pt x="164" y="496"/>
                  </a:cubicBezTo>
                  <a:cubicBezTo>
                    <a:pt x="164" y="496"/>
                    <a:pt x="0" y="414"/>
                    <a:pt x="0" y="414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27" name="Line 114"/>
            <p:cNvSpPr/>
            <p:nvPr/>
          </p:nvSpPr>
          <p:spPr>
            <a:xfrm>
              <a:off x="3558" y="1684"/>
              <a:ext cx="1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28" name="Line 115"/>
            <p:cNvSpPr/>
            <p:nvPr/>
          </p:nvSpPr>
          <p:spPr>
            <a:xfrm>
              <a:off x="3866" y="1651"/>
              <a:ext cx="1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29" name="Line 116"/>
            <p:cNvSpPr/>
            <p:nvPr/>
          </p:nvSpPr>
          <p:spPr>
            <a:xfrm>
              <a:off x="3866" y="1135"/>
              <a:ext cx="1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30" name="Line 117"/>
            <p:cNvSpPr/>
            <p:nvPr/>
          </p:nvSpPr>
          <p:spPr>
            <a:xfrm flipH="1">
              <a:off x="2735" y="1739"/>
              <a:ext cx="861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31" name="Line 118"/>
            <p:cNvSpPr/>
            <p:nvPr/>
          </p:nvSpPr>
          <p:spPr>
            <a:xfrm flipH="1">
              <a:off x="2735" y="1902"/>
              <a:ext cx="823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32" name="Line 119"/>
            <p:cNvSpPr/>
            <p:nvPr/>
          </p:nvSpPr>
          <p:spPr>
            <a:xfrm flipV="1">
              <a:off x="2826" y="1522"/>
              <a:ext cx="1" cy="108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33" name="Line 120"/>
            <p:cNvSpPr/>
            <p:nvPr/>
          </p:nvSpPr>
          <p:spPr>
            <a:xfrm>
              <a:off x="2826" y="2010"/>
              <a:ext cx="1" cy="10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34" name="Line 121"/>
            <p:cNvSpPr/>
            <p:nvPr/>
          </p:nvSpPr>
          <p:spPr>
            <a:xfrm>
              <a:off x="2826" y="1739"/>
              <a:ext cx="1" cy="163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35" name="Freeform 122"/>
            <p:cNvSpPr/>
            <p:nvPr/>
          </p:nvSpPr>
          <p:spPr>
            <a:xfrm>
              <a:off x="2807" y="1630"/>
              <a:ext cx="37" cy="109"/>
            </a:xfrm>
            <a:custGeom>
              <a:avLst/>
              <a:gdLst>
                <a:gd name="txL" fmla="*/ 0 w 217"/>
                <a:gd name="txT" fmla="*/ 0 h 651"/>
                <a:gd name="txR" fmla="*/ 217 w 217"/>
                <a:gd name="txB" fmla="*/ 651 h 651"/>
              </a:gdLst>
              <a:ahLst/>
              <a:cxnLst>
                <a:cxn ang="0">
                  <a:pos x="0" y="0"/>
                </a:cxn>
                <a:cxn ang="0">
                  <a:pos x="37" y="0"/>
                </a:cxn>
                <a:cxn ang="0">
                  <a:pos x="19" y="109"/>
                </a:cxn>
                <a:cxn ang="0">
                  <a:pos x="0" y="0"/>
                </a:cxn>
              </a:cxnLst>
              <a:rect l="txL" t="txT" r="txR" b="txB"/>
              <a:pathLst>
                <a:path w="217" h="651">
                  <a:moveTo>
                    <a:pt x="0" y="0"/>
                  </a:moveTo>
                  <a:cubicBezTo>
                    <a:pt x="0" y="0"/>
                    <a:pt x="217" y="0"/>
                    <a:pt x="217" y="0"/>
                  </a:cubicBezTo>
                  <a:cubicBezTo>
                    <a:pt x="217" y="0"/>
                    <a:pt x="109" y="651"/>
                    <a:pt x="109" y="651"/>
                  </a:cubicBezTo>
                  <a:cubicBezTo>
                    <a:pt x="109" y="651"/>
                    <a:pt x="0" y="0"/>
                    <a:pt x="0" y="0"/>
                  </a:cubicBezTo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36" name="Freeform 123"/>
            <p:cNvSpPr/>
            <p:nvPr/>
          </p:nvSpPr>
          <p:spPr>
            <a:xfrm>
              <a:off x="2807" y="1630"/>
              <a:ext cx="37" cy="109"/>
            </a:xfrm>
            <a:custGeom>
              <a:avLst/>
              <a:gdLst>
                <a:gd name="txL" fmla="*/ 0 w 217"/>
                <a:gd name="txT" fmla="*/ 0 h 651"/>
                <a:gd name="txR" fmla="*/ 217 w 217"/>
                <a:gd name="txB" fmla="*/ 651 h 651"/>
              </a:gdLst>
              <a:ahLst/>
              <a:cxnLst>
                <a:cxn ang="0">
                  <a:pos x="0" y="0"/>
                </a:cxn>
                <a:cxn ang="0">
                  <a:pos x="37" y="0"/>
                </a:cxn>
                <a:cxn ang="0">
                  <a:pos x="19" y="109"/>
                </a:cxn>
                <a:cxn ang="0">
                  <a:pos x="0" y="0"/>
                </a:cxn>
              </a:cxnLst>
              <a:rect l="txL" t="txT" r="txR" b="txB"/>
              <a:pathLst>
                <a:path w="217" h="651">
                  <a:moveTo>
                    <a:pt x="0" y="0"/>
                  </a:moveTo>
                  <a:cubicBezTo>
                    <a:pt x="0" y="0"/>
                    <a:pt x="217" y="0"/>
                    <a:pt x="217" y="0"/>
                  </a:cubicBezTo>
                  <a:cubicBezTo>
                    <a:pt x="217" y="0"/>
                    <a:pt x="109" y="651"/>
                    <a:pt x="109" y="651"/>
                  </a:cubicBezTo>
                  <a:cubicBezTo>
                    <a:pt x="109" y="651"/>
                    <a:pt x="0" y="0"/>
                    <a:pt x="0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37" name="Freeform 124"/>
            <p:cNvSpPr/>
            <p:nvPr/>
          </p:nvSpPr>
          <p:spPr>
            <a:xfrm>
              <a:off x="2807" y="1902"/>
              <a:ext cx="37" cy="108"/>
            </a:xfrm>
            <a:custGeom>
              <a:avLst/>
              <a:gdLst>
                <a:gd name="txL" fmla="*/ 0 w 217"/>
                <a:gd name="txT" fmla="*/ 0 h 652"/>
                <a:gd name="txR" fmla="*/ 217 w 217"/>
                <a:gd name="txB" fmla="*/ 652 h 652"/>
              </a:gdLst>
              <a:ahLst/>
              <a:cxnLst>
                <a:cxn ang="0">
                  <a:pos x="0" y="108"/>
                </a:cxn>
                <a:cxn ang="0">
                  <a:pos x="37" y="108"/>
                </a:cxn>
                <a:cxn ang="0">
                  <a:pos x="19" y="0"/>
                </a:cxn>
                <a:cxn ang="0">
                  <a:pos x="0" y="108"/>
                </a:cxn>
              </a:cxnLst>
              <a:rect l="txL" t="txT" r="txR" b="txB"/>
              <a:pathLst>
                <a:path w="217" h="652">
                  <a:moveTo>
                    <a:pt x="0" y="652"/>
                  </a:moveTo>
                  <a:cubicBezTo>
                    <a:pt x="0" y="652"/>
                    <a:pt x="217" y="652"/>
                    <a:pt x="217" y="652"/>
                  </a:cubicBezTo>
                  <a:cubicBezTo>
                    <a:pt x="217" y="652"/>
                    <a:pt x="109" y="0"/>
                    <a:pt x="109" y="0"/>
                  </a:cubicBezTo>
                  <a:cubicBezTo>
                    <a:pt x="109" y="0"/>
                    <a:pt x="0" y="652"/>
                    <a:pt x="0" y="652"/>
                  </a:cubicBezTo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38" name="Freeform 125"/>
            <p:cNvSpPr/>
            <p:nvPr/>
          </p:nvSpPr>
          <p:spPr>
            <a:xfrm>
              <a:off x="2807" y="1902"/>
              <a:ext cx="37" cy="108"/>
            </a:xfrm>
            <a:custGeom>
              <a:avLst/>
              <a:gdLst>
                <a:gd name="txL" fmla="*/ 0 w 217"/>
                <a:gd name="txT" fmla="*/ 0 h 652"/>
                <a:gd name="txR" fmla="*/ 217 w 217"/>
                <a:gd name="txB" fmla="*/ 652 h 652"/>
              </a:gdLst>
              <a:ahLst/>
              <a:cxnLst>
                <a:cxn ang="0">
                  <a:pos x="0" y="108"/>
                </a:cxn>
                <a:cxn ang="0">
                  <a:pos x="37" y="108"/>
                </a:cxn>
                <a:cxn ang="0">
                  <a:pos x="19" y="0"/>
                </a:cxn>
                <a:cxn ang="0">
                  <a:pos x="0" y="108"/>
                </a:cxn>
              </a:cxnLst>
              <a:rect l="txL" t="txT" r="txR" b="txB"/>
              <a:pathLst>
                <a:path w="217" h="652">
                  <a:moveTo>
                    <a:pt x="0" y="652"/>
                  </a:moveTo>
                  <a:cubicBezTo>
                    <a:pt x="0" y="652"/>
                    <a:pt x="217" y="652"/>
                    <a:pt x="217" y="652"/>
                  </a:cubicBezTo>
                  <a:cubicBezTo>
                    <a:pt x="217" y="652"/>
                    <a:pt x="109" y="0"/>
                    <a:pt x="109" y="0"/>
                  </a:cubicBezTo>
                  <a:cubicBezTo>
                    <a:pt x="109" y="0"/>
                    <a:pt x="0" y="652"/>
                    <a:pt x="0" y="652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39" name="Freeform 126"/>
            <p:cNvSpPr/>
            <p:nvPr/>
          </p:nvSpPr>
          <p:spPr>
            <a:xfrm>
              <a:off x="2636" y="1855"/>
              <a:ext cx="144" cy="7"/>
            </a:xfrm>
            <a:custGeom>
              <a:avLst/>
              <a:gdLst>
                <a:gd name="txL" fmla="*/ 0 w 867"/>
                <a:gd name="txT" fmla="*/ 0 h 41"/>
                <a:gd name="txR" fmla="*/ 867 w 867"/>
                <a:gd name="txB" fmla="*/ 41 h 41"/>
              </a:gdLst>
              <a:ahLst/>
              <a:cxnLst>
                <a:cxn ang="0">
                  <a:pos x="0" y="7"/>
                </a:cxn>
                <a:cxn ang="0">
                  <a:pos x="144" y="7"/>
                </a:cxn>
                <a:cxn ang="0">
                  <a:pos x="144" y="0"/>
                </a:cxn>
              </a:cxnLst>
              <a:rect l="txL" t="txT" r="txR" b="txB"/>
              <a:pathLst>
                <a:path w="867" h="41">
                  <a:moveTo>
                    <a:pt x="0" y="41"/>
                  </a:moveTo>
                  <a:cubicBezTo>
                    <a:pt x="0" y="41"/>
                    <a:pt x="867" y="41"/>
                    <a:pt x="867" y="41"/>
                  </a:cubicBezTo>
                  <a:cubicBezTo>
                    <a:pt x="867" y="41"/>
                    <a:pt x="867" y="0"/>
                    <a:pt x="867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40" name="Freeform 127"/>
            <p:cNvSpPr/>
            <p:nvPr/>
          </p:nvSpPr>
          <p:spPr>
            <a:xfrm>
              <a:off x="2636" y="1855"/>
              <a:ext cx="144" cy="7"/>
            </a:xfrm>
            <a:custGeom>
              <a:avLst/>
              <a:gdLst>
                <a:gd name="txL" fmla="*/ 0 w 867"/>
                <a:gd name="txT" fmla="*/ 0 h 41"/>
                <a:gd name="txR" fmla="*/ 867 w 867"/>
                <a:gd name="txB" fmla="*/ 41 h 41"/>
              </a:gdLst>
              <a:ahLst/>
              <a:cxnLst>
                <a:cxn ang="0">
                  <a:pos x="0" y="7"/>
                </a:cxn>
                <a:cxn ang="0">
                  <a:pos x="0" y="0"/>
                </a:cxn>
                <a:cxn ang="0">
                  <a:pos x="144" y="0"/>
                </a:cxn>
              </a:cxnLst>
              <a:rect l="txL" t="txT" r="txR" b="txB"/>
              <a:pathLst>
                <a:path w="867" h="41">
                  <a:moveTo>
                    <a:pt x="0" y="41"/>
                  </a:moveTo>
                  <a:cubicBezTo>
                    <a:pt x="0" y="41"/>
                    <a:pt x="0" y="0"/>
                    <a:pt x="0" y="0"/>
                  </a:cubicBezTo>
                  <a:cubicBezTo>
                    <a:pt x="0" y="0"/>
                    <a:pt x="867" y="0"/>
                    <a:pt x="867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41" name="Freeform 128"/>
            <p:cNvSpPr/>
            <p:nvPr/>
          </p:nvSpPr>
          <p:spPr>
            <a:xfrm>
              <a:off x="2684" y="1779"/>
              <a:ext cx="96" cy="76"/>
            </a:xfrm>
            <a:custGeom>
              <a:avLst/>
              <a:gdLst>
                <a:gd name="txL" fmla="*/ 0 w 578"/>
                <a:gd name="txT" fmla="*/ 0 h 455"/>
                <a:gd name="txR" fmla="*/ 578 w 578"/>
                <a:gd name="txB" fmla="*/ 455 h 455"/>
              </a:gdLst>
              <a:ahLst/>
              <a:cxnLst>
                <a:cxn ang="0">
                  <a:pos x="28" y="76"/>
                </a:cxn>
                <a:cxn ang="0">
                  <a:pos x="7" y="55"/>
                </a:cxn>
                <a:cxn ang="0">
                  <a:pos x="0" y="41"/>
                </a:cxn>
                <a:cxn ang="0">
                  <a:pos x="0" y="21"/>
                </a:cxn>
                <a:cxn ang="0">
                  <a:pos x="7" y="7"/>
                </a:cxn>
                <a:cxn ang="0">
                  <a:pos x="28" y="0"/>
                </a:cxn>
                <a:cxn ang="0">
                  <a:pos x="96" y="0"/>
                </a:cxn>
              </a:cxnLst>
              <a:rect l="txL" t="txT" r="txR" b="txB"/>
              <a:pathLst>
                <a:path w="578" h="455">
                  <a:moveTo>
                    <a:pt x="166" y="455"/>
                  </a:moveTo>
                  <a:cubicBezTo>
                    <a:pt x="166" y="455"/>
                    <a:pt x="41" y="330"/>
                    <a:pt x="41" y="330"/>
                  </a:cubicBezTo>
                  <a:cubicBezTo>
                    <a:pt x="41" y="330"/>
                    <a:pt x="0" y="248"/>
                    <a:pt x="0" y="248"/>
                  </a:cubicBezTo>
                  <a:cubicBezTo>
                    <a:pt x="0" y="248"/>
                    <a:pt x="0" y="123"/>
                    <a:pt x="0" y="123"/>
                  </a:cubicBezTo>
                  <a:cubicBezTo>
                    <a:pt x="0" y="123"/>
                    <a:pt x="41" y="41"/>
                    <a:pt x="41" y="41"/>
                  </a:cubicBezTo>
                  <a:cubicBezTo>
                    <a:pt x="41" y="41"/>
                    <a:pt x="166" y="0"/>
                    <a:pt x="166" y="0"/>
                  </a:cubicBezTo>
                  <a:cubicBezTo>
                    <a:pt x="166" y="0"/>
                    <a:pt x="578" y="0"/>
                    <a:pt x="578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42" name="Freeform 129"/>
            <p:cNvSpPr/>
            <p:nvPr/>
          </p:nvSpPr>
          <p:spPr>
            <a:xfrm>
              <a:off x="2691" y="1779"/>
              <a:ext cx="89" cy="76"/>
            </a:xfrm>
            <a:custGeom>
              <a:avLst/>
              <a:gdLst>
                <a:gd name="txL" fmla="*/ 0 w 537"/>
                <a:gd name="txT" fmla="*/ 0 h 455"/>
                <a:gd name="txR" fmla="*/ 537 w 537"/>
                <a:gd name="txB" fmla="*/ 455 h 455"/>
              </a:gdLst>
              <a:ahLst/>
              <a:cxnLst>
                <a:cxn ang="0">
                  <a:pos x="21" y="76"/>
                </a:cxn>
                <a:cxn ang="0">
                  <a:pos x="7" y="55"/>
                </a:cxn>
                <a:cxn ang="0">
                  <a:pos x="0" y="41"/>
                </a:cxn>
                <a:cxn ang="0">
                  <a:pos x="0" y="28"/>
                </a:cxn>
                <a:cxn ang="0">
                  <a:pos x="7" y="14"/>
                </a:cxn>
                <a:cxn ang="0">
                  <a:pos x="21" y="7"/>
                </a:cxn>
                <a:cxn ang="0">
                  <a:pos x="89" y="7"/>
                </a:cxn>
                <a:cxn ang="0">
                  <a:pos x="89" y="0"/>
                </a:cxn>
              </a:cxnLst>
              <a:rect l="txL" t="txT" r="txR" b="txB"/>
              <a:pathLst>
                <a:path w="537" h="455">
                  <a:moveTo>
                    <a:pt x="125" y="455"/>
                  </a:moveTo>
                  <a:cubicBezTo>
                    <a:pt x="125" y="455"/>
                    <a:pt x="42" y="330"/>
                    <a:pt x="42" y="330"/>
                  </a:cubicBezTo>
                  <a:cubicBezTo>
                    <a:pt x="42" y="330"/>
                    <a:pt x="0" y="248"/>
                    <a:pt x="0" y="248"/>
                  </a:cubicBezTo>
                  <a:cubicBezTo>
                    <a:pt x="0" y="248"/>
                    <a:pt x="0" y="165"/>
                    <a:pt x="0" y="165"/>
                  </a:cubicBezTo>
                  <a:cubicBezTo>
                    <a:pt x="0" y="165"/>
                    <a:pt x="42" y="82"/>
                    <a:pt x="42" y="82"/>
                  </a:cubicBezTo>
                  <a:cubicBezTo>
                    <a:pt x="42" y="82"/>
                    <a:pt x="125" y="41"/>
                    <a:pt x="125" y="41"/>
                  </a:cubicBezTo>
                  <a:cubicBezTo>
                    <a:pt x="125" y="41"/>
                    <a:pt x="537" y="41"/>
                    <a:pt x="537" y="41"/>
                  </a:cubicBezTo>
                  <a:cubicBezTo>
                    <a:pt x="537" y="41"/>
                    <a:pt x="537" y="0"/>
                    <a:pt x="537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43" name="Line 130"/>
            <p:cNvSpPr/>
            <p:nvPr/>
          </p:nvSpPr>
          <p:spPr>
            <a:xfrm>
              <a:off x="3596" y="1739"/>
              <a:ext cx="1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44" name="Line 131"/>
            <p:cNvSpPr/>
            <p:nvPr/>
          </p:nvSpPr>
          <p:spPr>
            <a:xfrm>
              <a:off x="3558" y="1902"/>
              <a:ext cx="1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45" name="Line 132"/>
            <p:cNvSpPr/>
            <p:nvPr/>
          </p:nvSpPr>
          <p:spPr>
            <a:xfrm>
              <a:off x="2826" y="1902"/>
              <a:ext cx="1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46" name="Line 133"/>
            <p:cNvSpPr/>
            <p:nvPr/>
          </p:nvSpPr>
          <p:spPr>
            <a:xfrm>
              <a:off x="3810" y="1815"/>
              <a:ext cx="743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47" name="Line 134"/>
            <p:cNvSpPr/>
            <p:nvPr/>
          </p:nvSpPr>
          <p:spPr>
            <a:xfrm>
              <a:off x="3810" y="1902"/>
              <a:ext cx="743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48" name="Line 135"/>
            <p:cNvSpPr/>
            <p:nvPr/>
          </p:nvSpPr>
          <p:spPr>
            <a:xfrm>
              <a:off x="4462" y="2010"/>
              <a:ext cx="1" cy="10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49" name="Line 136"/>
            <p:cNvSpPr/>
            <p:nvPr/>
          </p:nvSpPr>
          <p:spPr>
            <a:xfrm flipV="1">
              <a:off x="4462" y="1460"/>
              <a:ext cx="1" cy="24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50" name="Line 137"/>
            <p:cNvSpPr/>
            <p:nvPr/>
          </p:nvSpPr>
          <p:spPr>
            <a:xfrm flipV="1">
              <a:off x="4462" y="1815"/>
              <a:ext cx="1" cy="8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51" name="Freeform 138"/>
            <p:cNvSpPr/>
            <p:nvPr/>
          </p:nvSpPr>
          <p:spPr>
            <a:xfrm>
              <a:off x="4444" y="1902"/>
              <a:ext cx="36" cy="108"/>
            </a:xfrm>
            <a:custGeom>
              <a:avLst/>
              <a:gdLst>
                <a:gd name="txL" fmla="*/ 0 w 217"/>
                <a:gd name="txT" fmla="*/ 0 h 652"/>
                <a:gd name="txR" fmla="*/ 217 w 217"/>
                <a:gd name="txB" fmla="*/ 652 h 652"/>
              </a:gdLst>
              <a:ahLst/>
              <a:cxnLst>
                <a:cxn ang="0">
                  <a:pos x="0" y="108"/>
                </a:cxn>
                <a:cxn ang="0">
                  <a:pos x="36" y="108"/>
                </a:cxn>
                <a:cxn ang="0">
                  <a:pos x="18" y="0"/>
                </a:cxn>
                <a:cxn ang="0">
                  <a:pos x="0" y="108"/>
                </a:cxn>
              </a:cxnLst>
              <a:rect l="txL" t="txT" r="txR" b="txB"/>
              <a:pathLst>
                <a:path w="217" h="652">
                  <a:moveTo>
                    <a:pt x="0" y="652"/>
                  </a:moveTo>
                  <a:cubicBezTo>
                    <a:pt x="0" y="652"/>
                    <a:pt x="217" y="652"/>
                    <a:pt x="217" y="652"/>
                  </a:cubicBezTo>
                  <a:cubicBezTo>
                    <a:pt x="217" y="652"/>
                    <a:pt x="109" y="0"/>
                    <a:pt x="109" y="0"/>
                  </a:cubicBezTo>
                  <a:cubicBezTo>
                    <a:pt x="109" y="0"/>
                    <a:pt x="0" y="652"/>
                    <a:pt x="0" y="652"/>
                  </a:cubicBezTo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52" name="Freeform 139"/>
            <p:cNvSpPr/>
            <p:nvPr/>
          </p:nvSpPr>
          <p:spPr>
            <a:xfrm>
              <a:off x="4444" y="1902"/>
              <a:ext cx="36" cy="108"/>
            </a:xfrm>
            <a:custGeom>
              <a:avLst/>
              <a:gdLst>
                <a:gd name="txL" fmla="*/ 0 w 217"/>
                <a:gd name="txT" fmla="*/ 0 h 652"/>
                <a:gd name="txR" fmla="*/ 217 w 217"/>
                <a:gd name="txB" fmla="*/ 652 h 652"/>
              </a:gdLst>
              <a:ahLst/>
              <a:cxnLst>
                <a:cxn ang="0">
                  <a:pos x="0" y="108"/>
                </a:cxn>
                <a:cxn ang="0">
                  <a:pos x="36" y="108"/>
                </a:cxn>
                <a:cxn ang="0">
                  <a:pos x="18" y="0"/>
                </a:cxn>
                <a:cxn ang="0">
                  <a:pos x="0" y="108"/>
                </a:cxn>
              </a:cxnLst>
              <a:rect l="txL" t="txT" r="txR" b="txB"/>
              <a:pathLst>
                <a:path w="217" h="652">
                  <a:moveTo>
                    <a:pt x="0" y="652"/>
                  </a:moveTo>
                  <a:cubicBezTo>
                    <a:pt x="0" y="652"/>
                    <a:pt x="217" y="652"/>
                    <a:pt x="217" y="652"/>
                  </a:cubicBezTo>
                  <a:cubicBezTo>
                    <a:pt x="217" y="652"/>
                    <a:pt x="109" y="0"/>
                    <a:pt x="109" y="0"/>
                  </a:cubicBezTo>
                  <a:cubicBezTo>
                    <a:pt x="109" y="0"/>
                    <a:pt x="0" y="652"/>
                    <a:pt x="0" y="652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53" name="Freeform 140"/>
            <p:cNvSpPr/>
            <p:nvPr/>
          </p:nvSpPr>
          <p:spPr>
            <a:xfrm>
              <a:off x="4444" y="1707"/>
              <a:ext cx="36" cy="108"/>
            </a:xfrm>
            <a:custGeom>
              <a:avLst/>
              <a:gdLst>
                <a:gd name="txL" fmla="*/ 0 w 217"/>
                <a:gd name="txT" fmla="*/ 0 h 650"/>
                <a:gd name="txR" fmla="*/ 217 w 217"/>
                <a:gd name="txB" fmla="*/ 650 h 650"/>
              </a:gdLst>
              <a:ahLst/>
              <a:cxnLst>
                <a:cxn ang="0">
                  <a:pos x="0" y="0"/>
                </a:cxn>
                <a:cxn ang="0">
                  <a:pos x="36" y="0"/>
                </a:cxn>
                <a:cxn ang="0">
                  <a:pos x="18" y="108"/>
                </a:cxn>
                <a:cxn ang="0">
                  <a:pos x="0" y="0"/>
                </a:cxn>
              </a:cxnLst>
              <a:rect l="txL" t="txT" r="txR" b="txB"/>
              <a:pathLst>
                <a:path w="217" h="650">
                  <a:moveTo>
                    <a:pt x="0" y="0"/>
                  </a:moveTo>
                  <a:cubicBezTo>
                    <a:pt x="0" y="0"/>
                    <a:pt x="217" y="0"/>
                    <a:pt x="217" y="0"/>
                  </a:cubicBezTo>
                  <a:cubicBezTo>
                    <a:pt x="217" y="0"/>
                    <a:pt x="109" y="650"/>
                    <a:pt x="109" y="650"/>
                  </a:cubicBezTo>
                  <a:cubicBezTo>
                    <a:pt x="109" y="650"/>
                    <a:pt x="0" y="0"/>
                    <a:pt x="0" y="0"/>
                  </a:cubicBezTo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54" name="Freeform 141"/>
            <p:cNvSpPr/>
            <p:nvPr/>
          </p:nvSpPr>
          <p:spPr>
            <a:xfrm>
              <a:off x="4444" y="1707"/>
              <a:ext cx="36" cy="108"/>
            </a:xfrm>
            <a:custGeom>
              <a:avLst/>
              <a:gdLst>
                <a:gd name="txL" fmla="*/ 0 w 217"/>
                <a:gd name="txT" fmla="*/ 0 h 650"/>
                <a:gd name="txR" fmla="*/ 217 w 217"/>
                <a:gd name="txB" fmla="*/ 650 h 650"/>
              </a:gdLst>
              <a:ahLst/>
              <a:cxnLst>
                <a:cxn ang="0">
                  <a:pos x="0" y="0"/>
                </a:cxn>
                <a:cxn ang="0">
                  <a:pos x="36" y="0"/>
                </a:cxn>
                <a:cxn ang="0">
                  <a:pos x="18" y="108"/>
                </a:cxn>
                <a:cxn ang="0">
                  <a:pos x="0" y="0"/>
                </a:cxn>
              </a:cxnLst>
              <a:rect l="txL" t="txT" r="txR" b="txB"/>
              <a:pathLst>
                <a:path w="217" h="650">
                  <a:moveTo>
                    <a:pt x="0" y="0"/>
                  </a:moveTo>
                  <a:cubicBezTo>
                    <a:pt x="0" y="0"/>
                    <a:pt x="217" y="0"/>
                    <a:pt x="217" y="0"/>
                  </a:cubicBezTo>
                  <a:cubicBezTo>
                    <a:pt x="217" y="0"/>
                    <a:pt x="109" y="650"/>
                    <a:pt x="109" y="650"/>
                  </a:cubicBezTo>
                  <a:cubicBezTo>
                    <a:pt x="109" y="650"/>
                    <a:pt x="0" y="0"/>
                    <a:pt x="0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55" name="Freeform 142"/>
            <p:cNvSpPr/>
            <p:nvPr/>
          </p:nvSpPr>
          <p:spPr>
            <a:xfrm>
              <a:off x="4273" y="1526"/>
              <a:ext cx="144" cy="6"/>
            </a:xfrm>
            <a:custGeom>
              <a:avLst/>
              <a:gdLst>
                <a:gd name="txL" fmla="*/ 0 w 867"/>
                <a:gd name="txT" fmla="*/ 0 h 41"/>
                <a:gd name="txR" fmla="*/ 867 w 867"/>
                <a:gd name="txB" fmla="*/ 41 h 41"/>
              </a:gdLst>
              <a:ahLst/>
              <a:cxnLst>
                <a:cxn ang="0">
                  <a:pos x="0" y="6"/>
                </a:cxn>
                <a:cxn ang="0">
                  <a:pos x="144" y="6"/>
                </a:cxn>
                <a:cxn ang="0">
                  <a:pos x="144" y="0"/>
                </a:cxn>
              </a:cxnLst>
              <a:rect l="txL" t="txT" r="txR" b="txB"/>
              <a:pathLst>
                <a:path w="867" h="41">
                  <a:moveTo>
                    <a:pt x="0" y="41"/>
                  </a:moveTo>
                  <a:cubicBezTo>
                    <a:pt x="0" y="41"/>
                    <a:pt x="867" y="41"/>
                    <a:pt x="867" y="41"/>
                  </a:cubicBezTo>
                  <a:cubicBezTo>
                    <a:pt x="867" y="41"/>
                    <a:pt x="867" y="0"/>
                    <a:pt x="867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56" name="Freeform 143"/>
            <p:cNvSpPr/>
            <p:nvPr/>
          </p:nvSpPr>
          <p:spPr>
            <a:xfrm>
              <a:off x="4273" y="1526"/>
              <a:ext cx="144" cy="6"/>
            </a:xfrm>
            <a:custGeom>
              <a:avLst/>
              <a:gdLst>
                <a:gd name="txL" fmla="*/ 0 w 867"/>
                <a:gd name="txT" fmla="*/ 0 h 41"/>
                <a:gd name="txR" fmla="*/ 867 w 867"/>
                <a:gd name="txB" fmla="*/ 41 h 41"/>
              </a:gdLst>
              <a:ahLst/>
              <a:cxnLst>
                <a:cxn ang="0">
                  <a:pos x="0" y="6"/>
                </a:cxn>
                <a:cxn ang="0">
                  <a:pos x="0" y="0"/>
                </a:cxn>
                <a:cxn ang="0">
                  <a:pos x="144" y="0"/>
                </a:cxn>
              </a:cxnLst>
              <a:rect l="txL" t="txT" r="txR" b="txB"/>
              <a:pathLst>
                <a:path w="867" h="41">
                  <a:moveTo>
                    <a:pt x="0" y="41"/>
                  </a:moveTo>
                  <a:cubicBezTo>
                    <a:pt x="0" y="41"/>
                    <a:pt x="0" y="0"/>
                    <a:pt x="0" y="0"/>
                  </a:cubicBezTo>
                  <a:cubicBezTo>
                    <a:pt x="0" y="0"/>
                    <a:pt x="867" y="0"/>
                    <a:pt x="867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57" name="Freeform 144"/>
            <p:cNvSpPr/>
            <p:nvPr/>
          </p:nvSpPr>
          <p:spPr>
            <a:xfrm>
              <a:off x="4321" y="1505"/>
              <a:ext cx="7" cy="48"/>
            </a:xfrm>
            <a:custGeom>
              <a:avLst/>
              <a:gdLst>
                <a:gd name="txL" fmla="*/ 0 w 42"/>
                <a:gd name="txT" fmla="*/ 0 h 289"/>
                <a:gd name="txR" fmla="*/ 42 w 42"/>
                <a:gd name="txB" fmla="*/ 289 h 289"/>
              </a:gdLst>
              <a:ahLst/>
              <a:cxnLst>
                <a:cxn ang="0">
                  <a:pos x="0" y="48"/>
                </a:cxn>
                <a:cxn ang="0">
                  <a:pos x="0" y="0"/>
                </a:cxn>
                <a:cxn ang="0">
                  <a:pos x="7" y="0"/>
                </a:cxn>
              </a:cxnLst>
              <a:rect l="txL" t="txT" r="txR" b="txB"/>
              <a:pathLst>
                <a:path w="42" h="289">
                  <a:moveTo>
                    <a:pt x="0" y="289"/>
                  </a:moveTo>
                  <a:cubicBezTo>
                    <a:pt x="0" y="289"/>
                    <a:pt x="0" y="0"/>
                    <a:pt x="0" y="0"/>
                  </a:cubicBezTo>
                  <a:cubicBezTo>
                    <a:pt x="0" y="0"/>
                    <a:pt x="42" y="0"/>
                    <a:pt x="42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58" name="Freeform 145"/>
            <p:cNvSpPr/>
            <p:nvPr/>
          </p:nvSpPr>
          <p:spPr>
            <a:xfrm>
              <a:off x="4321" y="1505"/>
              <a:ext cx="7" cy="48"/>
            </a:xfrm>
            <a:custGeom>
              <a:avLst/>
              <a:gdLst>
                <a:gd name="txL" fmla="*/ 0 w 42"/>
                <a:gd name="txT" fmla="*/ 0 h 289"/>
                <a:gd name="txR" fmla="*/ 42 w 42"/>
                <a:gd name="txB" fmla="*/ 289 h 289"/>
              </a:gdLst>
              <a:ahLst/>
              <a:cxnLst>
                <a:cxn ang="0">
                  <a:pos x="0" y="48"/>
                </a:cxn>
                <a:cxn ang="0">
                  <a:pos x="7" y="48"/>
                </a:cxn>
                <a:cxn ang="0">
                  <a:pos x="7" y="0"/>
                </a:cxn>
              </a:cxnLst>
              <a:rect l="txL" t="txT" r="txR" b="txB"/>
              <a:pathLst>
                <a:path w="42" h="289">
                  <a:moveTo>
                    <a:pt x="0" y="289"/>
                  </a:moveTo>
                  <a:cubicBezTo>
                    <a:pt x="0" y="289"/>
                    <a:pt x="42" y="289"/>
                    <a:pt x="42" y="289"/>
                  </a:cubicBezTo>
                  <a:cubicBezTo>
                    <a:pt x="42" y="289"/>
                    <a:pt x="42" y="0"/>
                    <a:pt x="42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59" name="Line 146"/>
            <p:cNvSpPr/>
            <p:nvPr/>
          </p:nvSpPr>
          <p:spPr>
            <a:xfrm>
              <a:off x="3810" y="1815"/>
              <a:ext cx="1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60" name="Line 147"/>
            <p:cNvSpPr/>
            <p:nvPr/>
          </p:nvSpPr>
          <p:spPr>
            <a:xfrm>
              <a:off x="3810" y="1902"/>
              <a:ext cx="1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61" name="Line 148"/>
            <p:cNvSpPr/>
            <p:nvPr/>
          </p:nvSpPr>
          <p:spPr>
            <a:xfrm>
              <a:off x="4462" y="1902"/>
              <a:ext cx="1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62" name="Line 149"/>
            <p:cNvSpPr/>
            <p:nvPr/>
          </p:nvSpPr>
          <p:spPr>
            <a:xfrm>
              <a:off x="3810" y="1684"/>
              <a:ext cx="976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63" name="Line 150"/>
            <p:cNvSpPr/>
            <p:nvPr/>
          </p:nvSpPr>
          <p:spPr>
            <a:xfrm>
              <a:off x="4537" y="1815"/>
              <a:ext cx="249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64" name="Line 151"/>
            <p:cNvSpPr/>
            <p:nvPr/>
          </p:nvSpPr>
          <p:spPr>
            <a:xfrm>
              <a:off x="4696" y="1924"/>
              <a:ext cx="1" cy="108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65" name="Line 152"/>
            <p:cNvSpPr/>
            <p:nvPr/>
          </p:nvSpPr>
          <p:spPr>
            <a:xfrm flipV="1">
              <a:off x="4696" y="1088"/>
              <a:ext cx="1" cy="488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66" name="Line 153"/>
            <p:cNvSpPr/>
            <p:nvPr/>
          </p:nvSpPr>
          <p:spPr>
            <a:xfrm flipV="1">
              <a:off x="4696" y="1684"/>
              <a:ext cx="1" cy="13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67" name="Freeform 154"/>
            <p:cNvSpPr/>
            <p:nvPr/>
          </p:nvSpPr>
          <p:spPr>
            <a:xfrm>
              <a:off x="4677" y="1815"/>
              <a:ext cx="37" cy="109"/>
            </a:xfrm>
            <a:custGeom>
              <a:avLst/>
              <a:gdLst>
                <a:gd name="txL" fmla="*/ 0 w 217"/>
                <a:gd name="txT" fmla="*/ 0 h 651"/>
                <a:gd name="txR" fmla="*/ 217 w 217"/>
                <a:gd name="txB" fmla="*/ 651 h 651"/>
              </a:gdLst>
              <a:ahLst/>
              <a:cxnLst>
                <a:cxn ang="0">
                  <a:pos x="0" y="109"/>
                </a:cxn>
                <a:cxn ang="0">
                  <a:pos x="37" y="109"/>
                </a:cxn>
                <a:cxn ang="0">
                  <a:pos x="19" y="0"/>
                </a:cxn>
                <a:cxn ang="0">
                  <a:pos x="0" y="109"/>
                </a:cxn>
              </a:cxnLst>
              <a:rect l="txL" t="txT" r="txR" b="txB"/>
              <a:pathLst>
                <a:path w="217" h="651">
                  <a:moveTo>
                    <a:pt x="0" y="651"/>
                  </a:moveTo>
                  <a:cubicBezTo>
                    <a:pt x="0" y="651"/>
                    <a:pt x="217" y="651"/>
                    <a:pt x="217" y="651"/>
                  </a:cubicBezTo>
                  <a:cubicBezTo>
                    <a:pt x="217" y="651"/>
                    <a:pt x="109" y="0"/>
                    <a:pt x="109" y="0"/>
                  </a:cubicBezTo>
                  <a:cubicBezTo>
                    <a:pt x="109" y="0"/>
                    <a:pt x="0" y="651"/>
                    <a:pt x="0" y="651"/>
                  </a:cubicBezTo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68" name="Freeform 155"/>
            <p:cNvSpPr/>
            <p:nvPr/>
          </p:nvSpPr>
          <p:spPr>
            <a:xfrm>
              <a:off x="4677" y="1815"/>
              <a:ext cx="37" cy="109"/>
            </a:xfrm>
            <a:custGeom>
              <a:avLst/>
              <a:gdLst>
                <a:gd name="txL" fmla="*/ 0 w 217"/>
                <a:gd name="txT" fmla="*/ 0 h 651"/>
                <a:gd name="txR" fmla="*/ 217 w 217"/>
                <a:gd name="txB" fmla="*/ 651 h 651"/>
              </a:gdLst>
              <a:ahLst/>
              <a:cxnLst>
                <a:cxn ang="0">
                  <a:pos x="0" y="109"/>
                </a:cxn>
                <a:cxn ang="0">
                  <a:pos x="37" y="109"/>
                </a:cxn>
                <a:cxn ang="0">
                  <a:pos x="19" y="0"/>
                </a:cxn>
                <a:cxn ang="0">
                  <a:pos x="0" y="109"/>
                </a:cxn>
              </a:cxnLst>
              <a:rect l="txL" t="txT" r="txR" b="txB"/>
              <a:pathLst>
                <a:path w="217" h="651">
                  <a:moveTo>
                    <a:pt x="0" y="651"/>
                  </a:moveTo>
                  <a:cubicBezTo>
                    <a:pt x="0" y="651"/>
                    <a:pt x="217" y="651"/>
                    <a:pt x="217" y="651"/>
                  </a:cubicBezTo>
                  <a:cubicBezTo>
                    <a:pt x="217" y="651"/>
                    <a:pt x="109" y="0"/>
                    <a:pt x="109" y="0"/>
                  </a:cubicBezTo>
                  <a:cubicBezTo>
                    <a:pt x="109" y="0"/>
                    <a:pt x="0" y="651"/>
                    <a:pt x="0" y="651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69" name="Freeform 156"/>
            <p:cNvSpPr/>
            <p:nvPr/>
          </p:nvSpPr>
          <p:spPr>
            <a:xfrm>
              <a:off x="4677" y="1576"/>
              <a:ext cx="37" cy="108"/>
            </a:xfrm>
            <a:custGeom>
              <a:avLst/>
              <a:gdLst>
                <a:gd name="txL" fmla="*/ 0 w 217"/>
                <a:gd name="txT" fmla="*/ 0 h 651"/>
                <a:gd name="txR" fmla="*/ 217 w 217"/>
                <a:gd name="txB" fmla="*/ 651 h 651"/>
              </a:gdLst>
              <a:ahLst/>
              <a:cxnLst>
                <a:cxn ang="0">
                  <a:pos x="0" y="0"/>
                </a:cxn>
                <a:cxn ang="0">
                  <a:pos x="37" y="0"/>
                </a:cxn>
                <a:cxn ang="0">
                  <a:pos x="19" y="108"/>
                </a:cxn>
                <a:cxn ang="0">
                  <a:pos x="0" y="0"/>
                </a:cxn>
              </a:cxnLst>
              <a:rect l="txL" t="txT" r="txR" b="txB"/>
              <a:pathLst>
                <a:path w="217" h="651">
                  <a:moveTo>
                    <a:pt x="0" y="0"/>
                  </a:moveTo>
                  <a:cubicBezTo>
                    <a:pt x="0" y="0"/>
                    <a:pt x="217" y="0"/>
                    <a:pt x="217" y="0"/>
                  </a:cubicBezTo>
                  <a:cubicBezTo>
                    <a:pt x="217" y="0"/>
                    <a:pt x="109" y="651"/>
                    <a:pt x="109" y="651"/>
                  </a:cubicBezTo>
                  <a:cubicBezTo>
                    <a:pt x="109" y="651"/>
                    <a:pt x="0" y="0"/>
                    <a:pt x="0" y="0"/>
                  </a:cubicBezTo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70" name="Freeform 157"/>
            <p:cNvSpPr/>
            <p:nvPr/>
          </p:nvSpPr>
          <p:spPr>
            <a:xfrm>
              <a:off x="4677" y="1576"/>
              <a:ext cx="37" cy="108"/>
            </a:xfrm>
            <a:custGeom>
              <a:avLst/>
              <a:gdLst>
                <a:gd name="txL" fmla="*/ 0 w 217"/>
                <a:gd name="txT" fmla="*/ 0 h 651"/>
                <a:gd name="txR" fmla="*/ 217 w 217"/>
                <a:gd name="txB" fmla="*/ 651 h 651"/>
              </a:gdLst>
              <a:ahLst/>
              <a:cxnLst>
                <a:cxn ang="0">
                  <a:pos x="0" y="0"/>
                </a:cxn>
                <a:cxn ang="0">
                  <a:pos x="37" y="0"/>
                </a:cxn>
                <a:cxn ang="0">
                  <a:pos x="19" y="108"/>
                </a:cxn>
                <a:cxn ang="0">
                  <a:pos x="0" y="0"/>
                </a:cxn>
              </a:cxnLst>
              <a:rect l="txL" t="txT" r="txR" b="txB"/>
              <a:pathLst>
                <a:path w="217" h="651">
                  <a:moveTo>
                    <a:pt x="0" y="0"/>
                  </a:moveTo>
                  <a:cubicBezTo>
                    <a:pt x="0" y="0"/>
                    <a:pt x="217" y="0"/>
                    <a:pt x="217" y="0"/>
                  </a:cubicBezTo>
                  <a:cubicBezTo>
                    <a:pt x="217" y="0"/>
                    <a:pt x="109" y="651"/>
                    <a:pt x="109" y="651"/>
                  </a:cubicBezTo>
                  <a:cubicBezTo>
                    <a:pt x="109" y="651"/>
                    <a:pt x="0" y="0"/>
                    <a:pt x="0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71" name="Freeform 158"/>
            <p:cNvSpPr/>
            <p:nvPr/>
          </p:nvSpPr>
          <p:spPr>
            <a:xfrm>
              <a:off x="4506" y="1154"/>
              <a:ext cx="144" cy="6"/>
            </a:xfrm>
            <a:custGeom>
              <a:avLst/>
              <a:gdLst>
                <a:gd name="txL" fmla="*/ 0 w 867"/>
                <a:gd name="txT" fmla="*/ 0 h 41"/>
                <a:gd name="txR" fmla="*/ 867 w 867"/>
                <a:gd name="txB" fmla="*/ 41 h 41"/>
              </a:gdLst>
              <a:ahLst/>
              <a:cxnLst>
                <a:cxn ang="0">
                  <a:pos x="0" y="6"/>
                </a:cxn>
                <a:cxn ang="0">
                  <a:pos x="144" y="6"/>
                </a:cxn>
                <a:cxn ang="0">
                  <a:pos x="144" y="0"/>
                </a:cxn>
              </a:cxnLst>
              <a:rect l="txL" t="txT" r="txR" b="txB"/>
              <a:pathLst>
                <a:path w="867" h="41">
                  <a:moveTo>
                    <a:pt x="0" y="41"/>
                  </a:moveTo>
                  <a:cubicBezTo>
                    <a:pt x="0" y="41"/>
                    <a:pt x="867" y="41"/>
                    <a:pt x="867" y="41"/>
                  </a:cubicBezTo>
                  <a:cubicBezTo>
                    <a:pt x="867" y="41"/>
                    <a:pt x="867" y="0"/>
                    <a:pt x="867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72" name="Freeform 159"/>
            <p:cNvSpPr/>
            <p:nvPr/>
          </p:nvSpPr>
          <p:spPr>
            <a:xfrm>
              <a:off x="4506" y="1154"/>
              <a:ext cx="144" cy="6"/>
            </a:xfrm>
            <a:custGeom>
              <a:avLst/>
              <a:gdLst>
                <a:gd name="txL" fmla="*/ 0 w 867"/>
                <a:gd name="txT" fmla="*/ 0 h 41"/>
                <a:gd name="txR" fmla="*/ 867 w 867"/>
                <a:gd name="txB" fmla="*/ 41 h 41"/>
              </a:gdLst>
              <a:ahLst/>
              <a:cxnLst>
                <a:cxn ang="0">
                  <a:pos x="0" y="6"/>
                </a:cxn>
                <a:cxn ang="0">
                  <a:pos x="0" y="0"/>
                </a:cxn>
                <a:cxn ang="0">
                  <a:pos x="144" y="0"/>
                </a:cxn>
              </a:cxnLst>
              <a:rect l="txL" t="txT" r="txR" b="txB"/>
              <a:pathLst>
                <a:path w="867" h="41">
                  <a:moveTo>
                    <a:pt x="0" y="41"/>
                  </a:moveTo>
                  <a:cubicBezTo>
                    <a:pt x="0" y="41"/>
                    <a:pt x="0" y="0"/>
                    <a:pt x="0" y="0"/>
                  </a:cubicBezTo>
                  <a:cubicBezTo>
                    <a:pt x="0" y="0"/>
                    <a:pt x="867" y="0"/>
                    <a:pt x="867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73" name="Freeform 160"/>
            <p:cNvSpPr/>
            <p:nvPr/>
          </p:nvSpPr>
          <p:spPr>
            <a:xfrm>
              <a:off x="4554" y="1133"/>
              <a:ext cx="7" cy="48"/>
            </a:xfrm>
            <a:custGeom>
              <a:avLst/>
              <a:gdLst>
                <a:gd name="txL" fmla="*/ 0 w 41"/>
                <a:gd name="txT" fmla="*/ 0 h 290"/>
                <a:gd name="txR" fmla="*/ 41 w 41"/>
                <a:gd name="txB" fmla="*/ 290 h 290"/>
              </a:gdLst>
              <a:ahLst/>
              <a:cxnLst>
                <a:cxn ang="0">
                  <a:pos x="0" y="48"/>
                </a:cxn>
                <a:cxn ang="0">
                  <a:pos x="0" y="0"/>
                </a:cxn>
                <a:cxn ang="0">
                  <a:pos x="7" y="0"/>
                </a:cxn>
              </a:cxnLst>
              <a:rect l="txL" t="txT" r="txR" b="txB"/>
              <a:pathLst>
                <a:path w="41" h="290">
                  <a:moveTo>
                    <a:pt x="0" y="290"/>
                  </a:moveTo>
                  <a:cubicBezTo>
                    <a:pt x="0" y="290"/>
                    <a:pt x="0" y="0"/>
                    <a:pt x="0" y="0"/>
                  </a:cubicBezTo>
                  <a:cubicBezTo>
                    <a:pt x="0" y="0"/>
                    <a:pt x="41" y="0"/>
                    <a:pt x="41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74" name="Freeform 161"/>
            <p:cNvSpPr/>
            <p:nvPr/>
          </p:nvSpPr>
          <p:spPr>
            <a:xfrm>
              <a:off x="4554" y="1133"/>
              <a:ext cx="7" cy="48"/>
            </a:xfrm>
            <a:custGeom>
              <a:avLst/>
              <a:gdLst>
                <a:gd name="txL" fmla="*/ 0 w 41"/>
                <a:gd name="txT" fmla="*/ 0 h 290"/>
                <a:gd name="txR" fmla="*/ 41 w 41"/>
                <a:gd name="txB" fmla="*/ 290 h 290"/>
              </a:gdLst>
              <a:ahLst/>
              <a:cxnLst>
                <a:cxn ang="0">
                  <a:pos x="0" y="48"/>
                </a:cxn>
                <a:cxn ang="0">
                  <a:pos x="7" y="48"/>
                </a:cxn>
                <a:cxn ang="0">
                  <a:pos x="7" y="0"/>
                </a:cxn>
              </a:cxnLst>
              <a:rect l="txL" t="txT" r="txR" b="txB"/>
              <a:pathLst>
                <a:path w="41" h="290">
                  <a:moveTo>
                    <a:pt x="0" y="290"/>
                  </a:moveTo>
                  <a:cubicBezTo>
                    <a:pt x="0" y="290"/>
                    <a:pt x="41" y="290"/>
                    <a:pt x="41" y="290"/>
                  </a:cubicBezTo>
                  <a:cubicBezTo>
                    <a:pt x="41" y="290"/>
                    <a:pt x="41" y="0"/>
                    <a:pt x="41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75" name="Line 162"/>
            <p:cNvSpPr/>
            <p:nvPr/>
          </p:nvSpPr>
          <p:spPr>
            <a:xfrm>
              <a:off x="3810" y="1684"/>
              <a:ext cx="1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76" name="Line 163"/>
            <p:cNvSpPr/>
            <p:nvPr/>
          </p:nvSpPr>
          <p:spPr>
            <a:xfrm>
              <a:off x="4537" y="1815"/>
              <a:ext cx="1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77" name="Line 164"/>
            <p:cNvSpPr/>
            <p:nvPr/>
          </p:nvSpPr>
          <p:spPr>
            <a:xfrm>
              <a:off x="4696" y="1815"/>
              <a:ext cx="1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78" name="Line 165"/>
            <p:cNvSpPr/>
            <p:nvPr/>
          </p:nvSpPr>
          <p:spPr>
            <a:xfrm>
              <a:off x="3684" y="2841"/>
              <a:ext cx="1102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79" name="Line 166"/>
            <p:cNvSpPr/>
            <p:nvPr/>
          </p:nvSpPr>
          <p:spPr>
            <a:xfrm>
              <a:off x="3810" y="1902"/>
              <a:ext cx="976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80" name="Line 167"/>
            <p:cNvSpPr/>
            <p:nvPr/>
          </p:nvSpPr>
          <p:spPr>
            <a:xfrm flipV="1">
              <a:off x="4696" y="2010"/>
              <a:ext cx="1" cy="723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81" name="Freeform 168"/>
            <p:cNvSpPr/>
            <p:nvPr/>
          </p:nvSpPr>
          <p:spPr>
            <a:xfrm>
              <a:off x="4677" y="2733"/>
              <a:ext cx="37" cy="108"/>
            </a:xfrm>
            <a:custGeom>
              <a:avLst/>
              <a:gdLst>
                <a:gd name="txL" fmla="*/ 0 w 217"/>
                <a:gd name="txT" fmla="*/ 0 h 651"/>
                <a:gd name="txR" fmla="*/ 217 w 217"/>
                <a:gd name="txB" fmla="*/ 651 h 651"/>
              </a:gdLst>
              <a:ahLst/>
              <a:cxnLst>
                <a:cxn ang="0">
                  <a:pos x="0" y="0"/>
                </a:cxn>
                <a:cxn ang="0">
                  <a:pos x="37" y="0"/>
                </a:cxn>
                <a:cxn ang="0">
                  <a:pos x="19" y="108"/>
                </a:cxn>
                <a:cxn ang="0">
                  <a:pos x="0" y="0"/>
                </a:cxn>
              </a:cxnLst>
              <a:rect l="txL" t="txT" r="txR" b="txB"/>
              <a:pathLst>
                <a:path w="217" h="651">
                  <a:moveTo>
                    <a:pt x="0" y="0"/>
                  </a:moveTo>
                  <a:cubicBezTo>
                    <a:pt x="0" y="0"/>
                    <a:pt x="217" y="0"/>
                    <a:pt x="217" y="0"/>
                  </a:cubicBezTo>
                  <a:cubicBezTo>
                    <a:pt x="217" y="0"/>
                    <a:pt x="109" y="651"/>
                    <a:pt x="109" y="651"/>
                  </a:cubicBezTo>
                  <a:cubicBezTo>
                    <a:pt x="109" y="651"/>
                    <a:pt x="0" y="0"/>
                    <a:pt x="0" y="0"/>
                  </a:cubicBezTo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82" name="Freeform 169"/>
            <p:cNvSpPr/>
            <p:nvPr/>
          </p:nvSpPr>
          <p:spPr>
            <a:xfrm>
              <a:off x="4677" y="2733"/>
              <a:ext cx="37" cy="108"/>
            </a:xfrm>
            <a:custGeom>
              <a:avLst/>
              <a:gdLst>
                <a:gd name="txL" fmla="*/ 0 w 217"/>
                <a:gd name="txT" fmla="*/ 0 h 651"/>
                <a:gd name="txR" fmla="*/ 217 w 217"/>
                <a:gd name="txB" fmla="*/ 651 h 651"/>
              </a:gdLst>
              <a:ahLst/>
              <a:cxnLst>
                <a:cxn ang="0">
                  <a:pos x="0" y="0"/>
                </a:cxn>
                <a:cxn ang="0">
                  <a:pos x="37" y="0"/>
                </a:cxn>
                <a:cxn ang="0">
                  <a:pos x="19" y="108"/>
                </a:cxn>
                <a:cxn ang="0">
                  <a:pos x="0" y="0"/>
                </a:cxn>
              </a:cxnLst>
              <a:rect l="txL" t="txT" r="txR" b="txB"/>
              <a:pathLst>
                <a:path w="217" h="651">
                  <a:moveTo>
                    <a:pt x="0" y="0"/>
                  </a:moveTo>
                  <a:cubicBezTo>
                    <a:pt x="0" y="0"/>
                    <a:pt x="217" y="0"/>
                    <a:pt x="217" y="0"/>
                  </a:cubicBezTo>
                  <a:cubicBezTo>
                    <a:pt x="217" y="0"/>
                    <a:pt x="109" y="651"/>
                    <a:pt x="109" y="651"/>
                  </a:cubicBezTo>
                  <a:cubicBezTo>
                    <a:pt x="109" y="651"/>
                    <a:pt x="0" y="0"/>
                    <a:pt x="0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83" name="Freeform 170"/>
            <p:cNvSpPr/>
            <p:nvPr/>
          </p:nvSpPr>
          <p:spPr>
            <a:xfrm>
              <a:off x="4677" y="1902"/>
              <a:ext cx="37" cy="108"/>
            </a:xfrm>
            <a:custGeom>
              <a:avLst/>
              <a:gdLst>
                <a:gd name="txL" fmla="*/ 0 w 217"/>
                <a:gd name="txT" fmla="*/ 0 h 652"/>
                <a:gd name="txR" fmla="*/ 217 w 217"/>
                <a:gd name="txB" fmla="*/ 652 h 652"/>
              </a:gdLst>
              <a:ahLst/>
              <a:cxnLst>
                <a:cxn ang="0">
                  <a:pos x="0" y="108"/>
                </a:cxn>
                <a:cxn ang="0">
                  <a:pos x="37" y="108"/>
                </a:cxn>
                <a:cxn ang="0">
                  <a:pos x="19" y="0"/>
                </a:cxn>
                <a:cxn ang="0">
                  <a:pos x="0" y="108"/>
                </a:cxn>
              </a:cxnLst>
              <a:rect l="txL" t="txT" r="txR" b="txB"/>
              <a:pathLst>
                <a:path w="217" h="652">
                  <a:moveTo>
                    <a:pt x="0" y="652"/>
                  </a:moveTo>
                  <a:cubicBezTo>
                    <a:pt x="0" y="652"/>
                    <a:pt x="217" y="652"/>
                    <a:pt x="217" y="652"/>
                  </a:cubicBezTo>
                  <a:cubicBezTo>
                    <a:pt x="217" y="652"/>
                    <a:pt x="109" y="0"/>
                    <a:pt x="109" y="0"/>
                  </a:cubicBezTo>
                  <a:cubicBezTo>
                    <a:pt x="109" y="0"/>
                    <a:pt x="0" y="652"/>
                    <a:pt x="0" y="652"/>
                  </a:cubicBezTo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84" name="Freeform 171"/>
            <p:cNvSpPr/>
            <p:nvPr/>
          </p:nvSpPr>
          <p:spPr>
            <a:xfrm>
              <a:off x="4677" y="1902"/>
              <a:ext cx="37" cy="108"/>
            </a:xfrm>
            <a:custGeom>
              <a:avLst/>
              <a:gdLst>
                <a:gd name="txL" fmla="*/ 0 w 217"/>
                <a:gd name="txT" fmla="*/ 0 h 652"/>
                <a:gd name="txR" fmla="*/ 217 w 217"/>
                <a:gd name="txB" fmla="*/ 652 h 652"/>
              </a:gdLst>
              <a:ahLst/>
              <a:cxnLst>
                <a:cxn ang="0">
                  <a:pos x="0" y="108"/>
                </a:cxn>
                <a:cxn ang="0">
                  <a:pos x="37" y="108"/>
                </a:cxn>
                <a:cxn ang="0">
                  <a:pos x="19" y="0"/>
                </a:cxn>
                <a:cxn ang="0">
                  <a:pos x="0" y="108"/>
                </a:cxn>
              </a:cxnLst>
              <a:rect l="txL" t="txT" r="txR" b="txB"/>
              <a:pathLst>
                <a:path w="217" h="652">
                  <a:moveTo>
                    <a:pt x="0" y="652"/>
                  </a:moveTo>
                  <a:cubicBezTo>
                    <a:pt x="0" y="652"/>
                    <a:pt x="217" y="652"/>
                    <a:pt x="217" y="652"/>
                  </a:cubicBezTo>
                  <a:cubicBezTo>
                    <a:pt x="217" y="652"/>
                    <a:pt x="109" y="0"/>
                    <a:pt x="109" y="0"/>
                  </a:cubicBezTo>
                  <a:cubicBezTo>
                    <a:pt x="109" y="0"/>
                    <a:pt x="0" y="652"/>
                    <a:pt x="0" y="652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85" name="Freeform 172"/>
            <p:cNvSpPr/>
            <p:nvPr/>
          </p:nvSpPr>
          <p:spPr>
            <a:xfrm>
              <a:off x="4506" y="2458"/>
              <a:ext cx="144" cy="7"/>
            </a:xfrm>
            <a:custGeom>
              <a:avLst/>
              <a:gdLst>
                <a:gd name="txL" fmla="*/ 0 w 867"/>
                <a:gd name="txT" fmla="*/ 0 h 42"/>
                <a:gd name="txR" fmla="*/ 867 w 867"/>
                <a:gd name="txB" fmla="*/ 42 h 42"/>
              </a:gdLst>
              <a:ahLst/>
              <a:cxnLst>
                <a:cxn ang="0">
                  <a:pos x="0" y="7"/>
                </a:cxn>
                <a:cxn ang="0">
                  <a:pos x="144" y="7"/>
                </a:cxn>
                <a:cxn ang="0">
                  <a:pos x="144" y="0"/>
                </a:cxn>
              </a:cxnLst>
              <a:rect l="txL" t="txT" r="txR" b="txB"/>
              <a:pathLst>
                <a:path w="867" h="42">
                  <a:moveTo>
                    <a:pt x="0" y="42"/>
                  </a:moveTo>
                  <a:cubicBezTo>
                    <a:pt x="0" y="42"/>
                    <a:pt x="867" y="42"/>
                    <a:pt x="867" y="42"/>
                  </a:cubicBezTo>
                  <a:cubicBezTo>
                    <a:pt x="867" y="42"/>
                    <a:pt x="867" y="0"/>
                    <a:pt x="867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86" name="Freeform 173"/>
            <p:cNvSpPr/>
            <p:nvPr/>
          </p:nvSpPr>
          <p:spPr>
            <a:xfrm>
              <a:off x="4506" y="2458"/>
              <a:ext cx="144" cy="7"/>
            </a:xfrm>
            <a:custGeom>
              <a:avLst/>
              <a:gdLst>
                <a:gd name="txL" fmla="*/ 0 w 867"/>
                <a:gd name="txT" fmla="*/ 0 h 42"/>
                <a:gd name="txR" fmla="*/ 867 w 867"/>
                <a:gd name="txB" fmla="*/ 42 h 42"/>
              </a:gdLst>
              <a:ahLst/>
              <a:cxnLst>
                <a:cxn ang="0">
                  <a:pos x="0" y="7"/>
                </a:cxn>
                <a:cxn ang="0">
                  <a:pos x="0" y="0"/>
                </a:cxn>
                <a:cxn ang="0">
                  <a:pos x="144" y="0"/>
                </a:cxn>
              </a:cxnLst>
              <a:rect l="txL" t="txT" r="txR" b="txB"/>
              <a:pathLst>
                <a:path w="867" h="42">
                  <a:moveTo>
                    <a:pt x="0" y="42"/>
                  </a:moveTo>
                  <a:cubicBezTo>
                    <a:pt x="0" y="42"/>
                    <a:pt x="0" y="0"/>
                    <a:pt x="0" y="0"/>
                  </a:cubicBezTo>
                  <a:cubicBezTo>
                    <a:pt x="0" y="0"/>
                    <a:pt x="867" y="0"/>
                    <a:pt x="867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87" name="Freeform 174"/>
            <p:cNvSpPr/>
            <p:nvPr/>
          </p:nvSpPr>
          <p:spPr>
            <a:xfrm>
              <a:off x="4554" y="2465"/>
              <a:ext cx="96" cy="82"/>
            </a:xfrm>
            <a:custGeom>
              <a:avLst/>
              <a:gdLst>
                <a:gd name="txL" fmla="*/ 0 w 578"/>
                <a:gd name="txT" fmla="*/ 0 h 496"/>
                <a:gd name="txR" fmla="*/ 578 w 578"/>
                <a:gd name="txB" fmla="*/ 496 h 496"/>
              </a:gdLst>
              <a:ahLst/>
              <a:cxnLst>
                <a:cxn ang="0">
                  <a:pos x="21" y="0"/>
                </a:cxn>
                <a:cxn ang="0">
                  <a:pos x="7" y="14"/>
                </a:cxn>
                <a:cxn ang="0">
                  <a:pos x="0" y="27"/>
                </a:cxn>
                <a:cxn ang="0">
                  <a:pos x="0" y="48"/>
                </a:cxn>
                <a:cxn ang="0">
                  <a:pos x="7" y="62"/>
                </a:cxn>
                <a:cxn ang="0">
                  <a:pos x="21" y="75"/>
                </a:cxn>
                <a:cxn ang="0">
                  <a:pos x="41" y="82"/>
                </a:cxn>
                <a:cxn ang="0">
                  <a:pos x="55" y="82"/>
                </a:cxn>
                <a:cxn ang="0">
                  <a:pos x="75" y="75"/>
                </a:cxn>
                <a:cxn ang="0">
                  <a:pos x="89" y="62"/>
                </a:cxn>
                <a:cxn ang="0">
                  <a:pos x="96" y="48"/>
                </a:cxn>
                <a:cxn ang="0">
                  <a:pos x="96" y="27"/>
                </a:cxn>
                <a:cxn ang="0">
                  <a:pos x="89" y="14"/>
                </a:cxn>
                <a:cxn ang="0">
                  <a:pos x="75" y="0"/>
                </a:cxn>
              </a:cxnLst>
              <a:rect l="txL" t="txT" r="txR" b="txB"/>
              <a:pathLst>
                <a:path w="578" h="496">
                  <a:moveTo>
                    <a:pt x="124" y="0"/>
                  </a:moveTo>
                  <a:cubicBezTo>
                    <a:pt x="124" y="0"/>
                    <a:pt x="41" y="83"/>
                    <a:pt x="41" y="83"/>
                  </a:cubicBezTo>
                  <a:cubicBezTo>
                    <a:pt x="41" y="83"/>
                    <a:pt x="0" y="165"/>
                    <a:pt x="0" y="165"/>
                  </a:cubicBezTo>
                  <a:cubicBezTo>
                    <a:pt x="0" y="165"/>
                    <a:pt x="0" y="289"/>
                    <a:pt x="0" y="289"/>
                  </a:cubicBezTo>
                  <a:cubicBezTo>
                    <a:pt x="0" y="289"/>
                    <a:pt x="41" y="372"/>
                    <a:pt x="41" y="372"/>
                  </a:cubicBezTo>
                  <a:cubicBezTo>
                    <a:pt x="41" y="372"/>
                    <a:pt x="124" y="454"/>
                    <a:pt x="124" y="454"/>
                  </a:cubicBezTo>
                  <a:cubicBezTo>
                    <a:pt x="124" y="454"/>
                    <a:pt x="248" y="496"/>
                    <a:pt x="248" y="496"/>
                  </a:cubicBezTo>
                  <a:cubicBezTo>
                    <a:pt x="248" y="496"/>
                    <a:pt x="330" y="496"/>
                    <a:pt x="330" y="496"/>
                  </a:cubicBezTo>
                  <a:cubicBezTo>
                    <a:pt x="330" y="496"/>
                    <a:pt x="454" y="454"/>
                    <a:pt x="454" y="454"/>
                  </a:cubicBezTo>
                  <a:cubicBezTo>
                    <a:pt x="454" y="454"/>
                    <a:pt x="537" y="372"/>
                    <a:pt x="537" y="372"/>
                  </a:cubicBezTo>
                  <a:cubicBezTo>
                    <a:pt x="537" y="372"/>
                    <a:pt x="578" y="289"/>
                    <a:pt x="578" y="289"/>
                  </a:cubicBezTo>
                  <a:cubicBezTo>
                    <a:pt x="578" y="289"/>
                    <a:pt x="578" y="165"/>
                    <a:pt x="578" y="165"/>
                  </a:cubicBezTo>
                  <a:cubicBezTo>
                    <a:pt x="578" y="165"/>
                    <a:pt x="537" y="83"/>
                    <a:pt x="537" y="83"/>
                  </a:cubicBezTo>
                  <a:cubicBezTo>
                    <a:pt x="537" y="83"/>
                    <a:pt x="454" y="0"/>
                    <a:pt x="454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88" name="Freeform 175"/>
            <p:cNvSpPr/>
            <p:nvPr/>
          </p:nvSpPr>
          <p:spPr>
            <a:xfrm>
              <a:off x="4561" y="2465"/>
              <a:ext cx="82" cy="75"/>
            </a:xfrm>
            <a:custGeom>
              <a:avLst/>
              <a:gdLst>
                <a:gd name="txL" fmla="*/ 0 w 496"/>
                <a:gd name="txT" fmla="*/ 0 h 454"/>
                <a:gd name="txR" fmla="*/ 496 w 496"/>
                <a:gd name="txB" fmla="*/ 454 h 454"/>
              </a:gdLst>
              <a:ahLst/>
              <a:cxnLst>
                <a:cxn ang="0">
                  <a:pos x="14" y="0"/>
                </a:cxn>
                <a:cxn ang="0">
                  <a:pos x="0" y="27"/>
                </a:cxn>
                <a:cxn ang="0">
                  <a:pos x="0" y="48"/>
                </a:cxn>
                <a:cxn ang="0">
                  <a:pos x="7" y="61"/>
                </a:cxn>
                <a:cxn ang="0">
                  <a:pos x="14" y="68"/>
                </a:cxn>
                <a:cxn ang="0">
                  <a:pos x="34" y="75"/>
                </a:cxn>
                <a:cxn ang="0">
                  <a:pos x="48" y="75"/>
                </a:cxn>
                <a:cxn ang="0">
                  <a:pos x="68" y="68"/>
                </a:cxn>
                <a:cxn ang="0">
                  <a:pos x="75" y="61"/>
                </a:cxn>
                <a:cxn ang="0">
                  <a:pos x="82" y="48"/>
                </a:cxn>
                <a:cxn ang="0">
                  <a:pos x="82" y="27"/>
                </a:cxn>
                <a:cxn ang="0">
                  <a:pos x="68" y="0"/>
                </a:cxn>
              </a:cxnLst>
              <a:rect l="txL" t="txT" r="txR" b="txB"/>
              <a:pathLst>
                <a:path w="496" h="454">
                  <a:moveTo>
                    <a:pt x="83" y="0"/>
                  </a:moveTo>
                  <a:cubicBezTo>
                    <a:pt x="83" y="0"/>
                    <a:pt x="0" y="165"/>
                    <a:pt x="0" y="165"/>
                  </a:cubicBezTo>
                  <a:cubicBezTo>
                    <a:pt x="0" y="165"/>
                    <a:pt x="0" y="289"/>
                    <a:pt x="0" y="289"/>
                  </a:cubicBezTo>
                  <a:cubicBezTo>
                    <a:pt x="0" y="289"/>
                    <a:pt x="42" y="372"/>
                    <a:pt x="42" y="372"/>
                  </a:cubicBezTo>
                  <a:cubicBezTo>
                    <a:pt x="42" y="372"/>
                    <a:pt x="83" y="413"/>
                    <a:pt x="83" y="413"/>
                  </a:cubicBezTo>
                  <a:cubicBezTo>
                    <a:pt x="83" y="413"/>
                    <a:pt x="207" y="454"/>
                    <a:pt x="207" y="454"/>
                  </a:cubicBezTo>
                  <a:cubicBezTo>
                    <a:pt x="207" y="454"/>
                    <a:pt x="289" y="454"/>
                    <a:pt x="289" y="454"/>
                  </a:cubicBezTo>
                  <a:cubicBezTo>
                    <a:pt x="289" y="454"/>
                    <a:pt x="413" y="413"/>
                    <a:pt x="413" y="413"/>
                  </a:cubicBezTo>
                  <a:cubicBezTo>
                    <a:pt x="413" y="413"/>
                    <a:pt x="455" y="372"/>
                    <a:pt x="455" y="372"/>
                  </a:cubicBezTo>
                  <a:cubicBezTo>
                    <a:pt x="455" y="372"/>
                    <a:pt x="496" y="289"/>
                    <a:pt x="496" y="289"/>
                  </a:cubicBezTo>
                  <a:cubicBezTo>
                    <a:pt x="496" y="289"/>
                    <a:pt x="496" y="165"/>
                    <a:pt x="496" y="165"/>
                  </a:cubicBezTo>
                  <a:cubicBezTo>
                    <a:pt x="496" y="165"/>
                    <a:pt x="413" y="0"/>
                    <a:pt x="413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89" name="Freeform 176"/>
            <p:cNvSpPr/>
            <p:nvPr/>
          </p:nvSpPr>
          <p:spPr>
            <a:xfrm>
              <a:off x="4582" y="2285"/>
              <a:ext cx="6" cy="117"/>
            </a:xfrm>
            <a:custGeom>
              <a:avLst/>
              <a:gdLst>
                <a:gd name="txL" fmla="*/ 0 w 42"/>
                <a:gd name="txT" fmla="*/ 0 h 703"/>
                <a:gd name="txR" fmla="*/ 42 w 42"/>
                <a:gd name="txB" fmla="*/ 703 h 703"/>
              </a:gdLst>
              <a:ahLst/>
              <a:cxnLst>
                <a:cxn ang="0">
                  <a:pos x="0" y="117"/>
                </a:cxn>
                <a:cxn ang="0">
                  <a:pos x="0" y="0"/>
                </a:cxn>
                <a:cxn ang="0">
                  <a:pos x="6" y="0"/>
                </a:cxn>
              </a:cxnLst>
              <a:rect l="txL" t="txT" r="txR" b="txB"/>
              <a:pathLst>
                <a:path w="42" h="703">
                  <a:moveTo>
                    <a:pt x="0" y="703"/>
                  </a:moveTo>
                  <a:cubicBezTo>
                    <a:pt x="0" y="703"/>
                    <a:pt x="0" y="0"/>
                    <a:pt x="0" y="0"/>
                  </a:cubicBezTo>
                  <a:cubicBezTo>
                    <a:pt x="0" y="0"/>
                    <a:pt x="42" y="0"/>
                    <a:pt x="42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90" name="Freeform 177"/>
            <p:cNvSpPr/>
            <p:nvPr/>
          </p:nvSpPr>
          <p:spPr>
            <a:xfrm>
              <a:off x="4582" y="2285"/>
              <a:ext cx="6" cy="117"/>
            </a:xfrm>
            <a:custGeom>
              <a:avLst/>
              <a:gdLst>
                <a:gd name="txL" fmla="*/ 0 w 42"/>
                <a:gd name="txT" fmla="*/ 0 h 703"/>
                <a:gd name="txR" fmla="*/ 42 w 42"/>
                <a:gd name="txB" fmla="*/ 703 h 703"/>
              </a:gdLst>
              <a:ahLst/>
              <a:cxnLst>
                <a:cxn ang="0">
                  <a:pos x="0" y="117"/>
                </a:cxn>
                <a:cxn ang="0">
                  <a:pos x="6" y="117"/>
                </a:cxn>
                <a:cxn ang="0">
                  <a:pos x="6" y="0"/>
                </a:cxn>
              </a:cxnLst>
              <a:rect l="txL" t="txT" r="txR" b="txB"/>
              <a:pathLst>
                <a:path w="42" h="703">
                  <a:moveTo>
                    <a:pt x="0" y="703"/>
                  </a:moveTo>
                  <a:cubicBezTo>
                    <a:pt x="0" y="703"/>
                    <a:pt x="42" y="703"/>
                    <a:pt x="42" y="703"/>
                  </a:cubicBezTo>
                  <a:cubicBezTo>
                    <a:pt x="42" y="703"/>
                    <a:pt x="42" y="0"/>
                    <a:pt x="42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91" name="Freeform 178"/>
            <p:cNvSpPr/>
            <p:nvPr/>
          </p:nvSpPr>
          <p:spPr>
            <a:xfrm>
              <a:off x="4506" y="2216"/>
              <a:ext cx="144" cy="7"/>
            </a:xfrm>
            <a:custGeom>
              <a:avLst/>
              <a:gdLst>
                <a:gd name="txL" fmla="*/ 0 w 867"/>
                <a:gd name="txT" fmla="*/ 0 h 41"/>
                <a:gd name="txR" fmla="*/ 867 w 867"/>
                <a:gd name="txB" fmla="*/ 41 h 41"/>
              </a:gdLst>
              <a:ahLst/>
              <a:cxnLst>
                <a:cxn ang="0">
                  <a:pos x="0" y="7"/>
                </a:cxn>
                <a:cxn ang="0">
                  <a:pos x="144" y="7"/>
                </a:cxn>
                <a:cxn ang="0">
                  <a:pos x="144" y="0"/>
                </a:cxn>
              </a:cxnLst>
              <a:rect l="txL" t="txT" r="txR" b="txB"/>
              <a:pathLst>
                <a:path w="867" h="41">
                  <a:moveTo>
                    <a:pt x="0" y="41"/>
                  </a:moveTo>
                  <a:cubicBezTo>
                    <a:pt x="0" y="41"/>
                    <a:pt x="867" y="41"/>
                    <a:pt x="867" y="41"/>
                  </a:cubicBezTo>
                  <a:cubicBezTo>
                    <a:pt x="867" y="41"/>
                    <a:pt x="867" y="0"/>
                    <a:pt x="867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92" name="Freeform 179"/>
            <p:cNvSpPr/>
            <p:nvPr/>
          </p:nvSpPr>
          <p:spPr>
            <a:xfrm>
              <a:off x="4506" y="2216"/>
              <a:ext cx="144" cy="7"/>
            </a:xfrm>
            <a:custGeom>
              <a:avLst/>
              <a:gdLst>
                <a:gd name="txL" fmla="*/ 0 w 867"/>
                <a:gd name="txT" fmla="*/ 0 h 41"/>
                <a:gd name="txR" fmla="*/ 867 w 867"/>
                <a:gd name="txB" fmla="*/ 41 h 41"/>
              </a:gdLst>
              <a:ahLst/>
              <a:cxnLst>
                <a:cxn ang="0">
                  <a:pos x="0" y="7"/>
                </a:cxn>
                <a:cxn ang="0">
                  <a:pos x="0" y="0"/>
                </a:cxn>
                <a:cxn ang="0">
                  <a:pos x="144" y="0"/>
                </a:cxn>
              </a:cxnLst>
              <a:rect l="txL" t="txT" r="txR" b="txB"/>
              <a:pathLst>
                <a:path w="867" h="41">
                  <a:moveTo>
                    <a:pt x="0" y="41"/>
                  </a:moveTo>
                  <a:cubicBezTo>
                    <a:pt x="0" y="41"/>
                    <a:pt x="0" y="0"/>
                    <a:pt x="0" y="0"/>
                  </a:cubicBezTo>
                  <a:cubicBezTo>
                    <a:pt x="0" y="0"/>
                    <a:pt x="867" y="0"/>
                    <a:pt x="867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93" name="Freeform 180"/>
            <p:cNvSpPr/>
            <p:nvPr/>
          </p:nvSpPr>
          <p:spPr>
            <a:xfrm>
              <a:off x="4554" y="2196"/>
              <a:ext cx="7" cy="48"/>
            </a:xfrm>
            <a:custGeom>
              <a:avLst/>
              <a:gdLst>
                <a:gd name="txL" fmla="*/ 0 w 41"/>
                <a:gd name="txT" fmla="*/ 0 h 290"/>
                <a:gd name="txR" fmla="*/ 41 w 41"/>
                <a:gd name="txB" fmla="*/ 290 h 290"/>
              </a:gdLst>
              <a:ahLst/>
              <a:cxnLst>
                <a:cxn ang="0">
                  <a:pos x="0" y="48"/>
                </a:cxn>
                <a:cxn ang="0">
                  <a:pos x="0" y="0"/>
                </a:cxn>
                <a:cxn ang="0">
                  <a:pos x="7" y="0"/>
                </a:cxn>
              </a:cxnLst>
              <a:rect l="txL" t="txT" r="txR" b="txB"/>
              <a:pathLst>
                <a:path w="41" h="290">
                  <a:moveTo>
                    <a:pt x="0" y="290"/>
                  </a:moveTo>
                  <a:cubicBezTo>
                    <a:pt x="0" y="290"/>
                    <a:pt x="0" y="0"/>
                    <a:pt x="0" y="0"/>
                  </a:cubicBezTo>
                  <a:cubicBezTo>
                    <a:pt x="0" y="0"/>
                    <a:pt x="41" y="0"/>
                    <a:pt x="41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94" name="Freeform 181"/>
            <p:cNvSpPr/>
            <p:nvPr/>
          </p:nvSpPr>
          <p:spPr>
            <a:xfrm>
              <a:off x="4554" y="2196"/>
              <a:ext cx="7" cy="48"/>
            </a:xfrm>
            <a:custGeom>
              <a:avLst/>
              <a:gdLst>
                <a:gd name="txL" fmla="*/ 0 w 41"/>
                <a:gd name="txT" fmla="*/ 0 h 290"/>
                <a:gd name="txR" fmla="*/ 41 w 41"/>
                <a:gd name="txB" fmla="*/ 290 h 290"/>
              </a:gdLst>
              <a:ahLst/>
              <a:cxnLst>
                <a:cxn ang="0">
                  <a:pos x="0" y="48"/>
                </a:cxn>
                <a:cxn ang="0">
                  <a:pos x="7" y="48"/>
                </a:cxn>
                <a:cxn ang="0">
                  <a:pos x="7" y="0"/>
                </a:cxn>
              </a:cxnLst>
              <a:rect l="txL" t="txT" r="txR" b="txB"/>
              <a:pathLst>
                <a:path w="41" h="290">
                  <a:moveTo>
                    <a:pt x="0" y="290"/>
                  </a:moveTo>
                  <a:cubicBezTo>
                    <a:pt x="0" y="290"/>
                    <a:pt x="41" y="290"/>
                    <a:pt x="41" y="290"/>
                  </a:cubicBezTo>
                  <a:cubicBezTo>
                    <a:pt x="41" y="290"/>
                    <a:pt x="41" y="0"/>
                    <a:pt x="41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95" name="Line 182"/>
            <p:cNvSpPr/>
            <p:nvPr/>
          </p:nvSpPr>
          <p:spPr>
            <a:xfrm>
              <a:off x="3684" y="2841"/>
              <a:ext cx="1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96" name="Line 183"/>
            <p:cNvSpPr/>
            <p:nvPr/>
          </p:nvSpPr>
          <p:spPr>
            <a:xfrm>
              <a:off x="3810" y="1902"/>
              <a:ext cx="1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97" name="Line 184"/>
            <p:cNvSpPr/>
            <p:nvPr/>
          </p:nvSpPr>
          <p:spPr>
            <a:xfrm>
              <a:off x="4696" y="1902"/>
              <a:ext cx="1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98" name="Line 185"/>
            <p:cNvSpPr/>
            <p:nvPr/>
          </p:nvSpPr>
          <p:spPr>
            <a:xfrm>
              <a:off x="4659" y="2841"/>
              <a:ext cx="576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199" name="Line 186"/>
            <p:cNvSpPr/>
            <p:nvPr/>
          </p:nvSpPr>
          <p:spPr>
            <a:xfrm>
              <a:off x="4659" y="1684"/>
              <a:ext cx="576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200" name="Line 187"/>
            <p:cNvSpPr/>
            <p:nvPr/>
          </p:nvSpPr>
          <p:spPr>
            <a:xfrm flipV="1">
              <a:off x="5144" y="1793"/>
              <a:ext cx="1" cy="94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201" name="Freeform 188"/>
            <p:cNvSpPr/>
            <p:nvPr/>
          </p:nvSpPr>
          <p:spPr>
            <a:xfrm>
              <a:off x="5126" y="2733"/>
              <a:ext cx="36" cy="108"/>
            </a:xfrm>
            <a:custGeom>
              <a:avLst/>
              <a:gdLst>
                <a:gd name="txL" fmla="*/ 0 w 216"/>
                <a:gd name="txT" fmla="*/ 0 h 651"/>
                <a:gd name="txR" fmla="*/ 216 w 216"/>
                <a:gd name="txB" fmla="*/ 651 h 651"/>
              </a:gdLst>
              <a:ahLst/>
              <a:cxnLst>
                <a:cxn ang="0">
                  <a:pos x="0" y="0"/>
                </a:cxn>
                <a:cxn ang="0">
                  <a:pos x="36" y="0"/>
                </a:cxn>
                <a:cxn ang="0">
                  <a:pos x="18" y="108"/>
                </a:cxn>
                <a:cxn ang="0">
                  <a:pos x="0" y="0"/>
                </a:cxn>
              </a:cxnLst>
              <a:rect l="txL" t="txT" r="txR" b="txB"/>
              <a:pathLst>
                <a:path w="216" h="651">
                  <a:moveTo>
                    <a:pt x="0" y="0"/>
                  </a:moveTo>
                  <a:cubicBezTo>
                    <a:pt x="0" y="0"/>
                    <a:pt x="216" y="0"/>
                    <a:pt x="216" y="0"/>
                  </a:cubicBezTo>
                  <a:cubicBezTo>
                    <a:pt x="216" y="0"/>
                    <a:pt x="108" y="651"/>
                    <a:pt x="108" y="651"/>
                  </a:cubicBezTo>
                  <a:cubicBezTo>
                    <a:pt x="108" y="651"/>
                    <a:pt x="0" y="0"/>
                    <a:pt x="0" y="0"/>
                  </a:cubicBezTo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02" name="Freeform 189"/>
            <p:cNvSpPr/>
            <p:nvPr/>
          </p:nvSpPr>
          <p:spPr>
            <a:xfrm>
              <a:off x="5126" y="2733"/>
              <a:ext cx="36" cy="108"/>
            </a:xfrm>
            <a:custGeom>
              <a:avLst/>
              <a:gdLst>
                <a:gd name="txL" fmla="*/ 0 w 216"/>
                <a:gd name="txT" fmla="*/ 0 h 651"/>
                <a:gd name="txR" fmla="*/ 216 w 216"/>
                <a:gd name="txB" fmla="*/ 651 h 651"/>
              </a:gdLst>
              <a:ahLst/>
              <a:cxnLst>
                <a:cxn ang="0">
                  <a:pos x="0" y="0"/>
                </a:cxn>
                <a:cxn ang="0">
                  <a:pos x="36" y="0"/>
                </a:cxn>
                <a:cxn ang="0">
                  <a:pos x="18" y="108"/>
                </a:cxn>
                <a:cxn ang="0">
                  <a:pos x="0" y="0"/>
                </a:cxn>
              </a:cxnLst>
              <a:rect l="txL" t="txT" r="txR" b="txB"/>
              <a:pathLst>
                <a:path w="216" h="651">
                  <a:moveTo>
                    <a:pt x="0" y="0"/>
                  </a:moveTo>
                  <a:cubicBezTo>
                    <a:pt x="0" y="0"/>
                    <a:pt x="216" y="0"/>
                    <a:pt x="216" y="0"/>
                  </a:cubicBezTo>
                  <a:cubicBezTo>
                    <a:pt x="216" y="0"/>
                    <a:pt x="108" y="651"/>
                    <a:pt x="108" y="651"/>
                  </a:cubicBezTo>
                  <a:cubicBezTo>
                    <a:pt x="108" y="651"/>
                    <a:pt x="0" y="0"/>
                    <a:pt x="0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03" name="Freeform 190"/>
            <p:cNvSpPr/>
            <p:nvPr/>
          </p:nvSpPr>
          <p:spPr>
            <a:xfrm>
              <a:off x="5126" y="1684"/>
              <a:ext cx="36" cy="109"/>
            </a:xfrm>
            <a:custGeom>
              <a:avLst/>
              <a:gdLst>
                <a:gd name="txL" fmla="*/ 0 w 216"/>
                <a:gd name="txT" fmla="*/ 0 h 651"/>
                <a:gd name="txR" fmla="*/ 216 w 216"/>
                <a:gd name="txB" fmla="*/ 651 h 651"/>
              </a:gdLst>
              <a:ahLst/>
              <a:cxnLst>
                <a:cxn ang="0">
                  <a:pos x="0" y="109"/>
                </a:cxn>
                <a:cxn ang="0">
                  <a:pos x="36" y="109"/>
                </a:cxn>
                <a:cxn ang="0">
                  <a:pos x="18" y="0"/>
                </a:cxn>
                <a:cxn ang="0">
                  <a:pos x="0" y="109"/>
                </a:cxn>
              </a:cxnLst>
              <a:rect l="txL" t="txT" r="txR" b="txB"/>
              <a:pathLst>
                <a:path w="216" h="651">
                  <a:moveTo>
                    <a:pt x="0" y="651"/>
                  </a:moveTo>
                  <a:cubicBezTo>
                    <a:pt x="0" y="651"/>
                    <a:pt x="216" y="651"/>
                    <a:pt x="216" y="651"/>
                  </a:cubicBezTo>
                  <a:cubicBezTo>
                    <a:pt x="216" y="651"/>
                    <a:pt x="108" y="0"/>
                    <a:pt x="108" y="0"/>
                  </a:cubicBezTo>
                  <a:cubicBezTo>
                    <a:pt x="108" y="0"/>
                    <a:pt x="0" y="651"/>
                    <a:pt x="0" y="651"/>
                  </a:cubicBezTo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04" name="Freeform 191"/>
            <p:cNvSpPr/>
            <p:nvPr/>
          </p:nvSpPr>
          <p:spPr>
            <a:xfrm>
              <a:off x="5126" y="1684"/>
              <a:ext cx="36" cy="109"/>
            </a:xfrm>
            <a:custGeom>
              <a:avLst/>
              <a:gdLst>
                <a:gd name="txL" fmla="*/ 0 w 216"/>
                <a:gd name="txT" fmla="*/ 0 h 651"/>
                <a:gd name="txR" fmla="*/ 216 w 216"/>
                <a:gd name="txB" fmla="*/ 651 h 651"/>
              </a:gdLst>
              <a:ahLst/>
              <a:cxnLst>
                <a:cxn ang="0">
                  <a:pos x="0" y="109"/>
                </a:cxn>
                <a:cxn ang="0">
                  <a:pos x="36" y="109"/>
                </a:cxn>
                <a:cxn ang="0">
                  <a:pos x="18" y="0"/>
                </a:cxn>
                <a:cxn ang="0">
                  <a:pos x="0" y="109"/>
                </a:cxn>
              </a:cxnLst>
              <a:rect l="txL" t="txT" r="txR" b="txB"/>
              <a:pathLst>
                <a:path w="216" h="651">
                  <a:moveTo>
                    <a:pt x="0" y="651"/>
                  </a:moveTo>
                  <a:cubicBezTo>
                    <a:pt x="0" y="651"/>
                    <a:pt x="216" y="651"/>
                    <a:pt x="216" y="651"/>
                  </a:cubicBezTo>
                  <a:cubicBezTo>
                    <a:pt x="216" y="651"/>
                    <a:pt x="108" y="0"/>
                    <a:pt x="108" y="0"/>
                  </a:cubicBezTo>
                  <a:cubicBezTo>
                    <a:pt x="108" y="0"/>
                    <a:pt x="0" y="651"/>
                    <a:pt x="0" y="651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05" name="Freeform 192"/>
            <p:cNvSpPr/>
            <p:nvPr/>
          </p:nvSpPr>
          <p:spPr>
            <a:xfrm>
              <a:off x="4955" y="2349"/>
              <a:ext cx="144" cy="7"/>
            </a:xfrm>
            <a:custGeom>
              <a:avLst/>
              <a:gdLst>
                <a:gd name="txL" fmla="*/ 0 w 867"/>
                <a:gd name="txT" fmla="*/ 0 h 41"/>
                <a:gd name="txR" fmla="*/ 867 w 867"/>
                <a:gd name="txB" fmla="*/ 41 h 41"/>
              </a:gdLst>
              <a:ahLst/>
              <a:cxnLst>
                <a:cxn ang="0">
                  <a:pos x="0" y="7"/>
                </a:cxn>
                <a:cxn ang="0">
                  <a:pos x="144" y="7"/>
                </a:cxn>
                <a:cxn ang="0">
                  <a:pos x="144" y="0"/>
                </a:cxn>
              </a:cxnLst>
              <a:rect l="txL" t="txT" r="txR" b="txB"/>
              <a:pathLst>
                <a:path w="867" h="41">
                  <a:moveTo>
                    <a:pt x="0" y="41"/>
                  </a:moveTo>
                  <a:cubicBezTo>
                    <a:pt x="0" y="41"/>
                    <a:pt x="867" y="41"/>
                    <a:pt x="867" y="41"/>
                  </a:cubicBezTo>
                  <a:cubicBezTo>
                    <a:pt x="867" y="41"/>
                    <a:pt x="867" y="0"/>
                    <a:pt x="867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06" name="Freeform 193"/>
            <p:cNvSpPr/>
            <p:nvPr/>
          </p:nvSpPr>
          <p:spPr>
            <a:xfrm>
              <a:off x="4955" y="2349"/>
              <a:ext cx="144" cy="7"/>
            </a:xfrm>
            <a:custGeom>
              <a:avLst/>
              <a:gdLst>
                <a:gd name="txL" fmla="*/ 0 w 867"/>
                <a:gd name="txT" fmla="*/ 0 h 41"/>
                <a:gd name="txR" fmla="*/ 867 w 867"/>
                <a:gd name="txB" fmla="*/ 41 h 41"/>
              </a:gdLst>
              <a:ahLst/>
              <a:cxnLst>
                <a:cxn ang="0">
                  <a:pos x="0" y="7"/>
                </a:cxn>
                <a:cxn ang="0">
                  <a:pos x="0" y="0"/>
                </a:cxn>
                <a:cxn ang="0">
                  <a:pos x="144" y="0"/>
                </a:cxn>
              </a:cxnLst>
              <a:rect l="txL" t="txT" r="txR" b="txB"/>
              <a:pathLst>
                <a:path w="867" h="41">
                  <a:moveTo>
                    <a:pt x="0" y="41"/>
                  </a:moveTo>
                  <a:cubicBezTo>
                    <a:pt x="0" y="41"/>
                    <a:pt x="0" y="0"/>
                    <a:pt x="0" y="0"/>
                  </a:cubicBezTo>
                  <a:cubicBezTo>
                    <a:pt x="0" y="0"/>
                    <a:pt x="867" y="0"/>
                    <a:pt x="867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07" name="Freeform 194"/>
            <p:cNvSpPr/>
            <p:nvPr/>
          </p:nvSpPr>
          <p:spPr>
            <a:xfrm>
              <a:off x="5003" y="2356"/>
              <a:ext cx="96" cy="82"/>
            </a:xfrm>
            <a:custGeom>
              <a:avLst/>
              <a:gdLst>
                <a:gd name="txL" fmla="*/ 0 w 578"/>
                <a:gd name="txT" fmla="*/ 0 h 496"/>
                <a:gd name="txR" fmla="*/ 578 w 578"/>
                <a:gd name="txB" fmla="*/ 496 h 496"/>
              </a:gdLst>
              <a:ahLst/>
              <a:cxnLst>
                <a:cxn ang="0">
                  <a:pos x="21" y="0"/>
                </a:cxn>
                <a:cxn ang="0">
                  <a:pos x="7" y="14"/>
                </a:cxn>
                <a:cxn ang="0">
                  <a:pos x="0" y="27"/>
                </a:cxn>
                <a:cxn ang="0">
                  <a:pos x="0" y="48"/>
                </a:cxn>
                <a:cxn ang="0">
                  <a:pos x="7" y="62"/>
                </a:cxn>
                <a:cxn ang="0">
                  <a:pos x="21" y="75"/>
                </a:cxn>
                <a:cxn ang="0">
                  <a:pos x="41" y="82"/>
                </a:cxn>
                <a:cxn ang="0">
                  <a:pos x="55" y="82"/>
                </a:cxn>
                <a:cxn ang="0">
                  <a:pos x="75" y="75"/>
                </a:cxn>
                <a:cxn ang="0">
                  <a:pos x="89" y="62"/>
                </a:cxn>
                <a:cxn ang="0">
                  <a:pos x="96" y="48"/>
                </a:cxn>
                <a:cxn ang="0">
                  <a:pos x="96" y="27"/>
                </a:cxn>
                <a:cxn ang="0">
                  <a:pos x="89" y="14"/>
                </a:cxn>
                <a:cxn ang="0">
                  <a:pos x="75" y="0"/>
                </a:cxn>
              </a:cxnLst>
              <a:rect l="txL" t="txT" r="txR" b="txB"/>
              <a:pathLst>
                <a:path w="578" h="496">
                  <a:moveTo>
                    <a:pt x="124" y="0"/>
                  </a:moveTo>
                  <a:cubicBezTo>
                    <a:pt x="124" y="0"/>
                    <a:pt x="42" y="83"/>
                    <a:pt x="42" y="83"/>
                  </a:cubicBezTo>
                  <a:cubicBezTo>
                    <a:pt x="42" y="83"/>
                    <a:pt x="0" y="166"/>
                    <a:pt x="0" y="166"/>
                  </a:cubicBezTo>
                  <a:cubicBezTo>
                    <a:pt x="0" y="166"/>
                    <a:pt x="0" y="289"/>
                    <a:pt x="0" y="289"/>
                  </a:cubicBezTo>
                  <a:cubicBezTo>
                    <a:pt x="0" y="289"/>
                    <a:pt x="42" y="372"/>
                    <a:pt x="42" y="372"/>
                  </a:cubicBezTo>
                  <a:cubicBezTo>
                    <a:pt x="42" y="372"/>
                    <a:pt x="124" y="455"/>
                    <a:pt x="124" y="455"/>
                  </a:cubicBezTo>
                  <a:cubicBezTo>
                    <a:pt x="124" y="455"/>
                    <a:pt x="247" y="496"/>
                    <a:pt x="247" y="496"/>
                  </a:cubicBezTo>
                  <a:cubicBezTo>
                    <a:pt x="247" y="496"/>
                    <a:pt x="331" y="496"/>
                    <a:pt x="331" y="496"/>
                  </a:cubicBezTo>
                  <a:cubicBezTo>
                    <a:pt x="331" y="496"/>
                    <a:pt x="454" y="455"/>
                    <a:pt x="454" y="455"/>
                  </a:cubicBezTo>
                  <a:cubicBezTo>
                    <a:pt x="454" y="455"/>
                    <a:pt x="536" y="372"/>
                    <a:pt x="536" y="372"/>
                  </a:cubicBezTo>
                  <a:cubicBezTo>
                    <a:pt x="536" y="372"/>
                    <a:pt x="578" y="289"/>
                    <a:pt x="578" y="289"/>
                  </a:cubicBezTo>
                  <a:cubicBezTo>
                    <a:pt x="578" y="289"/>
                    <a:pt x="578" y="166"/>
                    <a:pt x="578" y="166"/>
                  </a:cubicBezTo>
                  <a:cubicBezTo>
                    <a:pt x="578" y="166"/>
                    <a:pt x="536" y="83"/>
                    <a:pt x="536" y="83"/>
                  </a:cubicBezTo>
                  <a:cubicBezTo>
                    <a:pt x="536" y="83"/>
                    <a:pt x="454" y="0"/>
                    <a:pt x="454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08" name="Freeform 195"/>
            <p:cNvSpPr/>
            <p:nvPr/>
          </p:nvSpPr>
          <p:spPr>
            <a:xfrm>
              <a:off x="5010" y="2356"/>
              <a:ext cx="82" cy="75"/>
            </a:xfrm>
            <a:custGeom>
              <a:avLst/>
              <a:gdLst>
                <a:gd name="txL" fmla="*/ 0 w 494"/>
                <a:gd name="txT" fmla="*/ 0 h 455"/>
                <a:gd name="txR" fmla="*/ 494 w 494"/>
                <a:gd name="txB" fmla="*/ 455 h 455"/>
              </a:gdLst>
              <a:ahLst/>
              <a:cxnLst>
                <a:cxn ang="0">
                  <a:pos x="14" y="0"/>
                </a:cxn>
                <a:cxn ang="0">
                  <a:pos x="0" y="27"/>
                </a:cxn>
                <a:cxn ang="0">
                  <a:pos x="0" y="48"/>
                </a:cxn>
                <a:cxn ang="0">
                  <a:pos x="7" y="61"/>
                </a:cxn>
                <a:cxn ang="0">
                  <a:pos x="14" y="68"/>
                </a:cxn>
                <a:cxn ang="0">
                  <a:pos x="34" y="75"/>
                </a:cxn>
                <a:cxn ang="0">
                  <a:pos x="48" y="75"/>
                </a:cxn>
                <a:cxn ang="0">
                  <a:pos x="68" y="68"/>
                </a:cxn>
                <a:cxn ang="0">
                  <a:pos x="75" y="61"/>
                </a:cxn>
                <a:cxn ang="0">
                  <a:pos x="82" y="48"/>
                </a:cxn>
                <a:cxn ang="0">
                  <a:pos x="82" y="27"/>
                </a:cxn>
                <a:cxn ang="0">
                  <a:pos x="68" y="0"/>
                </a:cxn>
              </a:cxnLst>
              <a:rect l="txL" t="txT" r="txR" b="txB"/>
              <a:pathLst>
                <a:path w="494" h="455">
                  <a:moveTo>
                    <a:pt x="82" y="0"/>
                  </a:moveTo>
                  <a:cubicBezTo>
                    <a:pt x="82" y="0"/>
                    <a:pt x="0" y="166"/>
                    <a:pt x="0" y="166"/>
                  </a:cubicBezTo>
                  <a:cubicBezTo>
                    <a:pt x="0" y="166"/>
                    <a:pt x="0" y="289"/>
                    <a:pt x="0" y="289"/>
                  </a:cubicBezTo>
                  <a:cubicBezTo>
                    <a:pt x="0" y="289"/>
                    <a:pt x="41" y="372"/>
                    <a:pt x="41" y="372"/>
                  </a:cubicBezTo>
                  <a:cubicBezTo>
                    <a:pt x="41" y="372"/>
                    <a:pt x="82" y="414"/>
                    <a:pt x="82" y="414"/>
                  </a:cubicBezTo>
                  <a:cubicBezTo>
                    <a:pt x="82" y="414"/>
                    <a:pt x="205" y="455"/>
                    <a:pt x="205" y="455"/>
                  </a:cubicBezTo>
                  <a:cubicBezTo>
                    <a:pt x="205" y="455"/>
                    <a:pt x="289" y="455"/>
                    <a:pt x="289" y="455"/>
                  </a:cubicBezTo>
                  <a:cubicBezTo>
                    <a:pt x="289" y="455"/>
                    <a:pt x="412" y="414"/>
                    <a:pt x="412" y="414"/>
                  </a:cubicBezTo>
                  <a:cubicBezTo>
                    <a:pt x="412" y="414"/>
                    <a:pt x="453" y="372"/>
                    <a:pt x="453" y="372"/>
                  </a:cubicBezTo>
                  <a:cubicBezTo>
                    <a:pt x="453" y="372"/>
                    <a:pt x="494" y="289"/>
                    <a:pt x="494" y="289"/>
                  </a:cubicBezTo>
                  <a:cubicBezTo>
                    <a:pt x="494" y="289"/>
                    <a:pt x="494" y="166"/>
                    <a:pt x="494" y="166"/>
                  </a:cubicBezTo>
                  <a:cubicBezTo>
                    <a:pt x="494" y="166"/>
                    <a:pt x="412" y="0"/>
                    <a:pt x="412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09" name="Freeform 196"/>
            <p:cNvSpPr/>
            <p:nvPr/>
          </p:nvSpPr>
          <p:spPr>
            <a:xfrm>
              <a:off x="4975" y="2232"/>
              <a:ext cx="117" cy="7"/>
            </a:xfrm>
            <a:custGeom>
              <a:avLst/>
              <a:gdLst>
                <a:gd name="txL" fmla="*/ 0 w 701"/>
                <a:gd name="txT" fmla="*/ 0 h 42"/>
                <a:gd name="txR" fmla="*/ 701 w 701"/>
                <a:gd name="txB" fmla="*/ 42 h 42"/>
              </a:gdLst>
              <a:ahLst/>
              <a:cxnLst>
                <a:cxn ang="0">
                  <a:pos x="0" y="7"/>
                </a:cxn>
                <a:cxn ang="0">
                  <a:pos x="117" y="7"/>
                </a:cxn>
                <a:cxn ang="0">
                  <a:pos x="117" y="0"/>
                </a:cxn>
              </a:cxnLst>
              <a:rect l="txL" t="txT" r="txR" b="txB"/>
              <a:pathLst>
                <a:path w="701" h="42">
                  <a:moveTo>
                    <a:pt x="0" y="42"/>
                  </a:moveTo>
                  <a:cubicBezTo>
                    <a:pt x="0" y="42"/>
                    <a:pt x="701" y="42"/>
                    <a:pt x="701" y="42"/>
                  </a:cubicBezTo>
                  <a:cubicBezTo>
                    <a:pt x="701" y="42"/>
                    <a:pt x="701" y="0"/>
                    <a:pt x="701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10" name="Freeform 197"/>
            <p:cNvSpPr/>
            <p:nvPr/>
          </p:nvSpPr>
          <p:spPr>
            <a:xfrm>
              <a:off x="4975" y="2232"/>
              <a:ext cx="117" cy="7"/>
            </a:xfrm>
            <a:custGeom>
              <a:avLst/>
              <a:gdLst>
                <a:gd name="txL" fmla="*/ 0 w 701"/>
                <a:gd name="txT" fmla="*/ 0 h 42"/>
                <a:gd name="txR" fmla="*/ 701 w 701"/>
                <a:gd name="txB" fmla="*/ 42 h 42"/>
              </a:gdLst>
              <a:ahLst/>
              <a:cxnLst>
                <a:cxn ang="0">
                  <a:pos x="0" y="7"/>
                </a:cxn>
                <a:cxn ang="0">
                  <a:pos x="0" y="0"/>
                </a:cxn>
                <a:cxn ang="0">
                  <a:pos x="117" y="0"/>
                </a:cxn>
              </a:cxnLst>
              <a:rect l="txL" t="txT" r="txR" b="txB"/>
              <a:pathLst>
                <a:path w="701" h="42">
                  <a:moveTo>
                    <a:pt x="0" y="42"/>
                  </a:moveTo>
                  <a:cubicBezTo>
                    <a:pt x="0" y="42"/>
                    <a:pt x="0" y="0"/>
                    <a:pt x="0" y="0"/>
                  </a:cubicBezTo>
                  <a:cubicBezTo>
                    <a:pt x="0" y="0"/>
                    <a:pt x="701" y="0"/>
                    <a:pt x="701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11" name="Freeform 198"/>
            <p:cNvSpPr/>
            <p:nvPr/>
          </p:nvSpPr>
          <p:spPr>
            <a:xfrm>
              <a:off x="5030" y="2177"/>
              <a:ext cx="7" cy="117"/>
            </a:xfrm>
            <a:custGeom>
              <a:avLst/>
              <a:gdLst>
                <a:gd name="txL" fmla="*/ 0 w 41"/>
                <a:gd name="txT" fmla="*/ 0 h 703"/>
                <a:gd name="txR" fmla="*/ 41 w 41"/>
                <a:gd name="txB" fmla="*/ 703 h 703"/>
              </a:gdLst>
              <a:ahLst/>
              <a:cxnLst>
                <a:cxn ang="0">
                  <a:pos x="0" y="117"/>
                </a:cxn>
                <a:cxn ang="0">
                  <a:pos x="0" y="0"/>
                </a:cxn>
                <a:cxn ang="0">
                  <a:pos x="7" y="0"/>
                </a:cxn>
              </a:cxnLst>
              <a:rect l="txL" t="txT" r="txR" b="txB"/>
              <a:pathLst>
                <a:path w="41" h="703">
                  <a:moveTo>
                    <a:pt x="0" y="703"/>
                  </a:moveTo>
                  <a:cubicBezTo>
                    <a:pt x="0" y="703"/>
                    <a:pt x="0" y="0"/>
                    <a:pt x="0" y="0"/>
                  </a:cubicBezTo>
                  <a:cubicBezTo>
                    <a:pt x="0" y="0"/>
                    <a:pt x="41" y="0"/>
                    <a:pt x="41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12" name="Freeform 199"/>
            <p:cNvSpPr/>
            <p:nvPr/>
          </p:nvSpPr>
          <p:spPr>
            <a:xfrm>
              <a:off x="5030" y="2177"/>
              <a:ext cx="7" cy="117"/>
            </a:xfrm>
            <a:custGeom>
              <a:avLst/>
              <a:gdLst>
                <a:gd name="txL" fmla="*/ 0 w 41"/>
                <a:gd name="txT" fmla="*/ 0 h 703"/>
                <a:gd name="txR" fmla="*/ 41 w 41"/>
                <a:gd name="txB" fmla="*/ 703 h 703"/>
              </a:gdLst>
              <a:ahLst/>
              <a:cxnLst>
                <a:cxn ang="0">
                  <a:pos x="0" y="117"/>
                </a:cxn>
                <a:cxn ang="0">
                  <a:pos x="7" y="117"/>
                </a:cxn>
                <a:cxn ang="0">
                  <a:pos x="7" y="0"/>
                </a:cxn>
              </a:cxnLst>
              <a:rect l="txL" t="txT" r="txR" b="txB"/>
              <a:pathLst>
                <a:path w="41" h="703">
                  <a:moveTo>
                    <a:pt x="0" y="703"/>
                  </a:moveTo>
                  <a:cubicBezTo>
                    <a:pt x="0" y="703"/>
                    <a:pt x="41" y="703"/>
                    <a:pt x="41" y="703"/>
                  </a:cubicBezTo>
                  <a:cubicBezTo>
                    <a:pt x="41" y="703"/>
                    <a:pt x="41" y="0"/>
                    <a:pt x="41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13" name="Freeform 200"/>
            <p:cNvSpPr/>
            <p:nvPr/>
          </p:nvSpPr>
          <p:spPr>
            <a:xfrm>
              <a:off x="4955" y="2108"/>
              <a:ext cx="144" cy="7"/>
            </a:xfrm>
            <a:custGeom>
              <a:avLst/>
              <a:gdLst>
                <a:gd name="txL" fmla="*/ 0 w 867"/>
                <a:gd name="txT" fmla="*/ 0 h 41"/>
                <a:gd name="txR" fmla="*/ 867 w 867"/>
                <a:gd name="txB" fmla="*/ 41 h 41"/>
              </a:gdLst>
              <a:ahLst/>
              <a:cxnLst>
                <a:cxn ang="0">
                  <a:pos x="0" y="7"/>
                </a:cxn>
                <a:cxn ang="0">
                  <a:pos x="144" y="7"/>
                </a:cxn>
                <a:cxn ang="0">
                  <a:pos x="144" y="0"/>
                </a:cxn>
              </a:cxnLst>
              <a:rect l="txL" t="txT" r="txR" b="txB"/>
              <a:pathLst>
                <a:path w="867" h="41">
                  <a:moveTo>
                    <a:pt x="0" y="41"/>
                  </a:moveTo>
                  <a:cubicBezTo>
                    <a:pt x="0" y="41"/>
                    <a:pt x="867" y="41"/>
                    <a:pt x="867" y="41"/>
                  </a:cubicBezTo>
                  <a:cubicBezTo>
                    <a:pt x="867" y="41"/>
                    <a:pt x="867" y="0"/>
                    <a:pt x="867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14" name="Freeform 201"/>
            <p:cNvSpPr/>
            <p:nvPr/>
          </p:nvSpPr>
          <p:spPr>
            <a:xfrm>
              <a:off x="4955" y="2108"/>
              <a:ext cx="144" cy="7"/>
            </a:xfrm>
            <a:custGeom>
              <a:avLst/>
              <a:gdLst>
                <a:gd name="txL" fmla="*/ 0 w 867"/>
                <a:gd name="txT" fmla="*/ 0 h 41"/>
                <a:gd name="txR" fmla="*/ 867 w 867"/>
                <a:gd name="txB" fmla="*/ 41 h 41"/>
              </a:gdLst>
              <a:ahLst/>
              <a:cxnLst>
                <a:cxn ang="0">
                  <a:pos x="0" y="7"/>
                </a:cxn>
                <a:cxn ang="0">
                  <a:pos x="0" y="0"/>
                </a:cxn>
                <a:cxn ang="0">
                  <a:pos x="144" y="0"/>
                </a:cxn>
              </a:cxnLst>
              <a:rect l="txL" t="txT" r="txR" b="txB"/>
              <a:pathLst>
                <a:path w="867" h="41">
                  <a:moveTo>
                    <a:pt x="0" y="41"/>
                  </a:moveTo>
                  <a:cubicBezTo>
                    <a:pt x="0" y="41"/>
                    <a:pt x="0" y="0"/>
                    <a:pt x="0" y="0"/>
                  </a:cubicBezTo>
                  <a:cubicBezTo>
                    <a:pt x="0" y="0"/>
                    <a:pt x="867" y="0"/>
                    <a:pt x="867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15" name="Freeform 202"/>
            <p:cNvSpPr/>
            <p:nvPr/>
          </p:nvSpPr>
          <p:spPr>
            <a:xfrm>
              <a:off x="5003" y="2087"/>
              <a:ext cx="7" cy="48"/>
            </a:xfrm>
            <a:custGeom>
              <a:avLst/>
              <a:gdLst>
                <a:gd name="txL" fmla="*/ 0 w 42"/>
                <a:gd name="txT" fmla="*/ 0 h 290"/>
                <a:gd name="txR" fmla="*/ 42 w 42"/>
                <a:gd name="txB" fmla="*/ 290 h 290"/>
              </a:gdLst>
              <a:ahLst/>
              <a:cxnLst>
                <a:cxn ang="0">
                  <a:pos x="0" y="48"/>
                </a:cxn>
                <a:cxn ang="0">
                  <a:pos x="0" y="0"/>
                </a:cxn>
                <a:cxn ang="0">
                  <a:pos x="7" y="0"/>
                </a:cxn>
              </a:cxnLst>
              <a:rect l="txL" t="txT" r="txR" b="txB"/>
              <a:pathLst>
                <a:path w="42" h="290">
                  <a:moveTo>
                    <a:pt x="0" y="290"/>
                  </a:moveTo>
                  <a:cubicBezTo>
                    <a:pt x="0" y="290"/>
                    <a:pt x="0" y="0"/>
                    <a:pt x="0" y="0"/>
                  </a:cubicBezTo>
                  <a:cubicBezTo>
                    <a:pt x="0" y="0"/>
                    <a:pt x="42" y="0"/>
                    <a:pt x="42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16" name="Freeform 203"/>
            <p:cNvSpPr/>
            <p:nvPr/>
          </p:nvSpPr>
          <p:spPr>
            <a:xfrm>
              <a:off x="5003" y="2087"/>
              <a:ext cx="7" cy="48"/>
            </a:xfrm>
            <a:custGeom>
              <a:avLst/>
              <a:gdLst>
                <a:gd name="txL" fmla="*/ 0 w 42"/>
                <a:gd name="txT" fmla="*/ 0 h 290"/>
                <a:gd name="txR" fmla="*/ 42 w 42"/>
                <a:gd name="txB" fmla="*/ 290 h 290"/>
              </a:gdLst>
              <a:ahLst/>
              <a:cxnLst>
                <a:cxn ang="0">
                  <a:pos x="0" y="48"/>
                </a:cxn>
                <a:cxn ang="0">
                  <a:pos x="7" y="48"/>
                </a:cxn>
                <a:cxn ang="0">
                  <a:pos x="7" y="0"/>
                </a:cxn>
              </a:cxnLst>
              <a:rect l="txL" t="txT" r="txR" b="txB"/>
              <a:pathLst>
                <a:path w="42" h="290">
                  <a:moveTo>
                    <a:pt x="0" y="290"/>
                  </a:moveTo>
                  <a:cubicBezTo>
                    <a:pt x="0" y="290"/>
                    <a:pt x="42" y="290"/>
                    <a:pt x="42" y="290"/>
                  </a:cubicBezTo>
                  <a:cubicBezTo>
                    <a:pt x="42" y="290"/>
                    <a:pt x="42" y="0"/>
                    <a:pt x="42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17" name="Line 204"/>
            <p:cNvSpPr/>
            <p:nvPr/>
          </p:nvSpPr>
          <p:spPr>
            <a:xfrm>
              <a:off x="4659" y="2841"/>
              <a:ext cx="1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218" name="Line 205"/>
            <p:cNvSpPr/>
            <p:nvPr/>
          </p:nvSpPr>
          <p:spPr>
            <a:xfrm>
              <a:off x="4659" y="1684"/>
              <a:ext cx="1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219" name="Line 206"/>
            <p:cNvSpPr/>
            <p:nvPr/>
          </p:nvSpPr>
          <p:spPr>
            <a:xfrm>
              <a:off x="5144" y="1684"/>
              <a:ext cx="1" cy="1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220" name="Freeform 207"/>
            <p:cNvSpPr/>
            <p:nvPr/>
          </p:nvSpPr>
          <p:spPr>
            <a:xfrm>
              <a:off x="4582" y="1069"/>
              <a:ext cx="58" cy="14"/>
            </a:xfrm>
            <a:custGeom>
              <a:avLst/>
              <a:gdLst>
                <a:gd name="txL" fmla="*/ 0 w 347"/>
                <a:gd name="txT" fmla="*/ 0 h 83"/>
                <a:gd name="txR" fmla="*/ 347 w 347"/>
                <a:gd name="txB" fmla="*/ 83 h 83"/>
              </a:gdLst>
              <a:ahLst/>
              <a:cxnLst>
                <a:cxn ang="0">
                  <a:pos x="11" y="14"/>
                </a:cxn>
                <a:cxn ang="0">
                  <a:pos x="8" y="8"/>
                </a:cxn>
                <a:cxn ang="0">
                  <a:pos x="0" y="0"/>
                </a:cxn>
                <a:cxn ang="0">
                  <a:pos x="58" y="0"/>
                </a:cxn>
              </a:cxnLst>
              <a:rect l="txL" t="txT" r="txR" b="txB"/>
              <a:pathLst>
                <a:path w="347" h="83">
                  <a:moveTo>
                    <a:pt x="66" y="83"/>
                  </a:moveTo>
                  <a:cubicBezTo>
                    <a:pt x="66" y="83"/>
                    <a:pt x="49" y="50"/>
                    <a:pt x="49" y="50"/>
                  </a:cubicBezTo>
                  <a:cubicBezTo>
                    <a:pt x="49" y="50"/>
                    <a:pt x="0" y="0"/>
                    <a:pt x="0" y="0"/>
                  </a:cubicBezTo>
                  <a:cubicBezTo>
                    <a:pt x="0" y="0"/>
                    <a:pt x="347" y="0"/>
                    <a:pt x="347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21" name="Freeform 208"/>
            <p:cNvSpPr/>
            <p:nvPr/>
          </p:nvSpPr>
          <p:spPr>
            <a:xfrm>
              <a:off x="4587" y="1069"/>
              <a:ext cx="53" cy="14"/>
            </a:xfrm>
            <a:custGeom>
              <a:avLst/>
              <a:gdLst>
                <a:gd name="txL" fmla="*/ 0 w 315"/>
                <a:gd name="txT" fmla="*/ 0 h 83"/>
                <a:gd name="txR" fmla="*/ 315 w 315"/>
                <a:gd name="txB" fmla="*/ 83 h 83"/>
              </a:gdLst>
              <a:ahLst/>
              <a:cxnLst>
                <a:cxn ang="0">
                  <a:pos x="6" y="14"/>
                </a:cxn>
                <a:cxn ang="0">
                  <a:pos x="9" y="14"/>
                </a:cxn>
                <a:cxn ang="0">
                  <a:pos x="6" y="8"/>
                </a:cxn>
                <a:cxn ang="0">
                  <a:pos x="0" y="3"/>
                </a:cxn>
                <a:cxn ang="0">
                  <a:pos x="53" y="3"/>
                </a:cxn>
                <a:cxn ang="0">
                  <a:pos x="53" y="0"/>
                </a:cxn>
              </a:cxnLst>
              <a:rect l="txL" t="txT" r="txR" b="txB"/>
              <a:pathLst>
                <a:path w="315" h="83">
                  <a:moveTo>
                    <a:pt x="34" y="83"/>
                  </a:moveTo>
                  <a:cubicBezTo>
                    <a:pt x="34" y="83"/>
                    <a:pt x="51" y="83"/>
                    <a:pt x="51" y="83"/>
                  </a:cubicBezTo>
                  <a:cubicBezTo>
                    <a:pt x="51" y="83"/>
                    <a:pt x="34" y="50"/>
                    <a:pt x="34" y="50"/>
                  </a:cubicBezTo>
                  <a:cubicBezTo>
                    <a:pt x="34" y="50"/>
                    <a:pt x="0" y="16"/>
                    <a:pt x="0" y="16"/>
                  </a:cubicBezTo>
                  <a:cubicBezTo>
                    <a:pt x="0" y="16"/>
                    <a:pt x="315" y="16"/>
                    <a:pt x="315" y="16"/>
                  </a:cubicBezTo>
                  <a:cubicBezTo>
                    <a:pt x="315" y="16"/>
                    <a:pt x="315" y="0"/>
                    <a:pt x="315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22" name="Freeform 209"/>
            <p:cNvSpPr/>
            <p:nvPr/>
          </p:nvSpPr>
          <p:spPr>
            <a:xfrm>
              <a:off x="5041" y="2009"/>
              <a:ext cx="58" cy="14"/>
            </a:xfrm>
            <a:custGeom>
              <a:avLst/>
              <a:gdLst>
                <a:gd name="txL" fmla="*/ 0 w 347"/>
                <a:gd name="txT" fmla="*/ 0 h 84"/>
                <a:gd name="txR" fmla="*/ 347 w 347"/>
                <a:gd name="txB" fmla="*/ 84 h 84"/>
              </a:gdLst>
              <a:ahLst/>
              <a:cxnLst>
                <a:cxn ang="0">
                  <a:pos x="11" y="14"/>
                </a:cxn>
                <a:cxn ang="0">
                  <a:pos x="8" y="8"/>
                </a:cxn>
                <a:cxn ang="0">
                  <a:pos x="0" y="0"/>
                </a:cxn>
                <a:cxn ang="0">
                  <a:pos x="58" y="0"/>
                </a:cxn>
              </a:cxnLst>
              <a:rect l="txL" t="txT" r="txR" b="txB"/>
              <a:pathLst>
                <a:path w="347" h="84">
                  <a:moveTo>
                    <a:pt x="67" y="84"/>
                  </a:moveTo>
                  <a:cubicBezTo>
                    <a:pt x="67" y="84"/>
                    <a:pt x="49" y="50"/>
                    <a:pt x="49" y="50"/>
                  </a:cubicBezTo>
                  <a:cubicBezTo>
                    <a:pt x="49" y="50"/>
                    <a:pt x="0" y="0"/>
                    <a:pt x="0" y="0"/>
                  </a:cubicBezTo>
                  <a:cubicBezTo>
                    <a:pt x="0" y="0"/>
                    <a:pt x="347" y="0"/>
                    <a:pt x="347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23" name="Freeform 210"/>
            <p:cNvSpPr/>
            <p:nvPr/>
          </p:nvSpPr>
          <p:spPr>
            <a:xfrm>
              <a:off x="5046" y="2009"/>
              <a:ext cx="53" cy="14"/>
            </a:xfrm>
            <a:custGeom>
              <a:avLst/>
              <a:gdLst>
                <a:gd name="txL" fmla="*/ 0 w 314"/>
                <a:gd name="txT" fmla="*/ 0 h 84"/>
                <a:gd name="txR" fmla="*/ 314 w 314"/>
                <a:gd name="txB" fmla="*/ 84 h 84"/>
              </a:gdLst>
              <a:ahLst/>
              <a:cxnLst>
                <a:cxn ang="0">
                  <a:pos x="6" y="14"/>
                </a:cxn>
                <a:cxn ang="0">
                  <a:pos x="8" y="14"/>
                </a:cxn>
                <a:cxn ang="0">
                  <a:pos x="6" y="8"/>
                </a:cxn>
                <a:cxn ang="0">
                  <a:pos x="0" y="3"/>
                </a:cxn>
                <a:cxn ang="0">
                  <a:pos x="53" y="3"/>
                </a:cxn>
                <a:cxn ang="0">
                  <a:pos x="53" y="0"/>
                </a:cxn>
              </a:cxnLst>
              <a:rect l="txL" t="txT" r="txR" b="txB"/>
              <a:pathLst>
                <a:path w="314" h="84">
                  <a:moveTo>
                    <a:pt x="34" y="84"/>
                  </a:moveTo>
                  <a:cubicBezTo>
                    <a:pt x="34" y="84"/>
                    <a:pt x="50" y="84"/>
                    <a:pt x="50" y="84"/>
                  </a:cubicBezTo>
                  <a:cubicBezTo>
                    <a:pt x="50" y="84"/>
                    <a:pt x="34" y="50"/>
                    <a:pt x="34" y="50"/>
                  </a:cubicBezTo>
                  <a:cubicBezTo>
                    <a:pt x="34" y="50"/>
                    <a:pt x="0" y="17"/>
                    <a:pt x="0" y="17"/>
                  </a:cubicBezTo>
                  <a:cubicBezTo>
                    <a:pt x="0" y="17"/>
                    <a:pt x="314" y="17"/>
                    <a:pt x="314" y="17"/>
                  </a:cubicBezTo>
                  <a:cubicBezTo>
                    <a:pt x="314" y="17"/>
                    <a:pt x="314" y="0"/>
                    <a:pt x="314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24" name="Line 211"/>
            <p:cNvSpPr/>
            <p:nvPr/>
          </p:nvSpPr>
          <p:spPr>
            <a:xfrm flipH="1" flipV="1">
              <a:off x="3177" y="2436"/>
              <a:ext cx="391" cy="39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225" name="Line 212"/>
            <p:cNvSpPr/>
            <p:nvPr/>
          </p:nvSpPr>
          <p:spPr>
            <a:xfrm flipH="1" flipV="1">
              <a:off x="3684" y="2762"/>
              <a:ext cx="73" cy="7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226" name="Freeform 213"/>
            <p:cNvSpPr/>
            <p:nvPr/>
          </p:nvSpPr>
          <p:spPr>
            <a:xfrm>
              <a:off x="3169" y="2247"/>
              <a:ext cx="515" cy="515"/>
            </a:xfrm>
            <a:custGeom>
              <a:avLst/>
              <a:gdLst>
                <a:gd name="txL" fmla="*/ 0 w 3089"/>
                <a:gd name="txT" fmla="*/ 0 h 3093"/>
                <a:gd name="txR" fmla="*/ 3089 w 3089"/>
                <a:gd name="txB" fmla="*/ 3093 h 3093"/>
              </a:gdLst>
              <a:ahLst/>
              <a:cxnLst>
                <a:cxn ang="0">
                  <a:pos x="0" y="0"/>
                </a:cxn>
                <a:cxn ang="0">
                  <a:pos x="74" y="74"/>
                </a:cxn>
                <a:cxn ang="0">
                  <a:pos x="515" y="515"/>
                </a:cxn>
              </a:cxnLst>
              <a:rect l="txL" t="txT" r="txR" b="txB"/>
              <a:pathLst>
                <a:path w="3089" h="3093">
                  <a:moveTo>
                    <a:pt x="0" y="0"/>
                  </a:moveTo>
                  <a:cubicBezTo>
                    <a:pt x="0" y="0"/>
                    <a:pt x="441" y="442"/>
                    <a:pt x="441" y="442"/>
                  </a:cubicBezTo>
                  <a:cubicBezTo>
                    <a:pt x="441" y="442"/>
                    <a:pt x="3089" y="3093"/>
                    <a:pt x="3089" y="3093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27" name="Line 214"/>
            <p:cNvSpPr/>
            <p:nvPr/>
          </p:nvSpPr>
          <p:spPr>
            <a:xfrm flipH="1" flipV="1">
              <a:off x="3684" y="2580"/>
              <a:ext cx="214" cy="215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228" name="Freeform 215"/>
            <p:cNvSpPr/>
            <p:nvPr/>
          </p:nvSpPr>
          <p:spPr>
            <a:xfrm>
              <a:off x="3210" y="2106"/>
              <a:ext cx="474" cy="474"/>
            </a:xfrm>
            <a:custGeom>
              <a:avLst/>
              <a:gdLst>
                <a:gd name="txL" fmla="*/ 0 w 2843"/>
                <a:gd name="txT" fmla="*/ 0 h 2848"/>
                <a:gd name="txR" fmla="*/ 2843 w 2843"/>
                <a:gd name="txB" fmla="*/ 2848 h 2848"/>
              </a:gdLst>
              <a:ahLst/>
              <a:cxnLst>
                <a:cxn ang="0">
                  <a:pos x="0" y="0"/>
                </a:cxn>
                <a:cxn ang="0">
                  <a:pos x="214" y="214"/>
                </a:cxn>
                <a:cxn ang="0">
                  <a:pos x="474" y="474"/>
                </a:cxn>
              </a:cxnLst>
              <a:rect l="txL" t="txT" r="txR" b="txB"/>
              <a:pathLst>
                <a:path w="2843" h="2848">
                  <a:moveTo>
                    <a:pt x="0" y="0"/>
                  </a:moveTo>
                  <a:cubicBezTo>
                    <a:pt x="0" y="0"/>
                    <a:pt x="1285" y="1288"/>
                    <a:pt x="1285" y="1288"/>
                  </a:cubicBezTo>
                  <a:cubicBezTo>
                    <a:pt x="1285" y="1288"/>
                    <a:pt x="2843" y="2848"/>
                    <a:pt x="2843" y="2848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29" name="Line 216"/>
            <p:cNvSpPr/>
            <p:nvPr/>
          </p:nvSpPr>
          <p:spPr>
            <a:xfrm flipH="1" flipV="1">
              <a:off x="3684" y="2399"/>
              <a:ext cx="327" cy="32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230" name="Freeform 217"/>
            <p:cNvSpPr/>
            <p:nvPr/>
          </p:nvSpPr>
          <p:spPr>
            <a:xfrm>
              <a:off x="3279" y="1993"/>
              <a:ext cx="405" cy="406"/>
            </a:xfrm>
            <a:custGeom>
              <a:avLst/>
              <a:gdLst>
                <a:gd name="txL" fmla="*/ 0 w 2428"/>
                <a:gd name="txT" fmla="*/ 0 h 2430"/>
                <a:gd name="txR" fmla="*/ 2428 w 2428"/>
                <a:gd name="txB" fmla="*/ 2430 h 2430"/>
              </a:gdLst>
              <a:ahLst/>
              <a:cxnLst>
                <a:cxn ang="0">
                  <a:pos x="0" y="0"/>
                </a:cxn>
                <a:cxn ang="0">
                  <a:pos x="327" y="328"/>
                </a:cxn>
                <a:cxn ang="0">
                  <a:pos x="405" y="406"/>
                </a:cxn>
              </a:cxnLst>
              <a:rect l="txL" t="txT" r="txR" b="txB"/>
              <a:pathLst>
                <a:path w="2428" h="2430">
                  <a:moveTo>
                    <a:pt x="0" y="0"/>
                  </a:moveTo>
                  <a:cubicBezTo>
                    <a:pt x="0" y="0"/>
                    <a:pt x="1960" y="1962"/>
                    <a:pt x="1960" y="1962"/>
                  </a:cubicBezTo>
                  <a:cubicBezTo>
                    <a:pt x="1960" y="1962"/>
                    <a:pt x="2428" y="2430"/>
                    <a:pt x="2428" y="243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31" name="Line 218"/>
            <p:cNvSpPr/>
            <p:nvPr/>
          </p:nvSpPr>
          <p:spPr>
            <a:xfrm flipH="1" flipV="1">
              <a:off x="3787" y="2321"/>
              <a:ext cx="313" cy="31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232" name="Freeform 219"/>
            <p:cNvSpPr/>
            <p:nvPr/>
          </p:nvSpPr>
          <p:spPr>
            <a:xfrm>
              <a:off x="3371" y="1904"/>
              <a:ext cx="416" cy="417"/>
            </a:xfrm>
            <a:custGeom>
              <a:avLst/>
              <a:gdLst>
                <a:gd name="txL" fmla="*/ 0 w 2497"/>
                <a:gd name="txT" fmla="*/ 0 h 2498"/>
                <a:gd name="txR" fmla="*/ 2497 w 2497"/>
                <a:gd name="txB" fmla="*/ 2498 h 2498"/>
              </a:gdLst>
              <a:ahLst/>
              <a:cxnLst>
                <a:cxn ang="0">
                  <a:pos x="0" y="0"/>
                </a:cxn>
                <a:cxn ang="0">
                  <a:pos x="312" y="313"/>
                </a:cxn>
                <a:cxn ang="0">
                  <a:pos x="416" y="417"/>
                </a:cxn>
              </a:cxnLst>
              <a:rect l="txL" t="txT" r="txR" b="txB"/>
              <a:pathLst>
                <a:path w="2497" h="2498">
                  <a:moveTo>
                    <a:pt x="0" y="0"/>
                  </a:moveTo>
                  <a:cubicBezTo>
                    <a:pt x="0" y="0"/>
                    <a:pt x="1874" y="1876"/>
                    <a:pt x="1874" y="1876"/>
                  </a:cubicBezTo>
                  <a:cubicBezTo>
                    <a:pt x="1874" y="1876"/>
                    <a:pt x="2497" y="2498"/>
                    <a:pt x="2497" y="2498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33" name="Line 220"/>
            <p:cNvSpPr/>
            <p:nvPr/>
          </p:nvSpPr>
          <p:spPr>
            <a:xfrm flipH="1" flipV="1">
              <a:off x="3969" y="2321"/>
              <a:ext cx="197" cy="196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234" name="Freeform 221"/>
            <p:cNvSpPr/>
            <p:nvPr/>
          </p:nvSpPr>
          <p:spPr>
            <a:xfrm>
              <a:off x="3487" y="1838"/>
              <a:ext cx="482" cy="483"/>
            </a:xfrm>
            <a:custGeom>
              <a:avLst/>
              <a:gdLst>
                <a:gd name="txL" fmla="*/ 0 w 2890"/>
                <a:gd name="txT" fmla="*/ 0 h 2893"/>
                <a:gd name="txR" fmla="*/ 2890 w 2890"/>
                <a:gd name="txB" fmla="*/ 2893 h 2893"/>
              </a:gdLst>
              <a:ahLst/>
              <a:cxnLst>
                <a:cxn ang="0">
                  <a:pos x="0" y="0"/>
                </a:cxn>
                <a:cxn ang="0">
                  <a:pos x="196" y="197"/>
                </a:cxn>
                <a:cxn ang="0">
                  <a:pos x="482" y="483"/>
                </a:cxn>
              </a:cxnLst>
              <a:rect l="txL" t="txT" r="txR" b="txB"/>
              <a:pathLst>
                <a:path w="2890" h="2893">
                  <a:moveTo>
                    <a:pt x="0" y="0"/>
                  </a:moveTo>
                  <a:cubicBezTo>
                    <a:pt x="0" y="0"/>
                    <a:pt x="1177" y="1180"/>
                    <a:pt x="1177" y="1180"/>
                  </a:cubicBezTo>
                  <a:cubicBezTo>
                    <a:pt x="1177" y="1180"/>
                    <a:pt x="2890" y="2893"/>
                    <a:pt x="2890" y="2893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35" name="Freeform 222"/>
            <p:cNvSpPr/>
            <p:nvPr/>
          </p:nvSpPr>
          <p:spPr>
            <a:xfrm>
              <a:off x="3733" y="1902"/>
              <a:ext cx="469" cy="469"/>
            </a:xfrm>
            <a:custGeom>
              <a:avLst/>
              <a:gdLst>
                <a:gd name="txL" fmla="*/ 0 w 2814"/>
                <a:gd name="txT" fmla="*/ 0 h 2818"/>
                <a:gd name="txR" fmla="*/ 2814 w 2814"/>
                <a:gd name="txB" fmla="*/ 2818 h 2818"/>
              </a:gdLst>
              <a:ahLst/>
              <a:cxnLst>
                <a:cxn ang="0">
                  <a:pos x="469" y="469"/>
                </a:cxn>
                <a:cxn ang="0">
                  <a:pos x="418" y="418"/>
                </a:cxn>
                <a:cxn ang="0">
                  <a:pos x="0" y="0"/>
                </a:cxn>
              </a:cxnLst>
              <a:rect l="txL" t="txT" r="txR" b="txB"/>
              <a:pathLst>
                <a:path w="2814" h="2818">
                  <a:moveTo>
                    <a:pt x="2814" y="2818"/>
                  </a:moveTo>
                  <a:cubicBezTo>
                    <a:pt x="2814" y="2818"/>
                    <a:pt x="2510" y="2513"/>
                    <a:pt x="2510" y="2513"/>
                  </a:cubicBezTo>
                  <a:cubicBezTo>
                    <a:pt x="2510" y="2513"/>
                    <a:pt x="0" y="0"/>
                    <a:pt x="0" y="0"/>
                  </a:cubicBezTo>
                </a:path>
              </a:pathLst>
            </a:custGeom>
            <a:noFill/>
            <a:ln w="95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36" name="Line 223"/>
            <p:cNvSpPr/>
            <p:nvPr/>
          </p:nvSpPr>
          <p:spPr>
            <a:xfrm flipH="1" flipV="1">
              <a:off x="3835" y="1822"/>
              <a:ext cx="347" cy="348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237" name="Line 224"/>
            <p:cNvSpPr/>
            <p:nvPr/>
          </p:nvSpPr>
          <p:spPr>
            <a:xfrm flipV="1">
              <a:off x="3560" y="1683"/>
              <a:ext cx="1" cy="46"/>
            </a:xfrm>
            <a:prstGeom prst="line">
              <a:avLst/>
            </a:prstGeom>
            <a:ln w="2857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3238" name="Line 225"/>
            <p:cNvSpPr/>
            <p:nvPr/>
          </p:nvSpPr>
          <p:spPr>
            <a:xfrm flipV="1">
              <a:off x="3812" y="1690"/>
              <a:ext cx="1" cy="46"/>
            </a:xfrm>
            <a:prstGeom prst="line">
              <a:avLst/>
            </a:prstGeom>
            <a:ln w="28575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04034" name="Text Box 226"/>
          <p:cNvSpPr txBox="1">
            <a:spLocks noChangeArrowheads="1"/>
          </p:cNvSpPr>
          <p:nvPr/>
        </p:nvSpPr>
        <p:spPr bwMode="auto">
          <a:xfrm>
            <a:off x="382588" y="4146550"/>
            <a:ext cx="8342313" cy="183515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lnSpc>
                <a:spcPct val="110000"/>
              </a:lnSpc>
              <a:spcBef>
                <a:spcPct val="5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i="0" kern="1200" cap="none" spc="0" normalizeH="0" baseline="0" noProof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  <a:cs typeface="+mn-cs"/>
              </a:rPr>
              <a:t>画平键连接图时，应首先选择键的型式，然后</a:t>
            </a:r>
            <a:r>
              <a:rPr kumimoji="0" lang="zh-CN" altLang="en-US" sz="2800" i="0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_GB2312" pitchFamily="49" charset="-122"/>
                <a:ea typeface="仿宋_GB2312" pitchFamily="49" charset="-122"/>
                <a:cs typeface="+mn-cs"/>
              </a:rPr>
              <a:t>根据轴的直径和被连接件（如带轮或齿轮）的轮毂长度</a:t>
            </a:r>
            <a:r>
              <a:rPr kumimoji="0" lang="zh-CN" altLang="en-US" i="0" kern="1200" cap="none" spc="0" normalizeH="0" baseline="0" noProof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  <a:cs typeface="+mn-cs"/>
              </a:rPr>
              <a:t>，根据设计手册选取键的长度</a:t>
            </a:r>
            <a:r>
              <a:rPr kumimoji="0" lang="en-US" altLang="zh-CN" i="0" kern="1200" cap="none" spc="0" normalizeH="0" baseline="0" noProof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  <a:cs typeface="+mn-cs"/>
              </a:rPr>
              <a:t>L</a:t>
            </a:r>
            <a:r>
              <a:rPr kumimoji="0" lang="zh-CN" altLang="en-US" i="0" kern="1200" cap="none" spc="0" normalizeH="0" baseline="0" noProof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  <a:cs typeface="+mn-cs"/>
              </a:rPr>
              <a:t>、键和键槽的剖面尺寸</a:t>
            </a:r>
            <a:r>
              <a:rPr kumimoji="0" lang="en-US" altLang="zh-CN" kern="1200" cap="none" spc="0" normalizeH="0" baseline="0" noProof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  <a:cs typeface="+mn-cs"/>
              </a:rPr>
              <a:t>b</a:t>
            </a:r>
            <a:r>
              <a:rPr kumimoji="0" lang="zh-CN" altLang="en-US" kern="1200" cap="none" spc="0" normalizeH="0" baseline="0" noProof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  <a:cs typeface="+mn-cs"/>
              </a:rPr>
              <a:t>、</a:t>
            </a:r>
            <a:r>
              <a:rPr kumimoji="0" lang="en-US" altLang="zh-CN" kern="1200" cap="none" spc="0" normalizeH="0" baseline="0" noProof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  <a:cs typeface="+mn-cs"/>
              </a:rPr>
              <a:t>h</a:t>
            </a:r>
            <a:r>
              <a:rPr kumimoji="0" lang="zh-CN" altLang="en-US" kern="1200" cap="none" spc="0" normalizeH="0" baseline="0" noProof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  <a:cs typeface="+mn-cs"/>
              </a:rPr>
              <a:t>、</a:t>
            </a:r>
            <a:r>
              <a:rPr kumimoji="0" lang="en-US" altLang="zh-CN" kern="1200" cap="none" spc="0" normalizeH="0" baseline="0" noProof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  <a:cs typeface="+mn-cs"/>
              </a:rPr>
              <a:t>t</a:t>
            </a:r>
            <a:r>
              <a:rPr kumimoji="0" lang="zh-CN" altLang="en-US" kern="1200" cap="none" spc="0" normalizeH="0" baseline="0" noProof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  <a:cs typeface="+mn-cs"/>
              </a:rPr>
              <a:t>、</a:t>
            </a:r>
            <a:r>
              <a:rPr kumimoji="0" lang="en-US" altLang="zh-CN" kern="1200" cap="none" spc="0" normalizeH="0" baseline="0" noProof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  <a:cs typeface="+mn-cs"/>
              </a:rPr>
              <a:t>t</a:t>
            </a:r>
            <a:r>
              <a:rPr kumimoji="0" lang="en-US" altLang="zh-CN" kern="1200" cap="none" spc="0" normalizeH="0" baseline="-25000" noProof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  <a:cs typeface="+mn-cs"/>
              </a:rPr>
              <a:t>1</a:t>
            </a:r>
            <a:r>
              <a:rPr kumimoji="0" lang="zh-CN" altLang="en-US" i="0" kern="1200" cap="none" spc="0" normalizeH="0" baseline="0" noProof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  <a:cs typeface="+mn-cs"/>
              </a:rPr>
              <a:t>以及这些尺寸的极限偏差。</a:t>
            </a:r>
          </a:p>
        </p:txBody>
      </p:sp>
      <p:sp>
        <p:nvSpPr>
          <p:cNvPr id="43015" name="Rectangle 227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13.3.1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普通平键联结</a:t>
            </a:r>
            <a:endParaRPr lang="zh-CN" altLang="en-US" i="0" dirty="0">
              <a:solidFill>
                <a:srgbClr val="CC3300"/>
              </a:solidFill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403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148"/>
          <p:cNvPicPr>
            <a:picLocks noChangeAspect="1"/>
          </p:cNvPicPr>
          <p:nvPr/>
        </p:nvPicPr>
        <p:blipFill>
          <a:blip r:embed="rId2">
            <a:lum bright="10001"/>
          </a:blip>
          <a:srcRect l="19113" t="26711" r="20766" b="20839"/>
          <a:stretch>
            <a:fillRect/>
          </a:stretch>
        </p:blipFill>
        <p:spPr>
          <a:xfrm>
            <a:off x="4862513" y="457200"/>
            <a:ext cx="4192587" cy="2286000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145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A594CD0-B9BF-4C22-9379-CB07BA4756CF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17:19:13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7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38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525314" name="Rectangle 2"/>
          <p:cNvSpPr/>
          <p:nvPr/>
        </p:nvSpPr>
        <p:spPr>
          <a:xfrm>
            <a:off x="1763713" y="2900363"/>
            <a:ext cx="5113337" cy="503237"/>
          </a:xfrm>
          <a:prstGeom prst="rect">
            <a:avLst/>
          </a:prstGeom>
          <a:solidFill>
            <a:srgbClr val="CCECFF"/>
          </a:solidFill>
          <a:ln w="9525" cap="flat" cmpd="sng">
            <a:solidFill>
              <a:srgbClr val="0000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25316" name="Text Box 4"/>
          <p:cNvSpPr txBox="1"/>
          <p:nvPr/>
        </p:nvSpPr>
        <p:spPr>
          <a:xfrm>
            <a:off x="220663" y="941388"/>
            <a:ext cx="4587875" cy="1601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spcBef>
                <a:spcPct val="50000"/>
              </a:spcBef>
              <a:buBlip>
                <a:blip r:embed="rId3"/>
              </a:buBlip>
            </a:pPr>
            <a:r>
              <a:rPr lang="en-US" altLang="zh-CN" sz="2000" i="0" dirty="0">
                <a:latin typeface="仿宋_GB2312" pitchFamily="49" charset="-122"/>
                <a:ea typeface="仿宋_GB2312" pitchFamily="49" charset="-122"/>
              </a:rPr>
              <a:t> </a:t>
            </a: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花键常与轴做成一体，称为花键轴。</a:t>
            </a:r>
          </a:p>
          <a:p>
            <a:pPr algn="l">
              <a:lnSpc>
                <a:spcPct val="110000"/>
              </a:lnSpc>
              <a:spcBef>
                <a:spcPct val="50000"/>
              </a:spcBef>
              <a:buBlip>
                <a:blip r:embed="rId3"/>
              </a:buBlip>
            </a:pPr>
            <a:r>
              <a:rPr lang="zh-CN" altLang="en-US" sz="2000" i="0" dirty="0">
                <a:latin typeface="仿宋_GB2312" pitchFamily="49" charset="-122"/>
                <a:ea typeface="仿宋_GB2312" pitchFamily="49" charset="-122"/>
              </a:rPr>
              <a:t> 他与齿轮上的花剑孔相联结，其联结比较可靠，对中性好，且能传递较大的动力。</a:t>
            </a:r>
          </a:p>
        </p:txBody>
      </p:sp>
      <p:grpSp>
        <p:nvGrpSpPr>
          <p:cNvPr id="2" name="Group 5"/>
          <p:cNvGrpSpPr/>
          <p:nvPr/>
        </p:nvGrpSpPr>
        <p:grpSpPr>
          <a:xfrm>
            <a:off x="954088" y="4773613"/>
            <a:ext cx="2460625" cy="1371600"/>
            <a:chOff x="601" y="2490"/>
            <a:chExt cx="1550" cy="864"/>
          </a:xfrm>
        </p:grpSpPr>
        <p:sp>
          <p:nvSpPr>
            <p:cNvPr id="44153" name="Freeform 6"/>
            <p:cNvSpPr/>
            <p:nvPr/>
          </p:nvSpPr>
          <p:spPr>
            <a:xfrm>
              <a:off x="736" y="2660"/>
              <a:ext cx="1200" cy="651"/>
            </a:xfrm>
            <a:custGeom>
              <a:avLst/>
              <a:gdLst>
                <a:gd name="txL" fmla="*/ 0 w 1200"/>
                <a:gd name="txT" fmla="*/ 0 h 651"/>
                <a:gd name="txR" fmla="*/ 1200 w 1200"/>
                <a:gd name="txB" fmla="*/ 651 h 651"/>
              </a:gdLst>
              <a:ahLst/>
              <a:cxnLst>
                <a:cxn ang="0">
                  <a:pos x="126" y="651"/>
                </a:cxn>
                <a:cxn ang="0">
                  <a:pos x="126" y="609"/>
                </a:cxn>
                <a:cxn ang="0">
                  <a:pos x="126" y="564"/>
                </a:cxn>
                <a:cxn ang="0">
                  <a:pos x="129" y="537"/>
                </a:cxn>
                <a:cxn ang="0">
                  <a:pos x="0" y="471"/>
                </a:cxn>
                <a:cxn ang="0">
                  <a:pos x="30" y="393"/>
                </a:cxn>
                <a:cxn ang="0">
                  <a:pos x="63" y="327"/>
                </a:cxn>
                <a:cxn ang="0">
                  <a:pos x="120" y="246"/>
                </a:cxn>
                <a:cxn ang="0">
                  <a:pos x="144" y="219"/>
                </a:cxn>
                <a:cxn ang="0">
                  <a:pos x="273" y="297"/>
                </a:cxn>
                <a:cxn ang="0">
                  <a:pos x="306" y="252"/>
                </a:cxn>
                <a:cxn ang="0">
                  <a:pos x="345" y="222"/>
                </a:cxn>
                <a:cxn ang="0">
                  <a:pos x="387" y="192"/>
                </a:cxn>
                <a:cxn ang="0">
                  <a:pos x="438" y="174"/>
                </a:cxn>
                <a:cxn ang="0">
                  <a:pos x="468" y="165"/>
                </a:cxn>
                <a:cxn ang="0">
                  <a:pos x="465" y="9"/>
                </a:cxn>
                <a:cxn ang="0">
                  <a:pos x="519" y="6"/>
                </a:cxn>
                <a:cxn ang="0">
                  <a:pos x="606" y="0"/>
                </a:cxn>
                <a:cxn ang="0">
                  <a:pos x="666" y="6"/>
                </a:cxn>
                <a:cxn ang="0">
                  <a:pos x="711" y="9"/>
                </a:cxn>
                <a:cxn ang="0">
                  <a:pos x="738" y="12"/>
                </a:cxn>
                <a:cxn ang="0">
                  <a:pos x="738" y="159"/>
                </a:cxn>
                <a:cxn ang="0">
                  <a:pos x="771" y="174"/>
                </a:cxn>
                <a:cxn ang="0">
                  <a:pos x="813" y="195"/>
                </a:cxn>
                <a:cxn ang="0">
                  <a:pos x="867" y="216"/>
                </a:cxn>
                <a:cxn ang="0">
                  <a:pos x="909" y="249"/>
                </a:cxn>
                <a:cxn ang="0">
                  <a:pos x="939" y="273"/>
                </a:cxn>
                <a:cxn ang="0">
                  <a:pos x="1053" y="195"/>
                </a:cxn>
                <a:cxn ang="0">
                  <a:pos x="1092" y="237"/>
                </a:cxn>
                <a:cxn ang="0">
                  <a:pos x="1125" y="279"/>
                </a:cxn>
                <a:cxn ang="0">
                  <a:pos x="1164" y="333"/>
                </a:cxn>
                <a:cxn ang="0">
                  <a:pos x="1200" y="390"/>
                </a:cxn>
                <a:cxn ang="0">
                  <a:pos x="1077" y="477"/>
                </a:cxn>
                <a:cxn ang="0">
                  <a:pos x="1086" y="516"/>
                </a:cxn>
                <a:cxn ang="0">
                  <a:pos x="1095" y="561"/>
                </a:cxn>
                <a:cxn ang="0">
                  <a:pos x="1101" y="603"/>
                </a:cxn>
                <a:cxn ang="0">
                  <a:pos x="1107" y="633"/>
                </a:cxn>
              </a:cxnLst>
              <a:rect l="txL" t="txT" r="txR" b="txB"/>
              <a:pathLst>
                <a:path w="1200" h="651">
                  <a:moveTo>
                    <a:pt x="126" y="651"/>
                  </a:moveTo>
                  <a:lnTo>
                    <a:pt x="126" y="609"/>
                  </a:lnTo>
                  <a:lnTo>
                    <a:pt x="126" y="564"/>
                  </a:lnTo>
                  <a:lnTo>
                    <a:pt x="129" y="537"/>
                  </a:lnTo>
                  <a:lnTo>
                    <a:pt x="0" y="471"/>
                  </a:lnTo>
                  <a:lnTo>
                    <a:pt x="30" y="393"/>
                  </a:lnTo>
                  <a:lnTo>
                    <a:pt x="63" y="327"/>
                  </a:lnTo>
                  <a:lnTo>
                    <a:pt x="120" y="246"/>
                  </a:lnTo>
                  <a:lnTo>
                    <a:pt x="144" y="219"/>
                  </a:lnTo>
                  <a:lnTo>
                    <a:pt x="273" y="297"/>
                  </a:lnTo>
                  <a:lnTo>
                    <a:pt x="306" y="252"/>
                  </a:lnTo>
                  <a:lnTo>
                    <a:pt x="345" y="222"/>
                  </a:lnTo>
                  <a:lnTo>
                    <a:pt x="387" y="192"/>
                  </a:lnTo>
                  <a:lnTo>
                    <a:pt x="438" y="174"/>
                  </a:lnTo>
                  <a:lnTo>
                    <a:pt x="468" y="165"/>
                  </a:lnTo>
                  <a:lnTo>
                    <a:pt x="465" y="9"/>
                  </a:lnTo>
                  <a:lnTo>
                    <a:pt x="519" y="6"/>
                  </a:lnTo>
                  <a:lnTo>
                    <a:pt x="606" y="0"/>
                  </a:lnTo>
                  <a:lnTo>
                    <a:pt x="666" y="6"/>
                  </a:lnTo>
                  <a:lnTo>
                    <a:pt x="711" y="9"/>
                  </a:lnTo>
                  <a:lnTo>
                    <a:pt x="738" y="12"/>
                  </a:lnTo>
                  <a:lnTo>
                    <a:pt x="738" y="159"/>
                  </a:lnTo>
                  <a:lnTo>
                    <a:pt x="771" y="174"/>
                  </a:lnTo>
                  <a:lnTo>
                    <a:pt x="813" y="195"/>
                  </a:lnTo>
                  <a:lnTo>
                    <a:pt x="867" y="216"/>
                  </a:lnTo>
                  <a:lnTo>
                    <a:pt x="909" y="249"/>
                  </a:lnTo>
                  <a:lnTo>
                    <a:pt x="939" y="273"/>
                  </a:lnTo>
                  <a:lnTo>
                    <a:pt x="1053" y="195"/>
                  </a:lnTo>
                  <a:lnTo>
                    <a:pt x="1092" y="237"/>
                  </a:lnTo>
                  <a:lnTo>
                    <a:pt x="1125" y="279"/>
                  </a:lnTo>
                  <a:lnTo>
                    <a:pt x="1164" y="333"/>
                  </a:lnTo>
                  <a:lnTo>
                    <a:pt x="1200" y="390"/>
                  </a:lnTo>
                  <a:lnTo>
                    <a:pt x="1077" y="477"/>
                  </a:lnTo>
                  <a:lnTo>
                    <a:pt x="1086" y="516"/>
                  </a:lnTo>
                  <a:lnTo>
                    <a:pt x="1095" y="561"/>
                  </a:lnTo>
                  <a:lnTo>
                    <a:pt x="1101" y="603"/>
                  </a:lnTo>
                  <a:lnTo>
                    <a:pt x="1107" y="633"/>
                  </a:lnTo>
                </a:path>
              </a:pathLst>
            </a:custGeom>
            <a:noFill/>
            <a:ln w="28575" cap="flat" cmpd="sng">
              <a:solidFill>
                <a:srgbClr val="E32C07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4154" name="Group 7"/>
            <p:cNvGrpSpPr/>
            <p:nvPr/>
          </p:nvGrpSpPr>
          <p:grpSpPr>
            <a:xfrm>
              <a:off x="601" y="2490"/>
              <a:ext cx="1509" cy="864"/>
              <a:chOff x="393" y="2025"/>
              <a:chExt cx="1509" cy="864"/>
            </a:xfrm>
          </p:grpSpPr>
          <p:sp>
            <p:nvSpPr>
              <p:cNvPr id="44175" name="Line 8"/>
              <p:cNvSpPr/>
              <p:nvPr/>
            </p:nvSpPr>
            <p:spPr>
              <a:xfrm>
                <a:off x="393" y="2841"/>
                <a:ext cx="1509" cy="0"/>
              </a:xfrm>
              <a:prstGeom prst="line">
                <a:avLst/>
              </a:prstGeom>
              <a:ln w="12700" cap="flat" cmpd="sng">
                <a:solidFill>
                  <a:srgbClr val="E32C07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44176" name="Line 9"/>
              <p:cNvSpPr/>
              <p:nvPr/>
            </p:nvSpPr>
            <p:spPr>
              <a:xfrm flipV="1">
                <a:off x="1137" y="2025"/>
                <a:ext cx="0" cy="864"/>
              </a:xfrm>
              <a:prstGeom prst="line">
                <a:avLst/>
              </a:prstGeom>
              <a:ln w="12700" cap="flat" cmpd="sng">
                <a:solidFill>
                  <a:srgbClr val="E32C07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44177" name="Line 10"/>
              <p:cNvSpPr/>
              <p:nvPr/>
            </p:nvSpPr>
            <p:spPr>
              <a:xfrm flipV="1">
                <a:off x="1137" y="2421"/>
                <a:ext cx="651" cy="420"/>
              </a:xfrm>
              <a:prstGeom prst="line">
                <a:avLst/>
              </a:prstGeom>
              <a:ln w="12700" cap="flat" cmpd="sng">
                <a:solidFill>
                  <a:srgbClr val="E32C07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44178" name="Line 11"/>
              <p:cNvSpPr/>
              <p:nvPr/>
            </p:nvSpPr>
            <p:spPr>
              <a:xfrm flipH="1" flipV="1">
                <a:off x="456" y="2448"/>
                <a:ext cx="681" cy="402"/>
              </a:xfrm>
              <a:prstGeom prst="line">
                <a:avLst/>
              </a:prstGeom>
              <a:ln w="12700" cap="flat" cmpd="sng">
                <a:solidFill>
                  <a:srgbClr val="E32C07"/>
                </a:solidFill>
                <a:prstDash val="lgDashDot"/>
                <a:headEnd type="none" w="med" len="med"/>
                <a:tailEnd type="none" w="med" len="med"/>
              </a:ln>
            </p:spPr>
          </p:sp>
        </p:grpSp>
        <p:grpSp>
          <p:nvGrpSpPr>
            <p:cNvPr id="44155" name="Group 12"/>
            <p:cNvGrpSpPr/>
            <p:nvPr/>
          </p:nvGrpSpPr>
          <p:grpSpPr>
            <a:xfrm>
              <a:off x="627" y="2565"/>
              <a:ext cx="1524" cy="744"/>
              <a:chOff x="491" y="1714"/>
              <a:chExt cx="1524" cy="744"/>
            </a:xfrm>
          </p:grpSpPr>
          <p:sp>
            <p:nvSpPr>
              <p:cNvPr id="44156" name="Line 13"/>
              <p:cNvSpPr/>
              <p:nvPr/>
            </p:nvSpPr>
            <p:spPr>
              <a:xfrm>
                <a:off x="1352" y="1729"/>
                <a:ext cx="284" cy="285"/>
              </a:xfrm>
              <a:prstGeom prst="line">
                <a:avLst/>
              </a:prstGeom>
              <a:ln w="12700" cap="flat" cmpd="sng">
                <a:solidFill>
                  <a:srgbClr val="E32C07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44157" name="Line 14"/>
              <p:cNvSpPr/>
              <p:nvPr/>
            </p:nvSpPr>
            <p:spPr>
              <a:xfrm>
                <a:off x="647" y="1957"/>
                <a:ext cx="75" cy="73"/>
              </a:xfrm>
              <a:prstGeom prst="line">
                <a:avLst/>
              </a:prstGeom>
              <a:ln w="12700" cap="flat" cmpd="sng">
                <a:solidFill>
                  <a:srgbClr val="E32C07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44158" name="Line 15"/>
              <p:cNvSpPr/>
              <p:nvPr/>
            </p:nvSpPr>
            <p:spPr>
              <a:xfrm>
                <a:off x="491" y="2341"/>
                <a:ext cx="135" cy="117"/>
              </a:xfrm>
              <a:prstGeom prst="line">
                <a:avLst/>
              </a:prstGeom>
              <a:ln w="12700" cap="flat" cmpd="sng">
                <a:solidFill>
                  <a:srgbClr val="E32C07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44159" name="Line 16"/>
              <p:cNvSpPr/>
              <p:nvPr/>
            </p:nvSpPr>
            <p:spPr>
              <a:xfrm>
                <a:off x="494" y="2230"/>
                <a:ext cx="217" cy="204"/>
              </a:xfrm>
              <a:prstGeom prst="line">
                <a:avLst/>
              </a:prstGeom>
              <a:ln w="12700" cap="flat" cmpd="sng">
                <a:solidFill>
                  <a:srgbClr val="E32C07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44160" name="Line 17"/>
              <p:cNvSpPr/>
              <p:nvPr/>
            </p:nvSpPr>
            <p:spPr>
              <a:xfrm>
                <a:off x="527" y="2149"/>
                <a:ext cx="86" cy="96"/>
              </a:xfrm>
              <a:prstGeom prst="line">
                <a:avLst/>
              </a:prstGeom>
              <a:ln w="12700" cap="flat" cmpd="sng">
                <a:solidFill>
                  <a:srgbClr val="E32C07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44161" name="Line 18"/>
              <p:cNvSpPr/>
              <p:nvPr/>
            </p:nvSpPr>
            <p:spPr>
              <a:xfrm>
                <a:off x="560" y="2086"/>
                <a:ext cx="87" cy="79"/>
              </a:xfrm>
              <a:prstGeom prst="line">
                <a:avLst/>
              </a:prstGeom>
              <a:ln w="12700" cap="flat" cmpd="sng">
                <a:solidFill>
                  <a:srgbClr val="E32C07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44162" name="Line 19"/>
              <p:cNvSpPr/>
              <p:nvPr/>
            </p:nvSpPr>
            <p:spPr>
              <a:xfrm>
                <a:off x="599" y="2020"/>
                <a:ext cx="84" cy="84"/>
              </a:xfrm>
              <a:prstGeom prst="line">
                <a:avLst/>
              </a:prstGeom>
              <a:ln w="12700" cap="flat" cmpd="sng">
                <a:solidFill>
                  <a:srgbClr val="E32C07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44163" name="Line 20"/>
              <p:cNvSpPr/>
              <p:nvPr/>
            </p:nvSpPr>
            <p:spPr>
              <a:xfrm>
                <a:off x="722" y="1906"/>
                <a:ext cx="172" cy="165"/>
              </a:xfrm>
              <a:prstGeom prst="line">
                <a:avLst/>
              </a:prstGeom>
              <a:ln w="12700" cap="flat" cmpd="sng">
                <a:solidFill>
                  <a:srgbClr val="E32C07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44164" name="Line 21"/>
              <p:cNvSpPr/>
              <p:nvPr/>
            </p:nvSpPr>
            <p:spPr>
              <a:xfrm>
                <a:off x="788" y="1861"/>
                <a:ext cx="156" cy="147"/>
              </a:xfrm>
              <a:prstGeom prst="line">
                <a:avLst/>
              </a:prstGeom>
              <a:ln w="12700" cap="flat" cmpd="sng">
                <a:solidFill>
                  <a:srgbClr val="E32C07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44165" name="Line 22"/>
              <p:cNvSpPr/>
              <p:nvPr/>
            </p:nvSpPr>
            <p:spPr>
              <a:xfrm>
                <a:off x="854" y="1813"/>
                <a:ext cx="168" cy="165"/>
              </a:xfrm>
              <a:prstGeom prst="line">
                <a:avLst/>
              </a:prstGeom>
              <a:ln w="12700" cap="flat" cmpd="sng">
                <a:solidFill>
                  <a:srgbClr val="E32C07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44166" name="Line 23"/>
              <p:cNvSpPr/>
              <p:nvPr/>
            </p:nvSpPr>
            <p:spPr>
              <a:xfrm>
                <a:off x="917" y="1762"/>
                <a:ext cx="144" cy="147"/>
              </a:xfrm>
              <a:prstGeom prst="line">
                <a:avLst/>
              </a:prstGeom>
              <a:ln w="12700" cap="flat" cmpd="sng">
                <a:solidFill>
                  <a:srgbClr val="E32C07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44167" name="Line 24"/>
              <p:cNvSpPr/>
              <p:nvPr/>
            </p:nvSpPr>
            <p:spPr>
              <a:xfrm>
                <a:off x="995" y="1735"/>
                <a:ext cx="84" cy="84"/>
              </a:xfrm>
              <a:prstGeom prst="line">
                <a:avLst/>
              </a:prstGeom>
              <a:ln w="12700" cap="flat" cmpd="sng">
                <a:solidFill>
                  <a:srgbClr val="E32C07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44168" name="Line 25"/>
              <p:cNvSpPr/>
              <p:nvPr/>
            </p:nvSpPr>
            <p:spPr>
              <a:xfrm>
                <a:off x="1094" y="1717"/>
                <a:ext cx="99" cy="99"/>
              </a:xfrm>
              <a:prstGeom prst="line">
                <a:avLst/>
              </a:prstGeom>
              <a:ln w="12700" cap="flat" cmpd="sng">
                <a:solidFill>
                  <a:srgbClr val="E32C07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44169" name="Line 26"/>
              <p:cNvSpPr/>
              <p:nvPr/>
            </p:nvSpPr>
            <p:spPr>
              <a:xfrm>
                <a:off x="1208" y="1714"/>
                <a:ext cx="354" cy="342"/>
              </a:xfrm>
              <a:prstGeom prst="line">
                <a:avLst/>
              </a:prstGeom>
              <a:ln w="12700" cap="flat" cmpd="sng">
                <a:solidFill>
                  <a:srgbClr val="E32C07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44170" name="Line 27"/>
              <p:cNvSpPr/>
              <p:nvPr/>
            </p:nvSpPr>
            <p:spPr>
              <a:xfrm>
                <a:off x="1637" y="1777"/>
                <a:ext cx="165" cy="159"/>
              </a:xfrm>
              <a:prstGeom prst="line">
                <a:avLst/>
              </a:prstGeom>
              <a:ln w="12700" cap="flat" cmpd="sng">
                <a:solidFill>
                  <a:srgbClr val="E32C07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44171" name="Line 28"/>
              <p:cNvSpPr/>
              <p:nvPr/>
            </p:nvSpPr>
            <p:spPr>
              <a:xfrm>
                <a:off x="1475" y="1759"/>
                <a:ext cx="390" cy="375"/>
              </a:xfrm>
              <a:prstGeom prst="line">
                <a:avLst/>
              </a:prstGeom>
              <a:ln w="12700" cap="flat" cmpd="sng">
                <a:solidFill>
                  <a:srgbClr val="E32C07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44172" name="Line 29"/>
              <p:cNvSpPr/>
              <p:nvPr/>
            </p:nvSpPr>
            <p:spPr>
              <a:xfrm>
                <a:off x="1757" y="2242"/>
                <a:ext cx="174" cy="177"/>
              </a:xfrm>
              <a:prstGeom prst="line">
                <a:avLst/>
              </a:prstGeom>
              <a:ln w="12700" cap="flat" cmpd="sng">
                <a:solidFill>
                  <a:srgbClr val="E32C07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44173" name="Line 30"/>
              <p:cNvSpPr/>
              <p:nvPr/>
            </p:nvSpPr>
            <p:spPr>
              <a:xfrm>
                <a:off x="1694" y="2302"/>
                <a:ext cx="147" cy="138"/>
              </a:xfrm>
              <a:prstGeom prst="line">
                <a:avLst/>
              </a:prstGeom>
              <a:ln w="12700" cap="flat" cmpd="sng">
                <a:solidFill>
                  <a:srgbClr val="E32C07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44174" name="Line 31"/>
              <p:cNvSpPr/>
              <p:nvPr/>
            </p:nvSpPr>
            <p:spPr>
              <a:xfrm>
                <a:off x="1797" y="2176"/>
                <a:ext cx="218" cy="219"/>
              </a:xfrm>
              <a:prstGeom prst="line">
                <a:avLst/>
              </a:prstGeom>
              <a:ln w="12700" cap="flat" cmpd="sng">
                <a:solidFill>
                  <a:srgbClr val="E32C07"/>
                </a:solidFill>
                <a:prstDash val="solid"/>
                <a:headEnd type="none" w="sm" len="lg"/>
                <a:tailEnd type="none" w="sm" len="lg"/>
              </a:ln>
            </p:spPr>
          </p:sp>
        </p:grpSp>
      </p:grpSp>
      <p:grpSp>
        <p:nvGrpSpPr>
          <p:cNvPr id="5" name="Group 32"/>
          <p:cNvGrpSpPr/>
          <p:nvPr/>
        </p:nvGrpSpPr>
        <p:grpSpPr>
          <a:xfrm>
            <a:off x="1206500" y="5089525"/>
            <a:ext cx="1824038" cy="998538"/>
            <a:chOff x="468" y="2776"/>
            <a:chExt cx="1149" cy="629"/>
          </a:xfrm>
        </p:grpSpPr>
        <p:sp>
          <p:nvSpPr>
            <p:cNvPr id="44139" name="Freeform 33"/>
            <p:cNvSpPr/>
            <p:nvPr/>
          </p:nvSpPr>
          <p:spPr>
            <a:xfrm>
              <a:off x="468" y="2776"/>
              <a:ext cx="1149" cy="624"/>
            </a:xfrm>
            <a:custGeom>
              <a:avLst/>
              <a:gdLst>
                <a:gd name="txL" fmla="*/ 0 w 1149"/>
                <a:gd name="txT" fmla="*/ 0 h 624"/>
                <a:gd name="txR" fmla="*/ 1149 w 1149"/>
                <a:gd name="txB" fmla="*/ 624 h 624"/>
              </a:gdLst>
              <a:ahLst/>
              <a:cxnLst>
                <a:cxn ang="0">
                  <a:pos x="100" y="624"/>
                </a:cxn>
                <a:cxn ang="0">
                  <a:pos x="100" y="584"/>
                </a:cxn>
                <a:cxn ang="0">
                  <a:pos x="102" y="548"/>
                </a:cxn>
                <a:cxn ang="0">
                  <a:pos x="106" y="504"/>
                </a:cxn>
                <a:cxn ang="0">
                  <a:pos x="0" y="448"/>
                </a:cxn>
                <a:cxn ang="0">
                  <a:pos x="26" y="380"/>
                </a:cxn>
                <a:cxn ang="0">
                  <a:pos x="54" y="322"/>
                </a:cxn>
                <a:cxn ang="0">
                  <a:pos x="93" y="263"/>
                </a:cxn>
                <a:cxn ang="0">
                  <a:pos x="136" y="206"/>
                </a:cxn>
                <a:cxn ang="0">
                  <a:pos x="242" y="270"/>
                </a:cxn>
                <a:cxn ang="0">
                  <a:pos x="270" y="240"/>
                </a:cxn>
                <a:cxn ang="0">
                  <a:pos x="310" y="206"/>
                </a:cxn>
                <a:cxn ang="0">
                  <a:pos x="352" y="176"/>
                </a:cxn>
                <a:cxn ang="0">
                  <a:pos x="402" y="156"/>
                </a:cxn>
                <a:cxn ang="0">
                  <a:pos x="446" y="142"/>
                </a:cxn>
                <a:cxn ang="0">
                  <a:pos x="446" y="10"/>
                </a:cxn>
                <a:cxn ang="0">
                  <a:pos x="582" y="0"/>
                </a:cxn>
                <a:cxn ang="0">
                  <a:pos x="712" y="10"/>
                </a:cxn>
                <a:cxn ang="0">
                  <a:pos x="712" y="134"/>
                </a:cxn>
                <a:cxn ang="0">
                  <a:pos x="749" y="151"/>
                </a:cxn>
                <a:cxn ang="0">
                  <a:pos x="800" y="170"/>
                </a:cxn>
                <a:cxn ang="0">
                  <a:pos x="837" y="190"/>
                </a:cxn>
                <a:cxn ang="0">
                  <a:pos x="864" y="204"/>
                </a:cxn>
                <a:cxn ang="0">
                  <a:pos x="888" y="224"/>
                </a:cxn>
                <a:cxn ang="0">
                  <a:pos x="912" y="244"/>
                </a:cxn>
                <a:cxn ang="0">
                  <a:pos x="1006" y="180"/>
                </a:cxn>
                <a:cxn ang="0">
                  <a:pos x="1052" y="240"/>
                </a:cxn>
                <a:cxn ang="0">
                  <a:pos x="1107" y="305"/>
                </a:cxn>
                <a:cxn ang="0">
                  <a:pos x="1149" y="371"/>
                </a:cxn>
                <a:cxn ang="0">
                  <a:pos x="1053" y="446"/>
                </a:cxn>
                <a:cxn ang="0">
                  <a:pos x="1054" y="464"/>
                </a:cxn>
                <a:cxn ang="0">
                  <a:pos x="1060" y="490"/>
                </a:cxn>
                <a:cxn ang="0">
                  <a:pos x="1066" y="518"/>
                </a:cxn>
                <a:cxn ang="0">
                  <a:pos x="1070" y="542"/>
                </a:cxn>
                <a:cxn ang="0">
                  <a:pos x="1074" y="578"/>
                </a:cxn>
                <a:cxn ang="0">
                  <a:pos x="1072" y="596"/>
                </a:cxn>
              </a:cxnLst>
              <a:rect l="txL" t="txT" r="txR" b="txB"/>
              <a:pathLst>
                <a:path w="1149" h="624">
                  <a:moveTo>
                    <a:pt x="100" y="624"/>
                  </a:moveTo>
                  <a:lnTo>
                    <a:pt x="100" y="584"/>
                  </a:lnTo>
                  <a:lnTo>
                    <a:pt x="102" y="548"/>
                  </a:lnTo>
                  <a:lnTo>
                    <a:pt x="106" y="504"/>
                  </a:lnTo>
                  <a:lnTo>
                    <a:pt x="0" y="448"/>
                  </a:lnTo>
                  <a:lnTo>
                    <a:pt x="26" y="380"/>
                  </a:lnTo>
                  <a:lnTo>
                    <a:pt x="54" y="322"/>
                  </a:lnTo>
                  <a:lnTo>
                    <a:pt x="93" y="263"/>
                  </a:lnTo>
                  <a:lnTo>
                    <a:pt x="136" y="206"/>
                  </a:lnTo>
                  <a:lnTo>
                    <a:pt x="242" y="270"/>
                  </a:lnTo>
                  <a:lnTo>
                    <a:pt x="270" y="240"/>
                  </a:lnTo>
                  <a:lnTo>
                    <a:pt x="310" y="206"/>
                  </a:lnTo>
                  <a:lnTo>
                    <a:pt x="352" y="176"/>
                  </a:lnTo>
                  <a:lnTo>
                    <a:pt x="402" y="156"/>
                  </a:lnTo>
                  <a:lnTo>
                    <a:pt x="446" y="142"/>
                  </a:lnTo>
                  <a:lnTo>
                    <a:pt x="446" y="10"/>
                  </a:lnTo>
                  <a:lnTo>
                    <a:pt x="582" y="0"/>
                  </a:lnTo>
                  <a:lnTo>
                    <a:pt x="712" y="10"/>
                  </a:lnTo>
                  <a:lnTo>
                    <a:pt x="712" y="134"/>
                  </a:lnTo>
                  <a:lnTo>
                    <a:pt x="749" y="151"/>
                  </a:lnTo>
                  <a:lnTo>
                    <a:pt x="800" y="170"/>
                  </a:lnTo>
                  <a:lnTo>
                    <a:pt x="837" y="190"/>
                  </a:lnTo>
                  <a:lnTo>
                    <a:pt x="864" y="204"/>
                  </a:lnTo>
                  <a:lnTo>
                    <a:pt x="888" y="224"/>
                  </a:lnTo>
                  <a:lnTo>
                    <a:pt x="912" y="244"/>
                  </a:lnTo>
                  <a:lnTo>
                    <a:pt x="1006" y="180"/>
                  </a:lnTo>
                  <a:lnTo>
                    <a:pt x="1052" y="240"/>
                  </a:lnTo>
                  <a:lnTo>
                    <a:pt x="1107" y="305"/>
                  </a:lnTo>
                  <a:lnTo>
                    <a:pt x="1149" y="371"/>
                  </a:lnTo>
                  <a:lnTo>
                    <a:pt x="1053" y="446"/>
                  </a:lnTo>
                  <a:lnTo>
                    <a:pt x="1054" y="464"/>
                  </a:lnTo>
                  <a:lnTo>
                    <a:pt x="1060" y="490"/>
                  </a:lnTo>
                  <a:lnTo>
                    <a:pt x="1066" y="518"/>
                  </a:lnTo>
                  <a:lnTo>
                    <a:pt x="1070" y="542"/>
                  </a:lnTo>
                  <a:lnTo>
                    <a:pt x="1074" y="578"/>
                  </a:lnTo>
                  <a:lnTo>
                    <a:pt x="1072" y="596"/>
                  </a:lnTo>
                </a:path>
              </a:pathLst>
            </a:custGeom>
            <a:noFill/>
            <a:ln w="28575" cap="flat" cmpd="sng">
              <a:solidFill>
                <a:srgbClr val="0000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4140" name="Group 34"/>
            <p:cNvGrpSpPr/>
            <p:nvPr/>
          </p:nvGrpSpPr>
          <p:grpSpPr>
            <a:xfrm>
              <a:off x="477" y="2784"/>
              <a:ext cx="1092" cy="621"/>
              <a:chOff x="477" y="2784"/>
              <a:chExt cx="1092" cy="621"/>
            </a:xfrm>
          </p:grpSpPr>
          <p:sp>
            <p:nvSpPr>
              <p:cNvPr id="44141" name="Line 35"/>
              <p:cNvSpPr/>
              <p:nvPr/>
            </p:nvSpPr>
            <p:spPr>
              <a:xfrm flipV="1">
                <a:off x="477" y="3021"/>
                <a:ext cx="186" cy="192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4142" name="Line 36"/>
              <p:cNvSpPr/>
              <p:nvPr/>
            </p:nvSpPr>
            <p:spPr>
              <a:xfrm flipV="1">
                <a:off x="546" y="2955"/>
                <a:ext cx="276" cy="303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4143" name="Line 37"/>
              <p:cNvSpPr/>
              <p:nvPr/>
            </p:nvSpPr>
            <p:spPr>
              <a:xfrm flipV="1">
                <a:off x="576" y="2784"/>
                <a:ext cx="504" cy="552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4144" name="Line 38"/>
              <p:cNvSpPr/>
              <p:nvPr/>
            </p:nvSpPr>
            <p:spPr>
              <a:xfrm flipV="1">
                <a:off x="918" y="2784"/>
                <a:ext cx="66" cy="69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4145" name="Line 39"/>
              <p:cNvSpPr/>
              <p:nvPr/>
            </p:nvSpPr>
            <p:spPr>
              <a:xfrm flipV="1">
                <a:off x="627" y="2808"/>
                <a:ext cx="546" cy="597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4146" name="Line 40"/>
              <p:cNvSpPr/>
              <p:nvPr/>
            </p:nvSpPr>
            <p:spPr>
              <a:xfrm flipV="1">
                <a:off x="738" y="2913"/>
                <a:ext cx="447" cy="486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4147" name="Line 41"/>
              <p:cNvSpPr/>
              <p:nvPr/>
            </p:nvSpPr>
            <p:spPr>
              <a:xfrm flipV="1">
                <a:off x="837" y="2940"/>
                <a:ext cx="429" cy="456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4148" name="Line 42"/>
              <p:cNvSpPr/>
              <p:nvPr/>
            </p:nvSpPr>
            <p:spPr>
              <a:xfrm flipV="1">
                <a:off x="954" y="2985"/>
                <a:ext cx="378" cy="408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4149" name="Line 43"/>
              <p:cNvSpPr/>
              <p:nvPr/>
            </p:nvSpPr>
            <p:spPr>
              <a:xfrm flipV="1">
                <a:off x="1056" y="2985"/>
                <a:ext cx="387" cy="405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4150" name="Line 44"/>
              <p:cNvSpPr/>
              <p:nvPr/>
            </p:nvSpPr>
            <p:spPr>
              <a:xfrm flipV="1">
                <a:off x="1176" y="3018"/>
                <a:ext cx="342" cy="366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4151" name="Line 45"/>
              <p:cNvSpPr/>
              <p:nvPr/>
            </p:nvSpPr>
            <p:spPr>
              <a:xfrm flipV="1">
                <a:off x="1287" y="3084"/>
                <a:ext cx="282" cy="300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4152" name="Line 46"/>
              <p:cNvSpPr/>
              <p:nvPr/>
            </p:nvSpPr>
            <p:spPr>
              <a:xfrm flipV="1">
                <a:off x="1401" y="3249"/>
                <a:ext cx="117" cy="135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7" name="Group 47"/>
          <p:cNvGrpSpPr/>
          <p:nvPr/>
        </p:nvGrpSpPr>
        <p:grpSpPr>
          <a:xfrm>
            <a:off x="6354763" y="4805363"/>
            <a:ext cx="2395537" cy="1371600"/>
            <a:chOff x="3711" y="2597"/>
            <a:chExt cx="1509" cy="864"/>
          </a:xfrm>
        </p:grpSpPr>
        <p:grpSp>
          <p:nvGrpSpPr>
            <p:cNvPr id="44111" name="Group 48"/>
            <p:cNvGrpSpPr/>
            <p:nvPr/>
          </p:nvGrpSpPr>
          <p:grpSpPr>
            <a:xfrm>
              <a:off x="3711" y="2597"/>
              <a:ext cx="1509" cy="864"/>
              <a:chOff x="3795" y="1949"/>
              <a:chExt cx="1509" cy="864"/>
            </a:xfrm>
          </p:grpSpPr>
          <p:sp>
            <p:nvSpPr>
              <p:cNvPr id="44133" name="Line 49"/>
              <p:cNvSpPr/>
              <p:nvPr/>
            </p:nvSpPr>
            <p:spPr>
              <a:xfrm flipH="1">
                <a:off x="4542" y="2511"/>
                <a:ext cx="723" cy="246"/>
              </a:xfrm>
              <a:prstGeom prst="line">
                <a:avLst/>
              </a:prstGeom>
              <a:ln w="12700" cap="flat" cmpd="sng">
                <a:solidFill>
                  <a:srgbClr val="FF3300"/>
                </a:solidFill>
                <a:prstDash val="lgDashDot"/>
                <a:headEnd type="none" w="sm" len="lg"/>
                <a:tailEnd type="none" w="sm" len="lg"/>
              </a:ln>
            </p:spPr>
          </p:sp>
          <p:sp>
            <p:nvSpPr>
              <p:cNvPr id="44134" name="Line 50"/>
              <p:cNvSpPr/>
              <p:nvPr/>
            </p:nvSpPr>
            <p:spPr>
              <a:xfrm flipH="1" flipV="1">
                <a:off x="3822" y="2547"/>
                <a:ext cx="723" cy="207"/>
              </a:xfrm>
              <a:prstGeom prst="line">
                <a:avLst/>
              </a:prstGeom>
              <a:ln w="12700" cap="flat" cmpd="sng">
                <a:solidFill>
                  <a:srgbClr val="FF3300"/>
                </a:solidFill>
                <a:prstDash val="lgDashDot"/>
                <a:headEnd type="none" w="sm" len="lg"/>
                <a:tailEnd type="none" w="sm" len="lg"/>
              </a:ln>
            </p:spPr>
          </p:sp>
          <p:sp>
            <p:nvSpPr>
              <p:cNvPr id="44135" name="Line 51"/>
              <p:cNvSpPr/>
              <p:nvPr/>
            </p:nvSpPr>
            <p:spPr>
              <a:xfrm>
                <a:off x="3795" y="2765"/>
                <a:ext cx="1509" cy="0"/>
              </a:xfrm>
              <a:prstGeom prst="line">
                <a:avLst/>
              </a:prstGeom>
              <a:ln w="12700" cap="flat" cmpd="sng">
                <a:solidFill>
                  <a:srgbClr val="FF3300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44136" name="Line 52"/>
              <p:cNvSpPr/>
              <p:nvPr/>
            </p:nvSpPr>
            <p:spPr>
              <a:xfrm flipV="1">
                <a:off x="4539" y="1949"/>
                <a:ext cx="0" cy="864"/>
              </a:xfrm>
              <a:prstGeom prst="line">
                <a:avLst/>
              </a:prstGeom>
              <a:ln w="12700" cap="flat" cmpd="sng">
                <a:solidFill>
                  <a:srgbClr val="FF3300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44137" name="Line 53"/>
              <p:cNvSpPr/>
              <p:nvPr/>
            </p:nvSpPr>
            <p:spPr>
              <a:xfrm flipV="1">
                <a:off x="4539" y="2133"/>
                <a:ext cx="447" cy="632"/>
              </a:xfrm>
              <a:prstGeom prst="line">
                <a:avLst/>
              </a:prstGeom>
              <a:ln w="12700" cap="flat" cmpd="sng">
                <a:solidFill>
                  <a:srgbClr val="FF3300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44138" name="Line 54"/>
              <p:cNvSpPr/>
              <p:nvPr/>
            </p:nvSpPr>
            <p:spPr>
              <a:xfrm flipH="1" flipV="1">
                <a:off x="4078" y="2136"/>
                <a:ext cx="461" cy="638"/>
              </a:xfrm>
              <a:prstGeom prst="line">
                <a:avLst/>
              </a:prstGeom>
              <a:ln w="12700" cap="flat" cmpd="sng">
                <a:solidFill>
                  <a:srgbClr val="FF3300"/>
                </a:solidFill>
                <a:prstDash val="lgDashDot"/>
                <a:headEnd type="none" w="med" len="med"/>
                <a:tailEnd type="none" w="med" len="med"/>
              </a:ln>
            </p:spPr>
          </p:sp>
        </p:grpSp>
        <p:grpSp>
          <p:nvGrpSpPr>
            <p:cNvPr id="44112" name="Group 55"/>
            <p:cNvGrpSpPr/>
            <p:nvPr/>
          </p:nvGrpSpPr>
          <p:grpSpPr>
            <a:xfrm>
              <a:off x="3730" y="2689"/>
              <a:ext cx="1452" cy="734"/>
              <a:chOff x="3730" y="2689"/>
              <a:chExt cx="1452" cy="734"/>
            </a:xfrm>
          </p:grpSpPr>
          <p:sp>
            <p:nvSpPr>
              <p:cNvPr id="44113" name="Freeform 56"/>
              <p:cNvSpPr/>
              <p:nvPr/>
            </p:nvSpPr>
            <p:spPr>
              <a:xfrm>
                <a:off x="3876" y="2805"/>
                <a:ext cx="1170" cy="618"/>
              </a:xfrm>
              <a:custGeom>
                <a:avLst/>
                <a:gdLst>
                  <a:gd name="txL" fmla="*/ 0 w 1170"/>
                  <a:gd name="txT" fmla="*/ 0 h 618"/>
                  <a:gd name="txR" fmla="*/ 1170 w 1170"/>
                  <a:gd name="txB" fmla="*/ 618 h 618"/>
                </a:gdLst>
                <a:ahLst/>
                <a:cxnLst>
                  <a:cxn ang="0">
                    <a:pos x="81" y="618"/>
                  </a:cxn>
                  <a:cxn ang="0">
                    <a:pos x="81" y="570"/>
                  </a:cxn>
                  <a:cxn ang="0">
                    <a:pos x="0" y="480"/>
                  </a:cxn>
                  <a:cxn ang="0">
                    <a:pos x="21" y="387"/>
                  </a:cxn>
                  <a:cxn ang="0">
                    <a:pos x="144" y="363"/>
                  </a:cxn>
                  <a:cxn ang="0">
                    <a:pos x="195" y="297"/>
                  </a:cxn>
                  <a:cxn ang="0">
                    <a:pos x="186" y="153"/>
                  </a:cxn>
                  <a:cxn ang="0">
                    <a:pos x="249" y="102"/>
                  </a:cxn>
                  <a:cxn ang="0">
                    <a:pos x="387" y="141"/>
                  </a:cxn>
                  <a:cxn ang="0">
                    <a:pos x="459" y="120"/>
                  </a:cxn>
                  <a:cxn ang="0">
                    <a:pos x="522" y="0"/>
                  </a:cxn>
                  <a:cxn ang="0">
                    <a:pos x="624" y="0"/>
                  </a:cxn>
                  <a:cxn ang="0">
                    <a:pos x="693" y="114"/>
                  </a:cxn>
                  <a:cxn ang="0">
                    <a:pos x="768" y="132"/>
                  </a:cxn>
                  <a:cxn ang="0">
                    <a:pos x="897" y="78"/>
                  </a:cxn>
                  <a:cxn ang="0">
                    <a:pos x="963" y="120"/>
                  </a:cxn>
                  <a:cxn ang="0">
                    <a:pos x="966" y="270"/>
                  </a:cxn>
                  <a:cxn ang="0">
                    <a:pos x="1026" y="333"/>
                  </a:cxn>
                  <a:cxn ang="0">
                    <a:pos x="1140" y="357"/>
                  </a:cxn>
                  <a:cxn ang="0">
                    <a:pos x="1170" y="450"/>
                  </a:cxn>
                  <a:cxn ang="0">
                    <a:pos x="1092" y="558"/>
                  </a:cxn>
                  <a:cxn ang="0">
                    <a:pos x="1092" y="603"/>
                  </a:cxn>
                </a:cxnLst>
                <a:rect l="txL" t="txT" r="txR" b="txB"/>
                <a:pathLst>
                  <a:path w="1170" h="618">
                    <a:moveTo>
                      <a:pt x="81" y="618"/>
                    </a:moveTo>
                    <a:lnTo>
                      <a:pt x="81" y="570"/>
                    </a:lnTo>
                    <a:lnTo>
                      <a:pt x="0" y="480"/>
                    </a:lnTo>
                    <a:lnTo>
                      <a:pt x="21" y="387"/>
                    </a:lnTo>
                    <a:lnTo>
                      <a:pt x="144" y="363"/>
                    </a:lnTo>
                    <a:lnTo>
                      <a:pt x="195" y="297"/>
                    </a:lnTo>
                    <a:lnTo>
                      <a:pt x="186" y="153"/>
                    </a:lnTo>
                    <a:lnTo>
                      <a:pt x="249" y="102"/>
                    </a:lnTo>
                    <a:lnTo>
                      <a:pt x="387" y="141"/>
                    </a:lnTo>
                    <a:lnTo>
                      <a:pt x="459" y="120"/>
                    </a:lnTo>
                    <a:lnTo>
                      <a:pt x="522" y="0"/>
                    </a:lnTo>
                    <a:lnTo>
                      <a:pt x="624" y="0"/>
                    </a:lnTo>
                    <a:lnTo>
                      <a:pt x="693" y="114"/>
                    </a:lnTo>
                    <a:lnTo>
                      <a:pt x="768" y="132"/>
                    </a:lnTo>
                    <a:lnTo>
                      <a:pt x="897" y="78"/>
                    </a:lnTo>
                    <a:lnTo>
                      <a:pt x="963" y="120"/>
                    </a:lnTo>
                    <a:lnTo>
                      <a:pt x="966" y="270"/>
                    </a:lnTo>
                    <a:lnTo>
                      <a:pt x="1026" y="333"/>
                    </a:lnTo>
                    <a:lnTo>
                      <a:pt x="1140" y="357"/>
                    </a:lnTo>
                    <a:lnTo>
                      <a:pt x="1170" y="450"/>
                    </a:lnTo>
                    <a:lnTo>
                      <a:pt x="1092" y="558"/>
                    </a:lnTo>
                    <a:lnTo>
                      <a:pt x="1092" y="603"/>
                    </a:lnTo>
                  </a:path>
                </a:pathLst>
              </a:custGeom>
              <a:noFill/>
              <a:ln w="28575" cap="flat" cmpd="sng">
                <a:solidFill>
                  <a:srgbClr val="FF33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44114" name="Group 57"/>
              <p:cNvGrpSpPr/>
              <p:nvPr/>
            </p:nvGrpSpPr>
            <p:grpSpPr>
              <a:xfrm>
                <a:off x="3730" y="2689"/>
                <a:ext cx="1452" cy="732"/>
                <a:chOff x="3730" y="2689"/>
                <a:chExt cx="1452" cy="732"/>
              </a:xfrm>
            </p:grpSpPr>
            <p:sp>
              <p:nvSpPr>
                <p:cNvPr id="44115" name="Line 58"/>
                <p:cNvSpPr/>
                <p:nvPr/>
              </p:nvSpPr>
              <p:spPr>
                <a:xfrm>
                  <a:off x="3730" y="3304"/>
                  <a:ext cx="135" cy="117"/>
                </a:xfrm>
                <a:prstGeom prst="line">
                  <a:avLst/>
                </a:prstGeom>
                <a:ln w="12700" cap="flat" cmpd="sng">
                  <a:solidFill>
                    <a:srgbClr val="FF3300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44116" name="Line 59"/>
                <p:cNvSpPr/>
                <p:nvPr/>
              </p:nvSpPr>
              <p:spPr>
                <a:xfrm>
                  <a:off x="3757" y="3220"/>
                  <a:ext cx="201" cy="189"/>
                </a:xfrm>
                <a:prstGeom prst="line">
                  <a:avLst/>
                </a:prstGeom>
                <a:ln w="12700" cap="flat" cmpd="sng">
                  <a:solidFill>
                    <a:srgbClr val="FF3300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44117" name="Line 60"/>
                <p:cNvSpPr/>
                <p:nvPr/>
              </p:nvSpPr>
              <p:spPr>
                <a:xfrm>
                  <a:off x="3792" y="3139"/>
                  <a:ext cx="93" cy="90"/>
                </a:xfrm>
                <a:prstGeom prst="line">
                  <a:avLst/>
                </a:prstGeom>
                <a:ln w="12700" cap="flat" cmpd="sng">
                  <a:solidFill>
                    <a:srgbClr val="FF3300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44118" name="Line 61"/>
                <p:cNvSpPr/>
                <p:nvPr/>
              </p:nvSpPr>
              <p:spPr>
                <a:xfrm>
                  <a:off x="3829" y="3067"/>
                  <a:ext cx="114" cy="105"/>
                </a:xfrm>
                <a:prstGeom prst="line">
                  <a:avLst/>
                </a:prstGeom>
                <a:ln w="12700" cap="flat" cmpd="sng">
                  <a:solidFill>
                    <a:srgbClr val="FF3300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44119" name="Line 62"/>
                <p:cNvSpPr/>
                <p:nvPr/>
              </p:nvSpPr>
              <p:spPr>
                <a:xfrm>
                  <a:off x="3865" y="2992"/>
                  <a:ext cx="168" cy="156"/>
                </a:xfrm>
                <a:prstGeom prst="line">
                  <a:avLst/>
                </a:prstGeom>
                <a:ln w="12700" cap="flat" cmpd="sng">
                  <a:solidFill>
                    <a:srgbClr val="FF3300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44120" name="Line 63"/>
                <p:cNvSpPr/>
                <p:nvPr/>
              </p:nvSpPr>
              <p:spPr>
                <a:xfrm>
                  <a:off x="3904" y="2918"/>
                  <a:ext cx="165" cy="162"/>
                </a:xfrm>
                <a:prstGeom prst="line">
                  <a:avLst/>
                </a:prstGeom>
                <a:ln w="12700" cap="flat" cmpd="sng">
                  <a:solidFill>
                    <a:srgbClr val="FF3300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44121" name="Line 64"/>
                <p:cNvSpPr/>
                <p:nvPr/>
              </p:nvSpPr>
              <p:spPr>
                <a:xfrm>
                  <a:off x="3962" y="2858"/>
                  <a:ext cx="98" cy="104"/>
                </a:xfrm>
                <a:prstGeom prst="line">
                  <a:avLst/>
                </a:prstGeom>
                <a:ln w="12700" cap="flat" cmpd="sng">
                  <a:solidFill>
                    <a:srgbClr val="FF3300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44122" name="Line 65"/>
                <p:cNvSpPr/>
                <p:nvPr/>
              </p:nvSpPr>
              <p:spPr>
                <a:xfrm>
                  <a:off x="4009" y="2806"/>
                  <a:ext cx="111" cy="105"/>
                </a:xfrm>
                <a:prstGeom prst="line">
                  <a:avLst/>
                </a:prstGeom>
                <a:ln w="12700" cap="flat" cmpd="sng">
                  <a:solidFill>
                    <a:srgbClr val="FF3300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44123" name="Line 66"/>
                <p:cNvSpPr/>
                <p:nvPr/>
              </p:nvSpPr>
              <p:spPr>
                <a:xfrm>
                  <a:off x="4098" y="2776"/>
                  <a:ext cx="164" cy="165"/>
                </a:xfrm>
                <a:prstGeom prst="line">
                  <a:avLst/>
                </a:prstGeom>
                <a:ln w="12700" cap="flat" cmpd="sng">
                  <a:solidFill>
                    <a:srgbClr val="FF3300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44124" name="Line 67"/>
                <p:cNvSpPr/>
                <p:nvPr/>
              </p:nvSpPr>
              <p:spPr>
                <a:xfrm>
                  <a:off x="4181" y="2743"/>
                  <a:ext cx="159" cy="165"/>
                </a:xfrm>
                <a:prstGeom prst="line">
                  <a:avLst/>
                </a:prstGeom>
                <a:ln w="12700" cap="flat" cmpd="sng">
                  <a:solidFill>
                    <a:srgbClr val="FF3300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44125" name="Line 68"/>
                <p:cNvSpPr/>
                <p:nvPr/>
              </p:nvSpPr>
              <p:spPr>
                <a:xfrm>
                  <a:off x="4266" y="2715"/>
                  <a:ext cx="115" cy="115"/>
                </a:xfrm>
                <a:prstGeom prst="line">
                  <a:avLst/>
                </a:prstGeom>
                <a:ln w="12700" cap="flat" cmpd="sng">
                  <a:solidFill>
                    <a:srgbClr val="FF3300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44126" name="Line 69"/>
                <p:cNvSpPr/>
                <p:nvPr/>
              </p:nvSpPr>
              <p:spPr>
                <a:xfrm>
                  <a:off x="4348" y="2689"/>
                  <a:ext cx="111" cy="111"/>
                </a:xfrm>
                <a:prstGeom prst="line">
                  <a:avLst/>
                </a:prstGeom>
                <a:ln w="12700" cap="flat" cmpd="sng">
                  <a:solidFill>
                    <a:srgbClr val="FF3300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44127" name="Line 70"/>
                <p:cNvSpPr/>
                <p:nvPr/>
              </p:nvSpPr>
              <p:spPr>
                <a:xfrm>
                  <a:off x="4474" y="2701"/>
                  <a:ext cx="216" cy="213"/>
                </a:xfrm>
                <a:prstGeom prst="line">
                  <a:avLst/>
                </a:prstGeom>
                <a:ln w="12700" cap="flat" cmpd="sng">
                  <a:solidFill>
                    <a:srgbClr val="FF3300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44128" name="Line 71"/>
                <p:cNvSpPr/>
                <p:nvPr/>
              </p:nvSpPr>
              <p:spPr>
                <a:xfrm>
                  <a:off x="4892" y="2753"/>
                  <a:ext cx="174" cy="168"/>
                </a:xfrm>
                <a:prstGeom prst="line">
                  <a:avLst/>
                </a:prstGeom>
                <a:ln w="12700" cap="flat" cmpd="sng">
                  <a:solidFill>
                    <a:srgbClr val="FF3300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44129" name="Line 72"/>
                <p:cNvSpPr/>
                <p:nvPr/>
              </p:nvSpPr>
              <p:spPr>
                <a:xfrm>
                  <a:off x="4600" y="2700"/>
                  <a:ext cx="570" cy="556"/>
                </a:xfrm>
                <a:prstGeom prst="line">
                  <a:avLst/>
                </a:prstGeom>
                <a:ln w="12700" cap="flat" cmpd="sng">
                  <a:solidFill>
                    <a:srgbClr val="FF3300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44130" name="Line 73"/>
                <p:cNvSpPr/>
                <p:nvPr/>
              </p:nvSpPr>
              <p:spPr>
                <a:xfrm>
                  <a:off x="4726" y="2716"/>
                  <a:ext cx="390" cy="375"/>
                </a:xfrm>
                <a:prstGeom prst="line">
                  <a:avLst/>
                </a:prstGeom>
                <a:ln w="12700" cap="flat" cmpd="sng">
                  <a:solidFill>
                    <a:srgbClr val="FF3300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44131" name="Line 74"/>
                <p:cNvSpPr/>
                <p:nvPr/>
              </p:nvSpPr>
              <p:spPr>
                <a:xfrm>
                  <a:off x="5056" y="3256"/>
                  <a:ext cx="126" cy="120"/>
                </a:xfrm>
                <a:prstGeom prst="line">
                  <a:avLst/>
                </a:prstGeom>
                <a:ln w="12700" cap="flat" cmpd="sng">
                  <a:solidFill>
                    <a:srgbClr val="FF3300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44132" name="Line 75"/>
                <p:cNvSpPr/>
                <p:nvPr/>
              </p:nvSpPr>
              <p:spPr>
                <a:xfrm>
                  <a:off x="5011" y="3316"/>
                  <a:ext cx="81" cy="81"/>
                </a:xfrm>
                <a:prstGeom prst="line">
                  <a:avLst/>
                </a:prstGeom>
                <a:ln w="12700" cap="flat" cmpd="sng">
                  <a:solidFill>
                    <a:srgbClr val="FF3300"/>
                  </a:solidFill>
                  <a:prstDash val="solid"/>
                  <a:headEnd type="none" w="sm" len="lg"/>
                  <a:tailEnd type="none" w="sm" len="lg"/>
                </a:ln>
              </p:spPr>
            </p:sp>
          </p:grpSp>
        </p:grpSp>
      </p:grpSp>
      <p:grpSp>
        <p:nvGrpSpPr>
          <p:cNvPr id="11" name="Group 76"/>
          <p:cNvGrpSpPr/>
          <p:nvPr/>
        </p:nvGrpSpPr>
        <p:grpSpPr>
          <a:xfrm>
            <a:off x="3649663" y="4792663"/>
            <a:ext cx="2395537" cy="1371600"/>
            <a:chOff x="2007" y="2589"/>
            <a:chExt cx="1509" cy="864"/>
          </a:xfrm>
        </p:grpSpPr>
        <p:grpSp>
          <p:nvGrpSpPr>
            <p:cNvPr id="44085" name="Group 77"/>
            <p:cNvGrpSpPr/>
            <p:nvPr/>
          </p:nvGrpSpPr>
          <p:grpSpPr>
            <a:xfrm>
              <a:off x="2033" y="2664"/>
              <a:ext cx="1440" cy="744"/>
              <a:chOff x="2033" y="2664"/>
              <a:chExt cx="1440" cy="744"/>
            </a:xfrm>
          </p:grpSpPr>
          <p:sp>
            <p:nvSpPr>
              <p:cNvPr id="44091" name="Freeform 78"/>
              <p:cNvSpPr/>
              <p:nvPr/>
            </p:nvSpPr>
            <p:spPr>
              <a:xfrm>
                <a:off x="2160" y="2770"/>
                <a:ext cx="1162" cy="634"/>
              </a:xfrm>
              <a:custGeom>
                <a:avLst/>
                <a:gdLst>
                  <a:gd name="txL" fmla="*/ 0 w 1162"/>
                  <a:gd name="txT" fmla="*/ 0 h 634"/>
                  <a:gd name="txR" fmla="*/ 1162 w 1162"/>
                  <a:gd name="txB" fmla="*/ 634 h 634"/>
                </a:gdLst>
                <a:ahLst/>
                <a:cxnLst>
                  <a:cxn ang="0">
                    <a:pos x="76" y="634"/>
                  </a:cxn>
                  <a:cxn ang="0">
                    <a:pos x="76" y="578"/>
                  </a:cxn>
                  <a:cxn ang="0">
                    <a:pos x="80" y="520"/>
                  </a:cxn>
                  <a:cxn ang="0">
                    <a:pos x="50" y="492"/>
                  </a:cxn>
                  <a:cxn ang="0">
                    <a:pos x="34" y="476"/>
                  </a:cxn>
                  <a:cxn ang="0">
                    <a:pos x="20" y="452"/>
                  </a:cxn>
                  <a:cxn ang="0">
                    <a:pos x="0" y="428"/>
                  </a:cxn>
                  <a:cxn ang="0">
                    <a:pos x="30" y="362"/>
                  </a:cxn>
                  <a:cxn ang="0">
                    <a:pos x="68" y="298"/>
                  </a:cxn>
                  <a:cxn ang="0">
                    <a:pos x="112" y="236"/>
                  </a:cxn>
                  <a:cxn ang="0">
                    <a:pos x="148" y="236"/>
                  </a:cxn>
                  <a:cxn ang="0">
                    <a:pos x="200" y="240"/>
                  </a:cxn>
                  <a:cxn ang="0">
                    <a:pos x="238" y="250"/>
                  </a:cxn>
                  <a:cxn ang="0">
                    <a:pos x="258" y="230"/>
                  </a:cxn>
                  <a:cxn ang="0">
                    <a:pos x="296" y="198"/>
                  </a:cxn>
                  <a:cxn ang="0">
                    <a:pos x="332" y="176"/>
                  </a:cxn>
                  <a:cxn ang="0">
                    <a:pos x="368" y="154"/>
                  </a:cxn>
                  <a:cxn ang="0">
                    <a:pos x="436" y="126"/>
                  </a:cxn>
                  <a:cxn ang="0">
                    <a:pos x="446" y="88"/>
                  </a:cxn>
                  <a:cxn ang="0">
                    <a:pos x="458" y="56"/>
                  </a:cxn>
                  <a:cxn ang="0">
                    <a:pos x="486" y="6"/>
                  </a:cxn>
                  <a:cxn ang="0">
                    <a:pos x="534" y="2"/>
                  </a:cxn>
                  <a:cxn ang="0">
                    <a:pos x="616" y="0"/>
                  </a:cxn>
                  <a:cxn ang="0">
                    <a:pos x="688" y="6"/>
                  </a:cxn>
                  <a:cxn ang="0">
                    <a:pos x="700" y="42"/>
                  </a:cxn>
                  <a:cxn ang="0">
                    <a:pos x="710" y="80"/>
                  </a:cxn>
                  <a:cxn ang="0">
                    <a:pos x="722" y="120"/>
                  </a:cxn>
                  <a:cxn ang="0">
                    <a:pos x="766" y="132"/>
                  </a:cxn>
                  <a:cxn ang="0">
                    <a:pos x="810" y="152"/>
                  </a:cxn>
                  <a:cxn ang="0">
                    <a:pos x="850" y="174"/>
                  </a:cxn>
                  <a:cxn ang="0">
                    <a:pos x="898" y="200"/>
                  </a:cxn>
                  <a:cxn ang="0">
                    <a:pos x="942" y="240"/>
                  </a:cxn>
                  <a:cxn ang="0">
                    <a:pos x="992" y="230"/>
                  </a:cxn>
                  <a:cxn ang="0">
                    <a:pos x="1030" y="224"/>
                  </a:cxn>
                  <a:cxn ang="0">
                    <a:pos x="1056" y="220"/>
                  </a:cxn>
                  <a:cxn ang="0">
                    <a:pos x="1088" y="260"/>
                  </a:cxn>
                  <a:cxn ang="0">
                    <a:pos x="1112" y="296"/>
                  </a:cxn>
                  <a:cxn ang="0">
                    <a:pos x="1146" y="350"/>
                  </a:cxn>
                  <a:cxn ang="0">
                    <a:pos x="1162" y="392"/>
                  </a:cxn>
                  <a:cxn ang="0">
                    <a:pos x="1138" y="428"/>
                  </a:cxn>
                  <a:cxn ang="0">
                    <a:pos x="1118" y="458"/>
                  </a:cxn>
                  <a:cxn ang="0">
                    <a:pos x="1088" y="488"/>
                  </a:cxn>
                  <a:cxn ang="0">
                    <a:pos x="1100" y="520"/>
                  </a:cxn>
                  <a:cxn ang="0">
                    <a:pos x="1110" y="568"/>
                  </a:cxn>
                  <a:cxn ang="0">
                    <a:pos x="1110" y="594"/>
                  </a:cxn>
                  <a:cxn ang="0">
                    <a:pos x="1110" y="632"/>
                  </a:cxn>
                </a:cxnLst>
                <a:rect l="txL" t="txT" r="txR" b="txB"/>
                <a:pathLst>
                  <a:path w="1162" h="634">
                    <a:moveTo>
                      <a:pt x="76" y="634"/>
                    </a:moveTo>
                    <a:lnTo>
                      <a:pt x="76" y="578"/>
                    </a:lnTo>
                    <a:lnTo>
                      <a:pt x="80" y="520"/>
                    </a:lnTo>
                    <a:lnTo>
                      <a:pt x="50" y="492"/>
                    </a:lnTo>
                    <a:lnTo>
                      <a:pt x="34" y="476"/>
                    </a:lnTo>
                    <a:lnTo>
                      <a:pt x="20" y="452"/>
                    </a:lnTo>
                    <a:lnTo>
                      <a:pt x="0" y="428"/>
                    </a:lnTo>
                    <a:lnTo>
                      <a:pt x="30" y="362"/>
                    </a:lnTo>
                    <a:lnTo>
                      <a:pt x="68" y="298"/>
                    </a:lnTo>
                    <a:lnTo>
                      <a:pt x="112" y="236"/>
                    </a:lnTo>
                    <a:lnTo>
                      <a:pt x="148" y="236"/>
                    </a:lnTo>
                    <a:lnTo>
                      <a:pt x="200" y="240"/>
                    </a:lnTo>
                    <a:lnTo>
                      <a:pt x="238" y="250"/>
                    </a:lnTo>
                    <a:lnTo>
                      <a:pt x="258" y="230"/>
                    </a:lnTo>
                    <a:lnTo>
                      <a:pt x="296" y="198"/>
                    </a:lnTo>
                    <a:lnTo>
                      <a:pt x="332" y="176"/>
                    </a:lnTo>
                    <a:lnTo>
                      <a:pt x="368" y="154"/>
                    </a:lnTo>
                    <a:lnTo>
                      <a:pt x="436" y="126"/>
                    </a:lnTo>
                    <a:lnTo>
                      <a:pt x="446" y="88"/>
                    </a:lnTo>
                    <a:lnTo>
                      <a:pt x="458" y="56"/>
                    </a:lnTo>
                    <a:lnTo>
                      <a:pt x="486" y="6"/>
                    </a:lnTo>
                    <a:lnTo>
                      <a:pt x="534" y="2"/>
                    </a:lnTo>
                    <a:lnTo>
                      <a:pt x="616" y="0"/>
                    </a:lnTo>
                    <a:lnTo>
                      <a:pt x="688" y="6"/>
                    </a:lnTo>
                    <a:lnTo>
                      <a:pt x="700" y="42"/>
                    </a:lnTo>
                    <a:lnTo>
                      <a:pt x="710" y="80"/>
                    </a:lnTo>
                    <a:lnTo>
                      <a:pt x="722" y="120"/>
                    </a:lnTo>
                    <a:lnTo>
                      <a:pt x="766" y="132"/>
                    </a:lnTo>
                    <a:lnTo>
                      <a:pt x="810" y="152"/>
                    </a:lnTo>
                    <a:lnTo>
                      <a:pt x="850" y="174"/>
                    </a:lnTo>
                    <a:lnTo>
                      <a:pt x="898" y="200"/>
                    </a:lnTo>
                    <a:lnTo>
                      <a:pt x="942" y="240"/>
                    </a:lnTo>
                    <a:lnTo>
                      <a:pt x="992" y="230"/>
                    </a:lnTo>
                    <a:lnTo>
                      <a:pt x="1030" y="224"/>
                    </a:lnTo>
                    <a:lnTo>
                      <a:pt x="1056" y="220"/>
                    </a:lnTo>
                    <a:lnTo>
                      <a:pt x="1088" y="260"/>
                    </a:lnTo>
                    <a:lnTo>
                      <a:pt x="1112" y="296"/>
                    </a:lnTo>
                    <a:lnTo>
                      <a:pt x="1146" y="350"/>
                    </a:lnTo>
                    <a:lnTo>
                      <a:pt x="1162" y="392"/>
                    </a:lnTo>
                    <a:lnTo>
                      <a:pt x="1138" y="428"/>
                    </a:lnTo>
                    <a:lnTo>
                      <a:pt x="1118" y="458"/>
                    </a:lnTo>
                    <a:lnTo>
                      <a:pt x="1088" y="488"/>
                    </a:lnTo>
                    <a:lnTo>
                      <a:pt x="1100" y="520"/>
                    </a:lnTo>
                    <a:lnTo>
                      <a:pt x="1110" y="568"/>
                    </a:lnTo>
                    <a:lnTo>
                      <a:pt x="1110" y="594"/>
                    </a:lnTo>
                    <a:lnTo>
                      <a:pt x="1110" y="632"/>
                    </a:lnTo>
                  </a:path>
                </a:pathLst>
              </a:custGeom>
              <a:noFill/>
              <a:ln w="28575" cap="flat" cmpd="sng">
                <a:solidFill>
                  <a:srgbClr val="E32C07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44092" name="Group 79"/>
              <p:cNvGrpSpPr/>
              <p:nvPr/>
            </p:nvGrpSpPr>
            <p:grpSpPr>
              <a:xfrm>
                <a:off x="2033" y="2664"/>
                <a:ext cx="1440" cy="744"/>
                <a:chOff x="2033" y="2664"/>
                <a:chExt cx="1440" cy="744"/>
              </a:xfrm>
            </p:grpSpPr>
            <p:sp>
              <p:nvSpPr>
                <p:cNvPr id="44093" name="Line 80"/>
                <p:cNvSpPr/>
                <p:nvPr/>
              </p:nvSpPr>
              <p:spPr>
                <a:xfrm>
                  <a:off x="2189" y="2907"/>
                  <a:ext cx="105" cy="102"/>
                </a:xfrm>
                <a:prstGeom prst="line">
                  <a:avLst/>
                </a:prstGeom>
                <a:ln w="12700" cap="flat" cmpd="sng">
                  <a:solidFill>
                    <a:srgbClr val="E32C07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44094" name="Line 81"/>
                <p:cNvSpPr/>
                <p:nvPr/>
              </p:nvSpPr>
              <p:spPr>
                <a:xfrm>
                  <a:off x="2033" y="3291"/>
                  <a:ext cx="135" cy="117"/>
                </a:xfrm>
                <a:prstGeom prst="line">
                  <a:avLst/>
                </a:prstGeom>
                <a:ln w="12700" cap="flat" cmpd="sng">
                  <a:solidFill>
                    <a:srgbClr val="E32C07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44095" name="Line 82"/>
                <p:cNvSpPr/>
                <p:nvPr/>
              </p:nvSpPr>
              <p:spPr>
                <a:xfrm>
                  <a:off x="2036" y="3180"/>
                  <a:ext cx="201" cy="189"/>
                </a:xfrm>
                <a:prstGeom prst="line">
                  <a:avLst/>
                </a:prstGeom>
                <a:ln w="12700" cap="flat" cmpd="sng">
                  <a:solidFill>
                    <a:srgbClr val="E32C07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44096" name="Line 83"/>
                <p:cNvSpPr/>
                <p:nvPr/>
              </p:nvSpPr>
              <p:spPr>
                <a:xfrm>
                  <a:off x="2069" y="3099"/>
                  <a:ext cx="105" cy="117"/>
                </a:xfrm>
                <a:prstGeom prst="line">
                  <a:avLst/>
                </a:prstGeom>
                <a:ln w="12700" cap="flat" cmpd="sng">
                  <a:solidFill>
                    <a:srgbClr val="E32C07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44097" name="Line 84"/>
                <p:cNvSpPr/>
                <p:nvPr/>
              </p:nvSpPr>
              <p:spPr>
                <a:xfrm>
                  <a:off x="2102" y="3036"/>
                  <a:ext cx="99" cy="90"/>
                </a:xfrm>
                <a:prstGeom prst="line">
                  <a:avLst/>
                </a:prstGeom>
                <a:ln w="12700" cap="flat" cmpd="sng">
                  <a:solidFill>
                    <a:srgbClr val="E32C07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44098" name="Line 85"/>
                <p:cNvSpPr/>
                <p:nvPr/>
              </p:nvSpPr>
              <p:spPr>
                <a:xfrm>
                  <a:off x="2141" y="2970"/>
                  <a:ext cx="105" cy="105"/>
                </a:xfrm>
                <a:prstGeom prst="line">
                  <a:avLst/>
                </a:prstGeom>
                <a:ln w="12700" cap="flat" cmpd="sng">
                  <a:solidFill>
                    <a:srgbClr val="E32C07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44099" name="Line 86"/>
                <p:cNvSpPr/>
                <p:nvPr/>
              </p:nvSpPr>
              <p:spPr>
                <a:xfrm>
                  <a:off x="2264" y="2856"/>
                  <a:ext cx="153" cy="147"/>
                </a:xfrm>
                <a:prstGeom prst="line">
                  <a:avLst/>
                </a:prstGeom>
                <a:ln w="12700" cap="flat" cmpd="sng">
                  <a:solidFill>
                    <a:srgbClr val="E32C07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44100" name="Line 87"/>
                <p:cNvSpPr/>
                <p:nvPr/>
              </p:nvSpPr>
              <p:spPr>
                <a:xfrm>
                  <a:off x="2330" y="2811"/>
                  <a:ext cx="153" cy="144"/>
                </a:xfrm>
                <a:prstGeom prst="line">
                  <a:avLst/>
                </a:prstGeom>
                <a:ln w="12700" cap="flat" cmpd="sng">
                  <a:solidFill>
                    <a:srgbClr val="E32C07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44101" name="Line 88"/>
                <p:cNvSpPr/>
                <p:nvPr/>
              </p:nvSpPr>
              <p:spPr>
                <a:xfrm>
                  <a:off x="2396" y="2763"/>
                  <a:ext cx="156" cy="153"/>
                </a:xfrm>
                <a:prstGeom prst="line">
                  <a:avLst/>
                </a:prstGeom>
                <a:ln w="12700" cap="flat" cmpd="sng">
                  <a:solidFill>
                    <a:srgbClr val="E32C07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44102" name="Line 89"/>
                <p:cNvSpPr/>
                <p:nvPr/>
              </p:nvSpPr>
              <p:spPr>
                <a:xfrm>
                  <a:off x="2459" y="2712"/>
                  <a:ext cx="144" cy="147"/>
                </a:xfrm>
                <a:prstGeom prst="line">
                  <a:avLst/>
                </a:prstGeom>
                <a:ln w="12700" cap="flat" cmpd="sng">
                  <a:solidFill>
                    <a:srgbClr val="E32C07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44103" name="Line 90"/>
                <p:cNvSpPr/>
                <p:nvPr/>
              </p:nvSpPr>
              <p:spPr>
                <a:xfrm>
                  <a:off x="2537" y="2685"/>
                  <a:ext cx="105" cy="105"/>
                </a:xfrm>
                <a:prstGeom prst="line">
                  <a:avLst/>
                </a:prstGeom>
                <a:ln w="12700" cap="flat" cmpd="sng">
                  <a:solidFill>
                    <a:srgbClr val="E32C07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44104" name="Line 91"/>
                <p:cNvSpPr/>
                <p:nvPr/>
              </p:nvSpPr>
              <p:spPr>
                <a:xfrm>
                  <a:off x="2636" y="2667"/>
                  <a:ext cx="111" cy="111"/>
                </a:xfrm>
                <a:prstGeom prst="line">
                  <a:avLst/>
                </a:prstGeom>
                <a:ln w="12700" cap="flat" cmpd="sng">
                  <a:solidFill>
                    <a:srgbClr val="E32C07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44105" name="Line 92"/>
                <p:cNvSpPr/>
                <p:nvPr/>
              </p:nvSpPr>
              <p:spPr>
                <a:xfrm>
                  <a:off x="2750" y="2664"/>
                  <a:ext cx="354" cy="342"/>
                </a:xfrm>
                <a:prstGeom prst="line">
                  <a:avLst/>
                </a:prstGeom>
                <a:ln w="12700" cap="flat" cmpd="sng">
                  <a:solidFill>
                    <a:srgbClr val="E32C07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44106" name="Line 93"/>
                <p:cNvSpPr/>
                <p:nvPr/>
              </p:nvSpPr>
              <p:spPr>
                <a:xfrm>
                  <a:off x="3179" y="2727"/>
                  <a:ext cx="165" cy="159"/>
                </a:xfrm>
                <a:prstGeom prst="line">
                  <a:avLst/>
                </a:prstGeom>
                <a:ln w="12700" cap="flat" cmpd="sng">
                  <a:solidFill>
                    <a:srgbClr val="E32C07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44107" name="Line 94"/>
                <p:cNvSpPr/>
                <p:nvPr/>
              </p:nvSpPr>
              <p:spPr>
                <a:xfrm>
                  <a:off x="2894" y="2679"/>
                  <a:ext cx="567" cy="570"/>
                </a:xfrm>
                <a:prstGeom prst="line">
                  <a:avLst/>
                </a:prstGeom>
                <a:ln w="12700" cap="flat" cmpd="sng">
                  <a:solidFill>
                    <a:srgbClr val="E32C07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44108" name="Line 95"/>
                <p:cNvSpPr/>
                <p:nvPr/>
              </p:nvSpPr>
              <p:spPr>
                <a:xfrm>
                  <a:off x="3017" y="2709"/>
                  <a:ext cx="390" cy="375"/>
                </a:xfrm>
                <a:prstGeom prst="line">
                  <a:avLst/>
                </a:prstGeom>
                <a:ln w="12700" cap="flat" cmpd="sng">
                  <a:solidFill>
                    <a:srgbClr val="E32C07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44109" name="Line 96"/>
                <p:cNvSpPr/>
                <p:nvPr/>
              </p:nvSpPr>
              <p:spPr>
                <a:xfrm>
                  <a:off x="3299" y="3192"/>
                  <a:ext cx="174" cy="177"/>
                </a:xfrm>
                <a:prstGeom prst="line">
                  <a:avLst/>
                </a:prstGeom>
                <a:ln w="12700" cap="flat" cmpd="sng">
                  <a:solidFill>
                    <a:srgbClr val="E32C07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44110" name="Line 97"/>
                <p:cNvSpPr/>
                <p:nvPr/>
              </p:nvSpPr>
              <p:spPr>
                <a:xfrm>
                  <a:off x="3242" y="3258"/>
                  <a:ext cx="141" cy="132"/>
                </a:xfrm>
                <a:prstGeom prst="line">
                  <a:avLst/>
                </a:prstGeom>
                <a:ln w="12700" cap="flat" cmpd="sng">
                  <a:solidFill>
                    <a:srgbClr val="E32C07"/>
                  </a:solidFill>
                  <a:prstDash val="solid"/>
                  <a:headEnd type="none" w="sm" len="lg"/>
                  <a:tailEnd type="none" w="sm" len="lg"/>
                </a:ln>
              </p:spPr>
            </p:sp>
          </p:grpSp>
        </p:grpSp>
        <p:grpSp>
          <p:nvGrpSpPr>
            <p:cNvPr id="44086" name="Group 98"/>
            <p:cNvGrpSpPr/>
            <p:nvPr/>
          </p:nvGrpSpPr>
          <p:grpSpPr>
            <a:xfrm>
              <a:off x="2007" y="2589"/>
              <a:ext cx="1509" cy="864"/>
              <a:chOff x="393" y="2025"/>
              <a:chExt cx="1509" cy="864"/>
            </a:xfrm>
          </p:grpSpPr>
          <p:sp>
            <p:nvSpPr>
              <p:cNvPr id="44087" name="Line 99"/>
              <p:cNvSpPr/>
              <p:nvPr/>
            </p:nvSpPr>
            <p:spPr>
              <a:xfrm>
                <a:off x="393" y="2841"/>
                <a:ext cx="1509" cy="0"/>
              </a:xfrm>
              <a:prstGeom prst="line">
                <a:avLst/>
              </a:prstGeom>
              <a:ln w="12700" cap="flat" cmpd="sng">
                <a:solidFill>
                  <a:srgbClr val="E32C07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44088" name="Line 100"/>
              <p:cNvSpPr/>
              <p:nvPr/>
            </p:nvSpPr>
            <p:spPr>
              <a:xfrm flipV="1">
                <a:off x="1137" y="2025"/>
                <a:ext cx="0" cy="864"/>
              </a:xfrm>
              <a:prstGeom prst="line">
                <a:avLst/>
              </a:prstGeom>
              <a:ln w="12700" cap="flat" cmpd="sng">
                <a:solidFill>
                  <a:srgbClr val="E32C07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44089" name="Line 101"/>
              <p:cNvSpPr/>
              <p:nvPr/>
            </p:nvSpPr>
            <p:spPr>
              <a:xfrm flipV="1">
                <a:off x="1137" y="2421"/>
                <a:ext cx="651" cy="420"/>
              </a:xfrm>
              <a:prstGeom prst="line">
                <a:avLst/>
              </a:prstGeom>
              <a:ln w="12700" cap="flat" cmpd="sng">
                <a:solidFill>
                  <a:srgbClr val="E32C07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44090" name="Line 102"/>
              <p:cNvSpPr/>
              <p:nvPr/>
            </p:nvSpPr>
            <p:spPr>
              <a:xfrm flipH="1" flipV="1">
                <a:off x="456" y="2448"/>
                <a:ext cx="681" cy="402"/>
              </a:xfrm>
              <a:prstGeom prst="line">
                <a:avLst/>
              </a:prstGeom>
              <a:ln w="12700" cap="flat" cmpd="sng">
                <a:solidFill>
                  <a:srgbClr val="E32C07"/>
                </a:solidFill>
                <a:prstDash val="lgDashDot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5" name="Group 103"/>
          <p:cNvGrpSpPr/>
          <p:nvPr/>
        </p:nvGrpSpPr>
        <p:grpSpPr>
          <a:xfrm>
            <a:off x="3911600" y="5108575"/>
            <a:ext cx="1797050" cy="998538"/>
            <a:chOff x="2256" y="2176"/>
            <a:chExt cx="1132" cy="629"/>
          </a:xfrm>
        </p:grpSpPr>
        <p:sp>
          <p:nvSpPr>
            <p:cNvPr id="44072" name="Freeform 104"/>
            <p:cNvSpPr/>
            <p:nvPr/>
          </p:nvSpPr>
          <p:spPr>
            <a:xfrm>
              <a:off x="2256" y="2176"/>
              <a:ext cx="1132" cy="624"/>
            </a:xfrm>
            <a:custGeom>
              <a:avLst/>
              <a:gdLst>
                <a:gd name="txL" fmla="*/ 0 w 1132"/>
                <a:gd name="txT" fmla="*/ 0 h 624"/>
                <a:gd name="txR" fmla="*/ 1132 w 1132"/>
                <a:gd name="txB" fmla="*/ 624 h 624"/>
              </a:gdLst>
              <a:ahLst/>
              <a:cxnLst>
                <a:cxn ang="0">
                  <a:pos x="94" y="624"/>
                </a:cxn>
                <a:cxn ang="0">
                  <a:pos x="94" y="584"/>
                </a:cxn>
                <a:cxn ang="0">
                  <a:pos x="96" y="548"/>
                </a:cxn>
                <a:cxn ang="0">
                  <a:pos x="92" y="518"/>
                </a:cxn>
                <a:cxn ang="0">
                  <a:pos x="46" y="482"/>
                </a:cxn>
                <a:cxn ang="0">
                  <a:pos x="0" y="424"/>
                </a:cxn>
                <a:cxn ang="0">
                  <a:pos x="48" y="322"/>
                </a:cxn>
                <a:cxn ang="0">
                  <a:pos x="114" y="224"/>
                </a:cxn>
                <a:cxn ang="0">
                  <a:pos x="188" y="222"/>
                </a:cxn>
                <a:cxn ang="0">
                  <a:pos x="260" y="242"/>
                </a:cxn>
                <a:cxn ang="0">
                  <a:pos x="292" y="212"/>
                </a:cxn>
                <a:cxn ang="0">
                  <a:pos x="304" y="206"/>
                </a:cxn>
                <a:cxn ang="0">
                  <a:pos x="346" y="176"/>
                </a:cxn>
                <a:cxn ang="0">
                  <a:pos x="396" y="156"/>
                </a:cxn>
                <a:cxn ang="0">
                  <a:pos x="420" y="140"/>
                </a:cxn>
                <a:cxn ang="0">
                  <a:pos x="432" y="80"/>
                </a:cxn>
                <a:cxn ang="0">
                  <a:pos x="466" y="10"/>
                </a:cxn>
                <a:cxn ang="0">
                  <a:pos x="576" y="0"/>
                </a:cxn>
                <a:cxn ang="0">
                  <a:pos x="680" y="10"/>
                </a:cxn>
                <a:cxn ang="0">
                  <a:pos x="700" y="70"/>
                </a:cxn>
                <a:cxn ang="0">
                  <a:pos x="718" y="134"/>
                </a:cxn>
                <a:cxn ang="0">
                  <a:pos x="740" y="150"/>
                </a:cxn>
                <a:cxn ang="0">
                  <a:pos x="794" y="170"/>
                </a:cxn>
                <a:cxn ang="0">
                  <a:pos x="832" y="192"/>
                </a:cxn>
                <a:cxn ang="0">
                  <a:pos x="858" y="204"/>
                </a:cxn>
                <a:cxn ang="0">
                  <a:pos x="882" y="224"/>
                </a:cxn>
                <a:cxn ang="0">
                  <a:pos x="894" y="238"/>
                </a:cxn>
                <a:cxn ang="0">
                  <a:pos x="958" y="218"/>
                </a:cxn>
                <a:cxn ang="0">
                  <a:pos x="1020" y="208"/>
                </a:cxn>
                <a:cxn ang="0">
                  <a:pos x="1046" y="240"/>
                </a:cxn>
                <a:cxn ang="0">
                  <a:pos x="1084" y="296"/>
                </a:cxn>
                <a:cxn ang="0">
                  <a:pos x="1116" y="352"/>
                </a:cxn>
                <a:cxn ang="0">
                  <a:pos x="1132" y="390"/>
                </a:cxn>
                <a:cxn ang="0">
                  <a:pos x="1104" y="440"/>
                </a:cxn>
                <a:cxn ang="0">
                  <a:pos x="1050" y="498"/>
                </a:cxn>
                <a:cxn ang="0">
                  <a:pos x="1054" y="490"/>
                </a:cxn>
                <a:cxn ang="0">
                  <a:pos x="1060" y="518"/>
                </a:cxn>
                <a:cxn ang="0">
                  <a:pos x="1064" y="542"/>
                </a:cxn>
                <a:cxn ang="0">
                  <a:pos x="1068" y="578"/>
                </a:cxn>
                <a:cxn ang="0">
                  <a:pos x="1066" y="596"/>
                </a:cxn>
              </a:cxnLst>
              <a:rect l="txL" t="txT" r="txR" b="txB"/>
              <a:pathLst>
                <a:path w="1132" h="624">
                  <a:moveTo>
                    <a:pt x="94" y="624"/>
                  </a:moveTo>
                  <a:lnTo>
                    <a:pt x="94" y="584"/>
                  </a:lnTo>
                  <a:lnTo>
                    <a:pt x="96" y="548"/>
                  </a:lnTo>
                  <a:lnTo>
                    <a:pt x="92" y="518"/>
                  </a:lnTo>
                  <a:lnTo>
                    <a:pt x="46" y="482"/>
                  </a:lnTo>
                  <a:lnTo>
                    <a:pt x="0" y="424"/>
                  </a:lnTo>
                  <a:lnTo>
                    <a:pt x="48" y="322"/>
                  </a:lnTo>
                  <a:lnTo>
                    <a:pt x="114" y="224"/>
                  </a:lnTo>
                  <a:lnTo>
                    <a:pt x="188" y="222"/>
                  </a:lnTo>
                  <a:lnTo>
                    <a:pt x="260" y="242"/>
                  </a:lnTo>
                  <a:lnTo>
                    <a:pt x="292" y="212"/>
                  </a:lnTo>
                  <a:lnTo>
                    <a:pt x="304" y="206"/>
                  </a:lnTo>
                  <a:lnTo>
                    <a:pt x="346" y="176"/>
                  </a:lnTo>
                  <a:lnTo>
                    <a:pt x="396" y="156"/>
                  </a:lnTo>
                  <a:lnTo>
                    <a:pt x="420" y="140"/>
                  </a:lnTo>
                  <a:lnTo>
                    <a:pt x="432" y="80"/>
                  </a:lnTo>
                  <a:lnTo>
                    <a:pt x="466" y="10"/>
                  </a:lnTo>
                  <a:lnTo>
                    <a:pt x="576" y="0"/>
                  </a:lnTo>
                  <a:lnTo>
                    <a:pt x="680" y="10"/>
                  </a:lnTo>
                  <a:lnTo>
                    <a:pt x="700" y="70"/>
                  </a:lnTo>
                  <a:lnTo>
                    <a:pt x="718" y="134"/>
                  </a:lnTo>
                  <a:lnTo>
                    <a:pt x="740" y="150"/>
                  </a:lnTo>
                  <a:lnTo>
                    <a:pt x="794" y="170"/>
                  </a:lnTo>
                  <a:lnTo>
                    <a:pt x="832" y="192"/>
                  </a:lnTo>
                  <a:lnTo>
                    <a:pt x="858" y="204"/>
                  </a:lnTo>
                  <a:lnTo>
                    <a:pt x="882" y="224"/>
                  </a:lnTo>
                  <a:lnTo>
                    <a:pt x="894" y="238"/>
                  </a:lnTo>
                  <a:lnTo>
                    <a:pt x="958" y="218"/>
                  </a:lnTo>
                  <a:lnTo>
                    <a:pt x="1020" y="208"/>
                  </a:lnTo>
                  <a:lnTo>
                    <a:pt x="1046" y="240"/>
                  </a:lnTo>
                  <a:lnTo>
                    <a:pt x="1084" y="296"/>
                  </a:lnTo>
                  <a:lnTo>
                    <a:pt x="1116" y="352"/>
                  </a:lnTo>
                  <a:lnTo>
                    <a:pt x="1132" y="390"/>
                  </a:lnTo>
                  <a:lnTo>
                    <a:pt x="1104" y="440"/>
                  </a:lnTo>
                  <a:lnTo>
                    <a:pt x="1050" y="498"/>
                  </a:lnTo>
                  <a:lnTo>
                    <a:pt x="1054" y="490"/>
                  </a:lnTo>
                  <a:lnTo>
                    <a:pt x="1060" y="518"/>
                  </a:lnTo>
                  <a:lnTo>
                    <a:pt x="1064" y="542"/>
                  </a:lnTo>
                  <a:lnTo>
                    <a:pt x="1068" y="578"/>
                  </a:lnTo>
                  <a:lnTo>
                    <a:pt x="1066" y="596"/>
                  </a:lnTo>
                </a:path>
              </a:pathLst>
            </a:custGeom>
            <a:noFill/>
            <a:ln w="28575" cap="flat" cmpd="sng">
              <a:solidFill>
                <a:srgbClr val="0000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73" name="Line 105"/>
            <p:cNvSpPr/>
            <p:nvPr/>
          </p:nvSpPr>
          <p:spPr>
            <a:xfrm flipV="1">
              <a:off x="2259" y="2405"/>
              <a:ext cx="196" cy="208"/>
            </a:xfrm>
            <a:prstGeom prst="line">
              <a:avLst/>
            </a:prstGeom>
            <a:ln w="1270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4074" name="Line 106"/>
            <p:cNvSpPr/>
            <p:nvPr/>
          </p:nvSpPr>
          <p:spPr>
            <a:xfrm flipV="1">
              <a:off x="2318" y="2355"/>
              <a:ext cx="286" cy="317"/>
            </a:xfrm>
            <a:prstGeom prst="line">
              <a:avLst/>
            </a:prstGeom>
            <a:ln w="1270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4075" name="Line 107"/>
            <p:cNvSpPr/>
            <p:nvPr/>
          </p:nvSpPr>
          <p:spPr>
            <a:xfrm flipV="1">
              <a:off x="2358" y="2184"/>
              <a:ext cx="504" cy="552"/>
            </a:xfrm>
            <a:prstGeom prst="line">
              <a:avLst/>
            </a:prstGeom>
            <a:ln w="1270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4076" name="Line 108"/>
            <p:cNvSpPr/>
            <p:nvPr/>
          </p:nvSpPr>
          <p:spPr>
            <a:xfrm flipV="1">
              <a:off x="2700" y="2184"/>
              <a:ext cx="66" cy="69"/>
            </a:xfrm>
            <a:prstGeom prst="line">
              <a:avLst/>
            </a:prstGeom>
            <a:ln w="1270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4077" name="Line 109"/>
            <p:cNvSpPr/>
            <p:nvPr/>
          </p:nvSpPr>
          <p:spPr>
            <a:xfrm flipV="1">
              <a:off x="2409" y="2208"/>
              <a:ext cx="546" cy="597"/>
            </a:xfrm>
            <a:prstGeom prst="line">
              <a:avLst/>
            </a:prstGeom>
            <a:ln w="1270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4078" name="Line 110"/>
            <p:cNvSpPr/>
            <p:nvPr/>
          </p:nvSpPr>
          <p:spPr>
            <a:xfrm flipV="1">
              <a:off x="2520" y="2313"/>
              <a:ext cx="447" cy="486"/>
            </a:xfrm>
            <a:prstGeom prst="line">
              <a:avLst/>
            </a:prstGeom>
            <a:ln w="1270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4079" name="Line 111"/>
            <p:cNvSpPr/>
            <p:nvPr/>
          </p:nvSpPr>
          <p:spPr>
            <a:xfrm flipV="1">
              <a:off x="2619" y="2340"/>
              <a:ext cx="429" cy="456"/>
            </a:xfrm>
            <a:prstGeom prst="line">
              <a:avLst/>
            </a:prstGeom>
            <a:ln w="1270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4080" name="Line 112"/>
            <p:cNvSpPr/>
            <p:nvPr/>
          </p:nvSpPr>
          <p:spPr>
            <a:xfrm flipV="1">
              <a:off x="2736" y="2385"/>
              <a:ext cx="378" cy="408"/>
            </a:xfrm>
            <a:prstGeom prst="line">
              <a:avLst/>
            </a:prstGeom>
            <a:ln w="1270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4081" name="Line 113"/>
            <p:cNvSpPr/>
            <p:nvPr/>
          </p:nvSpPr>
          <p:spPr>
            <a:xfrm flipV="1">
              <a:off x="2838" y="2385"/>
              <a:ext cx="387" cy="405"/>
            </a:xfrm>
            <a:prstGeom prst="line">
              <a:avLst/>
            </a:prstGeom>
            <a:ln w="1270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4082" name="Line 114"/>
            <p:cNvSpPr/>
            <p:nvPr/>
          </p:nvSpPr>
          <p:spPr>
            <a:xfrm flipV="1">
              <a:off x="2958" y="2418"/>
              <a:ext cx="342" cy="366"/>
            </a:xfrm>
            <a:prstGeom prst="line">
              <a:avLst/>
            </a:prstGeom>
            <a:ln w="1270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4083" name="Line 115"/>
            <p:cNvSpPr/>
            <p:nvPr/>
          </p:nvSpPr>
          <p:spPr>
            <a:xfrm flipV="1">
              <a:off x="3069" y="2484"/>
              <a:ext cx="282" cy="300"/>
            </a:xfrm>
            <a:prstGeom prst="line">
              <a:avLst/>
            </a:prstGeom>
            <a:ln w="1270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4084" name="Line 116"/>
            <p:cNvSpPr/>
            <p:nvPr/>
          </p:nvSpPr>
          <p:spPr>
            <a:xfrm flipV="1">
              <a:off x="3183" y="2567"/>
              <a:ext cx="197" cy="217"/>
            </a:xfrm>
            <a:prstGeom prst="line">
              <a:avLst/>
            </a:prstGeom>
            <a:ln w="1270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25429" name="Text Box 117"/>
          <p:cNvSpPr txBox="1"/>
          <p:nvPr/>
        </p:nvSpPr>
        <p:spPr>
          <a:xfrm>
            <a:off x="444500" y="3486150"/>
            <a:ext cx="13335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2000" i="0" dirty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类型</a:t>
            </a:r>
          </a:p>
        </p:txBody>
      </p:sp>
      <p:grpSp>
        <p:nvGrpSpPr>
          <p:cNvPr id="16" name="Group 118"/>
          <p:cNvGrpSpPr/>
          <p:nvPr/>
        </p:nvGrpSpPr>
        <p:grpSpPr>
          <a:xfrm>
            <a:off x="6661150" y="5178425"/>
            <a:ext cx="1787525" cy="939800"/>
            <a:chOff x="3904" y="3000"/>
            <a:chExt cx="1126" cy="592"/>
          </a:xfrm>
        </p:grpSpPr>
        <p:grpSp>
          <p:nvGrpSpPr>
            <p:cNvPr id="44058" name="Group 119"/>
            <p:cNvGrpSpPr/>
            <p:nvPr/>
          </p:nvGrpSpPr>
          <p:grpSpPr>
            <a:xfrm>
              <a:off x="3913" y="3010"/>
              <a:ext cx="1101" cy="582"/>
              <a:chOff x="3991" y="2194"/>
              <a:chExt cx="1101" cy="582"/>
            </a:xfrm>
          </p:grpSpPr>
          <p:sp>
            <p:nvSpPr>
              <p:cNvPr id="44060" name="Line 120"/>
              <p:cNvSpPr/>
              <p:nvPr/>
            </p:nvSpPr>
            <p:spPr>
              <a:xfrm flipH="1">
                <a:off x="4177" y="2305"/>
                <a:ext cx="123" cy="129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44061" name="Line 121"/>
              <p:cNvSpPr/>
              <p:nvPr/>
            </p:nvSpPr>
            <p:spPr>
              <a:xfrm flipH="1">
                <a:off x="3991" y="2530"/>
                <a:ext cx="99" cy="105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44062" name="Line 122"/>
              <p:cNvSpPr/>
              <p:nvPr/>
            </p:nvSpPr>
            <p:spPr>
              <a:xfrm flipH="1">
                <a:off x="4039" y="2194"/>
                <a:ext cx="483" cy="510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44063" name="Line 123"/>
              <p:cNvSpPr/>
              <p:nvPr/>
            </p:nvSpPr>
            <p:spPr>
              <a:xfrm flipH="1">
                <a:off x="4087" y="2227"/>
                <a:ext cx="519" cy="543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44064" name="Line 124"/>
              <p:cNvSpPr/>
              <p:nvPr/>
            </p:nvSpPr>
            <p:spPr>
              <a:xfrm flipH="1">
                <a:off x="4198" y="2293"/>
                <a:ext cx="441" cy="477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44065" name="Line 125"/>
              <p:cNvSpPr/>
              <p:nvPr/>
            </p:nvSpPr>
            <p:spPr>
              <a:xfrm flipH="1">
                <a:off x="4309" y="2314"/>
                <a:ext cx="423" cy="462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44066" name="Line 126"/>
              <p:cNvSpPr/>
              <p:nvPr/>
            </p:nvSpPr>
            <p:spPr>
              <a:xfrm flipH="1">
                <a:off x="4420" y="2293"/>
                <a:ext cx="450" cy="471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44067" name="Line 127"/>
              <p:cNvSpPr/>
              <p:nvPr/>
            </p:nvSpPr>
            <p:spPr>
              <a:xfrm flipH="1">
                <a:off x="4540" y="2374"/>
                <a:ext cx="363" cy="390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44068" name="Line 128"/>
              <p:cNvSpPr/>
              <p:nvPr/>
            </p:nvSpPr>
            <p:spPr>
              <a:xfrm flipH="1">
                <a:off x="4657" y="2473"/>
                <a:ext cx="270" cy="279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44069" name="Line 129"/>
              <p:cNvSpPr/>
              <p:nvPr/>
            </p:nvSpPr>
            <p:spPr>
              <a:xfrm flipH="1">
                <a:off x="4761" y="2517"/>
                <a:ext cx="228" cy="234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44070" name="Line 130"/>
              <p:cNvSpPr/>
              <p:nvPr/>
            </p:nvSpPr>
            <p:spPr>
              <a:xfrm flipH="1">
                <a:off x="4867" y="2539"/>
                <a:ext cx="207" cy="213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44071" name="Line 131"/>
              <p:cNvSpPr/>
              <p:nvPr/>
            </p:nvSpPr>
            <p:spPr>
              <a:xfrm flipH="1">
                <a:off x="4964" y="2611"/>
                <a:ext cx="128" cy="140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sm" len="lg"/>
                <a:tailEnd type="none" w="sm" len="lg"/>
              </a:ln>
            </p:spPr>
          </p:sp>
        </p:grpSp>
        <p:sp>
          <p:nvSpPr>
            <p:cNvPr id="44059" name="Freeform 132"/>
            <p:cNvSpPr/>
            <p:nvPr/>
          </p:nvSpPr>
          <p:spPr>
            <a:xfrm>
              <a:off x="3904" y="3000"/>
              <a:ext cx="1126" cy="582"/>
            </a:xfrm>
            <a:custGeom>
              <a:avLst/>
              <a:gdLst>
                <a:gd name="txL" fmla="*/ 0 w 1126"/>
                <a:gd name="txT" fmla="*/ 0 h 582"/>
                <a:gd name="txR" fmla="*/ 1126 w 1126"/>
                <a:gd name="txB" fmla="*/ 582 h 582"/>
              </a:gdLst>
              <a:ahLst/>
              <a:cxnLst>
                <a:cxn ang="0">
                  <a:pos x="82" y="580"/>
                </a:cxn>
                <a:cxn ang="0">
                  <a:pos x="82" y="552"/>
                </a:cxn>
                <a:cxn ang="0">
                  <a:pos x="0" y="474"/>
                </a:cxn>
                <a:cxn ang="0">
                  <a:pos x="32" y="362"/>
                </a:cxn>
                <a:cxn ang="0">
                  <a:pos x="144" y="342"/>
                </a:cxn>
                <a:cxn ang="0">
                  <a:pos x="186" y="284"/>
                </a:cxn>
                <a:cxn ang="0">
                  <a:pos x="174" y="150"/>
                </a:cxn>
                <a:cxn ang="0">
                  <a:pos x="244" y="92"/>
                </a:cxn>
                <a:cxn ang="0">
                  <a:pos x="376" y="136"/>
                </a:cxn>
                <a:cxn ang="0">
                  <a:pos x="438" y="114"/>
                </a:cxn>
                <a:cxn ang="0">
                  <a:pos x="496" y="0"/>
                </a:cxn>
                <a:cxn ang="0">
                  <a:pos x="600" y="0"/>
                </a:cxn>
                <a:cxn ang="0">
                  <a:pos x="662" y="104"/>
                </a:cxn>
                <a:cxn ang="0">
                  <a:pos x="736" y="126"/>
                </a:cxn>
                <a:cxn ang="0">
                  <a:pos x="850" y="74"/>
                </a:cxn>
                <a:cxn ang="0">
                  <a:pos x="924" y="120"/>
                </a:cxn>
                <a:cxn ang="0">
                  <a:pos x="924" y="258"/>
                </a:cxn>
                <a:cxn ang="0">
                  <a:pos x="984" y="318"/>
                </a:cxn>
                <a:cxn ang="0">
                  <a:pos x="1096" y="340"/>
                </a:cxn>
                <a:cxn ang="0">
                  <a:pos x="1126" y="432"/>
                </a:cxn>
                <a:cxn ang="0">
                  <a:pos x="1042" y="538"/>
                </a:cxn>
                <a:cxn ang="0">
                  <a:pos x="1042" y="582"/>
                </a:cxn>
              </a:cxnLst>
              <a:rect l="txL" t="txT" r="txR" b="txB"/>
              <a:pathLst>
                <a:path w="1126" h="582">
                  <a:moveTo>
                    <a:pt x="82" y="580"/>
                  </a:moveTo>
                  <a:lnTo>
                    <a:pt x="82" y="552"/>
                  </a:lnTo>
                  <a:lnTo>
                    <a:pt x="0" y="474"/>
                  </a:lnTo>
                  <a:lnTo>
                    <a:pt x="32" y="362"/>
                  </a:lnTo>
                  <a:lnTo>
                    <a:pt x="144" y="342"/>
                  </a:lnTo>
                  <a:lnTo>
                    <a:pt x="186" y="284"/>
                  </a:lnTo>
                  <a:lnTo>
                    <a:pt x="174" y="150"/>
                  </a:lnTo>
                  <a:lnTo>
                    <a:pt x="244" y="92"/>
                  </a:lnTo>
                  <a:lnTo>
                    <a:pt x="376" y="136"/>
                  </a:lnTo>
                  <a:lnTo>
                    <a:pt x="438" y="114"/>
                  </a:lnTo>
                  <a:lnTo>
                    <a:pt x="496" y="0"/>
                  </a:lnTo>
                  <a:lnTo>
                    <a:pt x="600" y="0"/>
                  </a:lnTo>
                  <a:lnTo>
                    <a:pt x="662" y="104"/>
                  </a:lnTo>
                  <a:lnTo>
                    <a:pt x="736" y="126"/>
                  </a:lnTo>
                  <a:lnTo>
                    <a:pt x="850" y="74"/>
                  </a:lnTo>
                  <a:lnTo>
                    <a:pt x="924" y="120"/>
                  </a:lnTo>
                  <a:lnTo>
                    <a:pt x="924" y="258"/>
                  </a:lnTo>
                  <a:lnTo>
                    <a:pt x="984" y="318"/>
                  </a:lnTo>
                  <a:lnTo>
                    <a:pt x="1096" y="340"/>
                  </a:lnTo>
                  <a:lnTo>
                    <a:pt x="1126" y="432"/>
                  </a:lnTo>
                  <a:lnTo>
                    <a:pt x="1042" y="538"/>
                  </a:lnTo>
                  <a:lnTo>
                    <a:pt x="1042" y="582"/>
                  </a:lnTo>
                </a:path>
              </a:pathLst>
            </a:custGeom>
            <a:noFill/>
            <a:ln w="28575" cap="flat" cmpd="sng">
              <a:solidFill>
                <a:srgbClr val="0000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25445" name="Text Box 133"/>
          <p:cNvSpPr txBox="1"/>
          <p:nvPr/>
        </p:nvSpPr>
        <p:spPr>
          <a:xfrm>
            <a:off x="3667125" y="2971800"/>
            <a:ext cx="3248025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000" i="0" dirty="0">
                <a:solidFill>
                  <a:srgbClr val="0000CC"/>
                </a:solidFill>
                <a:latin typeface="Times New Roman" panose="02020603050405020304" pitchFamily="18" charset="0"/>
                <a:ea typeface="仿宋_GB2312" pitchFamily="49" charset="-122"/>
              </a:rPr>
              <a:t>——</a:t>
            </a:r>
            <a:r>
              <a:rPr lang="zh-CN" altLang="en-US" sz="2000" i="0" dirty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制造容易，应用最广。</a:t>
            </a:r>
          </a:p>
        </p:txBody>
      </p:sp>
      <p:sp>
        <p:nvSpPr>
          <p:cNvPr id="525446" name="Text Box 134"/>
          <p:cNvSpPr txBox="1"/>
          <p:nvPr/>
        </p:nvSpPr>
        <p:spPr>
          <a:xfrm>
            <a:off x="3667125" y="3568700"/>
            <a:ext cx="2736850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000" i="0" dirty="0">
                <a:solidFill>
                  <a:srgbClr val="0000CC"/>
                </a:solidFill>
                <a:latin typeface="Times New Roman" panose="02020603050405020304" pitchFamily="18" charset="0"/>
                <a:ea typeface="仿宋_GB2312" pitchFamily="49" charset="-122"/>
              </a:rPr>
              <a:t>——</a:t>
            </a:r>
            <a:r>
              <a:rPr lang="zh-CN" altLang="en-US" sz="2000" i="0" dirty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用于高强度连接。</a:t>
            </a:r>
          </a:p>
        </p:txBody>
      </p:sp>
      <p:sp>
        <p:nvSpPr>
          <p:cNvPr id="525447" name="Text Box 135"/>
          <p:cNvSpPr txBox="1"/>
          <p:nvPr/>
        </p:nvSpPr>
        <p:spPr>
          <a:xfrm>
            <a:off x="3667125" y="4171950"/>
            <a:ext cx="3121025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000" i="0" dirty="0">
                <a:solidFill>
                  <a:srgbClr val="0000CC"/>
                </a:solidFill>
                <a:latin typeface="Times New Roman" panose="02020603050405020304" pitchFamily="18" charset="0"/>
                <a:ea typeface="仿宋_GB2312" pitchFamily="49" charset="-122"/>
              </a:rPr>
              <a:t>——</a:t>
            </a:r>
            <a:r>
              <a:rPr lang="zh-CN" altLang="en-US" sz="2000" i="0" dirty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rPr>
              <a:t>用于薄壁零件连接。 </a:t>
            </a:r>
          </a:p>
        </p:txBody>
      </p:sp>
      <p:sp>
        <p:nvSpPr>
          <p:cNvPr id="525448" name="Rectangle 136"/>
          <p:cNvSpPr>
            <a:spLocks noChangeArrowheads="1"/>
          </p:cNvSpPr>
          <p:nvPr/>
        </p:nvSpPr>
        <p:spPr bwMode="auto">
          <a:xfrm>
            <a:off x="1773238" y="2894013"/>
            <a:ext cx="1717675" cy="457200"/>
          </a:xfrm>
          <a:prstGeom prst="rect">
            <a:avLst/>
          </a:prstGeom>
          <a:noFill/>
          <a:ln w="9525">
            <a:noFill/>
            <a:miter lim="800000"/>
            <a:headEnd type="none" w="sm" len="lg"/>
            <a:tailEnd type="none" w="sm" len="lg"/>
          </a:ln>
          <a:effectLst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矩形花键  </a:t>
            </a:r>
          </a:p>
        </p:txBody>
      </p:sp>
      <p:sp>
        <p:nvSpPr>
          <p:cNvPr id="525449" name="Rectangle 137"/>
          <p:cNvSpPr>
            <a:spLocks noChangeArrowheads="1"/>
          </p:cNvSpPr>
          <p:nvPr/>
        </p:nvSpPr>
        <p:spPr bwMode="auto">
          <a:xfrm>
            <a:off x="1754188" y="3490913"/>
            <a:ext cx="1870075" cy="457200"/>
          </a:xfrm>
          <a:prstGeom prst="rect">
            <a:avLst/>
          </a:prstGeom>
          <a:noFill/>
          <a:ln w="9525">
            <a:noFill/>
            <a:miter lim="800000"/>
            <a:headEnd type="none" w="sm" len="lg"/>
            <a:tailEnd type="none" w="sm" len="lg"/>
          </a:ln>
          <a:effectLst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渐开线花键 </a:t>
            </a:r>
          </a:p>
        </p:txBody>
      </p:sp>
      <p:sp>
        <p:nvSpPr>
          <p:cNvPr id="525450" name="Rectangle 138"/>
          <p:cNvSpPr>
            <a:spLocks noChangeArrowheads="1"/>
          </p:cNvSpPr>
          <p:nvPr/>
        </p:nvSpPr>
        <p:spPr bwMode="auto">
          <a:xfrm>
            <a:off x="1754188" y="4094163"/>
            <a:ext cx="1870075" cy="457200"/>
          </a:xfrm>
          <a:prstGeom prst="rect">
            <a:avLst/>
          </a:prstGeom>
          <a:noFill/>
          <a:ln w="9525">
            <a:noFill/>
            <a:miter lim="800000"/>
            <a:headEnd type="none" w="sm" len="lg"/>
            <a:tailEnd type="none" w="sm" len="lg"/>
          </a:ln>
          <a:effectLst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三角形花键 </a:t>
            </a:r>
          </a:p>
        </p:txBody>
      </p:sp>
      <p:sp>
        <p:nvSpPr>
          <p:cNvPr id="525451" name="AutoShape 139"/>
          <p:cNvSpPr/>
          <p:nvPr/>
        </p:nvSpPr>
        <p:spPr>
          <a:xfrm>
            <a:off x="1258888" y="3165475"/>
            <a:ext cx="342900" cy="1219200"/>
          </a:xfrm>
          <a:prstGeom prst="leftBrace">
            <a:avLst>
              <a:gd name="adj1" fmla="val 29629"/>
              <a:gd name="adj2" fmla="val 50000"/>
            </a:avLst>
          </a:prstGeom>
          <a:noFill/>
          <a:ln w="28575" cap="flat" cmpd="sng">
            <a:solidFill>
              <a:srgbClr val="990000"/>
            </a:solidFill>
            <a:prstDash val="solid"/>
            <a:headEnd type="none" w="sm" len="lg"/>
            <a:tailEnd type="none" w="sm" len="lg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4054" name="Rectangle 14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13.3.2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花键联结</a:t>
            </a:r>
            <a:endParaRPr lang="zh-CN" altLang="en-US" i="0" dirty="0">
              <a:solidFill>
                <a:srgbClr val="CC33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525455" name="Rectangle 143"/>
          <p:cNvSpPr>
            <a:spLocks noChangeArrowheads="1"/>
          </p:cNvSpPr>
          <p:nvPr/>
        </p:nvSpPr>
        <p:spPr bwMode="auto">
          <a:xfrm>
            <a:off x="1444625" y="6061075"/>
            <a:ext cx="1717675" cy="457200"/>
          </a:xfrm>
          <a:prstGeom prst="rect">
            <a:avLst/>
          </a:prstGeom>
          <a:noFill/>
          <a:ln w="9525">
            <a:noFill/>
            <a:miter lim="800000"/>
            <a:headEnd type="none" w="sm" len="lg"/>
            <a:tailEnd type="none" w="sm" len="lg"/>
          </a:ln>
          <a:effectLst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矩形花键  </a:t>
            </a:r>
          </a:p>
        </p:txBody>
      </p:sp>
      <p:sp>
        <p:nvSpPr>
          <p:cNvPr id="525456" name="Rectangle 144"/>
          <p:cNvSpPr>
            <a:spLocks noChangeArrowheads="1"/>
          </p:cNvSpPr>
          <p:nvPr/>
        </p:nvSpPr>
        <p:spPr bwMode="auto">
          <a:xfrm>
            <a:off x="3914775" y="6062663"/>
            <a:ext cx="1870075" cy="457200"/>
          </a:xfrm>
          <a:prstGeom prst="rect">
            <a:avLst/>
          </a:prstGeom>
          <a:noFill/>
          <a:ln w="9525">
            <a:noFill/>
            <a:miter lim="800000"/>
            <a:headEnd type="none" w="sm" len="lg"/>
            <a:tailEnd type="none" w="sm" len="lg"/>
          </a:ln>
          <a:effectLst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渐开线花键 </a:t>
            </a:r>
          </a:p>
        </p:txBody>
      </p:sp>
      <p:sp>
        <p:nvSpPr>
          <p:cNvPr id="525457" name="Rectangle 145"/>
          <p:cNvSpPr>
            <a:spLocks noChangeArrowheads="1"/>
          </p:cNvSpPr>
          <p:nvPr/>
        </p:nvSpPr>
        <p:spPr bwMode="auto">
          <a:xfrm>
            <a:off x="6561138" y="6167438"/>
            <a:ext cx="1870075" cy="457200"/>
          </a:xfrm>
          <a:prstGeom prst="rect">
            <a:avLst/>
          </a:prstGeom>
          <a:noFill/>
          <a:ln w="9525">
            <a:noFill/>
            <a:miter lim="800000"/>
            <a:headEnd type="none" w="sm" len="lg"/>
            <a:tailEnd type="none" w="sm" len="lg"/>
          </a:ln>
          <a:effectLst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三角形花键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5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25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25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5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25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25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25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25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25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25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25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25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25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525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525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14" grpId="0" animBg="1"/>
      <p:bldP spid="525316" grpId="0" build="p"/>
      <p:bldP spid="525429" grpId="0"/>
      <p:bldP spid="525445" grpId="0"/>
      <p:bldP spid="525446" grpId="0"/>
      <p:bldP spid="525447" grpId="0"/>
      <p:bldP spid="525448" grpId="0"/>
      <p:bldP spid="525449" grpId="0"/>
      <p:bldP spid="525450" grpId="0"/>
      <p:bldP spid="525451" grpId="0" animBg="1"/>
      <p:bldP spid="525455" grpId="0"/>
      <p:bldP spid="525456" grpId="0"/>
      <p:bldP spid="52545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8B96D09-EB87-4EEC-8F3F-12C04CC7B521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17:19:13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15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39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526338" name="Rectangle 2"/>
          <p:cNvSpPr/>
          <p:nvPr/>
        </p:nvSpPr>
        <p:spPr>
          <a:xfrm>
            <a:off x="209550" y="679450"/>
            <a:ext cx="4124325" cy="493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i="0" dirty="0">
                <a:latin typeface="仿宋_GB2312" pitchFamily="49" charset="-122"/>
                <a:ea typeface="仿宋_GB2312" pitchFamily="49" charset="-122"/>
              </a:rPr>
              <a:t>外花键的画法和尺寸标注  </a:t>
            </a:r>
          </a:p>
        </p:txBody>
      </p:sp>
      <p:sp>
        <p:nvSpPr>
          <p:cNvPr id="526339" name="AutoShape 3"/>
          <p:cNvSpPr/>
          <p:nvPr/>
        </p:nvSpPr>
        <p:spPr>
          <a:xfrm>
            <a:off x="4354513" y="4868863"/>
            <a:ext cx="2233612" cy="1439862"/>
          </a:xfrm>
          <a:prstGeom prst="wedgeRoundRectCallout">
            <a:avLst>
              <a:gd name="adj1" fmla="val -108778"/>
              <a:gd name="adj2" fmla="val -151764"/>
              <a:gd name="adj3" fmla="val 16667"/>
            </a:avLst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l"/>
            <a:r>
              <a:rPr lang="zh-CN" altLang="en-US" sz="1800" i="0" dirty="0">
                <a:solidFill>
                  <a:schemeClr val="tx2"/>
                </a:solidFill>
                <a:latin typeface="仿宋_GB2312" pitchFamily="49" charset="-122"/>
                <a:ea typeface="仿宋_GB2312" pitchFamily="49" charset="-122"/>
              </a:rPr>
              <a:t>对外花键，在反应轴线的视图上，大径用粗实线、小径用细实线绘制。</a:t>
            </a:r>
          </a:p>
        </p:txBody>
      </p:sp>
      <p:grpSp>
        <p:nvGrpSpPr>
          <p:cNvPr id="2" name="Group 4"/>
          <p:cNvGrpSpPr/>
          <p:nvPr/>
        </p:nvGrpSpPr>
        <p:grpSpPr>
          <a:xfrm>
            <a:off x="179388" y="1490663"/>
            <a:ext cx="4103687" cy="3090862"/>
            <a:chOff x="68" y="1208"/>
            <a:chExt cx="2585" cy="1947"/>
          </a:xfrm>
        </p:grpSpPr>
        <p:sp>
          <p:nvSpPr>
            <p:cNvPr id="45150" name="Line 5"/>
            <p:cNvSpPr/>
            <p:nvPr/>
          </p:nvSpPr>
          <p:spPr>
            <a:xfrm>
              <a:off x="158" y="2024"/>
              <a:ext cx="2495" cy="0"/>
            </a:xfrm>
            <a:prstGeom prst="line">
              <a:avLst/>
            </a:prstGeom>
            <a:ln w="12700" cap="flat" cmpd="sng">
              <a:solidFill>
                <a:srgbClr val="0000CC"/>
              </a:solidFill>
              <a:prstDash val="lgDashDot"/>
              <a:headEnd type="none" w="med" len="med"/>
              <a:tailEnd type="none" w="med" len="med"/>
            </a:ln>
          </p:spPr>
        </p:sp>
        <p:grpSp>
          <p:nvGrpSpPr>
            <p:cNvPr id="45151" name="Group 6"/>
            <p:cNvGrpSpPr/>
            <p:nvPr/>
          </p:nvGrpSpPr>
          <p:grpSpPr>
            <a:xfrm>
              <a:off x="68" y="1208"/>
              <a:ext cx="2268" cy="1947"/>
              <a:chOff x="68" y="1208"/>
              <a:chExt cx="2268" cy="1947"/>
            </a:xfrm>
          </p:grpSpPr>
          <p:grpSp>
            <p:nvGrpSpPr>
              <p:cNvPr id="45152" name="Group 7"/>
              <p:cNvGrpSpPr/>
              <p:nvPr/>
            </p:nvGrpSpPr>
            <p:grpSpPr>
              <a:xfrm>
                <a:off x="68" y="1298"/>
                <a:ext cx="2268" cy="1451"/>
                <a:chOff x="204" y="1525"/>
                <a:chExt cx="2268" cy="1451"/>
              </a:xfrm>
            </p:grpSpPr>
            <p:sp>
              <p:nvSpPr>
                <p:cNvPr id="45163" name="Rectangle 8"/>
                <p:cNvSpPr/>
                <p:nvPr/>
              </p:nvSpPr>
              <p:spPr>
                <a:xfrm>
                  <a:off x="340" y="1637"/>
                  <a:ext cx="2041" cy="1224"/>
                </a:xfrm>
                <a:prstGeom prst="rect">
                  <a:avLst/>
                </a:prstGeom>
                <a:noFill/>
                <a:ln w="28575" cap="flat" cmpd="sng">
                  <a:solidFill>
                    <a:srgbClr val="0000CC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5164" name="Rectangle 9"/>
                <p:cNvSpPr/>
                <p:nvPr/>
              </p:nvSpPr>
              <p:spPr>
                <a:xfrm>
                  <a:off x="1066" y="1752"/>
                  <a:ext cx="1406" cy="998"/>
                </a:xfrm>
                <a:prstGeom prst="rect">
                  <a:avLst/>
                </a:prstGeom>
                <a:noFill/>
                <a:ln w="12700" cap="flat" cmpd="sng">
                  <a:solidFill>
                    <a:srgbClr val="0000CC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5165" name="Line 10"/>
                <p:cNvSpPr/>
                <p:nvPr/>
              </p:nvSpPr>
              <p:spPr>
                <a:xfrm>
                  <a:off x="884" y="1640"/>
                  <a:ext cx="0" cy="1224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5166" name="Line 11"/>
                <p:cNvSpPr/>
                <p:nvPr/>
              </p:nvSpPr>
              <p:spPr>
                <a:xfrm>
                  <a:off x="884" y="1645"/>
                  <a:ext cx="182" cy="104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5167" name="Line 12"/>
                <p:cNvSpPr/>
                <p:nvPr/>
              </p:nvSpPr>
              <p:spPr>
                <a:xfrm flipV="1">
                  <a:off x="880" y="2752"/>
                  <a:ext cx="182" cy="104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5168" name="Line 13"/>
                <p:cNvSpPr/>
                <p:nvPr/>
              </p:nvSpPr>
              <p:spPr>
                <a:xfrm>
                  <a:off x="2381" y="1636"/>
                  <a:ext cx="91" cy="113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5169" name="Line 14"/>
                <p:cNvSpPr/>
                <p:nvPr/>
              </p:nvSpPr>
              <p:spPr>
                <a:xfrm flipV="1">
                  <a:off x="2381" y="2750"/>
                  <a:ext cx="91" cy="113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5170" name="Rectangle 15"/>
                <p:cNvSpPr/>
                <p:nvPr/>
              </p:nvSpPr>
              <p:spPr>
                <a:xfrm>
                  <a:off x="204" y="1525"/>
                  <a:ext cx="181" cy="1451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5171" name="Freeform 16"/>
                <p:cNvSpPr/>
                <p:nvPr/>
              </p:nvSpPr>
              <p:spPr>
                <a:xfrm>
                  <a:off x="338" y="1638"/>
                  <a:ext cx="69" cy="1212"/>
                </a:xfrm>
                <a:custGeom>
                  <a:avLst/>
                  <a:gdLst>
                    <a:gd name="txL" fmla="*/ 0 w 69"/>
                    <a:gd name="txT" fmla="*/ 0 h 1212"/>
                    <a:gd name="txR" fmla="*/ 69 w 69"/>
                    <a:gd name="txB" fmla="*/ 1212 h 1212"/>
                  </a:gdLst>
                  <a:ahLst/>
                  <a:cxnLst>
                    <a:cxn ang="0">
                      <a:pos x="46" y="0"/>
                    </a:cxn>
                    <a:cxn ang="0">
                      <a:pos x="28" y="102"/>
                    </a:cxn>
                    <a:cxn ang="0">
                      <a:pos x="64" y="678"/>
                    </a:cxn>
                    <a:cxn ang="0">
                      <a:pos x="28" y="1146"/>
                    </a:cxn>
                    <a:cxn ang="0">
                      <a:pos x="46" y="1212"/>
                    </a:cxn>
                  </a:cxnLst>
                  <a:rect l="txL" t="txT" r="txR" b="txB"/>
                  <a:pathLst>
                    <a:path w="69" h="1212">
                      <a:moveTo>
                        <a:pt x="46" y="0"/>
                      </a:moveTo>
                      <a:cubicBezTo>
                        <a:pt x="40" y="34"/>
                        <a:pt x="39" y="69"/>
                        <a:pt x="28" y="102"/>
                      </a:cubicBezTo>
                      <a:cubicBezTo>
                        <a:pt x="0" y="298"/>
                        <a:pt x="52" y="484"/>
                        <a:pt x="64" y="678"/>
                      </a:cubicBezTo>
                      <a:cubicBezTo>
                        <a:pt x="61" y="865"/>
                        <a:pt x="69" y="984"/>
                        <a:pt x="28" y="1146"/>
                      </a:cubicBezTo>
                      <a:cubicBezTo>
                        <a:pt x="34" y="1168"/>
                        <a:pt x="36" y="1191"/>
                        <a:pt x="46" y="1212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0000CC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5153" name="Group 17"/>
              <p:cNvGrpSpPr/>
              <p:nvPr/>
            </p:nvGrpSpPr>
            <p:grpSpPr>
              <a:xfrm>
                <a:off x="930" y="2523"/>
                <a:ext cx="1406" cy="499"/>
                <a:chOff x="1066" y="2523"/>
                <a:chExt cx="1406" cy="499"/>
              </a:xfrm>
            </p:grpSpPr>
            <p:sp>
              <p:nvSpPr>
                <p:cNvPr id="45159" name="Line 18"/>
                <p:cNvSpPr/>
                <p:nvPr/>
              </p:nvSpPr>
              <p:spPr>
                <a:xfrm>
                  <a:off x="1066" y="2523"/>
                  <a:ext cx="0" cy="499"/>
                </a:xfrm>
                <a:prstGeom prst="line">
                  <a:avLst/>
                </a:prstGeom>
                <a:ln w="9525" cap="flat" cmpd="sng">
                  <a:solidFill>
                    <a:srgbClr val="99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5160" name="Line 19"/>
                <p:cNvSpPr/>
                <p:nvPr/>
              </p:nvSpPr>
              <p:spPr>
                <a:xfrm>
                  <a:off x="2472" y="2523"/>
                  <a:ext cx="0" cy="499"/>
                </a:xfrm>
                <a:prstGeom prst="line">
                  <a:avLst/>
                </a:prstGeom>
                <a:ln w="9525" cap="flat" cmpd="sng">
                  <a:solidFill>
                    <a:srgbClr val="99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5161" name="Line 20"/>
                <p:cNvSpPr/>
                <p:nvPr/>
              </p:nvSpPr>
              <p:spPr>
                <a:xfrm>
                  <a:off x="1066" y="2931"/>
                  <a:ext cx="1406" cy="0"/>
                </a:xfrm>
                <a:prstGeom prst="line">
                  <a:avLst/>
                </a:prstGeom>
                <a:ln w="9525" cap="flat" cmpd="sng">
                  <a:solidFill>
                    <a:srgbClr val="990000"/>
                  </a:solidFill>
                  <a:prstDash val="solid"/>
                  <a:headEnd type="triangle" w="med" len="med"/>
                  <a:tailEnd type="triangle" w="med" len="med"/>
                </a:ln>
              </p:spPr>
            </p:sp>
            <p:sp>
              <p:nvSpPr>
                <p:cNvPr id="45162" name="Text Box 21"/>
                <p:cNvSpPr txBox="1"/>
                <p:nvPr/>
              </p:nvSpPr>
              <p:spPr>
                <a:xfrm>
                  <a:off x="1653" y="2773"/>
                  <a:ext cx="317" cy="1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>
                    <a:lnSpc>
                      <a:spcPct val="70000"/>
                    </a:lnSpc>
                    <a:spcBef>
                      <a:spcPct val="50000"/>
                    </a:spcBef>
                  </a:pPr>
                  <a:r>
                    <a:rPr lang="en-US" altLang="zh-CN" sz="1600" dirty="0">
                      <a:solidFill>
                        <a:srgbClr val="990000"/>
                      </a:solidFill>
                      <a:latin typeface="Garamond" panose="02020404030301010803" pitchFamily="18" charset="0"/>
                      <a:ea typeface="宋体" panose="02010600030101010101" pitchFamily="2" charset="-122"/>
                    </a:rPr>
                    <a:t>L</a:t>
                  </a:r>
                </a:p>
              </p:txBody>
            </p:sp>
          </p:grpSp>
          <p:grpSp>
            <p:nvGrpSpPr>
              <p:cNvPr id="45154" name="Group 22"/>
              <p:cNvGrpSpPr/>
              <p:nvPr/>
            </p:nvGrpSpPr>
            <p:grpSpPr>
              <a:xfrm>
                <a:off x="1837" y="1208"/>
                <a:ext cx="226" cy="1947"/>
                <a:chOff x="1973" y="1208"/>
                <a:chExt cx="226" cy="1947"/>
              </a:xfrm>
            </p:grpSpPr>
            <p:sp>
              <p:nvSpPr>
                <p:cNvPr id="45155" name="Line 23"/>
                <p:cNvSpPr/>
                <p:nvPr/>
              </p:nvSpPr>
              <p:spPr>
                <a:xfrm>
                  <a:off x="1973" y="1208"/>
                  <a:ext cx="0" cy="136"/>
                </a:xfrm>
                <a:prstGeom prst="line">
                  <a:avLst/>
                </a:prstGeom>
                <a:ln w="38100" cap="flat" cmpd="sng">
                  <a:solidFill>
                    <a:srgbClr val="99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5156" name="Line 24"/>
                <p:cNvSpPr/>
                <p:nvPr/>
              </p:nvSpPr>
              <p:spPr>
                <a:xfrm>
                  <a:off x="1973" y="2977"/>
                  <a:ext cx="0" cy="136"/>
                </a:xfrm>
                <a:prstGeom prst="line">
                  <a:avLst/>
                </a:prstGeom>
                <a:ln w="38100" cap="flat" cmpd="sng">
                  <a:solidFill>
                    <a:srgbClr val="99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5157" name="Text Box 25"/>
                <p:cNvSpPr txBox="1"/>
                <p:nvPr/>
              </p:nvSpPr>
              <p:spPr>
                <a:xfrm>
                  <a:off x="1973" y="2976"/>
                  <a:ext cx="226" cy="17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>
                    <a:lnSpc>
                      <a:spcPct val="70000"/>
                    </a:lnSpc>
                    <a:spcBef>
                      <a:spcPct val="50000"/>
                    </a:spcBef>
                  </a:pPr>
                  <a:r>
                    <a:rPr lang="en-US" altLang="zh-CN" sz="1800" dirty="0">
                      <a:solidFill>
                        <a:srgbClr val="990000"/>
                      </a:solidFill>
                      <a:latin typeface="Garamond" panose="02020404030301010803" pitchFamily="18" charset="0"/>
                      <a:ea typeface="宋体" panose="02010600030101010101" pitchFamily="2" charset="-122"/>
                    </a:rPr>
                    <a:t>A</a:t>
                  </a:r>
                </a:p>
              </p:txBody>
            </p:sp>
            <p:sp>
              <p:nvSpPr>
                <p:cNvPr id="45158" name="Text Box 26"/>
                <p:cNvSpPr txBox="1"/>
                <p:nvPr/>
              </p:nvSpPr>
              <p:spPr>
                <a:xfrm>
                  <a:off x="1973" y="1210"/>
                  <a:ext cx="226" cy="17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>
                    <a:lnSpc>
                      <a:spcPct val="70000"/>
                    </a:lnSpc>
                    <a:spcBef>
                      <a:spcPct val="50000"/>
                    </a:spcBef>
                  </a:pPr>
                  <a:r>
                    <a:rPr lang="en-US" altLang="zh-CN" sz="1800" dirty="0">
                      <a:solidFill>
                        <a:srgbClr val="990000"/>
                      </a:solidFill>
                      <a:latin typeface="Garamond" panose="02020404030301010803" pitchFamily="18" charset="0"/>
                      <a:ea typeface="宋体" panose="02010600030101010101" pitchFamily="2" charset="-122"/>
                    </a:rPr>
                    <a:t>A</a:t>
                  </a:r>
                </a:p>
              </p:txBody>
            </p:sp>
          </p:grpSp>
        </p:grpSp>
      </p:grpSp>
      <p:grpSp>
        <p:nvGrpSpPr>
          <p:cNvPr id="7" name="Group 27"/>
          <p:cNvGrpSpPr/>
          <p:nvPr/>
        </p:nvGrpSpPr>
        <p:grpSpPr>
          <a:xfrm>
            <a:off x="3922713" y="566738"/>
            <a:ext cx="5041900" cy="3587750"/>
            <a:chOff x="2426" y="626"/>
            <a:chExt cx="3176" cy="2260"/>
          </a:xfrm>
        </p:grpSpPr>
        <p:grpSp>
          <p:nvGrpSpPr>
            <p:cNvPr id="45071" name="Group 28"/>
            <p:cNvGrpSpPr/>
            <p:nvPr/>
          </p:nvGrpSpPr>
          <p:grpSpPr>
            <a:xfrm>
              <a:off x="2426" y="1071"/>
              <a:ext cx="1542" cy="1815"/>
              <a:chOff x="2699" y="1071"/>
              <a:chExt cx="1542" cy="1815"/>
            </a:xfrm>
          </p:grpSpPr>
          <p:grpSp>
            <p:nvGrpSpPr>
              <p:cNvPr id="45127" name="Group 29"/>
              <p:cNvGrpSpPr/>
              <p:nvPr/>
            </p:nvGrpSpPr>
            <p:grpSpPr>
              <a:xfrm>
                <a:off x="2699" y="1071"/>
                <a:ext cx="1542" cy="1815"/>
                <a:chOff x="2608" y="1071"/>
                <a:chExt cx="1542" cy="1815"/>
              </a:xfrm>
            </p:grpSpPr>
            <p:grpSp>
              <p:nvGrpSpPr>
                <p:cNvPr id="45129" name="Group 30"/>
                <p:cNvGrpSpPr/>
                <p:nvPr/>
              </p:nvGrpSpPr>
              <p:grpSpPr>
                <a:xfrm>
                  <a:off x="2699" y="1399"/>
                  <a:ext cx="1266" cy="1252"/>
                  <a:chOff x="2250" y="2541"/>
                  <a:chExt cx="1266" cy="1252"/>
                </a:xfrm>
              </p:grpSpPr>
              <p:sp>
                <p:nvSpPr>
                  <p:cNvPr id="45132" name="Freeform 31"/>
                  <p:cNvSpPr/>
                  <p:nvPr/>
                </p:nvSpPr>
                <p:spPr>
                  <a:xfrm>
                    <a:off x="2304" y="2541"/>
                    <a:ext cx="1149" cy="624"/>
                  </a:xfrm>
                  <a:custGeom>
                    <a:avLst/>
                    <a:gdLst>
                      <a:gd name="txL" fmla="*/ 0 w 1149"/>
                      <a:gd name="txT" fmla="*/ 0 h 624"/>
                      <a:gd name="txR" fmla="*/ 1149 w 1149"/>
                      <a:gd name="txB" fmla="*/ 624 h 624"/>
                    </a:gdLst>
                    <a:ahLst/>
                    <a:cxnLst>
                      <a:cxn ang="0">
                        <a:pos x="100" y="624"/>
                      </a:cxn>
                      <a:cxn ang="0">
                        <a:pos x="100" y="584"/>
                      </a:cxn>
                      <a:cxn ang="0">
                        <a:pos x="102" y="548"/>
                      </a:cxn>
                      <a:cxn ang="0">
                        <a:pos x="106" y="504"/>
                      </a:cxn>
                      <a:cxn ang="0">
                        <a:pos x="0" y="448"/>
                      </a:cxn>
                      <a:cxn ang="0">
                        <a:pos x="26" y="380"/>
                      </a:cxn>
                      <a:cxn ang="0">
                        <a:pos x="54" y="322"/>
                      </a:cxn>
                      <a:cxn ang="0">
                        <a:pos x="93" y="263"/>
                      </a:cxn>
                      <a:cxn ang="0">
                        <a:pos x="136" y="206"/>
                      </a:cxn>
                      <a:cxn ang="0">
                        <a:pos x="242" y="270"/>
                      </a:cxn>
                      <a:cxn ang="0">
                        <a:pos x="270" y="240"/>
                      </a:cxn>
                      <a:cxn ang="0">
                        <a:pos x="310" y="206"/>
                      </a:cxn>
                      <a:cxn ang="0">
                        <a:pos x="352" y="176"/>
                      </a:cxn>
                      <a:cxn ang="0">
                        <a:pos x="402" y="156"/>
                      </a:cxn>
                      <a:cxn ang="0">
                        <a:pos x="446" y="142"/>
                      </a:cxn>
                      <a:cxn ang="0">
                        <a:pos x="446" y="10"/>
                      </a:cxn>
                      <a:cxn ang="0">
                        <a:pos x="582" y="0"/>
                      </a:cxn>
                      <a:cxn ang="0">
                        <a:pos x="712" y="10"/>
                      </a:cxn>
                      <a:cxn ang="0">
                        <a:pos x="712" y="134"/>
                      </a:cxn>
                      <a:cxn ang="0">
                        <a:pos x="749" y="151"/>
                      </a:cxn>
                      <a:cxn ang="0">
                        <a:pos x="800" y="170"/>
                      </a:cxn>
                      <a:cxn ang="0">
                        <a:pos x="837" y="190"/>
                      </a:cxn>
                      <a:cxn ang="0">
                        <a:pos x="864" y="204"/>
                      </a:cxn>
                      <a:cxn ang="0">
                        <a:pos x="888" y="224"/>
                      </a:cxn>
                      <a:cxn ang="0">
                        <a:pos x="912" y="244"/>
                      </a:cxn>
                      <a:cxn ang="0">
                        <a:pos x="1006" y="180"/>
                      </a:cxn>
                      <a:cxn ang="0">
                        <a:pos x="1052" y="240"/>
                      </a:cxn>
                      <a:cxn ang="0">
                        <a:pos x="1107" y="305"/>
                      </a:cxn>
                      <a:cxn ang="0">
                        <a:pos x="1149" y="371"/>
                      </a:cxn>
                      <a:cxn ang="0">
                        <a:pos x="1053" y="446"/>
                      </a:cxn>
                      <a:cxn ang="0">
                        <a:pos x="1054" y="464"/>
                      </a:cxn>
                      <a:cxn ang="0">
                        <a:pos x="1060" y="490"/>
                      </a:cxn>
                      <a:cxn ang="0">
                        <a:pos x="1066" y="518"/>
                      </a:cxn>
                      <a:cxn ang="0">
                        <a:pos x="1070" y="542"/>
                      </a:cxn>
                      <a:cxn ang="0">
                        <a:pos x="1074" y="578"/>
                      </a:cxn>
                      <a:cxn ang="0">
                        <a:pos x="1072" y="596"/>
                      </a:cxn>
                    </a:cxnLst>
                    <a:rect l="txL" t="txT" r="txR" b="txB"/>
                    <a:pathLst>
                      <a:path w="1149" h="624">
                        <a:moveTo>
                          <a:pt x="100" y="624"/>
                        </a:moveTo>
                        <a:lnTo>
                          <a:pt x="100" y="584"/>
                        </a:lnTo>
                        <a:lnTo>
                          <a:pt x="102" y="548"/>
                        </a:lnTo>
                        <a:lnTo>
                          <a:pt x="106" y="504"/>
                        </a:lnTo>
                        <a:lnTo>
                          <a:pt x="0" y="448"/>
                        </a:lnTo>
                        <a:lnTo>
                          <a:pt x="26" y="380"/>
                        </a:lnTo>
                        <a:lnTo>
                          <a:pt x="54" y="322"/>
                        </a:lnTo>
                        <a:lnTo>
                          <a:pt x="93" y="263"/>
                        </a:lnTo>
                        <a:lnTo>
                          <a:pt x="136" y="206"/>
                        </a:lnTo>
                        <a:lnTo>
                          <a:pt x="242" y="270"/>
                        </a:lnTo>
                        <a:lnTo>
                          <a:pt x="270" y="240"/>
                        </a:lnTo>
                        <a:lnTo>
                          <a:pt x="310" y="206"/>
                        </a:lnTo>
                        <a:lnTo>
                          <a:pt x="352" y="176"/>
                        </a:lnTo>
                        <a:lnTo>
                          <a:pt x="402" y="156"/>
                        </a:lnTo>
                        <a:lnTo>
                          <a:pt x="446" y="142"/>
                        </a:lnTo>
                        <a:lnTo>
                          <a:pt x="446" y="10"/>
                        </a:lnTo>
                        <a:lnTo>
                          <a:pt x="582" y="0"/>
                        </a:lnTo>
                        <a:lnTo>
                          <a:pt x="712" y="10"/>
                        </a:lnTo>
                        <a:lnTo>
                          <a:pt x="712" y="134"/>
                        </a:lnTo>
                        <a:lnTo>
                          <a:pt x="749" y="151"/>
                        </a:lnTo>
                        <a:lnTo>
                          <a:pt x="800" y="170"/>
                        </a:lnTo>
                        <a:lnTo>
                          <a:pt x="837" y="190"/>
                        </a:lnTo>
                        <a:lnTo>
                          <a:pt x="864" y="204"/>
                        </a:lnTo>
                        <a:lnTo>
                          <a:pt x="888" y="224"/>
                        </a:lnTo>
                        <a:lnTo>
                          <a:pt x="912" y="244"/>
                        </a:lnTo>
                        <a:lnTo>
                          <a:pt x="1006" y="180"/>
                        </a:lnTo>
                        <a:lnTo>
                          <a:pt x="1052" y="240"/>
                        </a:lnTo>
                        <a:lnTo>
                          <a:pt x="1107" y="305"/>
                        </a:lnTo>
                        <a:lnTo>
                          <a:pt x="1149" y="371"/>
                        </a:lnTo>
                        <a:lnTo>
                          <a:pt x="1053" y="446"/>
                        </a:lnTo>
                        <a:lnTo>
                          <a:pt x="1054" y="464"/>
                        </a:lnTo>
                        <a:lnTo>
                          <a:pt x="1060" y="490"/>
                        </a:lnTo>
                        <a:lnTo>
                          <a:pt x="1066" y="518"/>
                        </a:lnTo>
                        <a:lnTo>
                          <a:pt x="1070" y="542"/>
                        </a:lnTo>
                        <a:lnTo>
                          <a:pt x="1074" y="578"/>
                        </a:lnTo>
                        <a:lnTo>
                          <a:pt x="1072" y="596"/>
                        </a:lnTo>
                      </a:path>
                    </a:pathLst>
                  </a:custGeom>
                  <a:noFill/>
                  <a:ln w="28575" cap="flat" cmpd="sng">
                    <a:solidFill>
                      <a:srgbClr val="0000CC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133" name="Oval 32"/>
                  <p:cNvSpPr/>
                  <p:nvPr/>
                </p:nvSpPr>
                <p:spPr>
                  <a:xfrm>
                    <a:off x="2336" y="2568"/>
                    <a:ext cx="1180" cy="1225"/>
                  </a:xfrm>
                  <a:prstGeom prst="ellipse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 anchor="ctr" anchorCtr="0"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5134" name="Line 33"/>
                  <p:cNvSpPr>
                    <a:spLocks noChangeAspect="1"/>
                  </p:cNvSpPr>
                  <p:nvPr/>
                </p:nvSpPr>
                <p:spPr>
                  <a:xfrm flipH="1">
                    <a:off x="2841" y="3095"/>
                    <a:ext cx="540" cy="594"/>
                  </a:xfrm>
                  <a:prstGeom prst="line">
                    <a:avLst/>
                  </a:prstGeom>
                  <a:ln w="9525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5135" name="Line 34"/>
                  <p:cNvSpPr>
                    <a:spLocks noChangeAspect="1"/>
                  </p:cNvSpPr>
                  <p:nvPr/>
                </p:nvSpPr>
                <p:spPr>
                  <a:xfrm flipH="1">
                    <a:off x="3166" y="3230"/>
                    <a:ext cx="231" cy="254"/>
                  </a:xfrm>
                  <a:prstGeom prst="line">
                    <a:avLst/>
                  </a:prstGeom>
                  <a:ln w="9525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5136" name="Line 35"/>
                  <p:cNvSpPr>
                    <a:spLocks noChangeAspect="1"/>
                  </p:cNvSpPr>
                  <p:nvPr/>
                </p:nvSpPr>
                <p:spPr>
                  <a:xfrm flipH="1">
                    <a:off x="2970" y="3593"/>
                    <a:ext cx="84" cy="92"/>
                  </a:xfrm>
                  <a:prstGeom prst="line">
                    <a:avLst/>
                  </a:prstGeom>
                  <a:ln w="9525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5137" name="Line 36"/>
                  <p:cNvSpPr>
                    <a:spLocks noChangeAspect="1"/>
                  </p:cNvSpPr>
                  <p:nvPr/>
                </p:nvSpPr>
                <p:spPr>
                  <a:xfrm flipH="1">
                    <a:off x="3313" y="3319"/>
                    <a:ext cx="127" cy="140"/>
                  </a:xfrm>
                  <a:prstGeom prst="line">
                    <a:avLst/>
                  </a:prstGeom>
                  <a:ln w="9525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5138" name="Line 37"/>
                  <p:cNvSpPr>
                    <a:spLocks noChangeAspect="1"/>
                  </p:cNvSpPr>
                  <p:nvPr/>
                </p:nvSpPr>
                <p:spPr>
                  <a:xfrm flipH="1">
                    <a:off x="2308" y="2783"/>
                    <a:ext cx="190" cy="209"/>
                  </a:xfrm>
                  <a:prstGeom prst="line">
                    <a:avLst/>
                  </a:prstGeom>
                  <a:ln w="9525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5139" name="Arc 38"/>
                  <p:cNvSpPr>
                    <a:spLocks noChangeAspect="1"/>
                  </p:cNvSpPr>
                  <p:nvPr/>
                </p:nvSpPr>
                <p:spPr>
                  <a:xfrm rot="6306809">
                    <a:off x="2366" y="2654"/>
                    <a:ext cx="991" cy="1224"/>
                  </a:xfrm>
                  <a:custGeom>
                    <a:avLst/>
                    <a:gdLst>
                      <a:gd name="txL" fmla="*/ 0 w 34969"/>
                      <a:gd name="txT" fmla="*/ 0 h 43200"/>
                      <a:gd name="txR" fmla="*/ 34969 w 34969"/>
                      <a:gd name="txB" fmla="*/ 43200 h 43200"/>
                    </a:gdLst>
                    <a:ahLst/>
                    <a:cxnLst>
                      <a:cxn ang="0">
                        <a:pos x="0" y="4"/>
                      </a:cxn>
                      <a:cxn ang="0">
                        <a:pos x="11" y="35"/>
                      </a:cxn>
                      <a:cxn ang="0">
                        <a:pos x="11" y="17"/>
                      </a:cxn>
                    </a:cxnLst>
                    <a:rect l="txL" t="txT" r="txR" b="txB"/>
                    <a:pathLst>
                      <a:path w="34969" h="43200" fill="none">
                        <a:moveTo>
                          <a:pt x="-1" y="4634"/>
                        </a:moveTo>
                        <a:cubicBezTo>
                          <a:pt x="3809" y="1632"/>
                          <a:pt x="8518" y="-1"/>
                          <a:pt x="13369" y="0"/>
                        </a:cubicBezTo>
                        <a:cubicBezTo>
                          <a:pt x="25298" y="0"/>
                          <a:pt x="34969" y="9670"/>
                          <a:pt x="34969" y="21600"/>
                        </a:cubicBezTo>
                        <a:cubicBezTo>
                          <a:pt x="34969" y="33529"/>
                          <a:pt x="25298" y="43199"/>
                          <a:pt x="13369" y="43200"/>
                        </a:cubicBezTo>
                      </a:path>
                      <a:path w="34969" h="43200" stroke="0">
                        <a:moveTo>
                          <a:pt x="-1" y="4634"/>
                        </a:moveTo>
                        <a:cubicBezTo>
                          <a:pt x="3809" y="1632"/>
                          <a:pt x="8518" y="-1"/>
                          <a:pt x="13369" y="0"/>
                        </a:cubicBezTo>
                        <a:cubicBezTo>
                          <a:pt x="25298" y="0"/>
                          <a:pt x="34969" y="9670"/>
                          <a:pt x="34969" y="21600"/>
                        </a:cubicBezTo>
                        <a:cubicBezTo>
                          <a:pt x="34969" y="33529"/>
                          <a:pt x="25298" y="43199"/>
                          <a:pt x="13369" y="43200"/>
                        </a:cubicBezTo>
                        <a:lnTo>
                          <a:pt x="13369" y="21600"/>
                        </a:lnTo>
                        <a:close/>
                      </a:path>
                    </a:pathLst>
                  </a:custGeom>
                  <a:solidFill>
                    <a:schemeClr val="bg1">
                      <a:alpha val="100000"/>
                    </a:schemeClr>
                  </a:solidFill>
                  <a:ln w="28575" cap="flat" cmpd="sng">
                    <a:solidFill>
                      <a:srgbClr val="0000CC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140" name="Line 39"/>
                  <p:cNvSpPr>
                    <a:spLocks noChangeAspect="1"/>
                  </p:cNvSpPr>
                  <p:nvPr/>
                </p:nvSpPr>
                <p:spPr>
                  <a:xfrm flipH="1">
                    <a:off x="2297" y="2554"/>
                    <a:ext cx="680" cy="747"/>
                  </a:xfrm>
                  <a:prstGeom prst="line">
                    <a:avLst/>
                  </a:prstGeom>
                  <a:ln w="9525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5141" name="Line 40"/>
                  <p:cNvSpPr>
                    <a:spLocks noChangeAspect="1"/>
                  </p:cNvSpPr>
                  <p:nvPr/>
                </p:nvSpPr>
                <p:spPr>
                  <a:xfrm flipH="1">
                    <a:off x="2907" y="3119"/>
                    <a:ext cx="596" cy="655"/>
                  </a:xfrm>
                  <a:prstGeom prst="line">
                    <a:avLst/>
                  </a:prstGeom>
                  <a:ln w="9525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5142" name="Line 41"/>
                  <p:cNvSpPr>
                    <a:spLocks noChangeAspect="1"/>
                  </p:cNvSpPr>
                  <p:nvPr/>
                </p:nvSpPr>
                <p:spPr>
                  <a:xfrm flipH="1">
                    <a:off x="2331" y="2669"/>
                    <a:ext cx="682" cy="749"/>
                  </a:xfrm>
                  <a:prstGeom prst="line">
                    <a:avLst/>
                  </a:prstGeom>
                  <a:ln w="9525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5143" name="Line 42"/>
                  <p:cNvSpPr>
                    <a:spLocks noChangeAspect="1"/>
                  </p:cNvSpPr>
                  <p:nvPr/>
                </p:nvSpPr>
                <p:spPr>
                  <a:xfrm flipH="1">
                    <a:off x="2557" y="2787"/>
                    <a:ext cx="791" cy="869"/>
                  </a:xfrm>
                  <a:prstGeom prst="line">
                    <a:avLst/>
                  </a:prstGeom>
                  <a:ln w="9525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5144" name="Line 43"/>
                  <p:cNvSpPr>
                    <a:spLocks noChangeAspect="1"/>
                  </p:cNvSpPr>
                  <p:nvPr/>
                </p:nvSpPr>
                <p:spPr>
                  <a:xfrm flipH="1">
                    <a:off x="2777" y="2976"/>
                    <a:ext cx="703" cy="772"/>
                  </a:xfrm>
                  <a:prstGeom prst="line">
                    <a:avLst/>
                  </a:prstGeom>
                  <a:ln w="9525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5145" name="Line 44"/>
                  <p:cNvSpPr>
                    <a:spLocks noChangeAspect="1"/>
                  </p:cNvSpPr>
                  <p:nvPr/>
                </p:nvSpPr>
                <p:spPr>
                  <a:xfrm flipH="1">
                    <a:off x="2654" y="2872"/>
                    <a:ext cx="766" cy="842"/>
                  </a:xfrm>
                  <a:prstGeom prst="line">
                    <a:avLst/>
                  </a:prstGeom>
                  <a:ln w="9525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5146" name="Line 45"/>
                  <p:cNvSpPr>
                    <a:spLocks noChangeAspect="1"/>
                  </p:cNvSpPr>
                  <p:nvPr/>
                </p:nvSpPr>
                <p:spPr>
                  <a:xfrm flipH="1">
                    <a:off x="2276" y="2541"/>
                    <a:ext cx="580" cy="637"/>
                  </a:xfrm>
                  <a:prstGeom prst="line">
                    <a:avLst/>
                  </a:prstGeom>
                  <a:ln w="9525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5147" name="Line 46"/>
                  <p:cNvSpPr>
                    <a:spLocks noChangeAspect="1"/>
                  </p:cNvSpPr>
                  <p:nvPr/>
                </p:nvSpPr>
                <p:spPr>
                  <a:xfrm flipH="1">
                    <a:off x="2393" y="2722"/>
                    <a:ext cx="712" cy="782"/>
                  </a:xfrm>
                  <a:prstGeom prst="line">
                    <a:avLst/>
                  </a:prstGeom>
                  <a:ln w="9525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5148" name="Line 47"/>
                  <p:cNvSpPr>
                    <a:spLocks noChangeAspect="1"/>
                  </p:cNvSpPr>
                  <p:nvPr/>
                </p:nvSpPr>
                <p:spPr>
                  <a:xfrm flipH="1">
                    <a:off x="2468" y="2778"/>
                    <a:ext cx="732" cy="804"/>
                  </a:xfrm>
                  <a:prstGeom prst="line">
                    <a:avLst/>
                  </a:prstGeom>
                  <a:ln w="9525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5149" name="Line 48"/>
                  <p:cNvSpPr>
                    <a:spLocks noChangeAspect="1"/>
                  </p:cNvSpPr>
                  <p:nvPr/>
                </p:nvSpPr>
                <p:spPr>
                  <a:xfrm flipH="1">
                    <a:off x="3079" y="3285"/>
                    <a:ext cx="413" cy="454"/>
                  </a:xfrm>
                  <a:prstGeom prst="line">
                    <a:avLst/>
                  </a:prstGeom>
                  <a:ln w="9525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sp>
              <p:nvSpPr>
                <p:cNvPr id="45130" name="Line 49"/>
                <p:cNvSpPr/>
                <p:nvPr/>
              </p:nvSpPr>
              <p:spPr>
                <a:xfrm>
                  <a:off x="2608" y="2024"/>
                  <a:ext cx="1542" cy="0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lgDashDot"/>
                  <a:headEnd type="none" w="med" len="med"/>
                  <a:tailEnd type="none" w="med" len="med"/>
                </a:ln>
              </p:spPr>
            </p:sp>
            <p:sp>
              <p:nvSpPr>
                <p:cNvPr id="45131" name="Line 50"/>
                <p:cNvSpPr/>
                <p:nvPr/>
              </p:nvSpPr>
              <p:spPr>
                <a:xfrm>
                  <a:off x="3334" y="1071"/>
                  <a:ext cx="0" cy="1815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lgDashDot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45128" name="Oval 51"/>
              <p:cNvSpPr>
                <a:spLocks noChangeAspect="1"/>
              </p:cNvSpPr>
              <p:nvPr/>
            </p:nvSpPr>
            <p:spPr>
              <a:xfrm>
                <a:off x="2919" y="1519"/>
                <a:ext cx="1009" cy="1009"/>
              </a:xfrm>
              <a:prstGeom prst="ellipse">
                <a:avLst/>
              </a:prstGeom>
              <a:noFill/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45072" name="Group 52"/>
            <p:cNvGrpSpPr/>
            <p:nvPr/>
          </p:nvGrpSpPr>
          <p:grpSpPr>
            <a:xfrm>
              <a:off x="2744" y="896"/>
              <a:ext cx="837" cy="584"/>
              <a:chOff x="2744" y="896"/>
              <a:chExt cx="837" cy="584"/>
            </a:xfrm>
          </p:grpSpPr>
          <p:sp>
            <p:nvSpPr>
              <p:cNvPr id="45121" name="Line 53"/>
              <p:cNvSpPr/>
              <p:nvPr/>
            </p:nvSpPr>
            <p:spPr>
              <a:xfrm flipV="1">
                <a:off x="3015" y="1026"/>
                <a:ext cx="0" cy="454"/>
              </a:xfrm>
              <a:prstGeom prst="line">
                <a:avLst/>
              </a:prstGeom>
              <a:ln w="9525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5122" name="Line 54"/>
              <p:cNvSpPr/>
              <p:nvPr/>
            </p:nvSpPr>
            <p:spPr>
              <a:xfrm flipV="1">
                <a:off x="3279" y="1022"/>
                <a:ext cx="0" cy="454"/>
              </a:xfrm>
              <a:prstGeom prst="line">
                <a:avLst/>
              </a:prstGeom>
              <a:ln w="9525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5123" name="Line 55"/>
              <p:cNvSpPr/>
              <p:nvPr/>
            </p:nvSpPr>
            <p:spPr>
              <a:xfrm>
                <a:off x="2744" y="1117"/>
                <a:ext cx="272" cy="0"/>
              </a:xfrm>
              <a:prstGeom prst="line">
                <a:avLst/>
              </a:prstGeom>
              <a:ln w="9525" cap="flat" cmpd="sng">
                <a:solidFill>
                  <a:srgbClr val="990000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45124" name="Line 56"/>
              <p:cNvSpPr/>
              <p:nvPr/>
            </p:nvSpPr>
            <p:spPr>
              <a:xfrm>
                <a:off x="3282" y="1117"/>
                <a:ext cx="272" cy="0"/>
              </a:xfrm>
              <a:prstGeom prst="line">
                <a:avLst/>
              </a:prstGeom>
              <a:ln w="9525" cap="flat" cmpd="sng">
                <a:solidFill>
                  <a:srgbClr val="990000"/>
                </a:solidFill>
                <a:prstDash val="solid"/>
                <a:headEnd type="triangle" w="med" len="med"/>
                <a:tailEnd type="none" w="med" len="med"/>
              </a:ln>
            </p:spPr>
          </p:sp>
          <p:sp>
            <p:nvSpPr>
              <p:cNvPr id="45125" name="Text Box 57"/>
              <p:cNvSpPr txBox="1"/>
              <p:nvPr/>
            </p:nvSpPr>
            <p:spPr>
              <a:xfrm>
                <a:off x="3044" y="896"/>
                <a:ext cx="227" cy="16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lnSpc>
                    <a:spcPct val="70000"/>
                  </a:lnSpc>
                  <a:spcBef>
                    <a:spcPct val="50000"/>
                  </a:spcBef>
                </a:pPr>
                <a:r>
                  <a:rPr lang="en-US" altLang="zh-CN" sz="1600" dirty="0">
                    <a:solidFill>
                      <a:srgbClr val="990000"/>
                    </a:solidFill>
                    <a:latin typeface="Garamond" panose="02020404030301010803" pitchFamily="18" charset="0"/>
                    <a:ea typeface="宋体" panose="02010600030101010101" pitchFamily="2" charset="-122"/>
                  </a:rPr>
                  <a:t>b</a:t>
                </a:r>
              </a:p>
            </p:txBody>
          </p:sp>
          <p:sp>
            <p:nvSpPr>
              <p:cNvPr id="45126" name="Text Box 58"/>
              <p:cNvSpPr txBox="1"/>
              <p:nvPr/>
            </p:nvSpPr>
            <p:spPr>
              <a:xfrm>
                <a:off x="3263" y="955"/>
                <a:ext cx="318" cy="16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lnSpc>
                    <a:spcPct val="70000"/>
                  </a:lnSpc>
                  <a:spcBef>
                    <a:spcPct val="50000"/>
                  </a:spcBef>
                </a:pPr>
                <a:r>
                  <a:rPr lang="en-US" altLang="zh-CN" sz="1600" dirty="0">
                    <a:solidFill>
                      <a:srgbClr val="990000"/>
                    </a:solidFill>
                    <a:latin typeface="Garamond" panose="02020404030301010803" pitchFamily="18" charset="0"/>
                    <a:ea typeface="宋体" panose="02010600030101010101" pitchFamily="2" charset="-122"/>
                  </a:rPr>
                  <a:t>6</a:t>
                </a:r>
                <a:r>
                  <a:rPr lang="zh-CN" altLang="en-US" sz="1600" i="0" dirty="0">
                    <a:solidFill>
                      <a:srgbClr val="990000"/>
                    </a:solidFill>
                    <a:latin typeface="Garamond" panose="02020404030301010803" pitchFamily="18" charset="0"/>
                    <a:ea typeface="仿宋_GB2312" pitchFamily="49" charset="-122"/>
                  </a:rPr>
                  <a:t>齿</a:t>
                </a:r>
              </a:p>
            </p:txBody>
          </p:sp>
        </p:grpSp>
        <p:grpSp>
          <p:nvGrpSpPr>
            <p:cNvPr id="45073" name="Group 59"/>
            <p:cNvGrpSpPr/>
            <p:nvPr/>
          </p:nvGrpSpPr>
          <p:grpSpPr>
            <a:xfrm>
              <a:off x="3106" y="1401"/>
              <a:ext cx="1052" cy="1229"/>
              <a:chOff x="3379" y="1401"/>
              <a:chExt cx="1052" cy="1229"/>
            </a:xfrm>
          </p:grpSpPr>
          <p:sp>
            <p:nvSpPr>
              <p:cNvPr id="45117" name="Line 60"/>
              <p:cNvSpPr/>
              <p:nvPr/>
            </p:nvSpPr>
            <p:spPr>
              <a:xfrm>
                <a:off x="3379" y="1401"/>
                <a:ext cx="998" cy="0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5118" name="Line 61"/>
              <p:cNvSpPr/>
              <p:nvPr/>
            </p:nvSpPr>
            <p:spPr>
              <a:xfrm>
                <a:off x="3387" y="2630"/>
                <a:ext cx="1044" cy="0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5119" name="Line 62"/>
              <p:cNvSpPr/>
              <p:nvPr/>
            </p:nvSpPr>
            <p:spPr>
              <a:xfrm>
                <a:off x="4273" y="1405"/>
                <a:ext cx="0" cy="1225"/>
              </a:xfrm>
              <a:prstGeom prst="line">
                <a:avLst/>
              </a:prstGeom>
              <a:ln w="9525" cap="flat" cmpd="sng">
                <a:solidFill>
                  <a:srgbClr val="990000"/>
                </a:solidFill>
                <a:prstDash val="solid"/>
                <a:headEnd type="triangle" w="med" len="med"/>
                <a:tailEnd type="triangle" w="med" len="med"/>
              </a:ln>
            </p:spPr>
          </p:sp>
          <p:sp>
            <p:nvSpPr>
              <p:cNvPr id="45120" name="Text Box 63"/>
              <p:cNvSpPr txBox="1"/>
              <p:nvPr/>
            </p:nvSpPr>
            <p:spPr>
              <a:xfrm rot="-5400000">
                <a:off x="4056" y="1867"/>
                <a:ext cx="272" cy="16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lnSpc>
                    <a:spcPct val="70000"/>
                  </a:lnSpc>
                  <a:spcBef>
                    <a:spcPct val="50000"/>
                  </a:spcBef>
                </a:pPr>
                <a:r>
                  <a:rPr lang="en-US" altLang="zh-CN" sz="1600" dirty="0">
                    <a:solidFill>
                      <a:srgbClr val="990000"/>
                    </a:solidFill>
                    <a:latin typeface="Garamond" panose="02020404030301010803" pitchFamily="18" charset="0"/>
                    <a:ea typeface="宋体" panose="02010600030101010101" pitchFamily="2" charset="-122"/>
                  </a:rPr>
                  <a:t>D</a:t>
                </a:r>
              </a:p>
            </p:txBody>
          </p:sp>
        </p:grpSp>
        <p:grpSp>
          <p:nvGrpSpPr>
            <p:cNvPr id="45074" name="Group 64"/>
            <p:cNvGrpSpPr/>
            <p:nvPr/>
          </p:nvGrpSpPr>
          <p:grpSpPr>
            <a:xfrm>
              <a:off x="4059" y="951"/>
              <a:ext cx="1543" cy="1935"/>
              <a:chOff x="4059" y="951"/>
              <a:chExt cx="1543" cy="1935"/>
            </a:xfrm>
          </p:grpSpPr>
          <p:grpSp>
            <p:nvGrpSpPr>
              <p:cNvPr id="45082" name="Group 65"/>
              <p:cNvGrpSpPr/>
              <p:nvPr/>
            </p:nvGrpSpPr>
            <p:grpSpPr>
              <a:xfrm>
                <a:off x="4059" y="1163"/>
                <a:ext cx="1361" cy="1723"/>
                <a:chOff x="4195" y="1163"/>
                <a:chExt cx="1361" cy="1723"/>
              </a:xfrm>
            </p:grpSpPr>
            <p:grpSp>
              <p:nvGrpSpPr>
                <p:cNvPr id="45098" name="Group 66"/>
                <p:cNvGrpSpPr/>
                <p:nvPr/>
              </p:nvGrpSpPr>
              <p:grpSpPr>
                <a:xfrm>
                  <a:off x="4281" y="1414"/>
                  <a:ext cx="1187" cy="1225"/>
                  <a:chOff x="3562" y="1615"/>
                  <a:chExt cx="1187" cy="1225"/>
                </a:xfrm>
              </p:grpSpPr>
              <p:sp>
                <p:nvSpPr>
                  <p:cNvPr id="45101" name="Freeform 67"/>
                  <p:cNvSpPr/>
                  <p:nvPr/>
                </p:nvSpPr>
                <p:spPr>
                  <a:xfrm>
                    <a:off x="3576" y="1633"/>
                    <a:ext cx="1149" cy="624"/>
                  </a:xfrm>
                  <a:custGeom>
                    <a:avLst/>
                    <a:gdLst>
                      <a:gd name="txL" fmla="*/ 0 w 1149"/>
                      <a:gd name="txT" fmla="*/ 0 h 624"/>
                      <a:gd name="txR" fmla="*/ 1149 w 1149"/>
                      <a:gd name="txB" fmla="*/ 624 h 624"/>
                    </a:gdLst>
                    <a:ahLst/>
                    <a:cxnLst>
                      <a:cxn ang="0">
                        <a:pos x="100" y="624"/>
                      </a:cxn>
                      <a:cxn ang="0">
                        <a:pos x="100" y="584"/>
                      </a:cxn>
                      <a:cxn ang="0">
                        <a:pos x="102" y="548"/>
                      </a:cxn>
                      <a:cxn ang="0">
                        <a:pos x="106" y="504"/>
                      </a:cxn>
                      <a:cxn ang="0">
                        <a:pos x="0" y="448"/>
                      </a:cxn>
                      <a:cxn ang="0">
                        <a:pos x="26" y="380"/>
                      </a:cxn>
                      <a:cxn ang="0">
                        <a:pos x="54" y="322"/>
                      </a:cxn>
                      <a:cxn ang="0">
                        <a:pos x="93" y="263"/>
                      </a:cxn>
                      <a:cxn ang="0">
                        <a:pos x="136" y="206"/>
                      </a:cxn>
                      <a:cxn ang="0">
                        <a:pos x="242" y="270"/>
                      </a:cxn>
                      <a:cxn ang="0">
                        <a:pos x="270" y="240"/>
                      </a:cxn>
                      <a:cxn ang="0">
                        <a:pos x="310" y="206"/>
                      </a:cxn>
                      <a:cxn ang="0">
                        <a:pos x="352" y="176"/>
                      </a:cxn>
                      <a:cxn ang="0">
                        <a:pos x="402" y="156"/>
                      </a:cxn>
                      <a:cxn ang="0">
                        <a:pos x="446" y="142"/>
                      </a:cxn>
                      <a:cxn ang="0">
                        <a:pos x="446" y="10"/>
                      </a:cxn>
                      <a:cxn ang="0">
                        <a:pos x="582" y="0"/>
                      </a:cxn>
                      <a:cxn ang="0">
                        <a:pos x="712" y="10"/>
                      </a:cxn>
                      <a:cxn ang="0">
                        <a:pos x="712" y="134"/>
                      </a:cxn>
                      <a:cxn ang="0">
                        <a:pos x="749" y="151"/>
                      </a:cxn>
                      <a:cxn ang="0">
                        <a:pos x="800" y="170"/>
                      </a:cxn>
                      <a:cxn ang="0">
                        <a:pos x="837" y="190"/>
                      </a:cxn>
                      <a:cxn ang="0">
                        <a:pos x="864" y="204"/>
                      </a:cxn>
                      <a:cxn ang="0">
                        <a:pos x="888" y="224"/>
                      </a:cxn>
                      <a:cxn ang="0">
                        <a:pos x="912" y="244"/>
                      </a:cxn>
                      <a:cxn ang="0">
                        <a:pos x="1006" y="180"/>
                      </a:cxn>
                      <a:cxn ang="0">
                        <a:pos x="1052" y="240"/>
                      </a:cxn>
                      <a:cxn ang="0">
                        <a:pos x="1107" y="305"/>
                      </a:cxn>
                      <a:cxn ang="0">
                        <a:pos x="1149" y="371"/>
                      </a:cxn>
                      <a:cxn ang="0">
                        <a:pos x="1053" y="446"/>
                      </a:cxn>
                      <a:cxn ang="0">
                        <a:pos x="1054" y="464"/>
                      </a:cxn>
                      <a:cxn ang="0">
                        <a:pos x="1060" y="490"/>
                      </a:cxn>
                      <a:cxn ang="0">
                        <a:pos x="1066" y="518"/>
                      </a:cxn>
                      <a:cxn ang="0">
                        <a:pos x="1070" y="542"/>
                      </a:cxn>
                      <a:cxn ang="0">
                        <a:pos x="1074" y="578"/>
                      </a:cxn>
                      <a:cxn ang="0">
                        <a:pos x="1072" y="596"/>
                      </a:cxn>
                    </a:cxnLst>
                    <a:rect l="txL" t="txT" r="txR" b="txB"/>
                    <a:pathLst>
                      <a:path w="1149" h="624">
                        <a:moveTo>
                          <a:pt x="100" y="624"/>
                        </a:moveTo>
                        <a:lnTo>
                          <a:pt x="100" y="584"/>
                        </a:lnTo>
                        <a:lnTo>
                          <a:pt x="102" y="548"/>
                        </a:lnTo>
                        <a:lnTo>
                          <a:pt x="106" y="504"/>
                        </a:lnTo>
                        <a:lnTo>
                          <a:pt x="0" y="448"/>
                        </a:lnTo>
                        <a:lnTo>
                          <a:pt x="26" y="380"/>
                        </a:lnTo>
                        <a:lnTo>
                          <a:pt x="54" y="322"/>
                        </a:lnTo>
                        <a:lnTo>
                          <a:pt x="93" y="263"/>
                        </a:lnTo>
                        <a:lnTo>
                          <a:pt x="136" y="206"/>
                        </a:lnTo>
                        <a:lnTo>
                          <a:pt x="242" y="270"/>
                        </a:lnTo>
                        <a:lnTo>
                          <a:pt x="270" y="240"/>
                        </a:lnTo>
                        <a:lnTo>
                          <a:pt x="310" y="206"/>
                        </a:lnTo>
                        <a:lnTo>
                          <a:pt x="352" y="176"/>
                        </a:lnTo>
                        <a:lnTo>
                          <a:pt x="402" y="156"/>
                        </a:lnTo>
                        <a:lnTo>
                          <a:pt x="446" y="142"/>
                        </a:lnTo>
                        <a:lnTo>
                          <a:pt x="446" y="10"/>
                        </a:lnTo>
                        <a:lnTo>
                          <a:pt x="582" y="0"/>
                        </a:lnTo>
                        <a:lnTo>
                          <a:pt x="712" y="10"/>
                        </a:lnTo>
                        <a:lnTo>
                          <a:pt x="712" y="134"/>
                        </a:lnTo>
                        <a:lnTo>
                          <a:pt x="749" y="151"/>
                        </a:lnTo>
                        <a:lnTo>
                          <a:pt x="800" y="170"/>
                        </a:lnTo>
                        <a:lnTo>
                          <a:pt x="837" y="190"/>
                        </a:lnTo>
                        <a:lnTo>
                          <a:pt x="864" y="204"/>
                        </a:lnTo>
                        <a:lnTo>
                          <a:pt x="888" y="224"/>
                        </a:lnTo>
                        <a:lnTo>
                          <a:pt x="912" y="244"/>
                        </a:lnTo>
                        <a:lnTo>
                          <a:pt x="1006" y="180"/>
                        </a:lnTo>
                        <a:lnTo>
                          <a:pt x="1052" y="240"/>
                        </a:lnTo>
                        <a:lnTo>
                          <a:pt x="1107" y="305"/>
                        </a:lnTo>
                        <a:lnTo>
                          <a:pt x="1149" y="371"/>
                        </a:lnTo>
                        <a:lnTo>
                          <a:pt x="1053" y="446"/>
                        </a:lnTo>
                        <a:lnTo>
                          <a:pt x="1054" y="464"/>
                        </a:lnTo>
                        <a:lnTo>
                          <a:pt x="1060" y="490"/>
                        </a:lnTo>
                        <a:lnTo>
                          <a:pt x="1066" y="518"/>
                        </a:lnTo>
                        <a:lnTo>
                          <a:pt x="1070" y="542"/>
                        </a:lnTo>
                        <a:lnTo>
                          <a:pt x="1074" y="578"/>
                        </a:lnTo>
                        <a:lnTo>
                          <a:pt x="1072" y="596"/>
                        </a:lnTo>
                      </a:path>
                    </a:pathLst>
                  </a:custGeom>
                  <a:noFill/>
                  <a:ln w="28575" cap="flat" cmpd="sng">
                    <a:solidFill>
                      <a:srgbClr val="0000CC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45102" name="Group 68"/>
                  <p:cNvGrpSpPr/>
                  <p:nvPr/>
                </p:nvGrpSpPr>
                <p:grpSpPr>
                  <a:xfrm>
                    <a:off x="3562" y="1615"/>
                    <a:ext cx="1187" cy="1225"/>
                    <a:chOff x="3562" y="1615"/>
                    <a:chExt cx="1187" cy="1225"/>
                  </a:xfrm>
                </p:grpSpPr>
                <p:sp>
                  <p:nvSpPr>
                    <p:cNvPr id="45115" name="Freeform 69"/>
                    <p:cNvSpPr/>
                    <p:nvPr/>
                  </p:nvSpPr>
                  <p:spPr>
                    <a:xfrm rot="-300000" flipV="1">
                      <a:off x="3600" y="2165"/>
                      <a:ext cx="1149" cy="624"/>
                    </a:xfrm>
                    <a:custGeom>
                      <a:avLst/>
                      <a:gdLst>
                        <a:gd name="txL" fmla="*/ 0 w 1149"/>
                        <a:gd name="txT" fmla="*/ 0 h 624"/>
                        <a:gd name="txR" fmla="*/ 1149 w 1149"/>
                        <a:gd name="txB" fmla="*/ 624 h 624"/>
                      </a:gdLst>
                      <a:ahLst/>
                      <a:cxnLst>
                        <a:cxn ang="0">
                          <a:pos x="100" y="624"/>
                        </a:cxn>
                        <a:cxn ang="0">
                          <a:pos x="100" y="584"/>
                        </a:cxn>
                        <a:cxn ang="0">
                          <a:pos x="102" y="548"/>
                        </a:cxn>
                        <a:cxn ang="0">
                          <a:pos x="106" y="504"/>
                        </a:cxn>
                        <a:cxn ang="0">
                          <a:pos x="0" y="448"/>
                        </a:cxn>
                        <a:cxn ang="0">
                          <a:pos x="26" y="380"/>
                        </a:cxn>
                        <a:cxn ang="0">
                          <a:pos x="54" y="322"/>
                        </a:cxn>
                        <a:cxn ang="0">
                          <a:pos x="93" y="263"/>
                        </a:cxn>
                        <a:cxn ang="0">
                          <a:pos x="136" y="206"/>
                        </a:cxn>
                        <a:cxn ang="0">
                          <a:pos x="242" y="270"/>
                        </a:cxn>
                        <a:cxn ang="0">
                          <a:pos x="270" y="240"/>
                        </a:cxn>
                        <a:cxn ang="0">
                          <a:pos x="310" y="206"/>
                        </a:cxn>
                        <a:cxn ang="0">
                          <a:pos x="352" y="176"/>
                        </a:cxn>
                        <a:cxn ang="0">
                          <a:pos x="402" y="156"/>
                        </a:cxn>
                        <a:cxn ang="0">
                          <a:pos x="446" y="142"/>
                        </a:cxn>
                        <a:cxn ang="0">
                          <a:pos x="446" y="10"/>
                        </a:cxn>
                        <a:cxn ang="0">
                          <a:pos x="582" y="0"/>
                        </a:cxn>
                        <a:cxn ang="0">
                          <a:pos x="712" y="10"/>
                        </a:cxn>
                        <a:cxn ang="0">
                          <a:pos x="712" y="134"/>
                        </a:cxn>
                        <a:cxn ang="0">
                          <a:pos x="749" y="151"/>
                        </a:cxn>
                        <a:cxn ang="0">
                          <a:pos x="800" y="170"/>
                        </a:cxn>
                        <a:cxn ang="0">
                          <a:pos x="837" y="190"/>
                        </a:cxn>
                        <a:cxn ang="0">
                          <a:pos x="864" y="204"/>
                        </a:cxn>
                        <a:cxn ang="0">
                          <a:pos x="888" y="224"/>
                        </a:cxn>
                        <a:cxn ang="0">
                          <a:pos x="912" y="244"/>
                        </a:cxn>
                        <a:cxn ang="0">
                          <a:pos x="1006" y="180"/>
                        </a:cxn>
                        <a:cxn ang="0">
                          <a:pos x="1052" y="240"/>
                        </a:cxn>
                        <a:cxn ang="0">
                          <a:pos x="1107" y="305"/>
                        </a:cxn>
                        <a:cxn ang="0">
                          <a:pos x="1149" y="371"/>
                        </a:cxn>
                        <a:cxn ang="0">
                          <a:pos x="1053" y="446"/>
                        </a:cxn>
                        <a:cxn ang="0">
                          <a:pos x="1054" y="464"/>
                        </a:cxn>
                        <a:cxn ang="0">
                          <a:pos x="1060" y="490"/>
                        </a:cxn>
                        <a:cxn ang="0">
                          <a:pos x="1066" y="518"/>
                        </a:cxn>
                        <a:cxn ang="0">
                          <a:pos x="1070" y="542"/>
                        </a:cxn>
                        <a:cxn ang="0">
                          <a:pos x="1074" y="578"/>
                        </a:cxn>
                        <a:cxn ang="0">
                          <a:pos x="1072" y="596"/>
                        </a:cxn>
                      </a:cxnLst>
                      <a:rect l="txL" t="txT" r="txR" b="txB"/>
                      <a:pathLst>
                        <a:path w="1149" h="624">
                          <a:moveTo>
                            <a:pt x="100" y="624"/>
                          </a:moveTo>
                          <a:lnTo>
                            <a:pt x="100" y="584"/>
                          </a:lnTo>
                          <a:lnTo>
                            <a:pt x="102" y="548"/>
                          </a:lnTo>
                          <a:lnTo>
                            <a:pt x="106" y="504"/>
                          </a:lnTo>
                          <a:lnTo>
                            <a:pt x="0" y="448"/>
                          </a:lnTo>
                          <a:lnTo>
                            <a:pt x="26" y="380"/>
                          </a:lnTo>
                          <a:lnTo>
                            <a:pt x="54" y="322"/>
                          </a:lnTo>
                          <a:lnTo>
                            <a:pt x="93" y="263"/>
                          </a:lnTo>
                          <a:lnTo>
                            <a:pt x="136" y="206"/>
                          </a:lnTo>
                          <a:lnTo>
                            <a:pt x="242" y="270"/>
                          </a:lnTo>
                          <a:lnTo>
                            <a:pt x="270" y="240"/>
                          </a:lnTo>
                          <a:lnTo>
                            <a:pt x="310" y="206"/>
                          </a:lnTo>
                          <a:lnTo>
                            <a:pt x="352" y="176"/>
                          </a:lnTo>
                          <a:lnTo>
                            <a:pt x="402" y="156"/>
                          </a:lnTo>
                          <a:lnTo>
                            <a:pt x="446" y="142"/>
                          </a:lnTo>
                          <a:lnTo>
                            <a:pt x="446" y="10"/>
                          </a:lnTo>
                          <a:lnTo>
                            <a:pt x="582" y="0"/>
                          </a:lnTo>
                          <a:lnTo>
                            <a:pt x="712" y="10"/>
                          </a:lnTo>
                          <a:lnTo>
                            <a:pt x="712" y="134"/>
                          </a:lnTo>
                          <a:lnTo>
                            <a:pt x="749" y="151"/>
                          </a:lnTo>
                          <a:lnTo>
                            <a:pt x="800" y="170"/>
                          </a:lnTo>
                          <a:lnTo>
                            <a:pt x="837" y="190"/>
                          </a:lnTo>
                          <a:lnTo>
                            <a:pt x="864" y="204"/>
                          </a:lnTo>
                          <a:lnTo>
                            <a:pt x="888" y="224"/>
                          </a:lnTo>
                          <a:lnTo>
                            <a:pt x="912" y="244"/>
                          </a:lnTo>
                          <a:lnTo>
                            <a:pt x="1006" y="180"/>
                          </a:lnTo>
                          <a:lnTo>
                            <a:pt x="1052" y="240"/>
                          </a:lnTo>
                          <a:lnTo>
                            <a:pt x="1107" y="305"/>
                          </a:lnTo>
                          <a:lnTo>
                            <a:pt x="1149" y="371"/>
                          </a:lnTo>
                          <a:lnTo>
                            <a:pt x="1053" y="446"/>
                          </a:lnTo>
                          <a:lnTo>
                            <a:pt x="1054" y="464"/>
                          </a:lnTo>
                          <a:lnTo>
                            <a:pt x="1060" y="490"/>
                          </a:lnTo>
                          <a:lnTo>
                            <a:pt x="1066" y="518"/>
                          </a:lnTo>
                          <a:lnTo>
                            <a:pt x="1070" y="542"/>
                          </a:lnTo>
                          <a:lnTo>
                            <a:pt x="1074" y="578"/>
                          </a:lnTo>
                          <a:lnTo>
                            <a:pt x="1072" y="596"/>
                          </a:lnTo>
                        </a:path>
                      </a:pathLst>
                    </a:custGeom>
                    <a:noFill/>
                    <a:ln w="28575" cap="flat" cmpd="sng">
                      <a:solidFill>
                        <a:srgbClr val="0000CC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116" name="Oval 70"/>
                    <p:cNvSpPr/>
                    <p:nvPr/>
                  </p:nvSpPr>
                  <p:spPr>
                    <a:xfrm>
                      <a:off x="3562" y="1615"/>
                      <a:ext cx="1180" cy="1225"/>
                    </a:xfrm>
                    <a:prstGeom prst="ellipse">
                      <a:avLst/>
                    </a:prstGeom>
                    <a:noFill/>
                    <a:ln w="9525">
                      <a:noFill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 dirty="0">
                        <a:latin typeface="Times New Roman" panose="02020603050405020304" pitchFamily="18" charset="0"/>
                      </a:endParaRPr>
                    </a:p>
                  </p:txBody>
                </p:sp>
              </p:grpSp>
              <p:sp>
                <p:nvSpPr>
                  <p:cNvPr id="45103" name="Line 71"/>
                  <p:cNvSpPr/>
                  <p:nvPr/>
                </p:nvSpPr>
                <p:spPr>
                  <a:xfrm flipH="1">
                    <a:off x="3686" y="1627"/>
                    <a:ext cx="454" cy="499"/>
                  </a:xfrm>
                  <a:prstGeom prst="line">
                    <a:avLst/>
                  </a:prstGeom>
                  <a:ln w="9525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5104" name="Line 72"/>
                  <p:cNvSpPr>
                    <a:spLocks noChangeAspect="1"/>
                  </p:cNvSpPr>
                  <p:nvPr/>
                </p:nvSpPr>
                <p:spPr>
                  <a:xfrm flipH="1">
                    <a:off x="3641" y="1770"/>
                    <a:ext cx="639" cy="702"/>
                  </a:xfrm>
                  <a:prstGeom prst="line">
                    <a:avLst/>
                  </a:prstGeom>
                  <a:ln w="9525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5105" name="Line 73"/>
                  <p:cNvSpPr>
                    <a:spLocks noChangeAspect="1"/>
                  </p:cNvSpPr>
                  <p:nvPr/>
                </p:nvSpPr>
                <p:spPr>
                  <a:xfrm flipH="1">
                    <a:off x="3681" y="1642"/>
                    <a:ext cx="580" cy="637"/>
                  </a:xfrm>
                  <a:prstGeom prst="line">
                    <a:avLst/>
                  </a:prstGeom>
                  <a:ln w="9525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5106" name="Line 74"/>
                  <p:cNvSpPr>
                    <a:spLocks noChangeAspect="1"/>
                  </p:cNvSpPr>
                  <p:nvPr/>
                </p:nvSpPr>
                <p:spPr>
                  <a:xfrm flipH="1">
                    <a:off x="3696" y="1809"/>
                    <a:ext cx="682" cy="749"/>
                  </a:xfrm>
                  <a:prstGeom prst="line">
                    <a:avLst/>
                  </a:prstGeom>
                  <a:ln w="9525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5107" name="Line 75"/>
                  <p:cNvSpPr>
                    <a:spLocks noChangeAspect="1"/>
                  </p:cNvSpPr>
                  <p:nvPr/>
                </p:nvSpPr>
                <p:spPr>
                  <a:xfrm flipH="1">
                    <a:off x="3948" y="1879"/>
                    <a:ext cx="669" cy="735"/>
                  </a:xfrm>
                  <a:prstGeom prst="line">
                    <a:avLst/>
                  </a:prstGeom>
                  <a:ln w="9525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5108" name="Line 76"/>
                  <p:cNvSpPr>
                    <a:spLocks noChangeAspect="1"/>
                  </p:cNvSpPr>
                  <p:nvPr/>
                </p:nvSpPr>
                <p:spPr>
                  <a:xfrm flipH="1">
                    <a:off x="3853" y="1870"/>
                    <a:ext cx="619" cy="680"/>
                  </a:xfrm>
                  <a:prstGeom prst="line">
                    <a:avLst/>
                  </a:prstGeom>
                  <a:ln w="9525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5109" name="Line 77"/>
                  <p:cNvSpPr>
                    <a:spLocks noChangeAspect="1"/>
                  </p:cNvSpPr>
                  <p:nvPr/>
                </p:nvSpPr>
                <p:spPr>
                  <a:xfrm flipH="1">
                    <a:off x="4056" y="1961"/>
                    <a:ext cx="644" cy="708"/>
                  </a:xfrm>
                  <a:prstGeom prst="line">
                    <a:avLst/>
                  </a:prstGeom>
                  <a:ln w="9525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5110" name="Line 78"/>
                  <p:cNvSpPr>
                    <a:spLocks noChangeAspect="1"/>
                  </p:cNvSpPr>
                  <p:nvPr/>
                </p:nvSpPr>
                <p:spPr>
                  <a:xfrm flipH="1">
                    <a:off x="4113" y="2187"/>
                    <a:ext cx="540" cy="594"/>
                  </a:xfrm>
                  <a:prstGeom prst="line">
                    <a:avLst/>
                  </a:prstGeom>
                  <a:ln w="9525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5111" name="Line 79"/>
                  <p:cNvSpPr>
                    <a:spLocks noChangeAspect="1"/>
                  </p:cNvSpPr>
                  <p:nvPr/>
                </p:nvSpPr>
                <p:spPr>
                  <a:xfrm flipH="1">
                    <a:off x="4438" y="2322"/>
                    <a:ext cx="231" cy="254"/>
                  </a:xfrm>
                  <a:prstGeom prst="line">
                    <a:avLst/>
                  </a:prstGeom>
                  <a:ln w="9525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5112" name="Line 80"/>
                  <p:cNvSpPr>
                    <a:spLocks noChangeAspect="1"/>
                  </p:cNvSpPr>
                  <p:nvPr/>
                </p:nvSpPr>
                <p:spPr>
                  <a:xfrm flipH="1">
                    <a:off x="4242" y="2685"/>
                    <a:ext cx="84" cy="92"/>
                  </a:xfrm>
                  <a:prstGeom prst="line">
                    <a:avLst/>
                  </a:prstGeom>
                  <a:ln w="9525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5113" name="Line 81"/>
                  <p:cNvSpPr>
                    <a:spLocks noChangeAspect="1"/>
                  </p:cNvSpPr>
                  <p:nvPr/>
                </p:nvSpPr>
                <p:spPr>
                  <a:xfrm flipH="1">
                    <a:off x="4585" y="2411"/>
                    <a:ext cx="127" cy="140"/>
                  </a:xfrm>
                  <a:prstGeom prst="line">
                    <a:avLst/>
                  </a:prstGeom>
                  <a:ln w="9525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5114" name="Line 82"/>
                  <p:cNvSpPr>
                    <a:spLocks noChangeAspect="1"/>
                  </p:cNvSpPr>
                  <p:nvPr/>
                </p:nvSpPr>
                <p:spPr>
                  <a:xfrm flipH="1">
                    <a:off x="3580" y="1875"/>
                    <a:ext cx="190" cy="209"/>
                  </a:xfrm>
                  <a:prstGeom prst="line">
                    <a:avLst/>
                  </a:prstGeom>
                  <a:ln w="9525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sp>
              <p:nvSpPr>
                <p:cNvPr id="45099" name="Line 83"/>
                <p:cNvSpPr/>
                <p:nvPr/>
              </p:nvSpPr>
              <p:spPr>
                <a:xfrm>
                  <a:off x="4195" y="2024"/>
                  <a:ext cx="1361" cy="0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lgDashDot"/>
                  <a:headEnd type="none" w="med" len="med"/>
                  <a:tailEnd type="none" w="med" len="med"/>
                </a:ln>
              </p:spPr>
            </p:sp>
            <p:sp>
              <p:nvSpPr>
                <p:cNvPr id="45100" name="Line 84"/>
                <p:cNvSpPr/>
                <p:nvPr/>
              </p:nvSpPr>
              <p:spPr>
                <a:xfrm>
                  <a:off x="4876" y="1163"/>
                  <a:ext cx="0" cy="1723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lgDashDot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45083" name="Line 85"/>
              <p:cNvSpPr/>
              <p:nvPr/>
            </p:nvSpPr>
            <p:spPr>
              <a:xfrm>
                <a:off x="4740" y="1434"/>
                <a:ext cx="862" cy="0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5084" name="Line 86"/>
              <p:cNvSpPr/>
              <p:nvPr/>
            </p:nvSpPr>
            <p:spPr>
              <a:xfrm>
                <a:off x="4737" y="2589"/>
                <a:ext cx="862" cy="0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5085" name="Line 87"/>
              <p:cNvSpPr/>
              <p:nvPr/>
            </p:nvSpPr>
            <p:spPr>
              <a:xfrm>
                <a:off x="5587" y="1437"/>
                <a:ext cx="0" cy="1145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triangle" w="med" len="med"/>
                <a:tailEnd type="triangle" w="med" len="med"/>
              </a:ln>
            </p:spPr>
          </p:sp>
          <p:sp>
            <p:nvSpPr>
              <p:cNvPr id="45086" name="Rectangle 88"/>
              <p:cNvSpPr/>
              <p:nvPr/>
            </p:nvSpPr>
            <p:spPr>
              <a:xfrm rot="-5400000">
                <a:off x="5385" y="1843"/>
                <a:ext cx="216" cy="16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algn="l">
                  <a:lnSpc>
                    <a:spcPct val="70000"/>
                  </a:lnSpc>
                </a:pPr>
                <a:r>
                  <a:rPr lang="en-US" altLang="zh-CN" sz="1600" dirty="0">
                    <a:solidFill>
                      <a:srgbClr val="990000"/>
                    </a:solidFill>
                    <a:latin typeface="Garamond" panose="02020404030301010803" pitchFamily="18" charset="0"/>
                    <a:ea typeface="宋体" panose="02010600030101010101" pitchFamily="2" charset="-122"/>
                  </a:rPr>
                  <a:t>D</a:t>
                </a:r>
              </a:p>
            </p:txBody>
          </p:sp>
          <p:grpSp>
            <p:nvGrpSpPr>
              <p:cNvPr id="45087" name="Group 89"/>
              <p:cNvGrpSpPr/>
              <p:nvPr/>
            </p:nvGrpSpPr>
            <p:grpSpPr>
              <a:xfrm>
                <a:off x="4309" y="951"/>
                <a:ext cx="861" cy="539"/>
                <a:chOff x="4445" y="951"/>
                <a:chExt cx="861" cy="539"/>
              </a:xfrm>
            </p:grpSpPr>
            <p:sp>
              <p:nvSpPr>
                <p:cNvPr id="45093" name="Line 90"/>
                <p:cNvSpPr/>
                <p:nvPr/>
              </p:nvSpPr>
              <p:spPr>
                <a:xfrm flipV="1">
                  <a:off x="4744" y="1036"/>
                  <a:ext cx="0" cy="454"/>
                </a:xfrm>
                <a:prstGeom prst="line">
                  <a:avLst/>
                </a:prstGeom>
                <a:ln w="9525" cap="flat" cmpd="sng">
                  <a:solidFill>
                    <a:srgbClr val="99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5094" name="Line 91"/>
                <p:cNvSpPr/>
                <p:nvPr/>
              </p:nvSpPr>
              <p:spPr>
                <a:xfrm flipV="1">
                  <a:off x="5008" y="1032"/>
                  <a:ext cx="0" cy="454"/>
                </a:xfrm>
                <a:prstGeom prst="line">
                  <a:avLst/>
                </a:prstGeom>
                <a:ln w="9525" cap="flat" cmpd="sng">
                  <a:solidFill>
                    <a:srgbClr val="99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5095" name="Line 92"/>
                <p:cNvSpPr/>
                <p:nvPr/>
              </p:nvSpPr>
              <p:spPr>
                <a:xfrm>
                  <a:off x="4445" y="1127"/>
                  <a:ext cx="295" cy="0"/>
                </a:xfrm>
                <a:prstGeom prst="line">
                  <a:avLst/>
                </a:prstGeom>
                <a:ln w="9525" cap="flat" cmpd="sng">
                  <a:solidFill>
                    <a:srgbClr val="990000"/>
                  </a:solidFill>
                  <a:prstDash val="solid"/>
                  <a:headEnd type="none" w="med" len="med"/>
                  <a:tailEnd type="triangle" w="med" len="med"/>
                </a:ln>
              </p:spPr>
            </p:sp>
            <p:sp>
              <p:nvSpPr>
                <p:cNvPr id="45096" name="Line 93"/>
                <p:cNvSpPr/>
                <p:nvPr/>
              </p:nvSpPr>
              <p:spPr>
                <a:xfrm>
                  <a:off x="5011" y="1127"/>
                  <a:ext cx="295" cy="0"/>
                </a:xfrm>
                <a:prstGeom prst="line">
                  <a:avLst/>
                </a:prstGeom>
                <a:ln w="9525" cap="flat" cmpd="sng">
                  <a:solidFill>
                    <a:srgbClr val="990000"/>
                  </a:solidFill>
                  <a:prstDash val="solid"/>
                  <a:headEnd type="triangle" w="med" len="med"/>
                  <a:tailEnd type="none" w="med" len="med"/>
                </a:ln>
              </p:spPr>
            </p:sp>
            <p:sp>
              <p:nvSpPr>
                <p:cNvPr id="45097" name="Text Box 94"/>
                <p:cNvSpPr txBox="1"/>
                <p:nvPr/>
              </p:nvSpPr>
              <p:spPr>
                <a:xfrm>
                  <a:off x="4773" y="951"/>
                  <a:ext cx="227" cy="1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>
                    <a:lnSpc>
                      <a:spcPct val="70000"/>
                    </a:lnSpc>
                    <a:spcBef>
                      <a:spcPct val="50000"/>
                    </a:spcBef>
                  </a:pPr>
                  <a:r>
                    <a:rPr lang="en-US" altLang="zh-CN" sz="1600" dirty="0">
                      <a:solidFill>
                        <a:srgbClr val="990000"/>
                      </a:solidFill>
                      <a:latin typeface="Garamond" panose="02020404030301010803" pitchFamily="18" charset="0"/>
                      <a:ea typeface="宋体" panose="02010600030101010101" pitchFamily="2" charset="-122"/>
                    </a:rPr>
                    <a:t>b</a:t>
                  </a:r>
                </a:p>
              </p:txBody>
            </p:sp>
          </p:grpSp>
          <p:grpSp>
            <p:nvGrpSpPr>
              <p:cNvPr id="45088" name="Group 95"/>
              <p:cNvGrpSpPr/>
              <p:nvPr/>
            </p:nvGrpSpPr>
            <p:grpSpPr>
              <a:xfrm>
                <a:off x="4257" y="2020"/>
                <a:ext cx="977" cy="817"/>
                <a:chOff x="4393" y="2020"/>
                <a:chExt cx="977" cy="817"/>
              </a:xfrm>
            </p:grpSpPr>
            <p:sp>
              <p:nvSpPr>
                <p:cNvPr id="45089" name="Line 96"/>
                <p:cNvSpPr/>
                <p:nvPr/>
              </p:nvSpPr>
              <p:spPr>
                <a:xfrm>
                  <a:off x="4393" y="2020"/>
                  <a:ext cx="0" cy="816"/>
                </a:xfrm>
                <a:prstGeom prst="line">
                  <a:avLst/>
                </a:prstGeom>
                <a:ln w="12700" cap="flat" cmpd="sng">
                  <a:solidFill>
                    <a:srgbClr val="99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5090" name="Line 97"/>
                <p:cNvSpPr/>
                <p:nvPr/>
              </p:nvSpPr>
              <p:spPr>
                <a:xfrm>
                  <a:off x="5366" y="2021"/>
                  <a:ext cx="0" cy="816"/>
                </a:xfrm>
                <a:prstGeom prst="line">
                  <a:avLst/>
                </a:prstGeom>
                <a:ln w="12700" cap="flat" cmpd="sng">
                  <a:solidFill>
                    <a:srgbClr val="99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5091" name="Line 98"/>
                <p:cNvSpPr/>
                <p:nvPr/>
              </p:nvSpPr>
              <p:spPr>
                <a:xfrm>
                  <a:off x="4395" y="2795"/>
                  <a:ext cx="975" cy="0"/>
                </a:xfrm>
                <a:prstGeom prst="line">
                  <a:avLst/>
                </a:prstGeom>
                <a:ln w="9525" cap="flat" cmpd="sng">
                  <a:solidFill>
                    <a:srgbClr val="990000"/>
                  </a:solidFill>
                  <a:prstDash val="solid"/>
                  <a:headEnd type="triangle" w="med" len="med"/>
                  <a:tailEnd type="triangle" w="med" len="med"/>
                </a:ln>
              </p:spPr>
            </p:sp>
            <p:sp>
              <p:nvSpPr>
                <p:cNvPr id="45092" name="Text Box 99"/>
                <p:cNvSpPr txBox="1"/>
                <p:nvPr/>
              </p:nvSpPr>
              <p:spPr>
                <a:xfrm>
                  <a:off x="4830" y="2641"/>
                  <a:ext cx="317" cy="1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>
                    <a:lnSpc>
                      <a:spcPct val="70000"/>
                    </a:lnSpc>
                    <a:spcBef>
                      <a:spcPct val="50000"/>
                    </a:spcBef>
                  </a:pPr>
                  <a:r>
                    <a:rPr lang="en-US" altLang="zh-CN" sz="1600" dirty="0">
                      <a:solidFill>
                        <a:srgbClr val="990000"/>
                      </a:solidFill>
                      <a:latin typeface="Garamond" panose="02020404030301010803" pitchFamily="18" charset="0"/>
                      <a:ea typeface="宋体" panose="02010600030101010101" pitchFamily="2" charset="-122"/>
                    </a:rPr>
                    <a:t>d</a:t>
                  </a:r>
                </a:p>
              </p:txBody>
            </p:sp>
          </p:grpSp>
        </p:grpSp>
        <p:grpSp>
          <p:nvGrpSpPr>
            <p:cNvPr id="45075" name="Group 100"/>
            <p:cNvGrpSpPr/>
            <p:nvPr/>
          </p:nvGrpSpPr>
          <p:grpSpPr>
            <a:xfrm>
              <a:off x="2645" y="2018"/>
              <a:ext cx="1013" cy="817"/>
              <a:chOff x="2645" y="2018"/>
              <a:chExt cx="1013" cy="817"/>
            </a:xfrm>
          </p:grpSpPr>
          <p:sp>
            <p:nvSpPr>
              <p:cNvPr id="45078" name="Line 101"/>
              <p:cNvSpPr/>
              <p:nvPr/>
            </p:nvSpPr>
            <p:spPr>
              <a:xfrm>
                <a:off x="2645" y="2019"/>
                <a:ext cx="0" cy="816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5079" name="Line 102"/>
              <p:cNvSpPr/>
              <p:nvPr/>
            </p:nvSpPr>
            <p:spPr>
              <a:xfrm>
                <a:off x="3655" y="2018"/>
                <a:ext cx="0" cy="816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5080" name="Line 103"/>
              <p:cNvSpPr/>
              <p:nvPr/>
            </p:nvSpPr>
            <p:spPr>
              <a:xfrm>
                <a:off x="2649" y="2794"/>
                <a:ext cx="1009" cy="0"/>
              </a:xfrm>
              <a:prstGeom prst="line">
                <a:avLst/>
              </a:prstGeom>
              <a:ln w="9525" cap="flat" cmpd="sng">
                <a:solidFill>
                  <a:srgbClr val="990000"/>
                </a:solidFill>
                <a:prstDash val="solid"/>
                <a:headEnd type="triangle" w="med" len="med"/>
                <a:tailEnd type="triangle" w="med" len="med"/>
              </a:ln>
            </p:spPr>
          </p:sp>
          <p:sp>
            <p:nvSpPr>
              <p:cNvPr id="45081" name="Text Box 104"/>
              <p:cNvSpPr txBox="1"/>
              <p:nvPr/>
            </p:nvSpPr>
            <p:spPr>
              <a:xfrm>
                <a:off x="3090" y="2640"/>
                <a:ext cx="317" cy="16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lnSpc>
                    <a:spcPct val="70000"/>
                  </a:lnSpc>
                  <a:spcBef>
                    <a:spcPct val="50000"/>
                  </a:spcBef>
                </a:pPr>
                <a:r>
                  <a:rPr lang="en-US" altLang="zh-CN" sz="1600" dirty="0">
                    <a:solidFill>
                      <a:srgbClr val="990000"/>
                    </a:solidFill>
                    <a:latin typeface="Garamond" panose="02020404030301010803" pitchFamily="18" charset="0"/>
                    <a:ea typeface="宋体" panose="02010600030101010101" pitchFamily="2" charset="-122"/>
                  </a:rPr>
                  <a:t>d</a:t>
                </a:r>
              </a:p>
            </p:txBody>
          </p:sp>
        </p:grpSp>
        <p:sp>
          <p:nvSpPr>
            <p:cNvPr id="45076" name="Text Box 105"/>
            <p:cNvSpPr txBox="1"/>
            <p:nvPr/>
          </p:nvSpPr>
          <p:spPr>
            <a:xfrm>
              <a:off x="2880" y="626"/>
              <a:ext cx="499" cy="2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dirty="0">
                  <a:solidFill>
                    <a:schemeClr val="tx2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A-A</a:t>
              </a:r>
            </a:p>
          </p:txBody>
        </p:sp>
        <p:sp>
          <p:nvSpPr>
            <p:cNvPr id="45077" name="Text Box 106"/>
            <p:cNvSpPr txBox="1"/>
            <p:nvPr/>
          </p:nvSpPr>
          <p:spPr>
            <a:xfrm>
              <a:off x="4513" y="627"/>
              <a:ext cx="499" cy="2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dirty="0">
                  <a:solidFill>
                    <a:schemeClr val="tx2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A-A</a:t>
              </a:r>
            </a:p>
          </p:txBody>
        </p:sp>
      </p:grpSp>
      <p:grpSp>
        <p:nvGrpSpPr>
          <p:cNvPr id="20" name="Group 107"/>
          <p:cNvGrpSpPr/>
          <p:nvPr/>
        </p:nvGrpSpPr>
        <p:grpSpPr>
          <a:xfrm>
            <a:off x="6877050" y="2781300"/>
            <a:ext cx="2016125" cy="3384550"/>
            <a:chOff x="4332" y="1752"/>
            <a:chExt cx="1089" cy="2132"/>
          </a:xfrm>
        </p:grpSpPr>
        <p:sp>
          <p:nvSpPr>
            <p:cNvPr id="45069" name="AutoShape 108"/>
            <p:cNvSpPr/>
            <p:nvPr/>
          </p:nvSpPr>
          <p:spPr>
            <a:xfrm>
              <a:off x="4332" y="3068"/>
              <a:ext cx="1089" cy="816"/>
            </a:xfrm>
            <a:prstGeom prst="wedgeRoundRectCallout">
              <a:avLst>
                <a:gd name="adj1" fmla="val -133287"/>
                <a:gd name="adj2" fmla="val -179778"/>
                <a:gd name="adj3" fmla="val 16667"/>
              </a:avLst>
            </a:prstGeom>
            <a:noFill/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l"/>
              <a:r>
                <a:rPr lang="zh-CN" altLang="en-US" sz="2000" i="0" dirty="0">
                  <a:solidFill>
                    <a:schemeClr val="tx2"/>
                  </a:solidFill>
                  <a:latin typeface="仿宋_GB2312" pitchFamily="49" charset="-122"/>
                  <a:ea typeface="仿宋_GB2312" pitchFamily="49" charset="-122"/>
                </a:rPr>
                <a:t>在断面图中画出一部分或全部齿形。</a:t>
              </a:r>
            </a:p>
          </p:txBody>
        </p:sp>
        <p:sp>
          <p:nvSpPr>
            <p:cNvPr id="45070" name="Line 109"/>
            <p:cNvSpPr/>
            <p:nvPr/>
          </p:nvSpPr>
          <p:spPr>
            <a:xfrm flipV="1">
              <a:off x="4830" y="1752"/>
              <a:ext cx="137" cy="1315"/>
            </a:xfrm>
            <a:prstGeom prst="line">
              <a:avLst/>
            </a:prstGeom>
            <a:ln w="38100" cap="flat" cmpd="dbl">
              <a:solidFill>
                <a:schemeClr val="tx2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526446" name="AutoShape 110"/>
          <p:cNvSpPr/>
          <p:nvPr/>
        </p:nvSpPr>
        <p:spPr>
          <a:xfrm>
            <a:off x="323850" y="4652963"/>
            <a:ext cx="3671888" cy="2016125"/>
          </a:xfrm>
          <a:prstGeom prst="wedgeRoundRectCallout">
            <a:avLst>
              <a:gd name="adj1" fmla="val -22157"/>
              <a:gd name="adj2" fmla="val -81417"/>
              <a:gd name="adj3" fmla="val 16667"/>
            </a:avLst>
          </a:prstGeom>
          <a:solidFill>
            <a:srgbClr val="FFFFFF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l"/>
            <a:r>
              <a:rPr lang="zh-CN" altLang="en-US" sz="2000" i="0" dirty="0">
                <a:solidFill>
                  <a:schemeClr val="tx2"/>
                </a:solidFill>
                <a:latin typeface="仿宋_GB2312" pitchFamily="49" charset="-122"/>
                <a:ea typeface="仿宋_GB2312" pitchFamily="49" charset="-122"/>
              </a:rPr>
              <a:t>外花键工作长度的终止端和尾部长度的末端均用细实线绘制，并与轴线垂直，尾部则画成斜线，其倾斜角度一般与轴线成</a:t>
            </a:r>
            <a:r>
              <a:rPr lang="en-US" altLang="zh-CN" sz="2000" i="0" dirty="0">
                <a:solidFill>
                  <a:schemeClr val="tx2"/>
                </a:solidFill>
                <a:latin typeface="仿宋_GB2312" pitchFamily="49" charset="-122"/>
                <a:ea typeface="仿宋_GB2312" pitchFamily="49" charset="-122"/>
              </a:rPr>
              <a:t>30°</a:t>
            </a:r>
            <a:r>
              <a:rPr lang="zh-CN" altLang="en-US" sz="2000" i="0" dirty="0">
                <a:solidFill>
                  <a:schemeClr val="tx2"/>
                </a:solidFill>
                <a:latin typeface="仿宋_GB2312" pitchFamily="49" charset="-122"/>
                <a:ea typeface="仿宋_GB2312" pitchFamily="49" charset="-122"/>
              </a:rPr>
              <a:t>，必要时可按实际情况画出。</a:t>
            </a:r>
          </a:p>
          <a:p>
            <a:pPr algn="l"/>
            <a:endParaRPr lang="en-US" altLang="zh-CN" sz="2000" i="0" dirty="0">
              <a:solidFill>
                <a:schemeClr val="tx2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526447" name="Oval 111"/>
          <p:cNvSpPr/>
          <p:nvPr/>
        </p:nvSpPr>
        <p:spPr>
          <a:xfrm>
            <a:off x="1000125" y="1628775"/>
            <a:ext cx="865188" cy="2376488"/>
          </a:xfrm>
          <a:prstGeom prst="ellipse">
            <a:avLst/>
          </a:prstGeom>
          <a:solidFill>
            <a:srgbClr val="D7D58B">
              <a:alpha val="43137"/>
            </a:srgbClr>
          </a:solidFill>
          <a:ln w="19050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5068" name="Rectangle 113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13.3.2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花键联结</a:t>
            </a:r>
            <a:endParaRPr lang="zh-CN" altLang="en-US" i="0" dirty="0">
              <a:solidFill>
                <a:srgbClr val="CC3300"/>
              </a:solidFill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6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26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" dur="2000"/>
                                        <p:tgtEl>
                                          <p:spTgt spid="526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26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6338" grpId="0"/>
      <p:bldP spid="526339" grpId="0" animBg="1"/>
      <p:bldP spid="526446" grpId="0" animBg="1"/>
      <p:bldP spid="52644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日期占位符 5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8666727-A170-4E6E-979C-629123F82EFC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17:19:13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26" name="灯片编号占位符 7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4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9221" name="Text Box 2"/>
          <p:cNvSpPr>
            <a:spLocks noGrp="1"/>
          </p:cNvSpPr>
          <p:nvPr>
            <p:ph type="body" sz="half" idx="1"/>
          </p:nvPr>
        </p:nvSpPr>
        <p:spPr>
          <a:xfrm>
            <a:off x="395288" y="1154113"/>
            <a:ext cx="7791450" cy="2522537"/>
          </a:xfrm>
        </p:spPr>
        <p:txBody>
          <a:bodyPr vert="horz" wrap="square" lIns="91440" tIns="45720" rIns="91440" bIns="45720" anchor="t" anchorCtr="0"/>
          <a:lstStyle/>
          <a:p>
            <a:pPr marL="571500" indent="-571500" eaLnBrk="1" hangingPunct="1">
              <a:lnSpc>
                <a:spcPct val="120000"/>
              </a:lnSpc>
              <a:spcBef>
                <a:spcPct val="25000"/>
              </a:spcBef>
              <a:buClr>
                <a:schemeClr val="hlink"/>
              </a:buClr>
              <a:buSzTx/>
              <a:buFontTx/>
            </a:pP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标准螺纹（</a:t>
            </a:r>
            <a:r>
              <a:rPr lang="en-US" altLang="zh-CN" sz="2800" b="1" dirty="0">
                <a:latin typeface="仿宋_GB2312" pitchFamily="49" charset="-122"/>
                <a:ea typeface="仿宋_GB2312" pitchFamily="49" charset="-122"/>
              </a:rPr>
              <a:t>6</a:t>
            </a: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要素均符合标准的螺纹）</a:t>
            </a:r>
          </a:p>
          <a:p>
            <a:pPr marL="571500" indent="-571500" eaLnBrk="1" hangingPunct="1">
              <a:lnSpc>
                <a:spcPct val="120000"/>
              </a:lnSpc>
              <a:spcBef>
                <a:spcPct val="25000"/>
              </a:spcBef>
              <a:buClr>
                <a:schemeClr val="hlink"/>
              </a:buClr>
              <a:buSzTx/>
              <a:buFontTx/>
            </a:pP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特殊螺纹（牙型符合标准的螺纹，但公称直径不符合标准）</a:t>
            </a:r>
          </a:p>
          <a:p>
            <a:pPr marL="571500" indent="-571500" eaLnBrk="1" hangingPunct="1">
              <a:lnSpc>
                <a:spcPct val="120000"/>
              </a:lnSpc>
              <a:spcBef>
                <a:spcPct val="25000"/>
              </a:spcBef>
              <a:buClr>
                <a:schemeClr val="hlink"/>
              </a:buClr>
              <a:buSzTx/>
              <a:buFontTx/>
            </a:pPr>
            <a:r>
              <a:rPr lang="zh-CN" altLang="en-US" sz="2800" b="1" dirty="0">
                <a:latin typeface="仿宋_GB2312" pitchFamily="49" charset="-122"/>
                <a:ea typeface="仿宋_GB2312" pitchFamily="49" charset="-122"/>
              </a:rPr>
              <a:t>非标螺纹（牙型不符合标准的螺纹）</a:t>
            </a:r>
          </a:p>
        </p:txBody>
      </p:sp>
      <p:sp>
        <p:nvSpPr>
          <p:cNvPr id="9222" name="Rectangle 3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13.1.1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螺纹的基本要素与种类</a:t>
            </a:r>
          </a:p>
        </p:txBody>
      </p:sp>
      <p:sp>
        <p:nvSpPr>
          <p:cNvPr id="472068" name="Text Box 4"/>
          <p:cNvSpPr txBox="1">
            <a:spLocks noChangeArrowheads="1"/>
          </p:cNvSpPr>
          <p:nvPr/>
        </p:nvSpPr>
        <p:spPr bwMode="auto">
          <a:xfrm>
            <a:off x="87313" y="646113"/>
            <a:ext cx="8997950" cy="549275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zh-CN" altLang="en-US" sz="2800" i="0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螺纹</a:t>
            </a:r>
            <a:r>
              <a:rPr kumimoji="1" lang="en-US" altLang="zh-CN" sz="2800" i="0" kern="1200" cap="none" spc="0" normalizeH="0" baseline="0" noProof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6</a:t>
            </a:r>
            <a:r>
              <a:rPr kumimoji="1" lang="zh-CN" altLang="en-US" sz="2800" i="0" kern="1200" cap="none" spc="0" normalizeH="0" baseline="0" noProof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要素</a:t>
            </a:r>
            <a:r>
              <a:rPr kumimoji="1" lang="zh-CN" altLang="en-US" sz="2800" i="0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：</a:t>
            </a:r>
            <a:r>
              <a:rPr kumimoji="1" lang="zh-CN" altLang="en-US" sz="3000" i="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牙型、直径、螺距、导程、线数和旋向</a:t>
            </a:r>
            <a:r>
              <a:rPr kumimoji="1" lang="zh-CN" altLang="en-US" sz="3000" i="0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</a:p>
        </p:txBody>
      </p:sp>
      <p:grpSp>
        <p:nvGrpSpPr>
          <p:cNvPr id="2" name="Group 5"/>
          <p:cNvGrpSpPr/>
          <p:nvPr/>
        </p:nvGrpSpPr>
        <p:grpSpPr>
          <a:xfrm>
            <a:off x="720725" y="3794125"/>
            <a:ext cx="7678738" cy="2659063"/>
            <a:chOff x="699" y="2469"/>
            <a:chExt cx="4451" cy="1515"/>
          </a:xfrm>
        </p:grpSpPr>
        <p:grpSp>
          <p:nvGrpSpPr>
            <p:cNvPr id="9226" name="Group 6"/>
            <p:cNvGrpSpPr>
              <a:grpSpLocks noChangeAspect="1"/>
            </p:cNvGrpSpPr>
            <p:nvPr/>
          </p:nvGrpSpPr>
          <p:grpSpPr>
            <a:xfrm>
              <a:off x="1981" y="2469"/>
              <a:ext cx="1462" cy="1515"/>
              <a:chOff x="3262" y="395"/>
              <a:chExt cx="1807" cy="1872"/>
            </a:xfrm>
          </p:grpSpPr>
          <p:grpSp>
            <p:nvGrpSpPr>
              <p:cNvPr id="9284" name="Group 7"/>
              <p:cNvGrpSpPr>
                <a:grpSpLocks noChangeAspect="1"/>
              </p:cNvGrpSpPr>
              <p:nvPr/>
            </p:nvGrpSpPr>
            <p:grpSpPr>
              <a:xfrm>
                <a:off x="3277" y="395"/>
                <a:ext cx="1786" cy="534"/>
                <a:chOff x="3277" y="395"/>
                <a:chExt cx="1786" cy="534"/>
              </a:xfrm>
            </p:grpSpPr>
            <p:sp>
              <p:nvSpPr>
                <p:cNvPr id="9315" name="Line 8"/>
                <p:cNvSpPr>
                  <a:spLocks noChangeAspect="1"/>
                </p:cNvSpPr>
                <p:nvPr/>
              </p:nvSpPr>
              <p:spPr>
                <a:xfrm rot="-72769">
                  <a:off x="4461" y="433"/>
                  <a:ext cx="260" cy="290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9316" name="Line 9"/>
                <p:cNvSpPr>
                  <a:spLocks noChangeAspect="1"/>
                </p:cNvSpPr>
                <p:nvPr/>
              </p:nvSpPr>
              <p:spPr>
                <a:xfrm rot="-72769">
                  <a:off x="3297" y="557"/>
                  <a:ext cx="312" cy="333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9317" name="Line 10"/>
                <p:cNvSpPr>
                  <a:spLocks noChangeAspect="1"/>
                </p:cNvSpPr>
                <p:nvPr/>
              </p:nvSpPr>
              <p:spPr>
                <a:xfrm rot="-72769" flipV="1">
                  <a:off x="3280" y="413"/>
                  <a:ext cx="10" cy="492"/>
                </a:xfrm>
                <a:prstGeom prst="line">
                  <a:avLst/>
                </a:prstGeom>
                <a:ln w="28575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9318" name="Line 11"/>
                <p:cNvSpPr>
                  <a:spLocks noChangeAspect="1"/>
                </p:cNvSpPr>
                <p:nvPr/>
              </p:nvSpPr>
              <p:spPr>
                <a:xfrm rot="-72769" flipV="1">
                  <a:off x="5055" y="452"/>
                  <a:ext cx="5" cy="258"/>
                </a:xfrm>
                <a:prstGeom prst="line">
                  <a:avLst/>
                </a:prstGeom>
                <a:ln w="28575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9319" name="Freeform 12"/>
                <p:cNvSpPr>
                  <a:spLocks noChangeAspect="1"/>
                </p:cNvSpPr>
                <p:nvPr/>
              </p:nvSpPr>
              <p:spPr>
                <a:xfrm rot="-72769">
                  <a:off x="3277" y="395"/>
                  <a:ext cx="1771" cy="81"/>
                </a:xfrm>
                <a:custGeom>
                  <a:avLst/>
                  <a:gdLst>
                    <a:gd name="txL" fmla="*/ 0 w 1771"/>
                    <a:gd name="txT" fmla="*/ 0 h 81"/>
                    <a:gd name="txR" fmla="*/ 1771 w 1771"/>
                    <a:gd name="txB" fmla="*/ 81 h 81"/>
                  </a:gdLst>
                  <a:ahLst/>
                  <a:cxnLst>
                    <a:cxn ang="0">
                      <a:pos x="0" y="11"/>
                    </a:cxn>
                    <a:cxn ang="0">
                      <a:pos x="391" y="17"/>
                    </a:cxn>
                    <a:cxn ang="0">
                      <a:pos x="463" y="33"/>
                    </a:cxn>
                    <a:cxn ang="0">
                      <a:pos x="619" y="23"/>
                    </a:cxn>
                    <a:cxn ang="0">
                      <a:pos x="767" y="6"/>
                    </a:cxn>
                    <a:cxn ang="0">
                      <a:pos x="863" y="17"/>
                    </a:cxn>
                    <a:cxn ang="0">
                      <a:pos x="967" y="50"/>
                    </a:cxn>
                    <a:cxn ang="0">
                      <a:pos x="1207" y="50"/>
                    </a:cxn>
                    <a:cxn ang="0">
                      <a:pos x="1491" y="72"/>
                    </a:cxn>
                    <a:cxn ang="0">
                      <a:pos x="1771" y="77"/>
                    </a:cxn>
                  </a:cxnLst>
                  <a:rect l="txL" t="txT" r="txR" b="txB"/>
                  <a:pathLst>
                    <a:path w="1771" h="81">
                      <a:moveTo>
                        <a:pt x="0" y="11"/>
                      </a:moveTo>
                      <a:cubicBezTo>
                        <a:pt x="140" y="0"/>
                        <a:pt x="195" y="1"/>
                        <a:pt x="391" y="17"/>
                      </a:cubicBezTo>
                      <a:cubicBezTo>
                        <a:pt x="409" y="19"/>
                        <a:pt x="463" y="33"/>
                        <a:pt x="463" y="33"/>
                      </a:cubicBezTo>
                      <a:cubicBezTo>
                        <a:pt x="549" y="29"/>
                        <a:pt x="550" y="42"/>
                        <a:pt x="619" y="23"/>
                      </a:cubicBezTo>
                      <a:cubicBezTo>
                        <a:pt x="649" y="24"/>
                        <a:pt x="735" y="50"/>
                        <a:pt x="767" y="6"/>
                      </a:cubicBezTo>
                      <a:cubicBezTo>
                        <a:pt x="800" y="9"/>
                        <a:pt x="831" y="8"/>
                        <a:pt x="863" y="17"/>
                      </a:cubicBezTo>
                      <a:cubicBezTo>
                        <a:pt x="900" y="28"/>
                        <a:pt x="928" y="44"/>
                        <a:pt x="967" y="50"/>
                      </a:cubicBezTo>
                      <a:cubicBezTo>
                        <a:pt x="1042" y="16"/>
                        <a:pt x="1129" y="44"/>
                        <a:pt x="1207" y="50"/>
                      </a:cubicBezTo>
                      <a:cubicBezTo>
                        <a:pt x="1316" y="72"/>
                        <a:pt x="1320" y="67"/>
                        <a:pt x="1491" y="72"/>
                      </a:cubicBezTo>
                      <a:cubicBezTo>
                        <a:pt x="1584" y="81"/>
                        <a:pt x="1678" y="77"/>
                        <a:pt x="1771" y="77"/>
                      </a:cubicBezTo>
                    </a:path>
                  </a:pathLst>
                </a:custGeom>
                <a:noFill/>
                <a:ln w="12700" cap="flat" cmpd="sng">
                  <a:solidFill>
                    <a:srgbClr val="0000CC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320" name="Line 13"/>
                <p:cNvSpPr>
                  <a:spLocks noChangeAspect="1"/>
                </p:cNvSpPr>
                <p:nvPr/>
              </p:nvSpPr>
              <p:spPr>
                <a:xfrm rot="-72769">
                  <a:off x="3285" y="659"/>
                  <a:ext cx="97" cy="100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9321" name="Line 14"/>
                <p:cNvSpPr>
                  <a:spLocks noChangeAspect="1"/>
                </p:cNvSpPr>
                <p:nvPr/>
              </p:nvSpPr>
              <p:spPr>
                <a:xfrm rot="-72769">
                  <a:off x="3281" y="735"/>
                  <a:ext cx="73" cy="76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9322" name="Line 15"/>
                <p:cNvSpPr>
                  <a:spLocks noChangeAspect="1"/>
                </p:cNvSpPr>
                <p:nvPr/>
              </p:nvSpPr>
              <p:spPr>
                <a:xfrm rot="-72769">
                  <a:off x="3292" y="467"/>
                  <a:ext cx="354" cy="375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9323" name="Line 16"/>
                <p:cNvSpPr>
                  <a:spLocks noChangeAspect="1"/>
                </p:cNvSpPr>
                <p:nvPr/>
              </p:nvSpPr>
              <p:spPr>
                <a:xfrm rot="-72769">
                  <a:off x="3353" y="416"/>
                  <a:ext cx="341" cy="367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9324" name="Line 17"/>
                <p:cNvSpPr>
                  <a:spLocks noChangeAspect="1"/>
                </p:cNvSpPr>
                <p:nvPr/>
              </p:nvSpPr>
              <p:spPr>
                <a:xfrm rot="-72769">
                  <a:off x="3462" y="419"/>
                  <a:ext cx="272" cy="299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9325" name="Line 18"/>
                <p:cNvSpPr>
                  <a:spLocks noChangeAspect="1"/>
                </p:cNvSpPr>
                <p:nvPr/>
              </p:nvSpPr>
              <p:spPr>
                <a:xfrm rot="-72769">
                  <a:off x="3571" y="417"/>
                  <a:ext cx="388" cy="446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9326" name="Line 19"/>
                <p:cNvSpPr>
                  <a:spLocks noChangeAspect="1"/>
                </p:cNvSpPr>
                <p:nvPr/>
              </p:nvSpPr>
              <p:spPr>
                <a:xfrm rot="-72769">
                  <a:off x="3665" y="416"/>
                  <a:ext cx="338" cy="390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9327" name="Line 20"/>
                <p:cNvSpPr>
                  <a:spLocks noChangeAspect="1"/>
                </p:cNvSpPr>
                <p:nvPr/>
              </p:nvSpPr>
              <p:spPr>
                <a:xfrm rot="-72769">
                  <a:off x="3779" y="435"/>
                  <a:ext cx="259" cy="312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9328" name="Line 21"/>
                <p:cNvSpPr>
                  <a:spLocks noChangeAspect="1"/>
                </p:cNvSpPr>
                <p:nvPr/>
              </p:nvSpPr>
              <p:spPr>
                <a:xfrm rot="-72769">
                  <a:off x="3863" y="432"/>
                  <a:ext cx="402" cy="474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9329" name="Line 22"/>
                <p:cNvSpPr>
                  <a:spLocks noChangeAspect="1"/>
                </p:cNvSpPr>
                <p:nvPr/>
              </p:nvSpPr>
              <p:spPr>
                <a:xfrm rot="-72769">
                  <a:off x="3950" y="432"/>
                  <a:ext cx="358" cy="406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9330" name="Line 23"/>
                <p:cNvSpPr>
                  <a:spLocks noChangeAspect="1"/>
                </p:cNvSpPr>
                <p:nvPr/>
              </p:nvSpPr>
              <p:spPr>
                <a:xfrm rot="-72769">
                  <a:off x="4018" y="418"/>
                  <a:ext cx="329" cy="367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9331" name="Line 24"/>
                <p:cNvSpPr>
                  <a:spLocks noChangeAspect="1"/>
                </p:cNvSpPr>
                <p:nvPr/>
              </p:nvSpPr>
              <p:spPr>
                <a:xfrm rot="-72769">
                  <a:off x="4104" y="410"/>
                  <a:ext cx="277" cy="325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9332" name="Line 25"/>
                <p:cNvSpPr>
                  <a:spLocks noChangeAspect="1"/>
                </p:cNvSpPr>
                <p:nvPr/>
              </p:nvSpPr>
              <p:spPr>
                <a:xfrm rot="-72769">
                  <a:off x="4214" y="439"/>
                  <a:ext cx="396" cy="465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9333" name="Line 26"/>
                <p:cNvSpPr>
                  <a:spLocks noChangeAspect="1"/>
                </p:cNvSpPr>
                <p:nvPr/>
              </p:nvSpPr>
              <p:spPr>
                <a:xfrm rot="-72769">
                  <a:off x="4297" y="429"/>
                  <a:ext cx="354" cy="411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9334" name="Line 27"/>
                <p:cNvSpPr>
                  <a:spLocks noChangeAspect="1"/>
                </p:cNvSpPr>
                <p:nvPr/>
              </p:nvSpPr>
              <p:spPr>
                <a:xfrm rot="-72769">
                  <a:off x="4359" y="419"/>
                  <a:ext cx="330" cy="375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9335" name="Line 28"/>
                <p:cNvSpPr>
                  <a:spLocks noChangeAspect="1"/>
                </p:cNvSpPr>
                <p:nvPr/>
              </p:nvSpPr>
              <p:spPr>
                <a:xfrm rot="-72769">
                  <a:off x="4556" y="447"/>
                  <a:ext cx="405" cy="436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9336" name="Line 29"/>
                <p:cNvSpPr>
                  <a:spLocks noChangeAspect="1"/>
                </p:cNvSpPr>
                <p:nvPr/>
              </p:nvSpPr>
              <p:spPr>
                <a:xfrm rot="-72769">
                  <a:off x="4651" y="449"/>
                  <a:ext cx="347" cy="373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9337" name="Line 30"/>
                <p:cNvSpPr>
                  <a:spLocks noChangeAspect="1"/>
                </p:cNvSpPr>
                <p:nvPr/>
              </p:nvSpPr>
              <p:spPr>
                <a:xfrm rot="-72769">
                  <a:off x="4743" y="450"/>
                  <a:ext cx="285" cy="309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9338" name="Line 31"/>
                <p:cNvSpPr>
                  <a:spLocks noChangeAspect="1"/>
                </p:cNvSpPr>
                <p:nvPr/>
              </p:nvSpPr>
              <p:spPr>
                <a:xfrm rot="-72769">
                  <a:off x="4845" y="452"/>
                  <a:ext cx="210" cy="246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9339" name="Line 32"/>
                <p:cNvSpPr>
                  <a:spLocks noChangeAspect="1"/>
                </p:cNvSpPr>
                <p:nvPr/>
              </p:nvSpPr>
              <p:spPr>
                <a:xfrm rot="-72769">
                  <a:off x="4934" y="460"/>
                  <a:ext cx="120" cy="141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9340" name="Line 33"/>
                <p:cNvSpPr>
                  <a:spLocks noChangeAspect="1"/>
                </p:cNvSpPr>
                <p:nvPr/>
              </p:nvSpPr>
              <p:spPr>
                <a:xfrm rot="-72769">
                  <a:off x="5005" y="450"/>
                  <a:ext cx="48" cy="63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9341" name="Freeform 34"/>
                <p:cNvSpPr>
                  <a:spLocks noChangeAspect="1"/>
                </p:cNvSpPr>
                <p:nvPr/>
              </p:nvSpPr>
              <p:spPr>
                <a:xfrm rot="-72769">
                  <a:off x="3285" y="696"/>
                  <a:ext cx="1778" cy="233"/>
                </a:xfrm>
                <a:custGeom>
                  <a:avLst/>
                  <a:gdLst>
                    <a:gd name="txL" fmla="*/ 0 w 1778"/>
                    <a:gd name="txT" fmla="*/ 0 h 233"/>
                    <a:gd name="txR" fmla="*/ 1778 w 1778"/>
                    <a:gd name="txB" fmla="*/ 233 h 233"/>
                  </a:gdLst>
                  <a:ahLst/>
                  <a:cxnLst>
                    <a:cxn ang="0">
                      <a:pos x="0" y="189"/>
                    </a:cxn>
                    <a:cxn ang="0">
                      <a:pos x="5" y="191"/>
                    </a:cxn>
                    <a:cxn ang="0">
                      <a:pos x="5" y="189"/>
                    </a:cxn>
                    <a:cxn ang="0">
                      <a:pos x="136" y="9"/>
                    </a:cxn>
                    <a:cxn ang="0">
                      <a:pos x="181" y="9"/>
                    </a:cxn>
                    <a:cxn ang="0">
                      <a:pos x="286" y="185"/>
                    </a:cxn>
                    <a:cxn ang="0">
                      <a:pos x="328" y="185"/>
                    </a:cxn>
                    <a:cxn ang="0">
                      <a:pos x="459" y="3"/>
                    </a:cxn>
                    <a:cxn ang="0">
                      <a:pos x="507" y="0"/>
                    </a:cxn>
                    <a:cxn ang="0">
                      <a:pos x="616" y="205"/>
                    </a:cxn>
                    <a:cxn ang="0">
                      <a:pos x="658" y="201"/>
                    </a:cxn>
                    <a:cxn ang="0">
                      <a:pos x="779" y="9"/>
                    </a:cxn>
                    <a:cxn ang="0">
                      <a:pos x="821" y="9"/>
                    </a:cxn>
                    <a:cxn ang="0">
                      <a:pos x="946" y="217"/>
                    </a:cxn>
                    <a:cxn ang="0">
                      <a:pos x="984" y="214"/>
                    </a:cxn>
                    <a:cxn ang="0">
                      <a:pos x="1109" y="22"/>
                    </a:cxn>
                    <a:cxn ang="0">
                      <a:pos x="1157" y="22"/>
                    </a:cxn>
                    <a:cxn ang="0">
                      <a:pos x="1272" y="227"/>
                    </a:cxn>
                    <a:cxn ang="0">
                      <a:pos x="1320" y="227"/>
                    </a:cxn>
                    <a:cxn ang="0">
                      <a:pos x="1448" y="25"/>
                    </a:cxn>
                    <a:cxn ang="0">
                      <a:pos x="1486" y="29"/>
                    </a:cxn>
                    <a:cxn ang="0">
                      <a:pos x="1614" y="233"/>
                    </a:cxn>
                    <a:cxn ang="0">
                      <a:pos x="1669" y="230"/>
                    </a:cxn>
                    <a:cxn ang="0">
                      <a:pos x="1778" y="32"/>
                    </a:cxn>
                    <a:cxn ang="0">
                      <a:pos x="1776" y="31"/>
                    </a:cxn>
                  </a:cxnLst>
                  <a:rect l="txL" t="txT" r="txR" b="txB"/>
                  <a:pathLst>
                    <a:path w="1778" h="233">
                      <a:moveTo>
                        <a:pt x="0" y="189"/>
                      </a:moveTo>
                      <a:lnTo>
                        <a:pt x="5" y="191"/>
                      </a:lnTo>
                      <a:lnTo>
                        <a:pt x="5" y="189"/>
                      </a:lnTo>
                      <a:lnTo>
                        <a:pt x="136" y="9"/>
                      </a:lnTo>
                      <a:lnTo>
                        <a:pt x="181" y="9"/>
                      </a:lnTo>
                      <a:lnTo>
                        <a:pt x="286" y="185"/>
                      </a:lnTo>
                      <a:lnTo>
                        <a:pt x="328" y="185"/>
                      </a:lnTo>
                      <a:lnTo>
                        <a:pt x="459" y="3"/>
                      </a:lnTo>
                      <a:lnTo>
                        <a:pt x="507" y="0"/>
                      </a:lnTo>
                      <a:lnTo>
                        <a:pt x="616" y="205"/>
                      </a:lnTo>
                      <a:lnTo>
                        <a:pt x="658" y="201"/>
                      </a:lnTo>
                      <a:lnTo>
                        <a:pt x="779" y="9"/>
                      </a:lnTo>
                      <a:lnTo>
                        <a:pt x="821" y="9"/>
                      </a:lnTo>
                      <a:lnTo>
                        <a:pt x="946" y="217"/>
                      </a:lnTo>
                      <a:lnTo>
                        <a:pt x="984" y="214"/>
                      </a:lnTo>
                      <a:lnTo>
                        <a:pt x="1109" y="22"/>
                      </a:lnTo>
                      <a:lnTo>
                        <a:pt x="1157" y="22"/>
                      </a:lnTo>
                      <a:lnTo>
                        <a:pt x="1272" y="227"/>
                      </a:lnTo>
                      <a:lnTo>
                        <a:pt x="1320" y="227"/>
                      </a:lnTo>
                      <a:lnTo>
                        <a:pt x="1448" y="25"/>
                      </a:lnTo>
                      <a:lnTo>
                        <a:pt x="1486" y="29"/>
                      </a:lnTo>
                      <a:lnTo>
                        <a:pt x="1614" y="233"/>
                      </a:lnTo>
                      <a:lnTo>
                        <a:pt x="1669" y="230"/>
                      </a:lnTo>
                      <a:lnTo>
                        <a:pt x="1778" y="32"/>
                      </a:lnTo>
                      <a:lnTo>
                        <a:pt x="1776" y="31"/>
                      </a:lnTo>
                    </a:path>
                  </a:pathLst>
                </a:custGeom>
                <a:noFill/>
                <a:ln w="28575" cap="flat" cmpd="sng">
                  <a:solidFill>
                    <a:srgbClr val="0000CC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342" name="Line 35"/>
                <p:cNvSpPr>
                  <a:spLocks noChangeAspect="1"/>
                </p:cNvSpPr>
                <p:nvPr/>
              </p:nvSpPr>
              <p:spPr>
                <a:xfrm rot="-72769">
                  <a:off x="3287" y="817"/>
                  <a:ext cx="39" cy="40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9285" name="Group 36"/>
              <p:cNvGrpSpPr>
                <a:grpSpLocks noChangeAspect="1"/>
              </p:cNvGrpSpPr>
              <p:nvPr/>
            </p:nvGrpSpPr>
            <p:grpSpPr>
              <a:xfrm>
                <a:off x="3262" y="1668"/>
                <a:ext cx="1807" cy="599"/>
                <a:chOff x="3262" y="1668"/>
                <a:chExt cx="1807" cy="599"/>
              </a:xfrm>
            </p:grpSpPr>
            <p:grpSp>
              <p:nvGrpSpPr>
                <p:cNvPr id="9286" name="Group 37"/>
                <p:cNvGrpSpPr>
                  <a:grpSpLocks noChangeAspect="1"/>
                </p:cNvGrpSpPr>
                <p:nvPr/>
              </p:nvGrpSpPr>
              <p:grpSpPr>
                <a:xfrm>
                  <a:off x="3268" y="1700"/>
                  <a:ext cx="1801" cy="567"/>
                  <a:chOff x="3268" y="1700"/>
                  <a:chExt cx="1801" cy="567"/>
                </a:xfrm>
              </p:grpSpPr>
              <p:sp>
                <p:nvSpPr>
                  <p:cNvPr id="9290" name="Freeform 38"/>
                  <p:cNvSpPr>
                    <a:spLocks noChangeAspect="1"/>
                  </p:cNvSpPr>
                  <p:nvPr/>
                </p:nvSpPr>
                <p:spPr>
                  <a:xfrm rot="-72769">
                    <a:off x="3270" y="2162"/>
                    <a:ext cx="1799" cy="105"/>
                  </a:xfrm>
                  <a:custGeom>
                    <a:avLst/>
                    <a:gdLst>
                      <a:gd name="txL" fmla="*/ 0 w 1799"/>
                      <a:gd name="txT" fmla="*/ 0 h 105"/>
                      <a:gd name="txR" fmla="*/ 1799 w 1799"/>
                      <a:gd name="txB" fmla="*/ 105 h 105"/>
                    </a:gdLst>
                    <a:ahLst/>
                    <a:cxnLst>
                      <a:cxn ang="0">
                        <a:pos x="0" y="3"/>
                      </a:cxn>
                      <a:cxn ang="0">
                        <a:pos x="356" y="7"/>
                      </a:cxn>
                      <a:cxn ang="0">
                        <a:pos x="668" y="19"/>
                      </a:cxn>
                      <a:cxn ang="0">
                        <a:pos x="1156" y="35"/>
                      </a:cxn>
                      <a:cxn ang="0">
                        <a:pos x="1224" y="39"/>
                      </a:cxn>
                      <a:cxn ang="0">
                        <a:pos x="1236" y="27"/>
                      </a:cxn>
                      <a:cxn ang="0">
                        <a:pos x="1352" y="35"/>
                      </a:cxn>
                      <a:cxn ang="0">
                        <a:pos x="1684" y="63"/>
                      </a:cxn>
                      <a:cxn ang="0">
                        <a:pos x="1799" y="52"/>
                      </a:cxn>
                    </a:cxnLst>
                    <a:rect l="txL" t="txT" r="txR" b="txB"/>
                    <a:pathLst>
                      <a:path w="1799" h="105">
                        <a:moveTo>
                          <a:pt x="0" y="3"/>
                        </a:moveTo>
                        <a:cubicBezTo>
                          <a:pt x="127" y="10"/>
                          <a:pt x="211" y="9"/>
                          <a:pt x="356" y="7"/>
                        </a:cubicBezTo>
                        <a:cubicBezTo>
                          <a:pt x="410" y="0"/>
                          <a:pt x="641" y="18"/>
                          <a:pt x="668" y="19"/>
                        </a:cubicBezTo>
                        <a:cubicBezTo>
                          <a:pt x="825" y="45"/>
                          <a:pt x="999" y="33"/>
                          <a:pt x="1156" y="35"/>
                        </a:cubicBezTo>
                        <a:cubicBezTo>
                          <a:pt x="1179" y="36"/>
                          <a:pt x="1201" y="41"/>
                          <a:pt x="1224" y="39"/>
                        </a:cubicBezTo>
                        <a:cubicBezTo>
                          <a:pt x="1230" y="38"/>
                          <a:pt x="1230" y="27"/>
                          <a:pt x="1236" y="27"/>
                        </a:cubicBezTo>
                        <a:cubicBezTo>
                          <a:pt x="1275" y="26"/>
                          <a:pt x="1352" y="35"/>
                          <a:pt x="1352" y="35"/>
                        </a:cubicBezTo>
                        <a:cubicBezTo>
                          <a:pt x="1457" y="105"/>
                          <a:pt x="1473" y="60"/>
                          <a:pt x="1684" y="63"/>
                        </a:cubicBezTo>
                        <a:cubicBezTo>
                          <a:pt x="1712" y="54"/>
                          <a:pt x="1773" y="65"/>
                          <a:pt x="1799" y="52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0000CC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291" name="Line 39"/>
                  <p:cNvSpPr>
                    <a:spLocks noChangeAspect="1"/>
                  </p:cNvSpPr>
                  <p:nvPr/>
                </p:nvSpPr>
                <p:spPr>
                  <a:xfrm rot="-72769">
                    <a:off x="3268" y="2127"/>
                    <a:ext cx="58" cy="65"/>
                  </a:xfrm>
                  <a:prstGeom prst="line">
                    <a:avLst/>
                  </a:prstGeom>
                  <a:ln w="12700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92" name="Line 40"/>
                  <p:cNvSpPr>
                    <a:spLocks noChangeAspect="1"/>
                  </p:cNvSpPr>
                  <p:nvPr/>
                </p:nvSpPr>
                <p:spPr>
                  <a:xfrm rot="-72769">
                    <a:off x="3276" y="2070"/>
                    <a:ext cx="115" cy="115"/>
                  </a:xfrm>
                  <a:prstGeom prst="line">
                    <a:avLst/>
                  </a:prstGeom>
                  <a:ln w="12700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93" name="Line 41"/>
                  <p:cNvSpPr>
                    <a:spLocks noChangeAspect="1"/>
                  </p:cNvSpPr>
                  <p:nvPr/>
                </p:nvSpPr>
                <p:spPr>
                  <a:xfrm rot="-72769">
                    <a:off x="3283" y="1998"/>
                    <a:ext cx="164" cy="180"/>
                  </a:xfrm>
                  <a:prstGeom prst="line">
                    <a:avLst/>
                  </a:prstGeom>
                  <a:ln w="12700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94" name="Line 42"/>
                  <p:cNvSpPr>
                    <a:spLocks noChangeAspect="1"/>
                  </p:cNvSpPr>
                  <p:nvPr/>
                </p:nvSpPr>
                <p:spPr>
                  <a:xfrm rot="-72769">
                    <a:off x="3286" y="1921"/>
                    <a:ext cx="240" cy="268"/>
                  </a:xfrm>
                  <a:prstGeom prst="line">
                    <a:avLst/>
                  </a:prstGeom>
                  <a:ln w="12700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95" name="Line 43"/>
                  <p:cNvSpPr>
                    <a:spLocks noChangeAspect="1"/>
                  </p:cNvSpPr>
                  <p:nvPr/>
                </p:nvSpPr>
                <p:spPr>
                  <a:xfrm rot="-72769">
                    <a:off x="3297" y="1856"/>
                    <a:ext cx="300" cy="332"/>
                  </a:xfrm>
                  <a:prstGeom prst="line">
                    <a:avLst/>
                  </a:prstGeom>
                  <a:ln w="12700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96" name="Line 44"/>
                  <p:cNvSpPr>
                    <a:spLocks noChangeAspect="1"/>
                  </p:cNvSpPr>
                  <p:nvPr/>
                </p:nvSpPr>
                <p:spPr>
                  <a:xfrm rot="-72769">
                    <a:off x="3333" y="1801"/>
                    <a:ext cx="328" cy="378"/>
                  </a:xfrm>
                  <a:prstGeom prst="line">
                    <a:avLst/>
                  </a:prstGeom>
                  <a:ln w="12700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97" name="Line 45"/>
                  <p:cNvSpPr>
                    <a:spLocks noChangeAspect="1"/>
                  </p:cNvSpPr>
                  <p:nvPr/>
                </p:nvSpPr>
                <p:spPr>
                  <a:xfrm rot="-72769">
                    <a:off x="3360" y="1737"/>
                    <a:ext cx="392" cy="444"/>
                  </a:xfrm>
                  <a:prstGeom prst="line">
                    <a:avLst/>
                  </a:prstGeom>
                  <a:ln w="12700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98" name="Line 46"/>
                  <p:cNvSpPr>
                    <a:spLocks noChangeAspect="1"/>
                  </p:cNvSpPr>
                  <p:nvPr/>
                </p:nvSpPr>
                <p:spPr>
                  <a:xfrm rot="-72769">
                    <a:off x="3408" y="1700"/>
                    <a:ext cx="453" cy="493"/>
                  </a:xfrm>
                  <a:prstGeom prst="line">
                    <a:avLst/>
                  </a:prstGeom>
                  <a:ln w="12700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299" name="Line 47"/>
                  <p:cNvSpPr>
                    <a:spLocks noChangeAspect="1"/>
                  </p:cNvSpPr>
                  <p:nvPr/>
                </p:nvSpPr>
                <p:spPr>
                  <a:xfrm rot="-72769">
                    <a:off x="3641" y="1832"/>
                    <a:ext cx="328" cy="364"/>
                  </a:xfrm>
                  <a:prstGeom prst="line">
                    <a:avLst/>
                  </a:prstGeom>
                  <a:ln w="12700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00" name="Line 48"/>
                  <p:cNvSpPr>
                    <a:spLocks noChangeAspect="1"/>
                  </p:cNvSpPr>
                  <p:nvPr/>
                </p:nvSpPr>
                <p:spPr>
                  <a:xfrm rot="-72769">
                    <a:off x="3673" y="1787"/>
                    <a:ext cx="388" cy="408"/>
                  </a:xfrm>
                  <a:prstGeom prst="line">
                    <a:avLst/>
                  </a:prstGeom>
                  <a:ln w="12700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01" name="Line 49"/>
                  <p:cNvSpPr>
                    <a:spLocks noChangeAspect="1"/>
                  </p:cNvSpPr>
                  <p:nvPr/>
                </p:nvSpPr>
                <p:spPr>
                  <a:xfrm rot="-72769">
                    <a:off x="3712" y="1722"/>
                    <a:ext cx="436" cy="476"/>
                  </a:xfrm>
                  <a:prstGeom prst="line">
                    <a:avLst/>
                  </a:prstGeom>
                  <a:ln w="12700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02" name="Line 50"/>
                  <p:cNvSpPr>
                    <a:spLocks noChangeAspect="1"/>
                  </p:cNvSpPr>
                  <p:nvPr/>
                </p:nvSpPr>
                <p:spPr>
                  <a:xfrm rot="-72769">
                    <a:off x="3946" y="1874"/>
                    <a:ext cx="304" cy="320"/>
                  </a:xfrm>
                  <a:prstGeom prst="line">
                    <a:avLst/>
                  </a:prstGeom>
                  <a:ln w="12700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03" name="Line 51"/>
                  <p:cNvSpPr>
                    <a:spLocks noChangeAspect="1"/>
                  </p:cNvSpPr>
                  <p:nvPr/>
                </p:nvSpPr>
                <p:spPr>
                  <a:xfrm rot="-72769">
                    <a:off x="3985" y="1821"/>
                    <a:ext cx="355" cy="377"/>
                  </a:xfrm>
                  <a:prstGeom prst="line">
                    <a:avLst/>
                  </a:prstGeom>
                  <a:ln w="12700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04" name="Line 52"/>
                  <p:cNvSpPr>
                    <a:spLocks noChangeAspect="1"/>
                  </p:cNvSpPr>
                  <p:nvPr/>
                </p:nvSpPr>
                <p:spPr>
                  <a:xfrm rot="-72769">
                    <a:off x="4025" y="1759"/>
                    <a:ext cx="412" cy="448"/>
                  </a:xfrm>
                  <a:prstGeom prst="line">
                    <a:avLst/>
                  </a:prstGeom>
                  <a:ln w="12700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05" name="Line 53"/>
                  <p:cNvSpPr>
                    <a:spLocks noChangeAspect="1"/>
                  </p:cNvSpPr>
                  <p:nvPr/>
                </p:nvSpPr>
                <p:spPr>
                  <a:xfrm rot="-72769">
                    <a:off x="4072" y="1702"/>
                    <a:ext cx="445" cy="487"/>
                  </a:xfrm>
                  <a:prstGeom prst="line">
                    <a:avLst/>
                  </a:prstGeom>
                  <a:ln w="12700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06" name="Line 54"/>
                  <p:cNvSpPr>
                    <a:spLocks noChangeAspect="1"/>
                  </p:cNvSpPr>
                  <p:nvPr/>
                </p:nvSpPr>
                <p:spPr>
                  <a:xfrm rot="-72769">
                    <a:off x="4309" y="1838"/>
                    <a:ext cx="304" cy="344"/>
                  </a:xfrm>
                  <a:prstGeom prst="line">
                    <a:avLst/>
                  </a:prstGeom>
                  <a:ln w="12700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07" name="Line 55"/>
                  <p:cNvSpPr>
                    <a:spLocks noChangeAspect="1"/>
                  </p:cNvSpPr>
                  <p:nvPr/>
                </p:nvSpPr>
                <p:spPr>
                  <a:xfrm rot="-72769">
                    <a:off x="4345" y="1769"/>
                    <a:ext cx="400" cy="456"/>
                  </a:xfrm>
                  <a:prstGeom prst="line">
                    <a:avLst/>
                  </a:prstGeom>
                  <a:ln w="12700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08" name="Line 56"/>
                  <p:cNvSpPr>
                    <a:spLocks noChangeAspect="1"/>
                  </p:cNvSpPr>
                  <p:nvPr/>
                </p:nvSpPr>
                <p:spPr>
                  <a:xfrm rot="-72769">
                    <a:off x="4380" y="1703"/>
                    <a:ext cx="456" cy="516"/>
                  </a:xfrm>
                  <a:prstGeom prst="line">
                    <a:avLst/>
                  </a:prstGeom>
                  <a:ln w="12700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09" name="Line 57"/>
                  <p:cNvSpPr>
                    <a:spLocks noChangeAspect="1"/>
                  </p:cNvSpPr>
                  <p:nvPr/>
                </p:nvSpPr>
                <p:spPr>
                  <a:xfrm rot="-72769">
                    <a:off x="4618" y="1864"/>
                    <a:ext cx="325" cy="349"/>
                  </a:xfrm>
                  <a:prstGeom prst="line">
                    <a:avLst/>
                  </a:prstGeom>
                  <a:ln w="12700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10" name="Line 58"/>
                  <p:cNvSpPr>
                    <a:spLocks noChangeAspect="1"/>
                  </p:cNvSpPr>
                  <p:nvPr/>
                </p:nvSpPr>
                <p:spPr>
                  <a:xfrm rot="-72769">
                    <a:off x="4661" y="1798"/>
                    <a:ext cx="364" cy="407"/>
                  </a:xfrm>
                  <a:prstGeom prst="line">
                    <a:avLst/>
                  </a:prstGeom>
                  <a:ln w="12700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11" name="Line 59"/>
                  <p:cNvSpPr>
                    <a:spLocks noChangeAspect="1"/>
                  </p:cNvSpPr>
                  <p:nvPr/>
                </p:nvSpPr>
                <p:spPr>
                  <a:xfrm rot="-72769">
                    <a:off x="4700" y="1730"/>
                    <a:ext cx="352" cy="396"/>
                  </a:xfrm>
                  <a:prstGeom prst="line">
                    <a:avLst/>
                  </a:prstGeom>
                  <a:ln w="12700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12" name="Line 60"/>
                  <p:cNvSpPr>
                    <a:spLocks noChangeAspect="1"/>
                  </p:cNvSpPr>
                  <p:nvPr/>
                </p:nvSpPr>
                <p:spPr>
                  <a:xfrm rot="-72769">
                    <a:off x="4946" y="1889"/>
                    <a:ext cx="109" cy="118"/>
                  </a:xfrm>
                  <a:prstGeom prst="line">
                    <a:avLst/>
                  </a:prstGeom>
                  <a:ln w="12700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13" name="Line 61"/>
                  <p:cNvSpPr>
                    <a:spLocks noChangeAspect="1"/>
                  </p:cNvSpPr>
                  <p:nvPr/>
                </p:nvSpPr>
                <p:spPr>
                  <a:xfrm rot="-72769">
                    <a:off x="4974" y="1831"/>
                    <a:ext cx="85" cy="76"/>
                  </a:xfrm>
                  <a:prstGeom prst="line">
                    <a:avLst/>
                  </a:prstGeom>
                  <a:ln w="12700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9314" name="Line 62"/>
                  <p:cNvSpPr>
                    <a:spLocks noChangeAspect="1"/>
                  </p:cNvSpPr>
                  <p:nvPr/>
                </p:nvSpPr>
                <p:spPr>
                  <a:xfrm rot="-72769">
                    <a:off x="5009" y="1766"/>
                    <a:ext cx="58" cy="63"/>
                  </a:xfrm>
                  <a:prstGeom prst="line">
                    <a:avLst/>
                  </a:prstGeom>
                  <a:ln w="12700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sp>
              <p:nvSpPr>
                <p:cNvPr id="9287" name="Freeform 63"/>
                <p:cNvSpPr>
                  <a:spLocks noChangeAspect="1"/>
                </p:cNvSpPr>
                <p:nvPr/>
              </p:nvSpPr>
              <p:spPr>
                <a:xfrm rot="-72769">
                  <a:off x="3262" y="1668"/>
                  <a:ext cx="1795" cy="253"/>
                </a:xfrm>
                <a:custGeom>
                  <a:avLst/>
                  <a:gdLst>
                    <a:gd name="txL" fmla="*/ 0 w 1795"/>
                    <a:gd name="txT" fmla="*/ 0 h 253"/>
                    <a:gd name="txR" fmla="*/ 1795 w 1795"/>
                    <a:gd name="txB" fmla="*/ 253 h 253"/>
                  </a:gdLst>
                  <a:ahLst/>
                  <a:cxnLst>
                    <a:cxn ang="0">
                      <a:pos x="0" y="217"/>
                    </a:cxn>
                    <a:cxn ang="0">
                      <a:pos x="134" y="0"/>
                    </a:cxn>
                    <a:cxn ang="0">
                      <a:pos x="179" y="3"/>
                    </a:cxn>
                    <a:cxn ang="0">
                      <a:pos x="304" y="217"/>
                    </a:cxn>
                    <a:cxn ang="0">
                      <a:pos x="352" y="214"/>
                    </a:cxn>
                    <a:cxn ang="0">
                      <a:pos x="473" y="9"/>
                    </a:cxn>
                    <a:cxn ang="0">
                      <a:pos x="509" y="13"/>
                    </a:cxn>
                    <a:cxn ang="0">
                      <a:pos x="627" y="233"/>
                    </a:cxn>
                    <a:cxn ang="0">
                      <a:pos x="681" y="230"/>
                    </a:cxn>
                    <a:cxn ang="0">
                      <a:pos x="809" y="19"/>
                    </a:cxn>
                    <a:cxn ang="0">
                      <a:pos x="851" y="19"/>
                    </a:cxn>
                    <a:cxn ang="0">
                      <a:pos x="973" y="230"/>
                    </a:cxn>
                    <a:cxn ang="0">
                      <a:pos x="1014" y="227"/>
                    </a:cxn>
                    <a:cxn ang="0">
                      <a:pos x="1136" y="29"/>
                    </a:cxn>
                    <a:cxn ang="0">
                      <a:pos x="1171" y="25"/>
                    </a:cxn>
                    <a:cxn ang="0">
                      <a:pos x="1283" y="240"/>
                    </a:cxn>
                    <a:cxn ang="0">
                      <a:pos x="1337" y="230"/>
                    </a:cxn>
                    <a:cxn ang="0">
                      <a:pos x="1465" y="45"/>
                    </a:cxn>
                    <a:cxn ang="0">
                      <a:pos x="1497" y="45"/>
                    </a:cxn>
                    <a:cxn ang="0">
                      <a:pos x="1619" y="253"/>
                    </a:cxn>
                    <a:cxn ang="0">
                      <a:pos x="1673" y="246"/>
                    </a:cxn>
                    <a:cxn ang="0">
                      <a:pos x="1792" y="57"/>
                    </a:cxn>
                    <a:cxn ang="0">
                      <a:pos x="1795" y="57"/>
                    </a:cxn>
                    <a:cxn ang="0">
                      <a:pos x="1795" y="57"/>
                    </a:cxn>
                  </a:cxnLst>
                  <a:rect l="txL" t="txT" r="txR" b="txB"/>
                  <a:pathLst>
                    <a:path w="1795" h="253">
                      <a:moveTo>
                        <a:pt x="0" y="217"/>
                      </a:moveTo>
                      <a:lnTo>
                        <a:pt x="134" y="0"/>
                      </a:lnTo>
                      <a:lnTo>
                        <a:pt x="179" y="3"/>
                      </a:lnTo>
                      <a:lnTo>
                        <a:pt x="304" y="217"/>
                      </a:lnTo>
                      <a:lnTo>
                        <a:pt x="352" y="214"/>
                      </a:lnTo>
                      <a:lnTo>
                        <a:pt x="473" y="9"/>
                      </a:lnTo>
                      <a:lnTo>
                        <a:pt x="509" y="13"/>
                      </a:lnTo>
                      <a:lnTo>
                        <a:pt x="627" y="233"/>
                      </a:lnTo>
                      <a:lnTo>
                        <a:pt x="681" y="230"/>
                      </a:lnTo>
                      <a:lnTo>
                        <a:pt x="809" y="19"/>
                      </a:lnTo>
                      <a:lnTo>
                        <a:pt x="851" y="19"/>
                      </a:lnTo>
                      <a:lnTo>
                        <a:pt x="973" y="230"/>
                      </a:lnTo>
                      <a:lnTo>
                        <a:pt x="1014" y="227"/>
                      </a:lnTo>
                      <a:lnTo>
                        <a:pt x="1136" y="29"/>
                      </a:lnTo>
                      <a:lnTo>
                        <a:pt x="1171" y="25"/>
                      </a:lnTo>
                      <a:lnTo>
                        <a:pt x="1283" y="240"/>
                      </a:lnTo>
                      <a:lnTo>
                        <a:pt x="1337" y="230"/>
                      </a:lnTo>
                      <a:lnTo>
                        <a:pt x="1465" y="45"/>
                      </a:lnTo>
                      <a:lnTo>
                        <a:pt x="1497" y="45"/>
                      </a:lnTo>
                      <a:lnTo>
                        <a:pt x="1619" y="253"/>
                      </a:lnTo>
                      <a:lnTo>
                        <a:pt x="1673" y="246"/>
                      </a:lnTo>
                      <a:lnTo>
                        <a:pt x="1792" y="57"/>
                      </a:lnTo>
                      <a:lnTo>
                        <a:pt x="1795" y="57"/>
                      </a:lnTo>
                    </a:path>
                  </a:pathLst>
                </a:custGeom>
                <a:noFill/>
                <a:ln w="28575" cap="flat" cmpd="sng">
                  <a:solidFill>
                    <a:srgbClr val="0000CC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88" name="Freeform 64"/>
                <p:cNvSpPr>
                  <a:spLocks noChangeAspect="1"/>
                </p:cNvSpPr>
                <p:nvPr/>
              </p:nvSpPr>
              <p:spPr>
                <a:xfrm>
                  <a:off x="5060" y="1703"/>
                  <a:ext cx="1" cy="505"/>
                </a:xfrm>
                <a:custGeom>
                  <a:avLst/>
                  <a:gdLst>
                    <a:gd name="txL" fmla="*/ 0 w 1"/>
                    <a:gd name="txT" fmla="*/ 0 h 505"/>
                    <a:gd name="txR" fmla="*/ 1 w 1"/>
                    <a:gd name="txB" fmla="*/ 505 h 505"/>
                  </a:gdLst>
                  <a:ahLst/>
                  <a:cxnLst>
                    <a:cxn ang="0">
                      <a:pos x="0" y="0"/>
                    </a:cxn>
                    <a:cxn ang="0">
                      <a:pos x="0" y="505"/>
                    </a:cxn>
                  </a:cxnLst>
                  <a:rect l="txL" t="txT" r="txR" b="txB"/>
                  <a:pathLst>
                    <a:path w="1" h="505">
                      <a:moveTo>
                        <a:pt x="0" y="0"/>
                      </a:moveTo>
                      <a:lnTo>
                        <a:pt x="0" y="505"/>
                      </a:lnTo>
                    </a:path>
                  </a:pathLst>
                </a:custGeom>
                <a:noFill/>
                <a:ln w="28575" cap="flat" cmpd="sng">
                  <a:solidFill>
                    <a:srgbClr val="0000CC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89" name="Freeform 65"/>
                <p:cNvSpPr>
                  <a:spLocks noChangeAspect="1"/>
                </p:cNvSpPr>
                <p:nvPr/>
              </p:nvSpPr>
              <p:spPr>
                <a:xfrm>
                  <a:off x="3270" y="1896"/>
                  <a:ext cx="1" cy="293"/>
                </a:xfrm>
                <a:custGeom>
                  <a:avLst/>
                  <a:gdLst>
                    <a:gd name="txL" fmla="*/ 0 w 1"/>
                    <a:gd name="txT" fmla="*/ 0 h 293"/>
                    <a:gd name="txR" fmla="*/ 1 w 1"/>
                    <a:gd name="txB" fmla="*/ 293 h 293"/>
                  </a:gdLst>
                  <a:ahLst/>
                  <a:cxnLst>
                    <a:cxn ang="0">
                      <a:pos x="0" y="0"/>
                    </a:cxn>
                    <a:cxn ang="0">
                      <a:pos x="0" y="293"/>
                    </a:cxn>
                  </a:cxnLst>
                  <a:rect l="txL" t="txT" r="txR" b="txB"/>
                  <a:pathLst>
                    <a:path w="1" h="293">
                      <a:moveTo>
                        <a:pt x="0" y="0"/>
                      </a:moveTo>
                      <a:lnTo>
                        <a:pt x="0" y="293"/>
                      </a:lnTo>
                    </a:path>
                  </a:pathLst>
                </a:custGeom>
                <a:noFill/>
                <a:ln w="28575" cap="flat" cmpd="sng">
                  <a:solidFill>
                    <a:srgbClr val="0000CC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9227" name="AutoShape 66"/>
            <p:cNvSpPr>
              <a:spLocks noChangeAspect="1"/>
            </p:cNvSpPr>
            <p:nvPr/>
          </p:nvSpPr>
          <p:spPr>
            <a:xfrm>
              <a:off x="4092" y="2475"/>
              <a:ext cx="1058" cy="323"/>
            </a:xfrm>
            <a:prstGeom prst="wedgeRoundRectCallout">
              <a:avLst>
                <a:gd name="adj1" fmla="val -130153"/>
                <a:gd name="adj2" fmla="val 463"/>
                <a:gd name="adj3" fmla="val 16667"/>
              </a:avLst>
            </a:prstGeom>
            <a:solidFill>
              <a:srgbClr val="FFFFFF"/>
            </a:solidFill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r>
                <a:rPr lang="zh-CN" altLang="en-US" i="0" u="sng" dirty="0">
                  <a:solidFill>
                    <a:schemeClr val="accent2"/>
                  </a:solidFill>
                  <a:latin typeface="Garamond" panose="02020404030301010803" pitchFamily="18" charset="0"/>
                  <a:ea typeface="楷体_GB2312" pitchFamily="49" charset="-122"/>
                </a:rPr>
                <a:t>内螺纹</a:t>
              </a:r>
            </a:p>
          </p:txBody>
        </p:sp>
        <p:sp>
          <p:nvSpPr>
            <p:cNvPr id="9228" name="Line 67"/>
            <p:cNvSpPr>
              <a:spLocks noChangeAspect="1"/>
            </p:cNvSpPr>
            <p:nvPr/>
          </p:nvSpPr>
          <p:spPr>
            <a:xfrm rot="-72769" flipH="1">
              <a:off x="2843" y="2765"/>
              <a:ext cx="107" cy="90"/>
            </a:xfrm>
            <a:prstGeom prst="line">
              <a:avLst/>
            </a:prstGeom>
            <a:ln w="12700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29" name="Freeform 68"/>
            <p:cNvSpPr>
              <a:spLocks noChangeAspect="1"/>
            </p:cNvSpPr>
            <p:nvPr/>
          </p:nvSpPr>
          <p:spPr>
            <a:xfrm rot="-72769">
              <a:off x="2555" y="2923"/>
              <a:ext cx="1027" cy="269"/>
            </a:xfrm>
            <a:custGeom>
              <a:avLst/>
              <a:gdLst>
                <a:gd name="txL" fmla="*/ 0 w 1268"/>
                <a:gd name="txT" fmla="*/ 0 h 333"/>
                <a:gd name="txR" fmla="*/ 1268 w 1268"/>
                <a:gd name="txB" fmla="*/ 333 h 333"/>
              </a:gdLst>
              <a:ahLst/>
              <a:cxnLst>
                <a:cxn ang="0">
                  <a:pos x="1027" y="16"/>
                </a:cxn>
                <a:cxn ang="0">
                  <a:pos x="998" y="36"/>
                </a:cxn>
                <a:cxn ang="0">
                  <a:pos x="946" y="100"/>
                </a:cxn>
                <a:cxn ang="0">
                  <a:pos x="920" y="129"/>
                </a:cxn>
                <a:cxn ang="0">
                  <a:pos x="862" y="207"/>
                </a:cxn>
                <a:cxn ang="0">
                  <a:pos x="745" y="236"/>
                </a:cxn>
                <a:cxn ang="0">
                  <a:pos x="664" y="265"/>
                </a:cxn>
                <a:cxn ang="0">
                  <a:pos x="379" y="249"/>
                </a:cxn>
                <a:cxn ang="0">
                  <a:pos x="275" y="229"/>
                </a:cxn>
                <a:cxn ang="0">
                  <a:pos x="230" y="216"/>
                </a:cxn>
                <a:cxn ang="0">
                  <a:pos x="220" y="213"/>
                </a:cxn>
                <a:cxn ang="0">
                  <a:pos x="175" y="191"/>
                </a:cxn>
                <a:cxn ang="0">
                  <a:pos x="130" y="145"/>
                </a:cxn>
                <a:cxn ang="0">
                  <a:pos x="68" y="87"/>
                </a:cxn>
                <a:cxn ang="0">
                  <a:pos x="49" y="78"/>
                </a:cxn>
                <a:cxn ang="0">
                  <a:pos x="29" y="65"/>
                </a:cxn>
                <a:cxn ang="0">
                  <a:pos x="13" y="36"/>
                </a:cxn>
                <a:cxn ang="0">
                  <a:pos x="10" y="3"/>
                </a:cxn>
                <a:cxn ang="0">
                  <a:pos x="0" y="0"/>
                </a:cxn>
              </a:cxnLst>
              <a:rect l="txL" t="txT" r="txR" b="txB"/>
              <a:pathLst>
                <a:path w="1268" h="333">
                  <a:moveTo>
                    <a:pt x="1268" y="20"/>
                  </a:moveTo>
                  <a:cubicBezTo>
                    <a:pt x="1252" y="31"/>
                    <a:pt x="1251" y="39"/>
                    <a:pt x="1232" y="44"/>
                  </a:cubicBezTo>
                  <a:cubicBezTo>
                    <a:pt x="1212" y="74"/>
                    <a:pt x="1185" y="90"/>
                    <a:pt x="1168" y="124"/>
                  </a:cubicBezTo>
                  <a:cubicBezTo>
                    <a:pt x="1161" y="138"/>
                    <a:pt x="1136" y="160"/>
                    <a:pt x="1136" y="160"/>
                  </a:cubicBezTo>
                  <a:cubicBezTo>
                    <a:pt x="1126" y="190"/>
                    <a:pt x="1093" y="241"/>
                    <a:pt x="1064" y="256"/>
                  </a:cubicBezTo>
                  <a:cubicBezTo>
                    <a:pt x="1022" y="277"/>
                    <a:pt x="966" y="281"/>
                    <a:pt x="920" y="292"/>
                  </a:cubicBezTo>
                  <a:cubicBezTo>
                    <a:pt x="884" y="301"/>
                    <a:pt x="855" y="319"/>
                    <a:pt x="820" y="328"/>
                  </a:cubicBezTo>
                  <a:cubicBezTo>
                    <a:pt x="701" y="326"/>
                    <a:pt x="584" y="333"/>
                    <a:pt x="468" y="308"/>
                  </a:cubicBezTo>
                  <a:cubicBezTo>
                    <a:pt x="425" y="299"/>
                    <a:pt x="383" y="293"/>
                    <a:pt x="340" y="284"/>
                  </a:cubicBezTo>
                  <a:cubicBezTo>
                    <a:pt x="315" y="279"/>
                    <a:pt x="307" y="276"/>
                    <a:pt x="284" y="268"/>
                  </a:cubicBezTo>
                  <a:cubicBezTo>
                    <a:pt x="280" y="267"/>
                    <a:pt x="272" y="264"/>
                    <a:pt x="272" y="264"/>
                  </a:cubicBezTo>
                  <a:cubicBezTo>
                    <a:pt x="253" y="249"/>
                    <a:pt x="239" y="244"/>
                    <a:pt x="216" y="236"/>
                  </a:cubicBezTo>
                  <a:cubicBezTo>
                    <a:pt x="199" y="219"/>
                    <a:pt x="180" y="193"/>
                    <a:pt x="160" y="180"/>
                  </a:cubicBezTo>
                  <a:cubicBezTo>
                    <a:pt x="139" y="149"/>
                    <a:pt x="117" y="125"/>
                    <a:pt x="84" y="108"/>
                  </a:cubicBezTo>
                  <a:cubicBezTo>
                    <a:pt x="76" y="104"/>
                    <a:pt x="68" y="100"/>
                    <a:pt x="60" y="96"/>
                  </a:cubicBezTo>
                  <a:cubicBezTo>
                    <a:pt x="52" y="91"/>
                    <a:pt x="36" y="80"/>
                    <a:pt x="36" y="80"/>
                  </a:cubicBezTo>
                  <a:cubicBezTo>
                    <a:pt x="32" y="67"/>
                    <a:pt x="16" y="44"/>
                    <a:pt x="16" y="44"/>
                  </a:cubicBezTo>
                  <a:cubicBezTo>
                    <a:pt x="15" y="31"/>
                    <a:pt x="17" y="17"/>
                    <a:pt x="12" y="4"/>
                  </a:cubicBezTo>
                  <a:cubicBezTo>
                    <a:pt x="11" y="0"/>
                    <a:pt x="0" y="0"/>
                    <a:pt x="0" y="0"/>
                  </a:cubicBezTo>
                </a:path>
              </a:pathLst>
            </a:custGeom>
            <a:noFill/>
            <a:ln w="12700" cap="flat" cmpd="sng">
              <a:solidFill>
                <a:srgbClr val="99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230" name="Group 69"/>
            <p:cNvGrpSpPr>
              <a:grpSpLocks noChangeAspect="1"/>
            </p:cNvGrpSpPr>
            <p:nvPr/>
          </p:nvGrpSpPr>
          <p:grpSpPr>
            <a:xfrm rot="-72769">
              <a:off x="2560" y="2748"/>
              <a:ext cx="1032" cy="436"/>
              <a:chOff x="4532" y="1304"/>
              <a:chExt cx="1274" cy="538"/>
            </a:xfrm>
          </p:grpSpPr>
          <p:sp>
            <p:nvSpPr>
              <p:cNvPr id="9266" name="Line 70"/>
              <p:cNvSpPr>
                <a:spLocks noChangeAspect="1"/>
              </p:cNvSpPr>
              <p:nvPr/>
            </p:nvSpPr>
            <p:spPr>
              <a:xfrm flipH="1">
                <a:off x="4582" y="1304"/>
                <a:ext cx="85" cy="70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67" name="Line 71"/>
              <p:cNvSpPr>
                <a:spLocks noChangeAspect="1"/>
              </p:cNvSpPr>
              <p:nvPr/>
            </p:nvSpPr>
            <p:spPr>
              <a:xfrm flipH="1">
                <a:off x="4532" y="1338"/>
                <a:ext cx="162" cy="153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68" name="Line 72"/>
              <p:cNvSpPr>
                <a:spLocks noChangeAspect="1"/>
              </p:cNvSpPr>
              <p:nvPr/>
            </p:nvSpPr>
            <p:spPr>
              <a:xfrm flipH="1">
                <a:off x="4556" y="1392"/>
                <a:ext cx="165" cy="132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69" name="Line 73"/>
              <p:cNvSpPr>
                <a:spLocks noChangeAspect="1"/>
              </p:cNvSpPr>
              <p:nvPr/>
            </p:nvSpPr>
            <p:spPr>
              <a:xfrm flipH="1">
                <a:off x="4562" y="1416"/>
                <a:ext cx="183" cy="171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70" name="Line 74"/>
              <p:cNvSpPr>
                <a:spLocks noChangeAspect="1"/>
              </p:cNvSpPr>
              <p:nvPr/>
            </p:nvSpPr>
            <p:spPr>
              <a:xfrm flipH="1">
                <a:off x="4595" y="1467"/>
                <a:ext cx="180" cy="159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71" name="Line 75"/>
              <p:cNvSpPr>
                <a:spLocks noChangeAspect="1"/>
              </p:cNvSpPr>
              <p:nvPr/>
            </p:nvSpPr>
            <p:spPr>
              <a:xfrm flipH="1">
                <a:off x="4646" y="1500"/>
                <a:ext cx="168" cy="150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72" name="Line 76"/>
              <p:cNvSpPr>
                <a:spLocks noChangeAspect="1"/>
              </p:cNvSpPr>
              <p:nvPr/>
            </p:nvSpPr>
            <p:spPr>
              <a:xfrm flipH="1">
                <a:off x="4673" y="1362"/>
                <a:ext cx="369" cy="333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73" name="Line 77"/>
              <p:cNvSpPr>
                <a:spLocks noChangeAspect="1"/>
              </p:cNvSpPr>
              <p:nvPr/>
            </p:nvSpPr>
            <p:spPr>
              <a:xfrm flipH="1">
                <a:off x="4721" y="1416"/>
                <a:ext cx="336" cy="306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74" name="Line 78"/>
              <p:cNvSpPr>
                <a:spLocks noChangeAspect="1"/>
              </p:cNvSpPr>
              <p:nvPr/>
            </p:nvSpPr>
            <p:spPr>
              <a:xfrm flipH="1">
                <a:off x="4769" y="1470"/>
                <a:ext cx="312" cy="291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75" name="Line 79"/>
              <p:cNvSpPr>
                <a:spLocks noChangeAspect="1"/>
              </p:cNvSpPr>
              <p:nvPr/>
            </p:nvSpPr>
            <p:spPr>
              <a:xfrm flipH="1">
                <a:off x="4823" y="1500"/>
                <a:ext cx="297" cy="285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76" name="Line 80"/>
              <p:cNvSpPr>
                <a:spLocks noChangeAspect="1"/>
              </p:cNvSpPr>
              <p:nvPr/>
            </p:nvSpPr>
            <p:spPr>
              <a:xfrm flipH="1">
                <a:off x="4886" y="1360"/>
                <a:ext cx="480" cy="449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77" name="Line 81"/>
              <p:cNvSpPr>
                <a:spLocks noChangeAspect="1"/>
              </p:cNvSpPr>
              <p:nvPr/>
            </p:nvSpPr>
            <p:spPr>
              <a:xfrm flipH="1">
                <a:off x="4973" y="1409"/>
                <a:ext cx="419" cy="406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78" name="Line 82"/>
              <p:cNvSpPr>
                <a:spLocks noChangeAspect="1"/>
              </p:cNvSpPr>
              <p:nvPr/>
            </p:nvSpPr>
            <p:spPr>
              <a:xfrm flipH="1">
                <a:off x="5033" y="1459"/>
                <a:ext cx="392" cy="371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79" name="Line 83"/>
              <p:cNvSpPr>
                <a:spLocks noChangeAspect="1"/>
              </p:cNvSpPr>
              <p:nvPr/>
            </p:nvSpPr>
            <p:spPr>
              <a:xfrm flipH="1">
                <a:off x="5120" y="1515"/>
                <a:ext cx="354" cy="327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80" name="Line 84"/>
              <p:cNvSpPr>
                <a:spLocks noChangeAspect="1"/>
              </p:cNvSpPr>
              <p:nvPr/>
            </p:nvSpPr>
            <p:spPr>
              <a:xfrm flipH="1">
                <a:off x="5201" y="1368"/>
                <a:ext cx="510" cy="474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81" name="Line 85"/>
              <p:cNvSpPr>
                <a:spLocks noChangeAspect="1"/>
              </p:cNvSpPr>
              <p:nvPr/>
            </p:nvSpPr>
            <p:spPr>
              <a:xfrm flipH="1">
                <a:off x="5288" y="1431"/>
                <a:ext cx="447" cy="399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82" name="Line 86"/>
              <p:cNvSpPr>
                <a:spLocks noChangeAspect="1"/>
              </p:cNvSpPr>
              <p:nvPr/>
            </p:nvSpPr>
            <p:spPr>
              <a:xfrm flipH="1">
                <a:off x="5408" y="1475"/>
                <a:ext cx="360" cy="350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83" name="Line 87"/>
              <p:cNvSpPr>
                <a:spLocks noChangeAspect="1"/>
              </p:cNvSpPr>
              <p:nvPr/>
            </p:nvSpPr>
            <p:spPr>
              <a:xfrm flipH="1">
                <a:off x="5510" y="1510"/>
                <a:ext cx="296" cy="293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9231" name="Freeform 88"/>
            <p:cNvSpPr>
              <a:spLocks noChangeAspect="1"/>
            </p:cNvSpPr>
            <p:nvPr/>
          </p:nvSpPr>
          <p:spPr>
            <a:xfrm rot="-72769">
              <a:off x="1880" y="2759"/>
              <a:ext cx="97" cy="914"/>
            </a:xfrm>
            <a:custGeom>
              <a:avLst/>
              <a:gdLst>
                <a:gd name="txL" fmla="*/ 0 w 120"/>
                <a:gd name="txT" fmla="*/ 0 h 1128"/>
                <a:gd name="txR" fmla="*/ 120 w 120"/>
                <a:gd name="txB" fmla="*/ 1128 h 1128"/>
              </a:gdLst>
              <a:ahLst/>
              <a:cxnLst>
                <a:cxn ang="0">
                  <a:pos x="97" y="914"/>
                </a:cxn>
                <a:cxn ang="0">
                  <a:pos x="78" y="908"/>
                </a:cxn>
                <a:cxn ang="0">
                  <a:pos x="58" y="865"/>
                </a:cxn>
                <a:cxn ang="0">
                  <a:pos x="49" y="869"/>
                </a:cxn>
                <a:cxn ang="0">
                  <a:pos x="42" y="859"/>
                </a:cxn>
                <a:cxn ang="0">
                  <a:pos x="23" y="849"/>
                </a:cxn>
                <a:cxn ang="0">
                  <a:pos x="16" y="839"/>
                </a:cxn>
                <a:cxn ang="0">
                  <a:pos x="13" y="830"/>
                </a:cxn>
                <a:cxn ang="0">
                  <a:pos x="0" y="810"/>
                </a:cxn>
                <a:cxn ang="0">
                  <a:pos x="16" y="677"/>
                </a:cxn>
                <a:cxn ang="0">
                  <a:pos x="19" y="538"/>
                </a:cxn>
                <a:cxn ang="0">
                  <a:pos x="6" y="117"/>
                </a:cxn>
                <a:cxn ang="0">
                  <a:pos x="13" y="0"/>
                </a:cxn>
              </a:cxnLst>
              <a:rect l="txL" t="txT" r="txR" b="txB"/>
              <a:pathLst>
                <a:path w="120" h="1128">
                  <a:moveTo>
                    <a:pt x="120" y="1128"/>
                  </a:moveTo>
                  <a:cubicBezTo>
                    <a:pt x="112" y="1125"/>
                    <a:pt x="101" y="1127"/>
                    <a:pt x="96" y="1120"/>
                  </a:cubicBezTo>
                  <a:cubicBezTo>
                    <a:pt x="85" y="1103"/>
                    <a:pt x="83" y="1085"/>
                    <a:pt x="72" y="1068"/>
                  </a:cubicBezTo>
                  <a:cubicBezTo>
                    <a:pt x="68" y="1069"/>
                    <a:pt x="64" y="1074"/>
                    <a:pt x="60" y="1072"/>
                  </a:cubicBezTo>
                  <a:cubicBezTo>
                    <a:pt x="56" y="1070"/>
                    <a:pt x="56" y="1063"/>
                    <a:pt x="52" y="1060"/>
                  </a:cubicBezTo>
                  <a:cubicBezTo>
                    <a:pt x="45" y="1054"/>
                    <a:pt x="35" y="1053"/>
                    <a:pt x="28" y="1048"/>
                  </a:cubicBezTo>
                  <a:cubicBezTo>
                    <a:pt x="25" y="1044"/>
                    <a:pt x="22" y="1040"/>
                    <a:pt x="20" y="1036"/>
                  </a:cubicBezTo>
                  <a:cubicBezTo>
                    <a:pt x="18" y="1032"/>
                    <a:pt x="18" y="1028"/>
                    <a:pt x="16" y="1024"/>
                  </a:cubicBezTo>
                  <a:cubicBezTo>
                    <a:pt x="11" y="1016"/>
                    <a:pt x="0" y="1000"/>
                    <a:pt x="0" y="1000"/>
                  </a:cubicBezTo>
                  <a:cubicBezTo>
                    <a:pt x="2" y="937"/>
                    <a:pt x="1" y="892"/>
                    <a:pt x="20" y="836"/>
                  </a:cubicBezTo>
                  <a:cubicBezTo>
                    <a:pt x="23" y="782"/>
                    <a:pt x="37" y="716"/>
                    <a:pt x="24" y="664"/>
                  </a:cubicBezTo>
                  <a:cubicBezTo>
                    <a:pt x="19" y="491"/>
                    <a:pt x="18" y="317"/>
                    <a:pt x="8" y="144"/>
                  </a:cubicBezTo>
                  <a:cubicBezTo>
                    <a:pt x="10" y="95"/>
                    <a:pt x="16" y="48"/>
                    <a:pt x="16" y="0"/>
                  </a:cubicBezTo>
                </a:path>
              </a:pathLst>
            </a:custGeom>
            <a:noFill/>
            <a:ln w="12700" cap="flat" cmpd="sng">
              <a:solidFill>
                <a:srgbClr val="99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2" name="Freeform 89"/>
            <p:cNvSpPr>
              <a:spLocks noChangeAspect="1"/>
            </p:cNvSpPr>
            <p:nvPr/>
          </p:nvSpPr>
          <p:spPr>
            <a:xfrm rot="-72769">
              <a:off x="3496" y="2743"/>
              <a:ext cx="137" cy="860"/>
            </a:xfrm>
            <a:custGeom>
              <a:avLst/>
              <a:gdLst>
                <a:gd name="txL" fmla="*/ 0 w 168"/>
                <a:gd name="txT" fmla="*/ 0 h 1045"/>
                <a:gd name="txR" fmla="*/ 168 w 168"/>
                <a:gd name="txB" fmla="*/ 1045 h 1045"/>
              </a:gdLst>
              <a:ahLst/>
              <a:cxnLst>
                <a:cxn ang="0">
                  <a:pos x="0" y="0"/>
                </a:cxn>
                <a:cxn ang="0">
                  <a:pos x="20" y="23"/>
                </a:cxn>
                <a:cxn ang="0">
                  <a:pos x="46" y="72"/>
                </a:cxn>
                <a:cxn ang="0">
                  <a:pos x="55" y="112"/>
                </a:cxn>
                <a:cxn ang="0">
                  <a:pos x="75" y="122"/>
                </a:cxn>
                <a:cxn ang="0">
                  <a:pos x="108" y="188"/>
                </a:cxn>
                <a:cxn ang="0">
                  <a:pos x="127" y="300"/>
                </a:cxn>
                <a:cxn ang="0">
                  <a:pos x="137" y="425"/>
                </a:cxn>
                <a:cxn ang="0">
                  <a:pos x="134" y="550"/>
                </a:cxn>
                <a:cxn ang="0">
                  <a:pos x="124" y="609"/>
                </a:cxn>
                <a:cxn ang="0">
                  <a:pos x="114" y="639"/>
                </a:cxn>
                <a:cxn ang="0">
                  <a:pos x="98" y="734"/>
                </a:cxn>
                <a:cxn ang="0">
                  <a:pos x="88" y="754"/>
                </a:cxn>
                <a:cxn ang="0">
                  <a:pos x="62" y="797"/>
                </a:cxn>
                <a:cxn ang="0">
                  <a:pos x="42" y="846"/>
                </a:cxn>
                <a:cxn ang="0">
                  <a:pos x="36" y="853"/>
                </a:cxn>
              </a:cxnLst>
              <a:rect l="txL" t="txT" r="txR" b="txB"/>
              <a:pathLst>
                <a:path w="168" h="1045">
                  <a:moveTo>
                    <a:pt x="0" y="0"/>
                  </a:moveTo>
                  <a:cubicBezTo>
                    <a:pt x="5" y="16"/>
                    <a:pt x="8" y="23"/>
                    <a:pt x="24" y="28"/>
                  </a:cubicBezTo>
                  <a:cubicBezTo>
                    <a:pt x="30" y="47"/>
                    <a:pt x="40" y="77"/>
                    <a:pt x="56" y="88"/>
                  </a:cubicBezTo>
                  <a:cubicBezTo>
                    <a:pt x="60" y="101"/>
                    <a:pt x="58" y="126"/>
                    <a:pt x="68" y="136"/>
                  </a:cubicBezTo>
                  <a:cubicBezTo>
                    <a:pt x="74" y="142"/>
                    <a:pt x="85" y="143"/>
                    <a:pt x="92" y="148"/>
                  </a:cubicBezTo>
                  <a:cubicBezTo>
                    <a:pt x="111" y="177"/>
                    <a:pt x="125" y="195"/>
                    <a:pt x="132" y="228"/>
                  </a:cubicBezTo>
                  <a:cubicBezTo>
                    <a:pt x="135" y="283"/>
                    <a:pt x="146" y="314"/>
                    <a:pt x="156" y="364"/>
                  </a:cubicBezTo>
                  <a:cubicBezTo>
                    <a:pt x="159" y="460"/>
                    <a:pt x="156" y="456"/>
                    <a:pt x="168" y="516"/>
                  </a:cubicBezTo>
                  <a:cubicBezTo>
                    <a:pt x="167" y="567"/>
                    <a:pt x="166" y="617"/>
                    <a:pt x="164" y="668"/>
                  </a:cubicBezTo>
                  <a:cubicBezTo>
                    <a:pt x="162" y="716"/>
                    <a:pt x="164" y="705"/>
                    <a:pt x="152" y="740"/>
                  </a:cubicBezTo>
                  <a:cubicBezTo>
                    <a:pt x="148" y="752"/>
                    <a:pt x="140" y="776"/>
                    <a:pt x="140" y="776"/>
                  </a:cubicBezTo>
                  <a:cubicBezTo>
                    <a:pt x="136" y="813"/>
                    <a:pt x="133" y="857"/>
                    <a:pt x="120" y="892"/>
                  </a:cubicBezTo>
                  <a:cubicBezTo>
                    <a:pt x="108" y="923"/>
                    <a:pt x="115" y="886"/>
                    <a:pt x="108" y="916"/>
                  </a:cubicBezTo>
                  <a:cubicBezTo>
                    <a:pt x="103" y="940"/>
                    <a:pt x="101" y="960"/>
                    <a:pt x="76" y="968"/>
                  </a:cubicBezTo>
                  <a:cubicBezTo>
                    <a:pt x="69" y="990"/>
                    <a:pt x="62" y="1008"/>
                    <a:pt x="52" y="1028"/>
                  </a:cubicBezTo>
                  <a:cubicBezTo>
                    <a:pt x="43" y="1045"/>
                    <a:pt x="44" y="1044"/>
                    <a:pt x="44" y="1036"/>
                  </a:cubicBezTo>
                </a:path>
              </a:pathLst>
            </a:custGeom>
            <a:noFill/>
            <a:ln w="12700" cap="flat" cmpd="sng">
              <a:solidFill>
                <a:srgbClr val="99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3" name="Line 90"/>
            <p:cNvSpPr>
              <a:spLocks noChangeAspect="1"/>
            </p:cNvSpPr>
            <p:nvPr/>
          </p:nvSpPr>
          <p:spPr>
            <a:xfrm rot="-72769">
              <a:off x="1915" y="3300"/>
              <a:ext cx="47" cy="368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34" name="Line 91"/>
            <p:cNvSpPr>
              <a:spLocks noChangeAspect="1"/>
            </p:cNvSpPr>
            <p:nvPr/>
          </p:nvSpPr>
          <p:spPr>
            <a:xfrm rot="-72769">
              <a:off x="1902" y="2761"/>
              <a:ext cx="85" cy="892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35" name="Line 92"/>
            <p:cNvSpPr>
              <a:spLocks noChangeAspect="1"/>
            </p:cNvSpPr>
            <p:nvPr/>
          </p:nvSpPr>
          <p:spPr>
            <a:xfrm rot="-72769">
              <a:off x="1979" y="2893"/>
              <a:ext cx="112" cy="606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36" name="Line 93"/>
            <p:cNvSpPr>
              <a:spLocks noChangeAspect="1"/>
            </p:cNvSpPr>
            <p:nvPr/>
          </p:nvSpPr>
          <p:spPr>
            <a:xfrm rot="-72769">
              <a:off x="2012" y="2885"/>
              <a:ext cx="108" cy="607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37" name="Line 94"/>
            <p:cNvSpPr>
              <a:spLocks noChangeAspect="1"/>
            </p:cNvSpPr>
            <p:nvPr/>
          </p:nvSpPr>
          <p:spPr>
            <a:xfrm rot="-72769">
              <a:off x="2123" y="2757"/>
              <a:ext cx="94" cy="892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38" name="Line 95"/>
            <p:cNvSpPr>
              <a:spLocks noChangeAspect="1"/>
            </p:cNvSpPr>
            <p:nvPr/>
          </p:nvSpPr>
          <p:spPr>
            <a:xfrm rot="-72769">
              <a:off x="2162" y="2772"/>
              <a:ext cx="100" cy="878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39" name="Line 96"/>
            <p:cNvSpPr>
              <a:spLocks noChangeAspect="1"/>
            </p:cNvSpPr>
            <p:nvPr/>
          </p:nvSpPr>
          <p:spPr>
            <a:xfrm rot="-72769">
              <a:off x="2243" y="2887"/>
              <a:ext cx="113" cy="609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40" name="Line 97"/>
            <p:cNvSpPr>
              <a:spLocks noChangeAspect="1"/>
            </p:cNvSpPr>
            <p:nvPr/>
          </p:nvSpPr>
          <p:spPr>
            <a:xfrm rot="-72769">
              <a:off x="2280" y="2889"/>
              <a:ext cx="109" cy="613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41" name="Line 98"/>
            <p:cNvSpPr>
              <a:spLocks noChangeAspect="1"/>
            </p:cNvSpPr>
            <p:nvPr/>
          </p:nvSpPr>
          <p:spPr>
            <a:xfrm rot="-72769">
              <a:off x="2382" y="2739"/>
              <a:ext cx="104" cy="930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42" name="Line 99"/>
            <p:cNvSpPr>
              <a:spLocks noChangeAspect="1"/>
            </p:cNvSpPr>
            <p:nvPr/>
          </p:nvSpPr>
          <p:spPr>
            <a:xfrm rot="-72769">
              <a:off x="2428" y="2741"/>
              <a:ext cx="97" cy="924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43" name="Line 100"/>
            <p:cNvSpPr>
              <a:spLocks noChangeAspect="1"/>
            </p:cNvSpPr>
            <p:nvPr/>
          </p:nvSpPr>
          <p:spPr>
            <a:xfrm rot="-72769">
              <a:off x="2521" y="2907"/>
              <a:ext cx="112" cy="589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44" name="Line 101"/>
            <p:cNvSpPr>
              <a:spLocks noChangeAspect="1"/>
            </p:cNvSpPr>
            <p:nvPr/>
          </p:nvSpPr>
          <p:spPr>
            <a:xfrm rot="-72769">
              <a:off x="2547" y="2889"/>
              <a:ext cx="116" cy="611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45" name="Line 102"/>
            <p:cNvSpPr>
              <a:spLocks noChangeAspect="1"/>
            </p:cNvSpPr>
            <p:nvPr/>
          </p:nvSpPr>
          <p:spPr>
            <a:xfrm rot="-72769">
              <a:off x="2684" y="3078"/>
              <a:ext cx="77" cy="572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46" name="Line 103"/>
            <p:cNvSpPr>
              <a:spLocks noChangeAspect="1"/>
            </p:cNvSpPr>
            <p:nvPr/>
          </p:nvSpPr>
          <p:spPr>
            <a:xfrm rot="-72769">
              <a:off x="2733" y="3117"/>
              <a:ext cx="65" cy="545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47" name="Line 104"/>
            <p:cNvSpPr>
              <a:spLocks noChangeAspect="1"/>
            </p:cNvSpPr>
            <p:nvPr/>
          </p:nvSpPr>
          <p:spPr>
            <a:xfrm rot="-72769">
              <a:off x="2834" y="3156"/>
              <a:ext cx="62" cy="341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48" name="Line 105"/>
            <p:cNvSpPr>
              <a:spLocks noChangeAspect="1"/>
            </p:cNvSpPr>
            <p:nvPr/>
          </p:nvSpPr>
          <p:spPr>
            <a:xfrm rot="-72769">
              <a:off x="2865" y="3166"/>
              <a:ext cx="68" cy="338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49" name="Line 106"/>
            <p:cNvSpPr>
              <a:spLocks noChangeAspect="1"/>
            </p:cNvSpPr>
            <p:nvPr/>
          </p:nvSpPr>
          <p:spPr>
            <a:xfrm rot="-72769">
              <a:off x="2963" y="3177"/>
              <a:ext cx="57" cy="487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50" name="Line 107"/>
            <p:cNvSpPr>
              <a:spLocks noChangeAspect="1"/>
            </p:cNvSpPr>
            <p:nvPr/>
          </p:nvSpPr>
          <p:spPr>
            <a:xfrm rot="-72769">
              <a:off x="3009" y="3186"/>
              <a:ext cx="52" cy="473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51" name="Line 108"/>
            <p:cNvSpPr>
              <a:spLocks noChangeAspect="1"/>
            </p:cNvSpPr>
            <p:nvPr/>
          </p:nvSpPr>
          <p:spPr>
            <a:xfrm rot="-72769">
              <a:off x="3096" y="3184"/>
              <a:ext cx="71" cy="324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52" name="Line 109"/>
            <p:cNvSpPr>
              <a:spLocks noChangeAspect="1"/>
            </p:cNvSpPr>
            <p:nvPr/>
          </p:nvSpPr>
          <p:spPr>
            <a:xfrm rot="-72769">
              <a:off x="3134" y="3180"/>
              <a:ext cx="62" cy="324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53" name="Line 110"/>
            <p:cNvSpPr>
              <a:spLocks noChangeAspect="1"/>
            </p:cNvSpPr>
            <p:nvPr/>
          </p:nvSpPr>
          <p:spPr>
            <a:xfrm rot="-72769">
              <a:off x="3240" y="3181"/>
              <a:ext cx="48" cy="480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54" name="Line 111"/>
            <p:cNvSpPr>
              <a:spLocks noChangeAspect="1"/>
            </p:cNvSpPr>
            <p:nvPr/>
          </p:nvSpPr>
          <p:spPr>
            <a:xfrm rot="-72769">
              <a:off x="3278" y="3164"/>
              <a:ext cx="51" cy="499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55" name="Line 112"/>
            <p:cNvSpPr>
              <a:spLocks noChangeAspect="1"/>
            </p:cNvSpPr>
            <p:nvPr/>
          </p:nvSpPr>
          <p:spPr>
            <a:xfrm rot="-72769">
              <a:off x="3355" y="3140"/>
              <a:ext cx="78" cy="376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56" name="Line 113"/>
            <p:cNvSpPr>
              <a:spLocks noChangeAspect="1"/>
            </p:cNvSpPr>
            <p:nvPr/>
          </p:nvSpPr>
          <p:spPr>
            <a:xfrm rot="-72769">
              <a:off x="3387" y="3129"/>
              <a:ext cx="84" cy="386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57" name="Line 114"/>
            <p:cNvSpPr>
              <a:spLocks noChangeAspect="1"/>
            </p:cNvSpPr>
            <p:nvPr/>
          </p:nvSpPr>
          <p:spPr>
            <a:xfrm rot="-72769">
              <a:off x="3487" y="3033"/>
              <a:ext cx="65" cy="512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58" name="Line 115"/>
            <p:cNvSpPr>
              <a:spLocks noChangeAspect="1"/>
            </p:cNvSpPr>
            <p:nvPr/>
          </p:nvSpPr>
          <p:spPr>
            <a:xfrm rot="-72769">
              <a:off x="3521" y="2987"/>
              <a:ext cx="61" cy="509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59" name="Line 116"/>
            <p:cNvSpPr>
              <a:spLocks noChangeAspect="1"/>
            </p:cNvSpPr>
            <p:nvPr/>
          </p:nvSpPr>
          <p:spPr>
            <a:xfrm rot="-72769">
              <a:off x="1828" y="3183"/>
              <a:ext cx="1921" cy="34"/>
            </a:xfrm>
            <a:prstGeom prst="line">
              <a:avLst/>
            </a:prstGeom>
            <a:ln w="12700" cap="flat" cmpd="sng">
              <a:solidFill>
                <a:srgbClr val="9900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9260" name="Line 117"/>
            <p:cNvSpPr>
              <a:spLocks noChangeAspect="1"/>
            </p:cNvSpPr>
            <p:nvPr/>
          </p:nvSpPr>
          <p:spPr>
            <a:xfrm rot="-72769">
              <a:off x="1755" y="3573"/>
              <a:ext cx="1841" cy="35"/>
            </a:xfrm>
            <a:prstGeom prst="line">
              <a:avLst/>
            </a:prstGeom>
            <a:ln w="12700" cap="flat" cmpd="sng">
              <a:solidFill>
                <a:srgbClr val="9900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9261" name="Line 118"/>
            <p:cNvSpPr>
              <a:spLocks noChangeAspect="1"/>
            </p:cNvSpPr>
            <p:nvPr/>
          </p:nvSpPr>
          <p:spPr>
            <a:xfrm rot="-72769">
              <a:off x="1774" y="2799"/>
              <a:ext cx="1821" cy="38"/>
            </a:xfrm>
            <a:prstGeom prst="line">
              <a:avLst/>
            </a:prstGeom>
            <a:ln w="12700" cap="flat" cmpd="sng">
              <a:solidFill>
                <a:srgbClr val="9900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9262" name="Freeform 119"/>
            <p:cNvSpPr>
              <a:spLocks noChangeAspect="1"/>
            </p:cNvSpPr>
            <p:nvPr/>
          </p:nvSpPr>
          <p:spPr>
            <a:xfrm>
              <a:off x="1985" y="3488"/>
              <a:ext cx="1557" cy="181"/>
            </a:xfrm>
            <a:custGeom>
              <a:avLst/>
              <a:gdLst>
                <a:gd name="txL" fmla="*/ 0 w 1921"/>
                <a:gd name="txT" fmla="*/ 0 h 223"/>
                <a:gd name="txR" fmla="*/ 1921 w 1921"/>
                <a:gd name="txB" fmla="*/ 223 h 223"/>
              </a:gdLst>
              <a:ahLst/>
              <a:cxnLst>
                <a:cxn ang="0">
                  <a:pos x="0" y="179"/>
                </a:cxn>
                <a:cxn ang="0">
                  <a:pos x="110" y="0"/>
                </a:cxn>
                <a:cxn ang="0">
                  <a:pos x="141" y="2"/>
                </a:cxn>
                <a:cxn ang="0">
                  <a:pos x="246" y="173"/>
                </a:cxn>
                <a:cxn ang="0">
                  <a:pos x="278" y="173"/>
                </a:cxn>
                <a:cxn ang="0">
                  <a:pos x="379" y="2"/>
                </a:cxn>
                <a:cxn ang="0">
                  <a:pos x="407" y="1"/>
                </a:cxn>
                <a:cxn ang="0">
                  <a:pos x="508" y="181"/>
                </a:cxn>
                <a:cxn ang="0">
                  <a:pos x="548" y="181"/>
                </a:cxn>
                <a:cxn ang="0">
                  <a:pos x="653" y="3"/>
                </a:cxn>
                <a:cxn ang="0">
                  <a:pos x="686" y="3"/>
                </a:cxn>
                <a:cxn ang="0">
                  <a:pos x="789" y="172"/>
                </a:cxn>
                <a:cxn ang="0">
                  <a:pos x="819" y="171"/>
                </a:cxn>
                <a:cxn ang="0">
                  <a:pos x="917" y="6"/>
                </a:cxn>
                <a:cxn ang="0">
                  <a:pos x="947" y="5"/>
                </a:cxn>
                <a:cxn ang="0">
                  <a:pos x="1040" y="175"/>
                </a:cxn>
                <a:cxn ang="0">
                  <a:pos x="1080" y="175"/>
                </a:cxn>
                <a:cxn ang="0">
                  <a:pos x="1183" y="13"/>
                </a:cxn>
                <a:cxn ang="0">
                  <a:pos x="1210" y="13"/>
                </a:cxn>
                <a:cxn ang="0">
                  <a:pos x="1312" y="180"/>
                </a:cxn>
                <a:cxn ang="0">
                  <a:pos x="1349" y="180"/>
                </a:cxn>
                <a:cxn ang="0">
                  <a:pos x="1449" y="18"/>
                </a:cxn>
                <a:cxn ang="0">
                  <a:pos x="1489" y="18"/>
                </a:cxn>
                <a:cxn ang="0">
                  <a:pos x="1557" y="117"/>
                </a:cxn>
              </a:cxnLst>
              <a:rect l="txL" t="txT" r="txR" b="txB"/>
              <a:pathLst>
                <a:path w="1921" h="223">
                  <a:moveTo>
                    <a:pt x="0" y="220"/>
                  </a:moveTo>
                  <a:lnTo>
                    <a:pt x="136" y="0"/>
                  </a:lnTo>
                  <a:lnTo>
                    <a:pt x="174" y="2"/>
                  </a:lnTo>
                  <a:lnTo>
                    <a:pt x="304" y="213"/>
                  </a:lnTo>
                  <a:lnTo>
                    <a:pt x="343" y="213"/>
                  </a:lnTo>
                  <a:lnTo>
                    <a:pt x="468" y="2"/>
                  </a:lnTo>
                  <a:lnTo>
                    <a:pt x="502" y="1"/>
                  </a:lnTo>
                  <a:lnTo>
                    <a:pt x="627" y="223"/>
                  </a:lnTo>
                  <a:lnTo>
                    <a:pt x="676" y="223"/>
                  </a:lnTo>
                  <a:lnTo>
                    <a:pt x="806" y="4"/>
                  </a:lnTo>
                  <a:lnTo>
                    <a:pt x="846" y="4"/>
                  </a:lnTo>
                  <a:lnTo>
                    <a:pt x="973" y="212"/>
                  </a:lnTo>
                  <a:lnTo>
                    <a:pt x="1010" y="211"/>
                  </a:lnTo>
                  <a:lnTo>
                    <a:pt x="1131" y="8"/>
                  </a:lnTo>
                  <a:lnTo>
                    <a:pt x="1168" y="6"/>
                  </a:lnTo>
                  <a:lnTo>
                    <a:pt x="1283" y="216"/>
                  </a:lnTo>
                  <a:lnTo>
                    <a:pt x="1332" y="216"/>
                  </a:lnTo>
                  <a:lnTo>
                    <a:pt x="1459" y="16"/>
                  </a:lnTo>
                  <a:lnTo>
                    <a:pt x="1493" y="16"/>
                  </a:lnTo>
                  <a:lnTo>
                    <a:pt x="1619" y="222"/>
                  </a:lnTo>
                  <a:lnTo>
                    <a:pt x="1664" y="222"/>
                  </a:lnTo>
                  <a:lnTo>
                    <a:pt x="1788" y="22"/>
                  </a:lnTo>
                  <a:lnTo>
                    <a:pt x="1837" y="22"/>
                  </a:lnTo>
                  <a:lnTo>
                    <a:pt x="1921" y="144"/>
                  </a:lnTo>
                </a:path>
              </a:pathLst>
            </a:custGeom>
            <a:noFill/>
            <a:ln w="28575" cap="flat" cmpd="sng">
              <a:solidFill>
                <a:srgbClr val="99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3" name="Freeform 120"/>
            <p:cNvSpPr>
              <a:spLocks noChangeAspect="1"/>
            </p:cNvSpPr>
            <p:nvPr/>
          </p:nvSpPr>
          <p:spPr>
            <a:xfrm>
              <a:off x="1882" y="2740"/>
              <a:ext cx="1604" cy="170"/>
            </a:xfrm>
            <a:custGeom>
              <a:avLst/>
              <a:gdLst>
                <a:gd name="txL" fmla="*/ 0 w 1979"/>
                <a:gd name="txT" fmla="*/ 0 h 210"/>
                <a:gd name="txR" fmla="*/ 1979 w 1979"/>
                <a:gd name="txB" fmla="*/ 210 h 210"/>
              </a:gdLst>
              <a:ahLst/>
              <a:cxnLst>
                <a:cxn ang="0">
                  <a:pos x="0" y="8"/>
                </a:cxn>
                <a:cxn ang="0">
                  <a:pos x="94" y="164"/>
                </a:cxn>
                <a:cxn ang="0">
                  <a:pos x="122" y="164"/>
                </a:cxn>
                <a:cxn ang="0">
                  <a:pos x="229" y="13"/>
                </a:cxn>
                <a:cxn ang="0">
                  <a:pos x="265" y="13"/>
                </a:cxn>
                <a:cxn ang="0">
                  <a:pos x="353" y="153"/>
                </a:cxn>
                <a:cxn ang="0">
                  <a:pos x="387" y="152"/>
                </a:cxn>
                <a:cxn ang="0">
                  <a:pos x="491" y="0"/>
                </a:cxn>
                <a:cxn ang="0">
                  <a:pos x="529" y="0"/>
                </a:cxn>
                <a:cxn ang="0">
                  <a:pos x="621" y="164"/>
                </a:cxn>
                <a:cxn ang="0">
                  <a:pos x="652" y="163"/>
                </a:cxn>
                <a:cxn ang="0">
                  <a:pos x="749" y="2"/>
                </a:cxn>
                <a:cxn ang="0">
                  <a:pos x="784" y="2"/>
                </a:cxn>
                <a:cxn ang="0">
                  <a:pos x="889" y="168"/>
                </a:cxn>
                <a:cxn ang="0">
                  <a:pos x="918" y="168"/>
                </a:cxn>
                <a:cxn ang="0">
                  <a:pos x="1016" y="6"/>
                </a:cxn>
                <a:cxn ang="0">
                  <a:pos x="1056" y="6"/>
                </a:cxn>
                <a:cxn ang="0">
                  <a:pos x="1153" y="170"/>
                </a:cxn>
                <a:cxn ang="0">
                  <a:pos x="1189" y="170"/>
                </a:cxn>
                <a:cxn ang="0">
                  <a:pos x="1292" y="4"/>
                </a:cxn>
                <a:cxn ang="0">
                  <a:pos x="1320" y="4"/>
                </a:cxn>
                <a:cxn ang="0">
                  <a:pos x="1431" y="169"/>
                </a:cxn>
                <a:cxn ang="0">
                  <a:pos x="1470" y="169"/>
                </a:cxn>
                <a:cxn ang="0">
                  <a:pos x="1557" y="4"/>
                </a:cxn>
                <a:cxn ang="0">
                  <a:pos x="1604" y="4"/>
                </a:cxn>
              </a:cxnLst>
              <a:rect l="txL" t="txT" r="txR" b="txB"/>
              <a:pathLst>
                <a:path w="1979" h="210">
                  <a:moveTo>
                    <a:pt x="0" y="10"/>
                  </a:moveTo>
                  <a:lnTo>
                    <a:pt x="116" y="203"/>
                  </a:lnTo>
                  <a:lnTo>
                    <a:pt x="151" y="203"/>
                  </a:lnTo>
                  <a:lnTo>
                    <a:pt x="282" y="16"/>
                  </a:lnTo>
                  <a:lnTo>
                    <a:pt x="327" y="16"/>
                  </a:lnTo>
                  <a:lnTo>
                    <a:pt x="436" y="189"/>
                  </a:lnTo>
                  <a:lnTo>
                    <a:pt x="478" y="188"/>
                  </a:lnTo>
                  <a:lnTo>
                    <a:pt x="606" y="0"/>
                  </a:lnTo>
                  <a:lnTo>
                    <a:pt x="653" y="0"/>
                  </a:lnTo>
                  <a:lnTo>
                    <a:pt x="766" y="202"/>
                  </a:lnTo>
                  <a:lnTo>
                    <a:pt x="804" y="201"/>
                  </a:lnTo>
                  <a:lnTo>
                    <a:pt x="924" y="2"/>
                  </a:lnTo>
                  <a:lnTo>
                    <a:pt x="967" y="2"/>
                  </a:lnTo>
                  <a:lnTo>
                    <a:pt x="1097" y="207"/>
                  </a:lnTo>
                  <a:lnTo>
                    <a:pt x="1133" y="207"/>
                  </a:lnTo>
                  <a:lnTo>
                    <a:pt x="1254" y="8"/>
                  </a:lnTo>
                  <a:lnTo>
                    <a:pt x="1303" y="8"/>
                  </a:lnTo>
                  <a:lnTo>
                    <a:pt x="1423" y="210"/>
                  </a:lnTo>
                  <a:lnTo>
                    <a:pt x="1467" y="210"/>
                  </a:lnTo>
                  <a:lnTo>
                    <a:pt x="1594" y="5"/>
                  </a:lnTo>
                  <a:lnTo>
                    <a:pt x="1628" y="5"/>
                  </a:lnTo>
                  <a:lnTo>
                    <a:pt x="1765" y="209"/>
                  </a:lnTo>
                  <a:lnTo>
                    <a:pt x="1814" y="209"/>
                  </a:lnTo>
                  <a:lnTo>
                    <a:pt x="1921" y="5"/>
                  </a:lnTo>
                  <a:lnTo>
                    <a:pt x="1979" y="5"/>
                  </a:lnTo>
                </a:path>
              </a:pathLst>
            </a:custGeom>
            <a:noFill/>
            <a:ln w="28575" cap="flat" cmpd="sng">
              <a:solidFill>
                <a:srgbClr val="99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64" name="Line 121"/>
            <p:cNvSpPr>
              <a:spLocks noChangeAspect="1"/>
            </p:cNvSpPr>
            <p:nvPr/>
          </p:nvSpPr>
          <p:spPr>
            <a:xfrm>
              <a:off x="3721" y="2664"/>
              <a:ext cx="175" cy="136"/>
            </a:xfrm>
            <a:prstGeom prst="line">
              <a:avLst/>
            </a:prstGeom>
            <a:ln w="9525">
              <a:noFill/>
            </a:ln>
          </p:spPr>
        </p:sp>
        <p:sp>
          <p:nvSpPr>
            <p:cNvPr id="9265" name="AutoShape 122"/>
            <p:cNvSpPr>
              <a:spLocks noChangeAspect="1"/>
            </p:cNvSpPr>
            <p:nvPr/>
          </p:nvSpPr>
          <p:spPr>
            <a:xfrm>
              <a:off x="699" y="3260"/>
              <a:ext cx="947" cy="342"/>
            </a:xfrm>
            <a:prstGeom prst="wedgeRoundRectCallout">
              <a:avLst>
                <a:gd name="adj1" fmla="val 102694"/>
                <a:gd name="adj2" fmla="val -102926"/>
                <a:gd name="adj3" fmla="val 16667"/>
              </a:avLst>
            </a:prstGeom>
            <a:solidFill>
              <a:srgbClr val="FFFFFF"/>
            </a:solidFill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r>
                <a:rPr lang="zh-CN" altLang="en-US" i="0" u="sng" dirty="0">
                  <a:solidFill>
                    <a:srgbClr val="990000"/>
                  </a:solidFill>
                  <a:latin typeface="Garamond" panose="02020404030301010803" pitchFamily="18" charset="0"/>
                  <a:ea typeface="楷体_GB2312" pitchFamily="49" charset="-122"/>
                </a:rPr>
                <a:t>外螺纹</a:t>
              </a:r>
            </a:p>
          </p:txBody>
        </p:sp>
      </p:grpSp>
      <p:sp>
        <p:nvSpPr>
          <p:cNvPr id="472187" name="Text Box 123"/>
          <p:cNvSpPr txBox="1">
            <a:spLocks noChangeArrowheads="1"/>
          </p:cNvSpPr>
          <p:nvPr/>
        </p:nvSpPr>
        <p:spPr bwMode="auto">
          <a:xfrm>
            <a:off x="5729288" y="5891213"/>
            <a:ext cx="3232150" cy="457200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u="sng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以外螺纹为例进行讲解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2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72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218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2737467-1975-403D-A126-F4C6A1FEB760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17:19:13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9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40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527362" name="Rectangle 2"/>
          <p:cNvSpPr/>
          <p:nvPr/>
        </p:nvSpPr>
        <p:spPr>
          <a:xfrm>
            <a:off x="209550" y="679450"/>
            <a:ext cx="3787775" cy="493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i="0" dirty="0">
                <a:latin typeface="仿宋_GB2312" pitchFamily="49" charset="-122"/>
                <a:ea typeface="仿宋_GB2312" pitchFamily="49" charset="-122"/>
              </a:rPr>
              <a:t>内花键的画法和尺寸标注  </a:t>
            </a:r>
          </a:p>
        </p:txBody>
      </p:sp>
      <p:grpSp>
        <p:nvGrpSpPr>
          <p:cNvPr id="2" name="Group 3"/>
          <p:cNvGrpSpPr/>
          <p:nvPr/>
        </p:nvGrpSpPr>
        <p:grpSpPr>
          <a:xfrm>
            <a:off x="1384300" y="1439863"/>
            <a:ext cx="6283325" cy="4437062"/>
            <a:chOff x="872" y="907"/>
            <a:chExt cx="3958" cy="2795"/>
          </a:xfrm>
        </p:grpSpPr>
        <p:grpSp>
          <p:nvGrpSpPr>
            <p:cNvPr id="46092" name="Group 4"/>
            <p:cNvGrpSpPr/>
            <p:nvPr/>
          </p:nvGrpSpPr>
          <p:grpSpPr>
            <a:xfrm>
              <a:off x="2278" y="1404"/>
              <a:ext cx="2552" cy="1591"/>
              <a:chOff x="2278" y="1404"/>
              <a:chExt cx="2552" cy="1591"/>
            </a:xfrm>
          </p:grpSpPr>
          <p:sp>
            <p:nvSpPr>
              <p:cNvPr id="46122" name="Freeform 5"/>
              <p:cNvSpPr>
                <a:spLocks noChangeAspect="1"/>
              </p:cNvSpPr>
              <p:nvPr/>
            </p:nvSpPr>
            <p:spPr>
              <a:xfrm>
                <a:off x="2394" y="1806"/>
                <a:ext cx="919" cy="499"/>
              </a:xfrm>
              <a:custGeom>
                <a:avLst/>
                <a:gdLst>
                  <a:gd name="txL" fmla="*/ 0 w 1149"/>
                  <a:gd name="txT" fmla="*/ 0 h 624"/>
                  <a:gd name="txR" fmla="*/ 1149 w 1149"/>
                  <a:gd name="txB" fmla="*/ 624 h 624"/>
                </a:gdLst>
                <a:ahLst/>
                <a:cxnLst>
                  <a:cxn ang="0">
                    <a:pos x="80" y="499"/>
                  </a:cxn>
                  <a:cxn ang="0">
                    <a:pos x="80" y="467"/>
                  </a:cxn>
                  <a:cxn ang="0">
                    <a:pos x="82" y="438"/>
                  </a:cxn>
                  <a:cxn ang="0">
                    <a:pos x="85" y="403"/>
                  </a:cxn>
                  <a:cxn ang="0">
                    <a:pos x="0" y="358"/>
                  </a:cxn>
                  <a:cxn ang="0">
                    <a:pos x="21" y="304"/>
                  </a:cxn>
                  <a:cxn ang="0">
                    <a:pos x="43" y="257"/>
                  </a:cxn>
                  <a:cxn ang="0">
                    <a:pos x="74" y="210"/>
                  </a:cxn>
                  <a:cxn ang="0">
                    <a:pos x="109" y="165"/>
                  </a:cxn>
                  <a:cxn ang="0">
                    <a:pos x="194" y="216"/>
                  </a:cxn>
                  <a:cxn ang="0">
                    <a:pos x="216" y="192"/>
                  </a:cxn>
                  <a:cxn ang="0">
                    <a:pos x="248" y="165"/>
                  </a:cxn>
                  <a:cxn ang="0">
                    <a:pos x="282" y="141"/>
                  </a:cxn>
                  <a:cxn ang="0">
                    <a:pos x="322" y="125"/>
                  </a:cxn>
                  <a:cxn ang="0">
                    <a:pos x="357" y="114"/>
                  </a:cxn>
                  <a:cxn ang="0">
                    <a:pos x="357" y="8"/>
                  </a:cxn>
                  <a:cxn ang="0">
                    <a:pos x="465" y="0"/>
                  </a:cxn>
                  <a:cxn ang="0">
                    <a:pos x="569" y="8"/>
                  </a:cxn>
                  <a:cxn ang="0">
                    <a:pos x="569" y="107"/>
                  </a:cxn>
                  <a:cxn ang="0">
                    <a:pos x="599" y="121"/>
                  </a:cxn>
                  <a:cxn ang="0">
                    <a:pos x="640" y="136"/>
                  </a:cxn>
                  <a:cxn ang="0">
                    <a:pos x="669" y="152"/>
                  </a:cxn>
                  <a:cxn ang="0">
                    <a:pos x="691" y="163"/>
                  </a:cxn>
                  <a:cxn ang="0">
                    <a:pos x="710" y="179"/>
                  </a:cxn>
                  <a:cxn ang="0">
                    <a:pos x="729" y="195"/>
                  </a:cxn>
                  <a:cxn ang="0">
                    <a:pos x="805" y="144"/>
                  </a:cxn>
                  <a:cxn ang="0">
                    <a:pos x="841" y="192"/>
                  </a:cxn>
                  <a:cxn ang="0">
                    <a:pos x="885" y="244"/>
                  </a:cxn>
                  <a:cxn ang="0">
                    <a:pos x="919" y="297"/>
                  </a:cxn>
                  <a:cxn ang="0">
                    <a:pos x="842" y="357"/>
                  </a:cxn>
                  <a:cxn ang="0">
                    <a:pos x="843" y="371"/>
                  </a:cxn>
                  <a:cxn ang="0">
                    <a:pos x="848" y="392"/>
                  </a:cxn>
                  <a:cxn ang="0">
                    <a:pos x="853" y="414"/>
                  </a:cxn>
                  <a:cxn ang="0">
                    <a:pos x="856" y="433"/>
                  </a:cxn>
                  <a:cxn ang="0">
                    <a:pos x="859" y="462"/>
                  </a:cxn>
                  <a:cxn ang="0">
                    <a:pos x="857" y="477"/>
                  </a:cxn>
                </a:cxnLst>
                <a:rect l="txL" t="txT" r="txR" b="txB"/>
                <a:pathLst>
                  <a:path w="1149" h="624">
                    <a:moveTo>
                      <a:pt x="100" y="624"/>
                    </a:moveTo>
                    <a:lnTo>
                      <a:pt x="100" y="584"/>
                    </a:lnTo>
                    <a:lnTo>
                      <a:pt x="102" y="548"/>
                    </a:lnTo>
                    <a:lnTo>
                      <a:pt x="106" y="504"/>
                    </a:lnTo>
                    <a:lnTo>
                      <a:pt x="0" y="448"/>
                    </a:lnTo>
                    <a:lnTo>
                      <a:pt x="26" y="380"/>
                    </a:lnTo>
                    <a:lnTo>
                      <a:pt x="54" y="322"/>
                    </a:lnTo>
                    <a:lnTo>
                      <a:pt x="93" y="263"/>
                    </a:lnTo>
                    <a:lnTo>
                      <a:pt x="136" y="206"/>
                    </a:lnTo>
                    <a:lnTo>
                      <a:pt x="242" y="270"/>
                    </a:lnTo>
                    <a:lnTo>
                      <a:pt x="270" y="240"/>
                    </a:lnTo>
                    <a:lnTo>
                      <a:pt x="310" y="206"/>
                    </a:lnTo>
                    <a:lnTo>
                      <a:pt x="352" y="176"/>
                    </a:lnTo>
                    <a:lnTo>
                      <a:pt x="402" y="156"/>
                    </a:lnTo>
                    <a:lnTo>
                      <a:pt x="446" y="142"/>
                    </a:lnTo>
                    <a:lnTo>
                      <a:pt x="446" y="10"/>
                    </a:lnTo>
                    <a:lnTo>
                      <a:pt x="582" y="0"/>
                    </a:lnTo>
                    <a:lnTo>
                      <a:pt x="712" y="10"/>
                    </a:lnTo>
                    <a:lnTo>
                      <a:pt x="712" y="134"/>
                    </a:lnTo>
                    <a:lnTo>
                      <a:pt x="749" y="151"/>
                    </a:lnTo>
                    <a:lnTo>
                      <a:pt x="800" y="170"/>
                    </a:lnTo>
                    <a:lnTo>
                      <a:pt x="837" y="190"/>
                    </a:lnTo>
                    <a:lnTo>
                      <a:pt x="864" y="204"/>
                    </a:lnTo>
                    <a:lnTo>
                      <a:pt x="888" y="224"/>
                    </a:lnTo>
                    <a:lnTo>
                      <a:pt x="912" y="244"/>
                    </a:lnTo>
                    <a:lnTo>
                      <a:pt x="1006" y="180"/>
                    </a:lnTo>
                    <a:lnTo>
                      <a:pt x="1052" y="240"/>
                    </a:lnTo>
                    <a:lnTo>
                      <a:pt x="1107" y="305"/>
                    </a:lnTo>
                    <a:lnTo>
                      <a:pt x="1149" y="371"/>
                    </a:lnTo>
                    <a:lnTo>
                      <a:pt x="1053" y="446"/>
                    </a:lnTo>
                    <a:lnTo>
                      <a:pt x="1054" y="464"/>
                    </a:lnTo>
                    <a:lnTo>
                      <a:pt x="1060" y="490"/>
                    </a:lnTo>
                    <a:lnTo>
                      <a:pt x="1066" y="518"/>
                    </a:lnTo>
                    <a:lnTo>
                      <a:pt x="1070" y="542"/>
                    </a:lnTo>
                    <a:lnTo>
                      <a:pt x="1074" y="578"/>
                    </a:lnTo>
                    <a:lnTo>
                      <a:pt x="1072" y="596"/>
                    </a:lnTo>
                  </a:path>
                </a:pathLst>
              </a:custGeom>
              <a:noFill/>
              <a:ln w="28575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23" name="Oval 6"/>
              <p:cNvSpPr>
                <a:spLocks noChangeAspect="1"/>
              </p:cNvSpPr>
              <p:nvPr/>
            </p:nvSpPr>
            <p:spPr>
              <a:xfrm>
                <a:off x="2420" y="1828"/>
                <a:ext cx="943" cy="979"/>
              </a:xfrm>
              <a:prstGeom prst="ellipse">
                <a:avLst/>
              </a:prstGeom>
              <a:noFill/>
              <a:ln w="9525">
                <a:noFill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6124" name="Line 7"/>
              <p:cNvSpPr>
                <a:spLocks noChangeAspect="1"/>
              </p:cNvSpPr>
              <p:nvPr/>
            </p:nvSpPr>
            <p:spPr>
              <a:xfrm flipH="1">
                <a:off x="2823" y="2249"/>
                <a:ext cx="432" cy="475"/>
              </a:xfrm>
              <a:prstGeom prst="line">
                <a:avLst/>
              </a:prstGeom>
              <a:ln w="9525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6125" name="Line 8"/>
              <p:cNvSpPr>
                <a:spLocks noChangeAspect="1"/>
              </p:cNvSpPr>
              <p:nvPr/>
            </p:nvSpPr>
            <p:spPr>
              <a:xfrm flipH="1">
                <a:off x="3083" y="2357"/>
                <a:ext cx="185" cy="203"/>
              </a:xfrm>
              <a:prstGeom prst="line">
                <a:avLst/>
              </a:prstGeom>
              <a:ln w="9525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6126" name="Line 9"/>
              <p:cNvSpPr>
                <a:spLocks noChangeAspect="1"/>
              </p:cNvSpPr>
              <p:nvPr/>
            </p:nvSpPr>
            <p:spPr>
              <a:xfrm flipH="1">
                <a:off x="2926" y="2647"/>
                <a:ext cx="68" cy="74"/>
              </a:xfrm>
              <a:prstGeom prst="line">
                <a:avLst/>
              </a:prstGeom>
              <a:ln w="9525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6127" name="Line 10"/>
              <p:cNvSpPr>
                <a:spLocks noChangeAspect="1"/>
              </p:cNvSpPr>
              <p:nvPr/>
            </p:nvSpPr>
            <p:spPr>
              <a:xfrm flipH="1">
                <a:off x="3201" y="2428"/>
                <a:ext cx="101" cy="112"/>
              </a:xfrm>
              <a:prstGeom prst="line">
                <a:avLst/>
              </a:prstGeom>
              <a:ln w="9525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6128" name="Arc 11"/>
              <p:cNvSpPr>
                <a:spLocks noChangeAspect="1"/>
              </p:cNvSpPr>
              <p:nvPr/>
            </p:nvSpPr>
            <p:spPr>
              <a:xfrm rot="6306809">
                <a:off x="2444" y="1897"/>
                <a:ext cx="792" cy="978"/>
              </a:xfrm>
              <a:custGeom>
                <a:avLst/>
                <a:gdLst>
                  <a:gd name="txL" fmla="*/ 0 w 34969"/>
                  <a:gd name="txT" fmla="*/ 0 h 43200"/>
                  <a:gd name="txR" fmla="*/ 34969 w 34969"/>
                  <a:gd name="txB" fmla="*/ 43200 h 43200"/>
                </a:gdLst>
                <a:ahLst/>
                <a:cxnLst>
                  <a:cxn ang="0">
                    <a:pos x="0" y="2"/>
                  </a:cxn>
                  <a:cxn ang="0">
                    <a:pos x="7" y="22"/>
                  </a:cxn>
                  <a:cxn ang="0">
                    <a:pos x="7" y="11"/>
                  </a:cxn>
                </a:cxnLst>
                <a:rect l="txL" t="txT" r="txR" b="txB"/>
                <a:pathLst>
                  <a:path w="34969" h="43200" fill="none">
                    <a:moveTo>
                      <a:pt x="-1" y="4634"/>
                    </a:moveTo>
                    <a:cubicBezTo>
                      <a:pt x="3809" y="1632"/>
                      <a:pt x="8518" y="-1"/>
                      <a:pt x="13369" y="0"/>
                    </a:cubicBezTo>
                    <a:cubicBezTo>
                      <a:pt x="25298" y="0"/>
                      <a:pt x="34969" y="9670"/>
                      <a:pt x="34969" y="21600"/>
                    </a:cubicBezTo>
                    <a:cubicBezTo>
                      <a:pt x="34969" y="33529"/>
                      <a:pt x="25298" y="43199"/>
                      <a:pt x="13369" y="43200"/>
                    </a:cubicBezTo>
                  </a:path>
                  <a:path w="34969" h="43200" stroke="0">
                    <a:moveTo>
                      <a:pt x="-1" y="4634"/>
                    </a:moveTo>
                    <a:cubicBezTo>
                      <a:pt x="3809" y="1632"/>
                      <a:pt x="8518" y="-1"/>
                      <a:pt x="13369" y="0"/>
                    </a:cubicBezTo>
                    <a:cubicBezTo>
                      <a:pt x="25298" y="0"/>
                      <a:pt x="34969" y="9670"/>
                      <a:pt x="34969" y="21600"/>
                    </a:cubicBezTo>
                    <a:cubicBezTo>
                      <a:pt x="34969" y="33529"/>
                      <a:pt x="25298" y="43199"/>
                      <a:pt x="13369" y="43200"/>
                    </a:cubicBezTo>
                    <a:lnTo>
                      <a:pt x="13369" y="21600"/>
                    </a:ln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28575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29" name="Line 12"/>
              <p:cNvSpPr>
                <a:spLocks noChangeAspect="1"/>
              </p:cNvSpPr>
              <p:nvPr/>
            </p:nvSpPr>
            <p:spPr>
              <a:xfrm>
                <a:off x="2278" y="2306"/>
                <a:ext cx="1233" cy="0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46130" name="Line 13"/>
              <p:cNvSpPr>
                <a:spLocks noChangeAspect="1"/>
              </p:cNvSpPr>
              <p:nvPr/>
            </p:nvSpPr>
            <p:spPr>
              <a:xfrm>
                <a:off x="2858" y="1544"/>
                <a:ext cx="0" cy="1451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46131" name="Oval 14"/>
              <p:cNvSpPr>
                <a:spLocks noChangeAspect="1"/>
              </p:cNvSpPr>
              <p:nvPr/>
            </p:nvSpPr>
            <p:spPr>
              <a:xfrm>
                <a:off x="2454" y="1902"/>
                <a:ext cx="807" cy="807"/>
              </a:xfrm>
              <a:prstGeom prst="ellipse">
                <a:avLst/>
              </a:prstGeom>
              <a:noFill/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46132" name="Group 15"/>
              <p:cNvGrpSpPr/>
              <p:nvPr/>
            </p:nvGrpSpPr>
            <p:grpSpPr>
              <a:xfrm>
                <a:off x="2532" y="1404"/>
                <a:ext cx="847" cy="467"/>
                <a:chOff x="2532" y="1404"/>
                <a:chExt cx="847" cy="467"/>
              </a:xfrm>
            </p:grpSpPr>
            <p:sp>
              <p:nvSpPr>
                <p:cNvPr id="46164" name="Line 16"/>
                <p:cNvSpPr>
                  <a:spLocks noChangeAspect="1"/>
                </p:cNvSpPr>
                <p:nvPr/>
              </p:nvSpPr>
              <p:spPr>
                <a:xfrm flipV="1">
                  <a:off x="2749" y="1508"/>
                  <a:ext cx="0" cy="363"/>
                </a:xfrm>
                <a:prstGeom prst="line">
                  <a:avLst/>
                </a:prstGeom>
                <a:ln w="9525" cap="flat" cmpd="sng">
                  <a:solidFill>
                    <a:srgbClr val="99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6165" name="Line 17"/>
                <p:cNvSpPr>
                  <a:spLocks noChangeAspect="1"/>
                </p:cNvSpPr>
                <p:nvPr/>
              </p:nvSpPr>
              <p:spPr>
                <a:xfrm flipV="1">
                  <a:off x="2960" y="1505"/>
                  <a:ext cx="0" cy="363"/>
                </a:xfrm>
                <a:prstGeom prst="line">
                  <a:avLst/>
                </a:prstGeom>
                <a:ln w="9525" cap="flat" cmpd="sng">
                  <a:solidFill>
                    <a:srgbClr val="99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6166" name="Line 18"/>
                <p:cNvSpPr>
                  <a:spLocks noChangeAspect="1"/>
                </p:cNvSpPr>
                <p:nvPr/>
              </p:nvSpPr>
              <p:spPr>
                <a:xfrm>
                  <a:off x="2532" y="1581"/>
                  <a:ext cx="217" cy="0"/>
                </a:xfrm>
                <a:prstGeom prst="line">
                  <a:avLst/>
                </a:prstGeom>
                <a:ln w="9525" cap="flat" cmpd="sng">
                  <a:solidFill>
                    <a:srgbClr val="990000"/>
                  </a:solidFill>
                  <a:prstDash val="solid"/>
                  <a:headEnd type="none" w="med" len="med"/>
                  <a:tailEnd type="triangle" w="med" len="med"/>
                </a:ln>
              </p:spPr>
            </p:sp>
            <p:sp>
              <p:nvSpPr>
                <p:cNvPr id="46167" name="Line 19"/>
                <p:cNvSpPr>
                  <a:spLocks noChangeAspect="1"/>
                </p:cNvSpPr>
                <p:nvPr/>
              </p:nvSpPr>
              <p:spPr>
                <a:xfrm>
                  <a:off x="2962" y="1581"/>
                  <a:ext cx="217" cy="0"/>
                </a:xfrm>
                <a:prstGeom prst="line">
                  <a:avLst/>
                </a:prstGeom>
                <a:ln w="9525" cap="flat" cmpd="sng">
                  <a:solidFill>
                    <a:srgbClr val="990000"/>
                  </a:solidFill>
                  <a:prstDash val="solid"/>
                  <a:headEnd type="triangle" w="med" len="med"/>
                  <a:tailEnd type="none" w="med" len="med"/>
                </a:ln>
              </p:spPr>
            </p:sp>
            <p:sp>
              <p:nvSpPr>
                <p:cNvPr id="46168" name="Text Box 20"/>
                <p:cNvSpPr txBox="1">
                  <a:spLocks noChangeAspect="1"/>
                </p:cNvSpPr>
                <p:nvPr/>
              </p:nvSpPr>
              <p:spPr>
                <a:xfrm>
                  <a:off x="2772" y="1404"/>
                  <a:ext cx="181" cy="1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>
                    <a:lnSpc>
                      <a:spcPct val="70000"/>
                    </a:lnSpc>
                    <a:spcBef>
                      <a:spcPct val="50000"/>
                    </a:spcBef>
                  </a:pPr>
                  <a:r>
                    <a:rPr lang="en-US" altLang="zh-CN" sz="1600" dirty="0">
                      <a:solidFill>
                        <a:srgbClr val="990000"/>
                      </a:solidFill>
                      <a:latin typeface="Garamond" panose="02020404030301010803" pitchFamily="18" charset="0"/>
                      <a:ea typeface="宋体" panose="02010600030101010101" pitchFamily="2" charset="-122"/>
                    </a:rPr>
                    <a:t>b</a:t>
                  </a:r>
                </a:p>
              </p:txBody>
            </p:sp>
            <p:sp>
              <p:nvSpPr>
                <p:cNvPr id="46169" name="Text Box 21"/>
                <p:cNvSpPr txBox="1">
                  <a:spLocks noChangeAspect="1"/>
                </p:cNvSpPr>
                <p:nvPr/>
              </p:nvSpPr>
              <p:spPr>
                <a:xfrm>
                  <a:off x="2947" y="1451"/>
                  <a:ext cx="432" cy="16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>
                    <a:lnSpc>
                      <a:spcPct val="70000"/>
                    </a:lnSpc>
                    <a:spcBef>
                      <a:spcPct val="50000"/>
                    </a:spcBef>
                  </a:pPr>
                  <a:r>
                    <a:rPr lang="en-US" altLang="zh-CN" sz="1600" i="0" dirty="0">
                      <a:solidFill>
                        <a:srgbClr val="990000"/>
                      </a:solidFill>
                      <a:latin typeface="Garamond" panose="02020404030301010803" pitchFamily="18" charset="0"/>
                      <a:ea typeface="宋体" panose="02010600030101010101" pitchFamily="2" charset="-122"/>
                    </a:rPr>
                    <a:t>6</a:t>
                  </a:r>
                  <a:r>
                    <a:rPr lang="zh-CN" altLang="en-US" sz="1600" i="0" dirty="0">
                      <a:solidFill>
                        <a:srgbClr val="990000"/>
                      </a:solidFill>
                      <a:latin typeface="Garamond" panose="02020404030301010803" pitchFamily="18" charset="0"/>
                      <a:ea typeface="仿宋_GB2312" pitchFamily="49" charset="-122"/>
                    </a:rPr>
                    <a:t>齿</a:t>
                  </a:r>
                </a:p>
              </p:txBody>
            </p:sp>
          </p:grpSp>
          <p:grpSp>
            <p:nvGrpSpPr>
              <p:cNvPr id="46133" name="Group 22"/>
              <p:cNvGrpSpPr>
                <a:grpSpLocks noChangeAspect="1"/>
              </p:cNvGrpSpPr>
              <p:nvPr/>
            </p:nvGrpSpPr>
            <p:grpSpPr>
              <a:xfrm>
                <a:off x="2822" y="1808"/>
                <a:ext cx="841" cy="982"/>
                <a:chOff x="3379" y="1401"/>
                <a:chExt cx="1052" cy="1229"/>
              </a:xfrm>
            </p:grpSpPr>
            <p:sp>
              <p:nvSpPr>
                <p:cNvPr id="46160" name="Line 23"/>
                <p:cNvSpPr>
                  <a:spLocks noChangeAspect="1"/>
                </p:cNvSpPr>
                <p:nvPr/>
              </p:nvSpPr>
              <p:spPr>
                <a:xfrm>
                  <a:off x="3379" y="1401"/>
                  <a:ext cx="998" cy="0"/>
                </a:xfrm>
                <a:prstGeom prst="line">
                  <a:avLst/>
                </a:prstGeom>
                <a:ln w="12700" cap="flat" cmpd="sng">
                  <a:solidFill>
                    <a:srgbClr val="99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6161" name="Line 24"/>
                <p:cNvSpPr>
                  <a:spLocks noChangeAspect="1"/>
                </p:cNvSpPr>
                <p:nvPr/>
              </p:nvSpPr>
              <p:spPr>
                <a:xfrm>
                  <a:off x="3387" y="2630"/>
                  <a:ext cx="1044" cy="0"/>
                </a:xfrm>
                <a:prstGeom prst="line">
                  <a:avLst/>
                </a:prstGeom>
                <a:ln w="12700" cap="flat" cmpd="sng">
                  <a:solidFill>
                    <a:srgbClr val="99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6162" name="Line 25"/>
                <p:cNvSpPr>
                  <a:spLocks noChangeAspect="1"/>
                </p:cNvSpPr>
                <p:nvPr/>
              </p:nvSpPr>
              <p:spPr>
                <a:xfrm>
                  <a:off x="4273" y="1405"/>
                  <a:ext cx="0" cy="1225"/>
                </a:xfrm>
                <a:prstGeom prst="line">
                  <a:avLst/>
                </a:prstGeom>
                <a:ln w="9525" cap="flat" cmpd="sng">
                  <a:solidFill>
                    <a:srgbClr val="990000"/>
                  </a:solidFill>
                  <a:prstDash val="solid"/>
                  <a:headEnd type="triangle" w="med" len="med"/>
                  <a:tailEnd type="triangle" w="med" len="med"/>
                </a:ln>
              </p:spPr>
            </p:sp>
            <p:sp>
              <p:nvSpPr>
                <p:cNvPr id="46163" name="Text Box 26"/>
                <p:cNvSpPr txBox="1">
                  <a:spLocks noChangeAspect="1"/>
                </p:cNvSpPr>
                <p:nvPr/>
              </p:nvSpPr>
              <p:spPr>
                <a:xfrm rot="-5400000">
                  <a:off x="4078" y="1845"/>
                  <a:ext cx="271" cy="20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>
                    <a:lnSpc>
                      <a:spcPct val="70000"/>
                    </a:lnSpc>
                    <a:spcBef>
                      <a:spcPct val="50000"/>
                    </a:spcBef>
                  </a:pPr>
                  <a:r>
                    <a:rPr lang="en-US" altLang="zh-CN" sz="1600" dirty="0">
                      <a:solidFill>
                        <a:srgbClr val="990000"/>
                      </a:solidFill>
                      <a:latin typeface="Garamond" panose="02020404030301010803" pitchFamily="18" charset="0"/>
                      <a:ea typeface="宋体" panose="02010600030101010101" pitchFamily="2" charset="-122"/>
                    </a:rPr>
                    <a:t>D</a:t>
                  </a:r>
                </a:p>
              </p:txBody>
            </p:sp>
          </p:grpSp>
          <p:sp>
            <p:nvSpPr>
              <p:cNvPr id="46134" name="Freeform 27"/>
              <p:cNvSpPr>
                <a:spLocks noChangeAspect="1"/>
              </p:cNvSpPr>
              <p:nvPr/>
            </p:nvSpPr>
            <p:spPr>
              <a:xfrm>
                <a:off x="3664" y="1833"/>
                <a:ext cx="918" cy="498"/>
              </a:xfrm>
              <a:custGeom>
                <a:avLst/>
                <a:gdLst>
                  <a:gd name="txL" fmla="*/ 0 w 1149"/>
                  <a:gd name="txT" fmla="*/ 0 h 624"/>
                  <a:gd name="txR" fmla="*/ 1149 w 1149"/>
                  <a:gd name="txB" fmla="*/ 624 h 624"/>
                </a:gdLst>
                <a:ahLst/>
                <a:cxnLst>
                  <a:cxn ang="0">
                    <a:pos x="80" y="498"/>
                  </a:cxn>
                  <a:cxn ang="0">
                    <a:pos x="80" y="466"/>
                  </a:cxn>
                  <a:cxn ang="0">
                    <a:pos x="81" y="437"/>
                  </a:cxn>
                  <a:cxn ang="0">
                    <a:pos x="85" y="402"/>
                  </a:cxn>
                  <a:cxn ang="0">
                    <a:pos x="0" y="358"/>
                  </a:cxn>
                  <a:cxn ang="0">
                    <a:pos x="21" y="303"/>
                  </a:cxn>
                  <a:cxn ang="0">
                    <a:pos x="43" y="257"/>
                  </a:cxn>
                  <a:cxn ang="0">
                    <a:pos x="74" y="210"/>
                  </a:cxn>
                  <a:cxn ang="0">
                    <a:pos x="109" y="164"/>
                  </a:cxn>
                  <a:cxn ang="0">
                    <a:pos x="193" y="215"/>
                  </a:cxn>
                  <a:cxn ang="0">
                    <a:pos x="216" y="192"/>
                  </a:cxn>
                  <a:cxn ang="0">
                    <a:pos x="248" y="164"/>
                  </a:cxn>
                  <a:cxn ang="0">
                    <a:pos x="281" y="140"/>
                  </a:cxn>
                  <a:cxn ang="0">
                    <a:pos x="321" y="125"/>
                  </a:cxn>
                  <a:cxn ang="0">
                    <a:pos x="356" y="113"/>
                  </a:cxn>
                  <a:cxn ang="0">
                    <a:pos x="356" y="8"/>
                  </a:cxn>
                  <a:cxn ang="0">
                    <a:pos x="465" y="0"/>
                  </a:cxn>
                  <a:cxn ang="0">
                    <a:pos x="569" y="8"/>
                  </a:cxn>
                  <a:cxn ang="0">
                    <a:pos x="569" y="107"/>
                  </a:cxn>
                  <a:cxn ang="0">
                    <a:pos x="598" y="121"/>
                  </a:cxn>
                  <a:cxn ang="0">
                    <a:pos x="639" y="136"/>
                  </a:cxn>
                  <a:cxn ang="0">
                    <a:pos x="669" y="152"/>
                  </a:cxn>
                  <a:cxn ang="0">
                    <a:pos x="690" y="163"/>
                  </a:cxn>
                  <a:cxn ang="0">
                    <a:pos x="709" y="179"/>
                  </a:cxn>
                  <a:cxn ang="0">
                    <a:pos x="729" y="195"/>
                  </a:cxn>
                  <a:cxn ang="0">
                    <a:pos x="804" y="144"/>
                  </a:cxn>
                  <a:cxn ang="0">
                    <a:pos x="841" y="192"/>
                  </a:cxn>
                  <a:cxn ang="0">
                    <a:pos x="884" y="243"/>
                  </a:cxn>
                  <a:cxn ang="0">
                    <a:pos x="918" y="296"/>
                  </a:cxn>
                  <a:cxn ang="0">
                    <a:pos x="841" y="356"/>
                  </a:cxn>
                  <a:cxn ang="0">
                    <a:pos x="842" y="370"/>
                  </a:cxn>
                  <a:cxn ang="0">
                    <a:pos x="847" y="391"/>
                  </a:cxn>
                  <a:cxn ang="0">
                    <a:pos x="852" y="413"/>
                  </a:cxn>
                  <a:cxn ang="0">
                    <a:pos x="855" y="433"/>
                  </a:cxn>
                  <a:cxn ang="0">
                    <a:pos x="858" y="461"/>
                  </a:cxn>
                  <a:cxn ang="0">
                    <a:pos x="856" y="476"/>
                  </a:cxn>
                </a:cxnLst>
                <a:rect l="txL" t="txT" r="txR" b="txB"/>
                <a:pathLst>
                  <a:path w="1149" h="624">
                    <a:moveTo>
                      <a:pt x="100" y="624"/>
                    </a:moveTo>
                    <a:lnTo>
                      <a:pt x="100" y="584"/>
                    </a:lnTo>
                    <a:lnTo>
                      <a:pt x="102" y="548"/>
                    </a:lnTo>
                    <a:lnTo>
                      <a:pt x="106" y="504"/>
                    </a:lnTo>
                    <a:lnTo>
                      <a:pt x="0" y="448"/>
                    </a:lnTo>
                    <a:lnTo>
                      <a:pt x="26" y="380"/>
                    </a:lnTo>
                    <a:lnTo>
                      <a:pt x="54" y="322"/>
                    </a:lnTo>
                    <a:lnTo>
                      <a:pt x="93" y="263"/>
                    </a:lnTo>
                    <a:lnTo>
                      <a:pt x="136" y="206"/>
                    </a:lnTo>
                    <a:lnTo>
                      <a:pt x="242" y="270"/>
                    </a:lnTo>
                    <a:lnTo>
                      <a:pt x="270" y="240"/>
                    </a:lnTo>
                    <a:lnTo>
                      <a:pt x="310" y="206"/>
                    </a:lnTo>
                    <a:lnTo>
                      <a:pt x="352" y="176"/>
                    </a:lnTo>
                    <a:lnTo>
                      <a:pt x="402" y="156"/>
                    </a:lnTo>
                    <a:lnTo>
                      <a:pt x="446" y="142"/>
                    </a:lnTo>
                    <a:lnTo>
                      <a:pt x="446" y="10"/>
                    </a:lnTo>
                    <a:lnTo>
                      <a:pt x="582" y="0"/>
                    </a:lnTo>
                    <a:lnTo>
                      <a:pt x="712" y="10"/>
                    </a:lnTo>
                    <a:lnTo>
                      <a:pt x="712" y="134"/>
                    </a:lnTo>
                    <a:lnTo>
                      <a:pt x="749" y="151"/>
                    </a:lnTo>
                    <a:lnTo>
                      <a:pt x="800" y="170"/>
                    </a:lnTo>
                    <a:lnTo>
                      <a:pt x="837" y="190"/>
                    </a:lnTo>
                    <a:lnTo>
                      <a:pt x="864" y="204"/>
                    </a:lnTo>
                    <a:lnTo>
                      <a:pt x="888" y="224"/>
                    </a:lnTo>
                    <a:lnTo>
                      <a:pt x="912" y="244"/>
                    </a:lnTo>
                    <a:lnTo>
                      <a:pt x="1006" y="180"/>
                    </a:lnTo>
                    <a:lnTo>
                      <a:pt x="1052" y="240"/>
                    </a:lnTo>
                    <a:lnTo>
                      <a:pt x="1107" y="305"/>
                    </a:lnTo>
                    <a:lnTo>
                      <a:pt x="1149" y="371"/>
                    </a:lnTo>
                    <a:lnTo>
                      <a:pt x="1053" y="446"/>
                    </a:lnTo>
                    <a:lnTo>
                      <a:pt x="1054" y="464"/>
                    </a:lnTo>
                    <a:lnTo>
                      <a:pt x="1060" y="490"/>
                    </a:lnTo>
                    <a:lnTo>
                      <a:pt x="1066" y="518"/>
                    </a:lnTo>
                    <a:lnTo>
                      <a:pt x="1070" y="542"/>
                    </a:lnTo>
                    <a:lnTo>
                      <a:pt x="1074" y="578"/>
                    </a:lnTo>
                    <a:lnTo>
                      <a:pt x="1072" y="596"/>
                    </a:lnTo>
                  </a:path>
                </a:pathLst>
              </a:custGeom>
              <a:noFill/>
              <a:ln w="28575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46135" name="Group 28"/>
              <p:cNvGrpSpPr>
                <a:grpSpLocks noChangeAspect="1"/>
              </p:cNvGrpSpPr>
              <p:nvPr/>
            </p:nvGrpSpPr>
            <p:grpSpPr>
              <a:xfrm>
                <a:off x="3652" y="1818"/>
                <a:ext cx="949" cy="980"/>
                <a:chOff x="3562" y="1615"/>
                <a:chExt cx="1187" cy="1225"/>
              </a:xfrm>
            </p:grpSpPr>
            <p:sp>
              <p:nvSpPr>
                <p:cNvPr id="46158" name="Freeform 29"/>
                <p:cNvSpPr>
                  <a:spLocks noChangeAspect="1"/>
                </p:cNvSpPr>
                <p:nvPr/>
              </p:nvSpPr>
              <p:spPr>
                <a:xfrm rot="-300000" flipV="1">
                  <a:off x="3600" y="2165"/>
                  <a:ext cx="1149" cy="624"/>
                </a:xfrm>
                <a:custGeom>
                  <a:avLst/>
                  <a:gdLst>
                    <a:gd name="txL" fmla="*/ 0 w 1149"/>
                    <a:gd name="txT" fmla="*/ 0 h 624"/>
                    <a:gd name="txR" fmla="*/ 1149 w 1149"/>
                    <a:gd name="txB" fmla="*/ 624 h 624"/>
                  </a:gdLst>
                  <a:ahLst/>
                  <a:cxnLst>
                    <a:cxn ang="0">
                      <a:pos x="100" y="624"/>
                    </a:cxn>
                    <a:cxn ang="0">
                      <a:pos x="100" y="584"/>
                    </a:cxn>
                    <a:cxn ang="0">
                      <a:pos x="102" y="548"/>
                    </a:cxn>
                    <a:cxn ang="0">
                      <a:pos x="106" y="504"/>
                    </a:cxn>
                    <a:cxn ang="0">
                      <a:pos x="0" y="448"/>
                    </a:cxn>
                    <a:cxn ang="0">
                      <a:pos x="26" y="380"/>
                    </a:cxn>
                    <a:cxn ang="0">
                      <a:pos x="54" y="322"/>
                    </a:cxn>
                    <a:cxn ang="0">
                      <a:pos x="93" y="263"/>
                    </a:cxn>
                    <a:cxn ang="0">
                      <a:pos x="136" y="206"/>
                    </a:cxn>
                    <a:cxn ang="0">
                      <a:pos x="242" y="270"/>
                    </a:cxn>
                    <a:cxn ang="0">
                      <a:pos x="270" y="240"/>
                    </a:cxn>
                    <a:cxn ang="0">
                      <a:pos x="310" y="206"/>
                    </a:cxn>
                    <a:cxn ang="0">
                      <a:pos x="352" y="176"/>
                    </a:cxn>
                    <a:cxn ang="0">
                      <a:pos x="402" y="156"/>
                    </a:cxn>
                    <a:cxn ang="0">
                      <a:pos x="446" y="142"/>
                    </a:cxn>
                    <a:cxn ang="0">
                      <a:pos x="446" y="10"/>
                    </a:cxn>
                    <a:cxn ang="0">
                      <a:pos x="582" y="0"/>
                    </a:cxn>
                    <a:cxn ang="0">
                      <a:pos x="712" y="10"/>
                    </a:cxn>
                    <a:cxn ang="0">
                      <a:pos x="712" y="134"/>
                    </a:cxn>
                    <a:cxn ang="0">
                      <a:pos x="749" y="151"/>
                    </a:cxn>
                    <a:cxn ang="0">
                      <a:pos x="800" y="170"/>
                    </a:cxn>
                    <a:cxn ang="0">
                      <a:pos x="837" y="190"/>
                    </a:cxn>
                    <a:cxn ang="0">
                      <a:pos x="864" y="204"/>
                    </a:cxn>
                    <a:cxn ang="0">
                      <a:pos x="888" y="224"/>
                    </a:cxn>
                    <a:cxn ang="0">
                      <a:pos x="912" y="244"/>
                    </a:cxn>
                    <a:cxn ang="0">
                      <a:pos x="1006" y="180"/>
                    </a:cxn>
                    <a:cxn ang="0">
                      <a:pos x="1052" y="240"/>
                    </a:cxn>
                    <a:cxn ang="0">
                      <a:pos x="1107" y="305"/>
                    </a:cxn>
                    <a:cxn ang="0">
                      <a:pos x="1149" y="371"/>
                    </a:cxn>
                    <a:cxn ang="0">
                      <a:pos x="1053" y="446"/>
                    </a:cxn>
                    <a:cxn ang="0">
                      <a:pos x="1054" y="464"/>
                    </a:cxn>
                    <a:cxn ang="0">
                      <a:pos x="1060" y="490"/>
                    </a:cxn>
                    <a:cxn ang="0">
                      <a:pos x="1066" y="518"/>
                    </a:cxn>
                    <a:cxn ang="0">
                      <a:pos x="1070" y="542"/>
                    </a:cxn>
                    <a:cxn ang="0">
                      <a:pos x="1074" y="578"/>
                    </a:cxn>
                    <a:cxn ang="0">
                      <a:pos x="1072" y="596"/>
                    </a:cxn>
                  </a:cxnLst>
                  <a:rect l="txL" t="txT" r="txR" b="txB"/>
                  <a:pathLst>
                    <a:path w="1149" h="624">
                      <a:moveTo>
                        <a:pt x="100" y="624"/>
                      </a:moveTo>
                      <a:lnTo>
                        <a:pt x="100" y="584"/>
                      </a:lnTo>
                      <a:lnTo>
                        <a:pt x="102" y="548"/>
                      </a:lnTo>
                      <a:lnTo>
                        <a:pt x="106" y="504"/>
                      </a:lnTo>
                      <a:lnTo>
                        <a:pt x="0" y="448"/>
                      </a:lnTo>
                      <a:lnTo>
                        <a:pt x="26" y="380"/>
                      </a:lnTo>
                      <a:lnTo>
                        <a:pt x="54" y="322"/>
                      </a:lnTo>
                      <a:lnTo>
                        <a:pt x="93" y="263"/>
                      </a:lnTo>
                      <a:lnTo>
                        <a:pt x="136" y="206"/>
                      </a:lnTo>
                      <a:lnTo>
                        <a:pt x="242" y="270"/>
                      </a:lnTo>
                      <a:lnTo>
                        <a:pt x="270" y="240"/>
                      </a:lnTo>
                      <a:lnTo>
                        <a:pt x="310" y="206"/>
                      </a:lnTo>
                      <a:lnTo>
                        <a:pt x="352" y="176"/>
                      </a:lnTo>
                      <a:lnTo>
                        <a:pt x="402" y="156"/>
                      </a:lnTo>
                      <a:lnTo>
                        <a:pt x="446" y="142"/>
                      </a:lnTo>
                      <a:lnTo>
                        <a:pt x="446" y="10"/>
                      </a:lnTo>
                      <a:lnTo>
                        <a:pt x="582" y="0"/>
                      </a:lnTo>
                      <a:lnTo>
                        <a:pt x="712" y="10"/>
                      </a:lnTo>
                      <a:lnTo>
                        <a:pt x="712" y="134"/>
                      </a:lnTo>
                      <a:lnTo>
                        <a:pt x="749" y="151"/>
                      </a:lnTo>
                      <a:lnTo>
                        <a:pt x="800" y="170"/>
                      </a:lnTo>
                      <a:lnTo>
                        <a:pt x="837" y="190"/>
                      </a:lnTo>
                      <a:lnTo>
                        <a:pt x="864" y="204"/>
                      </a:lnTo>
                      <a:lnTo>
                        <a:pt x="888" y="224"/>
                      </a:lnTo>
                      <a:lnTo>
                        <a:pt x="912" y="244"/>
                      </a:lnTo>
                      <a:lnTo>
                        <a:pt x="1006" y="180"/>
                      </a:lnTo>
                      <a:lnTo>
                        <a:pt x="1052" y="240"/>
                      </a:lnTo>
                      <a:lnTo>
                        <a:pt x="1107" y="305"/>
                      </a:lnTo>
                      <a:lnTo>
                        <a:pt x="1149" y="371"/>
                      </a:lnTo>
                      <a:lnTo>
                        <a:pt x="1053" y="446"/>
                      </a:lnTo>
                      <a:lnTo>
                        <a:pt x="1054" y="464"/>
                      </a:lnTo>
                      <a:lnTo>
                        <a:pt x="1060" y="490"/>
                      </a:lnTo>
                      <a:lnTo>
                        <a:pt x="1066" y="518"/>
                      </a:lnTo>
                      <a:lnTo>
                        <a:pt x="1070" y="542"/>
                      </a:lnTo>
                      <a:lnTo>
                        <a:pt x="1074" y="578"/>
                      </a:lnTo>
                      <a:lnTo>
                        <a:pt x="1072" y="596"/>
                      </a:lnTo>
                    </a:path>
                  </a:pathLst>
                </a:custGeom>
                <a:noFill/>
                <a:ln w="28575" cap="flat" cmpd="sng">
                  <a:solidFill>
                    <a:srgbClr val="0000CC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6159" name="Oval 30"/>
                <p:cNvSpPr>
                  <a:spLocks noChangeAspect="1"/>
                </p:cNvSpPr>
                <p:nvPr/>
              </p:nvSpPr>
              <p:spPr>
                <a:xfrm>
                  <a:off x="3562" y="1615"/>
                  <a:ext cx="1180" cy="1225"/>
                </a:xfrm>
                <a:prstGeom prst="ellipse">
                  <a:avLst/>
                </a:prstGeom>
                <a:noFill/>
                <a:ln w="9525">
                  <a:noFill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46136" name="Line 31"/>
              <p:cNvSpPr>
                <a:spLocks noChangeAspect="1"/>
              </p:cNvSpPr>
              <p:nvPr/>
            </p:nvSpPr>
            <p:spPr>
              <a:xfrm>
                <a:off x="3584" y="2306"/>
                <a:ext cx="1088" cy="0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46137" name="Line 32"/>
              <p:cNvSpPr>
                <a:spLocks noChangeAspect="1"/>
              </p:cNvSpPr>
              <p:nvPr/>
            </p:nvSpPr>
            <p:spPr>
              <a:xfrm>
                <a:off x="4128" y="1617"/>
                <a:ext cx="0" cy="1378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46138" name="Line 33"/>
              <p:cNvSpPr>
                <a:spLocks noChangeAspect="1"/>
              </p:cNvSpPr>
              <p:nvPr/>
            </p:nvSpPr>
            <p:spPr>
              <a:xfrm>
                <a:off x="4128" y="1834"/>
                <a:ext cx="689" cy="0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6139" name="Line 34"/>
              <p:cNvSpPr>
                <a:spLocks noChangeAspect="1"/>
              </p:cNvSpPr>
              <p:nvPr/>
            </p:nvSpPr>
            <p:spPr>
              <a:xfrm>
                <a:off x="4126" y="2758"/>
                <a:ext cx="689" cy="0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6140" name="Line 35"/>
              <p:cNvSpPr>
                <a:spLocks noChangeAspect="1"/>
              </p:cNvSpPr>
              <p:nvPr/>
            </p:nvSpPr>
            <p:spPr>
              <a:xfrm>
                <a:off x="4805" y="1837"/>
                <a:ext cx="0" cy="915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triangle" w="med" len="med"/>
                <a:tailEnd type="triangle" w="med" len="med"/>
              </a:ln>
            </p:spPr>
          </p:sp>
          <p:sp>
            <p:nvSpPr>
              <p:cNvPr id="46141" name="Rectangle 36"/>
              <p:cNvSpPr>
                <a:spLocks noChangeAspect="1"/>
              </p:cNvSpPr>
              <p:nvPr/>
            </p:nvSpPr>
            <p:spPr>
              <a:xfrm rot="-5400000">
                <a:off x="4639" y="2122"/>
                <a:ext cx="216" cy="1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algn="l">
                  <a:lnSpc>
                    <a:spcPct val="70000"/>
                  </a:lnSpc>
                </a:pPr>
                <a:r>
                  <a:rPr lang="en-US" altLang="zh-CN" sz="1600" dirty="0">
                    <a:solidFill>
                      <a:srgbClr val="990000"/>
                    </a:solidFill>
                    <a:latin typeface="Garamond" panose="02020404030301010803" pitchFamily="18" charset="0"/>
                    <a:ea typeface="宋体" panose="02010600030101010101" pitchFamily="2" charset="-122"/>
                  </a:rPr>
                  <a:t>D</a:t>
                </a:r>
              </a:p>
            </p:txBody>
          </p:sp>
          <p:grpSp>
            <p:nvGrpSpPr>
              <p:cNvPr id="46142" name="Group 37"/>
              <p:cNvGrpSpPr>
                <a:grpSpLocks noChangeAspect="1"/>
              </p:cNvGrpSpPr>
              <p:nvPr/>
            </p:nvGrpSpPr>
            <p:grpSpPr>
              <a:xfrm>
                <a:off x="3783" y="1448"/>
                <a:ext cx="689" cy="431"/>
                <a:chOff x="4445" y="951"/>
                <a:chExt cx="861" cy="539"/>
              </a:xfrm>
            </p:grpSpPr>
            <p:sp>
              <p:nvSpPr>
                <p:cNvPr id="46153" name="Line 38"/>
                <p:cNvSpPr>
                  <a:spLocks noChangeAspect="1"/>
                </p:cNvSpPr>
                <p:nvPr/>
              </p:nvSpPr>
              <p:spPr>
                <a:xfrm flipV="1">
                  <a:off x="4744" y="1036"/>
                  <a:ext cx="0" cy="454"/>
                </a:xfrm>
                <a:prstGeom prst="line">
                  <a:avLst/>
                </a:prstGeom>
                <a:ln w="9525" cap="flat" cmpd="sng">
                  <a:solidFill>
                    <a:srgbClr val="99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6154" name="Line 39"/>
                <p:cNvSpPr>
                  <a:spLocks noChangeAspect="1"/>
                </p:cNvSpPr>
                <p:nvPr/>
              </p:nvSpPr>
              <p:spPr>
                <a:xfrm flipV="1">
                  <a:off x="5008" y="1032"/>
                  <a:ext cx="0" cy="454"/>
                </a:xfrm>
                <a:prstGeom prst="line">
                  <a:avLst/>
                </a:prstGeom>
                <a:ln w="9525" cap="flat" cmpd="sng">
                  <a:solidFill>
                    <a:srgbClr val="99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6155" name="Line 40"/>
                <p:cNvSpPr>
                  <a:spLocks noChangeAspect="1"/>
                </p:cNvSpPr>
                <p:nvPr/>
              </p:nvSpPr>
              <p:spPr>
                <a:xfrm>
                  <a:off x="4445" y="1127"/>
                  <a:ext cx="295" cy="0"/>
                </a:xfrm>
                <a:prstGeom prst="line">
                  <a:avLst/>
                </a:prstGeom>
                <a:ln w="9525" cap="flat" cmpd="sng">
                  <a:solidFill>
                    <a:srgbClr val="990000"/>
                  </a:solidFill>
                  <a:prstDash val="solid"/>
                  <a:headEnd type="none" w="med" len="med"/>
                  <a:tailEnd type="triangle" w="med" len="med"/>
                </a:ln>
              </p:spPr>
            </p:sp>
            <p:sp>
              <p:nvSpPr>
                <p:cNvPr id="46156" name="Line 41"/>
                <p:cNvSpPr>
                  <a:spLocks noChangeAspect="1"/>
                </p:cNvSpPr>
                <p:nvPr/>
              </p:nvSpPr>
              <p:spPr>
                <a:xfrm>
                  <a:off x="5011" y="1127"/>
                  <a:ext cx="295" cy="0"/>
                </a:xfrm>
                <a:prstGeom prst="line">
                  <a:avLst/>
                </a:prstGeom>
                <a:ln w="9525" cap="flat" cmpd="sng">
                  <a:solidFill>
                    <a:srgbClr val="990000"/>
                  </a:solidFill>
                  <a:prstDash val="solid"/>
                  <a:headEnd type="triangle" w="med" len="med"/>
                  <a:tailEnd type="none" w="med" len="med"/>
                </a:ln>
              </p:spPr>
            </p:sp>
            <p:sp>
              <p:nvSpPr>
                <p:cNvPr id="46157" name="Text Box 42"/>
                <p:cNvSpPr txBox="1">
                  <a:spLocks noChangeAspect="1"/>
                </p:cNvSpPr>
                <p:nvPr/>
              </p:nvSpPr>
              <p:spPr>
                <a:xfrm>
                  <a:off x="4772" y="951"/>
                  <a:ext cx="228" cy="2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>
                    <a:lnSpc>
                      <a:spcPct val="70000"/>
                    </a:lnSpc>
                    <a:spcBef>
                      <a:spcPct val="50000"/>
                    </a:spcBef>
                  </a:pPr>
                  <a:r>
                    <a:rPr lang="en-US" altLang="zh-CN" sz="1600" dirty="0">
                      <a:solidFill>
                        <a:srgbClr val="990000"/>
                      </a:solidFill>
                      <a:latin typeface="Garamond" panose="02020404030301010803" pitchFamily="18" charset="0"/>
                      <a:ea typeface="宋体" panose="02010600030101010101" pitchFamily="2" charset="-122"/>
                    </a:rPr>
                    <a:t>b</a:t>
                  </a:r>
                </a:p>
              </p:txBody>
            </p:sp>
          </p:grpSp>
          <p:grpSp>
            <p:nvGrpSpPr>
              <p:cNvPr id="46143" name="Group 43"/>
              <p:cNvGrpSpPr>
                <a:grpSpLocks noChangeAspect="1"/>
              </p:cNvGrpSpPr>
              <p:nvPr/>
            </p:nvGrpSpPr>
            <p:grpSpPr>
              <a:xfrm>
                <a:off x="3742" y="2303"/>
                <a:ext cx="781" cy="662"/>
                <a:chOff x="4393" y="2020"/>
                <a:chExt cx="977" cy="828"/>
              </a:xfrm>
            </p:grpSpPr>
            <p:sp>
              <p:nvSpPr>
                <p:cNvPr id="46149" name="Line 44"/>
                <p:cNvSpPr>
                  <a:spLocks noChangeAspect="1"/>
                </p:cNvSpPr>
                <p:nvPr/>
              </p:nvSpPr>
              <p:spPr>
                <a:xfrm>
                  <a:off x="4393" y="2020"/>
                  <a:ext cx="0" cy="816"/>
                </a:xfrm>
                <a:prstGeom prst="line">
                  <a:avLst/>
                </a:prstGeom>
                <a:ln w="12700" cap="flat" cmpd="sng">
                  <a:solidFill>
                    <a:srgbClr val="99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6150" name="Line 45"/>
                <p:cNvSpPr>
                  <a:spLocks noChangeAspect="1"/>
                </p:cNvSpPr>
                <p:nvPr/>
              </p:nvSpPr>
              <p:spPr>
                <a:xfrm>
                  <a:off x="5366" y="2021"/>
                  <a:ext cx="0" cy="816"/>
                </a:xfrm>
                <a:prstGeom prst="line">
                  <a:avLst/>
                </a:prstGeom>
                <a:ln w="12700" cap="flat" cmpd="sng">
                  <a:solidFill>
                    <a:srgbClr val="99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6151" name="Line 46"/>
                <p:cNvSpPr>
                  <a:spLocks noChangeAspect="1"/>
                </p:cNvSpPr>
                <p:nvPr/>
              </p:nvSpPr>
              <p:spPr>
                <a:xfrm>
                  <a:off x="4395" y="2795"/>
                  <a:ext cx="975" cy="0"/>
                </a:xfrm>
                <a:prstGeom prst="line">
                  <a:avLst/>
                </a:prstGeom>
                <a:ln w="9525" cap="flat" cmpd="sng">
                  <a:solidFill>
                    <a:srgbClr val="990000"/>
                  </a:solidFill>
                  <a:prstDash val="solid"/>
                  <a:headEnd type="triangle" w="med" len="med"/>
                  <a:tailEnd type="triangle" w="med" len="med"/>
                </a:ln>
              </p:spPr>
            </p:sp>
            <p:sp>
              <p:nvSpPr>
                <p:cNvPr id="46152" name="Text Box 47"/>
                <p:cNvSpPr txBox="1">
                  <a:spLocks noChangeAspect="1"/>
                </p:cNvSpPr>
                <p:nvPr/>
              </p:nvSpPr>
              <p:spPr>
                <a:xfrm>
                  <a:off x="4830" y="2641"/>
                  <a:ext cx="317" cy="20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>
                    <a:lnSpc>
                      <a:spcPct val="70000"/>
                    </a:lnSpc>
                    <a:spcBef>
                      <a:spcPct val="50000"/>
                    </a:spcBef>
                  </a:pPr>
                  <a:r>
                    <a:rPr lang="en-US" altLang="zh-CN" sz="1600" dirty="0">
                      <a:solidFill>
                        <a:srgbClr val="990000"/>
                      </a:solidFill>
                      <a:latin typeface="Garamond" panose="02020404030301010803" pitchFamily="18" charset="0"/>
                      <a:ea typeface="宋体" panose="02010600030101010101" pitchFamily="2" charset="-122"/>
                    </a:rPr>
                    <a:t>d</a:t>
                  </a:r>
                </a:p>
              </p:txBody>
            </p:sp>
          </p:grpSp>
          <p:grpSp>
            <p:nvGrpSpPr>
              <p:cNvPr id="46144" name="Group 48"/>
              <p:cNvGrpSpPr>
                <a:grpSpLocks noChangeAspect="1"/>
              </p:cNvGrpSpPr>
              <p:nvPr/>
            </p:nvGrpSpPr>
            <p:grpSpPr>
              <a:xfrm>
                <a:off x="2453" y="2301"/>
                <a:ext cx="810" cy="664"/>
                <a:chOff x="2645" y="2018"/>
                <a:chExt cx="1013" cy="830"/>
              </a:xfrm>
            </p:grpSpPr>
            <p:sp>
              <p:nvSpPr>
                <p:cNvPr id="46145" name="Line 49"/>
                <p:cNvSpPr>
                  <a:spLocks noChangeAspect="1"/>
                </p:cNvSpPr>
                <p:nvPr/>
              </p:nvSpPr>
              <p:spPr>
                <a:xfrm>
                  <a:off x="2645" y="2019"/>
                  <a:ext cx="0" cy="816"/>
                </a:xfrm>
                <a:prstGeom prst="line">
                  <a:avLst/>
                </a:prstGeom>
                <a:ln w="12700" cap="flat" cmpd="sng">
                  <a:solidFill>
                    <a:srgbClr val="99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6146" name="Line 50"/>
                <p:cNvSpPr>
                  <a:spLocks noChangeAspect="1"/>
                </p:cNvSpPr>
                <p:nvPr/>
              </p:nvSpPr>
              <p:spPr>
                <a:xfrm>
                  <a:off x="3655" y="2018"/>
                  <a:ext cx="0" cy="816"/>
                </a:xfrm>
                <a:prstGeom prst="line">
                  <a:avLst/>
                </a:prstGeom>
                <a:ln w="12700" cap="flat" cmpd="sng">
                  <a:solidFill>
                    <a:srgbClr val="99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6147" name="Line 51"/>
                <p:cNvSpPr>
                  <a:spLocks noChangeAspect="1"/>
                </p:cNvSpPr>
                <p:nvPr/>
              </p:nvSpPr>
              <p:spPr>
                <a:xfrm>
                  <a:off x="2649" y="2794"/>
                  <a:ext cx="1009" cy="0"/>
                </a:xfrm>
                <a:prstGeom prst="line">
                  <a:avLst/>
                </a:prstGeom>
                <a:ln w="9525" cap="flat" cmpd="sng">
                  <a:solidFill>
                    <a:srgbClr val="990000"/>
                  </a:solidFill>
                  <a:prstDash val="solid"/>
                  <a:headEnd type="triangle" w="med" len="med"/>
                  <a:tailEnd type="triangle" w="med" len="med"/>
                </a:ln>
              </p:spPr>
            </p:sp>
            <p:sp>
              <p:nvSpPr>
                <p:cNvPr id="46148" name="Text Box 52"/>
                <p:cNvSpPr txBox="1">
                  <a:spLocks noChangeAspect="1"/>
                </p:cNvSpPr>
                <p:nvPr/>
              </p:nvSpPr>
              <p:spPr>
                <a:xfrm>
                  <a:off x="3090" y="2640"/>
                  <a:ext cx="317" cy="20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>
                    <a:lnSpc>
                      <a:spcPct val="70000"/>
                    </a:lnSpc>
                    <a:spcBef>
                      <a:spcPct val="50000"/>
                    </a:spcBef>
                  </a:pPr>
                  <a:r>
                    <a:rPr lang="en-US" altLang="zh-CN" sz="1600" dirty="0">
                      <a:solidFill>
                        <a:srgbClr val="990000"/>
                      </a:solidFill>
                      <a:latin typeface="Garamond" panose="02020404030301010803" pitchFamily="18" charset="0"/>
                      <a:ea typeface="宋体" panose="02010600030101010101" pitchFamily="2" charset="-122"/>
                    </a:rPr>
                    <a:t>d</a:t>
                  </a:r>
                </a:p>
              </p:txBody>
            </p:sp>
          </p:grpSp>
        </p:grpSp>
        <p:grpSp>
          <p:nvGrpSpPr>
            <p:cNvPr id="46093" name="Group 53"/>
            <p:cNvGrpSpPr/>
            <p:nvPr/>
          </p:nvGrpSpPr>
          <p:grpSpPr>
            <a:xfrm>
              <a:off x="872" y="907"/>
              <a:ext cx="1451" cy="2795"/>
              <a:chOff x="872" y="907"/>
              <a:chExt cx="1451" cy="2795"/>
            </a:xfrm>
          </p:grpSpPr>
          <p:sp>
            <p:nvSpPr>
              <p:cNvPr id="46094" name="Line 54"/>
              <p:cNvSpPr>
                <a:spLocks noChangeAspect="1"/>
              </p:cNvSpPr>
              <p:nvPr/>
            </p:nvSpPr>
            <p:spPr>
              <a:xfrm>
                <a:off x="872" y="2307"/>
                <a:ext cx="1451" cy="0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46095" name="Line 55"/>
              <p:cNvSpPr/>
              <p:nvPr/>
            </p:nvSpPr>
            <p:spPr>
              <a:xfrm>
                <a:off x="1186" y="1909"/>
                <a:ext cx="0" cy="793"/>
              </a:xfrm>
              <a:prstGeom prst="line">
                <a:avLst/>
              </a:prstGeom>
              <a:ln w="28575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6096" name="Line 56"/>
              <p:cNvSpPr/>
              <p:nvPr/>
            </p:nvSpPr>
            <p:spPr>
              <a:xfrm>
                <a:off x="1976" y="1913"/>
                <a:ext cx="0" cy="793"/>
              </a:xfrm>
              <a:prstGeom prst="line">
                <a:avLst/>
              </a:prstGeom>
              <a:ln w="28575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6097" name="Line 57"/>
              <p:cNvSpPr/>
              <p:nvPr/>
            </p:nvSpPr>
            <p:spPr>
              <a:xfrm>
                <a:off x="1128" y="1821"/>
                <a:ext cx="57" cy="91"/>
              </a:xfrm>
              <a:prstGeom prst="line">
                <a:avLst/>
              </a:prstGeom>
              <a:ln w="28575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6098" name="Line 58"/>
              <p:cNvSpPr/>
              <p:nvPr/>
            </p:nvSpPr>
            <p:spPr>
              <a:xfrm flipH="1">
                <a:off x="1971" y="1826"/>
                <a:ext cx="57" cy="91"/>
              </a:xfrm>
              <a:prstGeom prst="line">
                <a:avLst/>
              </a:prstGeom>
              <a:ln w="28575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6099" name="Line 59"/>
              <p:cNvSpPr/>
              <p:nvPr/>
            </p:nvSpPr>
            <p:spPr>
              <a:xfrm flipV="1">
                <a:off x="1128" y="2704"/>
                <a:ext cx="57" cy="91"/>
              </a:xfrm>
              <a:prstGeom prst="line">
                <a:avLst/>
              </a:prstGeom>
              <a:ln w="28575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6100" name="Line 60"/>
              <p:cNvSpPr/>
              <p:nvPr/>
            </p:nvSpPr>
            <p:spPr>
              <a:xfrm flipH="1" flipV="1">
                <a:off x="1973" y="2697"/>
                <a:ext cx="57" cy="91"/>
              </a:xfrm>
              <a:prstGeom prst="line">
                <a:avLst/>
              </a:prstGeom>
              <a:ln w="28575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6101" name="AutoShape 61"/>
              <p:cNvSpPr>
                <a:spLocks noChangeAspect="1"/>
              </p:cNvSpPr>
              <p:nvPr/>
            </p:nvSpPr>
            <p:spPr>
              <a:xfrm>
                <a:off x="1136" y="1850"/>
                <a:ext cx="41" cy="68"/>
              </a:xfrm>
              <a:prstGeom prst="rtTriangle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6102" name="AutoShape 62"/>
              <p:cNvSpPr>
                <a:spLocks noChangeAspect="1"/>
              </p:cNvSpPr>
              <p:nvPr/>
            </p:nvSpPr>
            <p:spPr>
              <a:xfrm flipV="1">
                <a:off x="1136" y="2696"/>
                <a:ext cx="41" cy="68"/>
              </a:xfrm>
              <a:prstGeom prst="rtTriangle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6103" name="AutoShape 63"/>
              <p:cNvSpPr>
                <a:spLocks noChangeAspect="1"/>
              </p:cNvSpPr>
              <p:nvPr/>
            </p:nvSpPr>
            <p:spPr>
              <a:xfrm flipH="1" flipV="1">
                <a:off x="1982" y="2694"/>
                <a:ext cx="41" cy="68"/>
              </a:xfrm>
              <a:prstGeom prst="rtTriangle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6104" name="AutoShape 64"/>
              <p:cNvSpPr>
                <a:spLocks noChangeAspect="1"/>
              </p:cNvSpPr>
              <p:nvPr/>
            </p:nvSpPr>
            <p:spPr>
              <a:xfrm flipH="1">
                <a:off x="1984" y="1850"/>
                <a:ext cx="41" cy="68"/>
              </a:xfrm>
              <a:prstGeom prst="rtTriangle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46105" name="Group 65"/>
              <p:cNvGrpSpPr/>
              <p:nvPr/>
            </p:nvGrpSpPr>
            <p:grpSpPr>
              <a:xfrm>
                <a:off x="1126" y="907"/>
                <a:ext cx="971" cy="2795"/>
                <a:chOff x="458" y="907"/>
                <a:chExt cx="971" cy="2795"/>
              </a:xfrm>
            </p:grpSpPr>
            <p:sp>
              <p:nvSpPr>
                <p:cNvPr id="46108" name="Rectangle 66"/>
                <p:cNvSpPr>
                  <a:spLocks noChangeAspect="1"/>
                </p:cNvSpPr>
                <p:nvPr/>
              </p:nvSpPr>
              <p:spPr>
                <a:xfrm>
                  <a:off x="458" y="1816"/>
                  <a:ext cx="907" cy="979"/>
                </a:xfrm>
                <a:prstGeom prst="rect">
                  <a:avLst/>
                </a:prstGeom>
                <a:noFill/>
                <a:ln w="28575" cap="flat" cmpd="sng">
                  <a:solidFill>
                    <a:srgbClr val="0000CC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6109" name="Rectangle 67"/>
                <p:cNvSpPr>
                  <a:spLocks noChangeAspect="1"/>
                </p:cNvSpPr>
                <p:nvPr/>
              </p:nvSpPr>
              <p:spPr>
                <a:xfrm>
                  <a:off x="458" y="1908"/>
                  <a:ext cx="907" cy="798"/>
                </a:xfrm>
                <a:prstGeom prst="rect">
                  <a:avLst/>
                </a:prstGeom>
                <a:noFill/>
                <a:ln w="28575" cap="flat" cmpd="sng">
                  <a:solidFill>
                    <a:srgbClr val="0000CC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6110" name="Rectangle 68" descr="浅色上对角线"/>
                <p:cNvSpPr>
                  <a:spLocks noChangeAspect="1"/>
                </p:cNvSpPr>
                <p:nvPr/>
              </p:nvSpPr>
              <p:spPr>
                <a:xfrm>
                  <a:off x="458" y="1633"/>
                  <a:ext cx="907" cy="181"/>
                </a:xfrm>
                <a:prstGeom prst="rect">
                  <a:avLst/>
                </a:prstGeom>
                <a:pattFill prst="ltUpDiag">
                  <a:fgClr>
                    <a:srgbClr val="0000CC"/>
                  </a:fgClr>
                  <a:bgClr>
                    <a:srgbClr val="FFFFFF"/>
                  </a:bgClr>
                </a:pattFill>
                <a:ln w="28575" cap="flat" cmpd="sng">
                  <a:solidFill>
                    <a:srgbClr val="0000CC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6111" name="Rectangle 69" descr="浅色上对角线"/>
                <p:cNvSpPr>
                  <a:spLocks noChangeAspect="1"/>
                </p:cNvSpPr>
                <p:nvPr/>
              </p:nvSpPr>
              <p:spPr>
                <a:xfrm>
                  <a:off x="458" y="2795"/>
                  <a:ext cx="907" cy="181"/>
                </a:xfrm>
                <a:prstGeom prst="rect">
                  <a:avLst/>
                </a:prstGeom>
                <a:pattFill prst="ltUpDiag">
                  <a:fgClr>
                    <a:srgbClr val="0000CC"/>
                  </a:fgClr>
                  <a:bgClr>
                    <a:srgbClr val="FFFFFF"/>
                  </a:bgClr>
                </a:pattFill>
                <a:ln w="28575" cap="flat" cmpd="sng">
                  <a:solidFill>
                    <a:srgbClr val="0000CC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grpSp>
              <p:nvGrpSpPr>
                <p:cNvPr id="46112" name="Group 70"/>
                <p:cNvGrpSpPr>
                  <a:grpSpLocks noChangeAspect="1"/>
                </p:cNvGrpSpPr>
                <p:nvPr/>
              </p:nvGrpSpPr>
              <p:grpSpPr>
                <a:xfrm>
                  <a:off x="638" y="2976"/>
                  <a:ext cx="543" cy="726"/>
                  <a:chOff x="700" y="2861"/>
                  <a:chExt cx="680" cy="907"/>
                </a:xfrm>
              </p:grpSpPr>
              <p:sp>
                <p:nvSpPr>
                  <p:cNvPr id="46120" name="Rectangle 71" descr="浅色上对角线"/>
                  <p:cNvSpPr>
                    <a:spLocks noChangeAspect="1"/>
                  </p:cNvSpPr>
                  <p:nvPr/>
                </p:nvSpPr>
                <p:spPr>
                  <a:xfrm>
                    <a:off x="700" y="2861"/>
                    <a:ext cx="680" cy="907"/>
                  </a:xfrm>
                  <a:prstGeom prst="rect">
                    <a:avLst/>
                  </a:prstGeom>
                  <a:pattFill prst="ltUpDiag">
                    <a:fgClr>
                      <a:srgbClr val="0000CC"/>
                    </a:fgClr>
                    <a:bgClr>
                      <a:srgbClr val="FFFFFF"/>
                    </a:bgClr>
                  </a:pattFill>
                  <a:ln w="28575" cap="flat" cmpd="sng">
                    <a:solidFill>
                      <a:srgbClr val="0000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121" name="Rectangle 72"/>
                  <p:cNvSpPr>
                    <a:spLocks noChangeAspect="1"/>
                  </p:cNvSpPr>
                  <p:nvPr/>
                </p:nvSpPr>
                <p:spPr>
                  <a:xfrm>
                    <a:off x="700" y="3540"/>
                    <a:ext cx="680" cy="227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 cap="flat" cmpd="sng">
                    <a:solidFill>
                      <a:srgbClr val="0000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6113" name="Group 73"/>
                <p:cNvGrpSpPr>
                  <a:grpSpLocks noChangeAspect="1"/>
                </p:cNvGrpSpPr>
                <p:nvPr/>
              </p:nvGrpSpPr>
              <p:grpSpPr>
                <a:xfrm flipV="1">
                  <a:off x="640" y="907"/>
                  <a:ext cx="544" cy="726"/>
                  <a:chOff x="836" y="2997"/>
                  <a:chExt cx="680" cy="907"/>
                </a:xfrm>
              </p:grpSpPr>
              <p:sp>
                <p:nvSpPr>
                  <p:cNvPr id="46118" name="Rectangle 74" descr="浅色上对角线"/>
                  <p:cNvSpPr>
                    <a:spLocks noChangeAspect="1"/>
                  </p:cNvSpPr>
                  <p:nvPr/>
                </p:nvSpPr>
                <p:spPr>
                  <a:xfrm flipV="1">
                    <a:off x="836" y="2997"/>
                    <a:ext cx="680" cy="907"/>
                  </a:xfrm>
                  <a:prstGeom prst="rect">
                    <a:avLst/>
                  </a:prstGeom>
                  <a:pattFill prst="ltUpDiag">
                    <a:fgClr>
                      <a:srgbClr val="0000CC"/>
                    </a:fgClr>
                    <a:bgClr>
                      <a:srgbClr val="FFFFFF"/>
                    </a:bgClr>
                  </a:pattFill>
                  <a:ln w="28575" cap="flat" cmpd="sng">
                    <a:solidFill>
                      <a:srgbClr val="0000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6119" name="Rectangle 75"/>
                  <p:cNvSpPr>
                    <a:spLocks noChangeAspect="1"/>
                  </p:cNvSpPr>
                  <p:nvPr/>
                </p:nvSpPr>
                <p:spPr>
                  <a:xfrm flipV="1">
                    <a:off x="836" y="3676"/>
                    <a:ext cx="680" cy="227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 cap="flat" cmpd="sng">
                    <a:solidFill>
                      <a:srgbClr val="0000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46114" name="Line 76"/>
                <p:cNvSpPr/>
                <p:nvPr/>
              </p:nvSpPr>
              <p:spPr>
                <a:xfrm>
                  <a:off x="521" y="999"/>
                  <a:ext cx="771" cy="0"/>
                </a:xfrm>
                <a:prstGeom prst="line">
                  <a:avLst/>
                </a:prstGeom>
                <a:ln w="19050" cap="flat" cmpd="sng">
                  <a:solidFill>
                    <a:srgbClr val="FF3300"/>
                  </a:solidFill>
                  <a:prstDash val="lgDashDot"/>
                  <a:headEnd type="none" w="med" len="med"/>
                  <a:tailEnd type="none" w="med" len="med"/>
                </a:ln>
              </p:spPr>
            </p:sp>
            <p:sp>
              <p:nvSpPr>
                <p:cNvPr id="46115" name="Line 77"/>
                <p:cNvSpPr/>
                <p:nvPr/>
              </p:nvSpPr>
              <p:spPr>
                <a:xfrm>
                  <a:off x="476" y="3612"/>
                  <a:ext cx="953" cy="0"/>
                </a:xfrm>
                <a:prstGeom prst="line">
                  <a:avLst/>
                </a:prstGeom>
                <a:ln w="19050" cap="flat" cmpd="sng">
                  <a:solidFill>
                    <a:srgbClr val="FF3300"/>
                  </a:solidFill>
                  <a:prstDash val="lgDashDot"/>
                  <a:headEnd type="none" w="med" len="med"/>
                  <a:tailEnd type="none" w="med" len="med"/>
                </a:ln>
              </p:spPr>
            </p:sp>
            <p:sp>
              <p:nvSpPr>
                <p:cNvPr id="46116" name="Line 78"/>
                <p:cNvSpPr/>
                <p:nvPr/>
              </p:nvSpPr>
              <p:spPr>
                <a:xfrm>
                  <a:off x="462" y="2160"/>
                  <a:ext cx="907" cy="0"/>
                </a:xfrm>
                <a:prstGeom prst="line">
                  <a:avLst/>
                </a:prstGeom>
                <a:ln w="12700" cap="flat" cmpd="sng">
                  <a:solidFill>
                    <a:srgbClr val="990000"/>
                  </a:solidFill>
                  <a:prstDash val="solid"/>
                  <a:headEnd type="triangle" w="med" len="med"/>
                  <a:tailEnd type="triangle" w="med" len="med"/>
                </a:ln>
              </p:spPr>
            </p:sp>
            <p:sp>
              <p:nvSpPr>
                <p:cNvPr id="46117" name="Text Box 79"/>
                <p:cNvSpPr txBox="1"/>
                <p:nvPr/>
              </p:nvSpPr>
              <p:spPr>
                <a:xfrm>
                  <a:off x="793" y="2009"/>
                  <a:ext cx="363" cy="166"/>
                </a:xfrm>
                <a:prstGeom prst="rect">
                  <a:avLst/>
                </a:prstGeom>
                <a:noFill/>
                <a:ln w="2857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>
                    <a:lnSpc>
                      <a:spcPct val="70000"/>
                    </a:lnSpc>
                    <a:spcBef>
                      <a:spcPct val="50000"/>
                    </a:spcBef>
                  </a:pPr>
                  <a:r>
                    <a:rPr lang="en-US" altLang="zh-CN" sz="1600" dirty="0">
                      <a:solidFill>
                        <a:srgbClr val="990000"/>
                      </a:solidFill>
                      <a:latin typeface="Garamond" panose="02020404030301010803" pitchFamily="18" charset="0"/>
                      <a:ea typeface="宋体" panose="02010600030101010101" pitchFamily="2" charset="-122"/>
                    </a:rPr>
                    <a:t>L</a:t>
                  </a:r>
                </a:p>
              </p:txBody>
            </p:sp>
          </p:grpSp>
          <p:sp>
            <p:nvSpPr>
              <p:cNvPr id="46106" name="Rectangle 80" descr="浅色上对角线"/>
              <p:cNvSpPr/>
              <p:nvPr/>
            </p:nvSpPr>
            <p:spPr>
              <a:xfrm>
                <a:off x="1315" y="2931"/>
                <a:ext cx="526" cy="136"/>
              </a:xfrm>
              <a:prstGeom prst="rect">
                <a:avLst/>
              </a:prstGeom>
              <a:pattFill prst="ltUpDiag">
                <a:fgClr>
                  <a:srgbClr val="0000CC"/>
                </a:fgClr>
                <a:bgClr>
                  <a:srgbClr val="FFFFFF"/>
                </a:bgClr>
              </a:pattFill>
              <a:ln w="9525">
                <a:noFill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6107" name="Rectangle 81" descr="浅色上对角线"/>
              <p:cNvSpPr/>
              <p:nvPr/>
            </p:nvSpPr>
            <p:spPr>
              <a:xfrm>
                <a:off x="1317" y="1570"/>
                <a:ext cx="526" cy="136"/>
              </a:xfrm>
              <a:prstGeom prst="rect">
                <a:avLst/>
              </a:prstGeom>
              <a:pattFill prst="ltUpDiag">
                <a:fgClr>
                  <a:srgbClr val="0000CC"/>
                </a:fgClr>
                <a:bgClr>
                  <a:srgbClr val="FFFFFF"/>
                </a:bgClr>
              </a:pattFill>
              <a:ln w="9525">
                <a:noFill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527442" name="AutoShape 82"/>
          <p:cNvSpPr/>
          <p:nvPr/>
        </p:nvSpPr>
        <p:spPr>
          <a:xfrm>
            <a:off x="4427538" y="5157788"/>
            <a:ext cx="3097212" cy="935037"/>
          </a:xfrm>
          <a:prstGeom prst="wedgeRoundRectCallout">
            <a:avLst>
              <a:gd name="adj1" fmla="val -31394"/>
              <a:gd name="adj2" fmla="val -194481"/>
              <a:gd name="adj3" fmla="val 16667"/>
            </a:avLst>
          </a:prstGeom>
          <a:solidFill>
            <a:srgbClr val="FFFFFF"/>
          </a:solidFill>
          <a:ln w="38100" cap="flat" cmpd="dbl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l"/>
            <a:r>
              <a:rPr lang="zh-CN" altLang="en-US" sz="2000" i="0" dirty="0">
                <a:solidFill>
                  <a:schemeClr val="tx2"/>
                </a:solidFill>
                <a:latin typeface="Garamond" panose="02020404030301010803" pitchFamily="18" charset="0"/>
                <a:ea typeface="仿宋_GB2312" pitchFamily="49" charset="-122"/>
              </a:rPr>
              <a:t>在局部视图上画出一部分或全部齿形。</a:t>
            </a:r>
          </a:p>
        </p:txBody>
      </p:sp>
      <p:grpSp>
        <p:nvGrpSpPr>
          <p:cNvPr id="14" name="Group 83"/>
          <p:cNvGrpSpPr/>
          <p:nvPr/>
        </p:nvGrpSpPr>
        <p:grpSpPr>
          <a:xfrm>
            <a:off x="2627313" y="836613"/>
            <a:ext cx="5905500" cy="1152525"/>
            <a:chOff x="1791" y="527"/>
            <a:chExt cx="3039" cy="726"/>
          </a:xfrm>
        </p:grpSpPr>
        <p:sp>
          <p:nvSpPr>
            <p:cNvPr id="46090" name="Text Box 84"/>
            <p:cNvSpPr txBox="1"/>
            <p:nvPr/>
          </p:nvSpPr>
          <p:spPr>
            <a:xfrm>
              <a:off x="2562" y="527"/>
              <a:ext cx="2268" cy="466"/>
            </a:xfrm>
            <a:prstGeom prst="rect">
              <a:avLst/>
            </a:prstGeom>
            <a:noFill/>
            <a:ln w="38100" cap="flat" cmpd="dbl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2000" i="0" dirty="0">
                  <a:solidFill>
                    <a:schemeClr val="tx2"/>
                  </a:solidFill>
                  <a:latin typeface="Garamond" panose="02020404030301010803" pitchFamily="18" charset="0"/>
                  <a:ea typeface="仿宋_GB2312" pitchFamily="49" charset="-122"/>
                </a:rPr>
                <a:t>对于内花键，再反映花键轴线的剖视图中，大径及小径均用粗实线绘制</a:t>
              </a:r>
            </a:p>
          </p:txBody>
        </p:sp>
        <p:sp>
          <p:nvSpPr>
            <p:cNvPr id="46091" name="Line 85"/>
            <p:cNvSpPr/>
            <p:nvPr/>
          </p:nvSpPr>
          <p:spPr>
            <a:xfrm flipV="1">
              <a:off x="1791" y="890"/>
              <a:ext cx="771" cy="363"/>
            </a:xfrm>
            <a:prstGeom prst="line">
              <a:avLst/>
            </a:prstGeom>
            <a:ln w="38100" cap="flat" cmpd="dbl">
              <a:solidFill>
                <a:schemeClr val="tx2"/>
              </a:solidFill>
              <a:prstDash val="solid"/>
              <a:headEnd type="triangle" w="med" len="med"/>
              <a:tailEnd type="none" w="med" len="med"/>
            </a:ln>
          </p:spPr>
        </p:sp>
      </p:grpSp>
      <p:sp>
        <p:nvSpPr>
          <p:cNvPr id="46089" name="Rectangle 87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13.3.2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花键联结</a:t>
            </a:r>
            <a:endParaRPr lang="zh-CN" altLang="en-US" i="0" dirty="0">
              <a:solidFill>
                <a:srgbClr val="CC3300"/>
              </a:solidFill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7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27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7362" grpId="0"/>
      <p:bldP spid="52744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2BB32BA-3FD8-44A8-859A-DBD4E7CB8798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17:19:13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0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41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528386" name="Rectangle 2"/>
          <p:cNvSpPr/>
          <p:nvPr/>
        </p:nvSpPr>
        <p:spPr>
          <a:xfrm>
            <a:off x="209550" y="679450"/>
            <a:ext cx="3829050" cy="493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i="0" dirty="0">
                <a:latin typeface="仿宋_GB2312" pitchFamily="49" charset="-122"/>
                <a:ea typeface="仿宋_GB2312" pitchFamily="49" charset="-122"/>
              </a:rPr>
              <a:t>矩形花键联结的画法</a:t>
            </a:r>
          </a:p>
        </p:txBody>
      </p:sp>
      <p:sp>
        <p:nvSpPr>
          <p:cNvPr id="47110" name="AutoShape 3"/>
          <p:cNvSpPr>
            <a:spLocks noChangeAspect="1"/>
          </p:cNvSpPr>
          <p:nvPr/>
        </p:nvSpPr>
        <p:spPr>
          <a:xfrm flipH="1" flipV="1">
            <a:off x="5345113" y="4276725"/>
            <a:ext cx="65087" cy="107950"/>
          </a:xfrm>
          <a:prstGeom prst="rtTriangle">
            <a:avLst/>
          </a:prstGeom>
          <a:solidFill>
            <a:srgbClr val="FFFFFF"/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7111" name="AutoShape 4"/>
          <p:cNvSpPr>
            <a:spLocks noChangeAspect="1"/>
          </p:cNvSpPr>
          <p:nvPr/>
        </p:nvSpPr>
        <p:spPr>
          <a:xfrm flipH="1">
            <a:off x="5348288" y="2936875"/>
            <a:ext cx="65087" cy="107950"/>
          </a:xfrm>
          <a:prstGeom prst="rtTriangle">
            <a:avLst/>
          </a:prstGeom>
          <a:solidFill>
            <a:srgbClr val="FFFFFF"/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28389" name="Text Box 5"/>
          <p:cNvSpPr txBox="1"/>
          <p:nvPr/>
        </p:nvSpPr>
        <p:spPr>
          <a:xfrm>
            <a:off x="2987675" y="5445125"/>
            <a:ext cx="2808288" cy="954088"/>
          </a:xfrm>
          <a:prstGeom prst="rect">
            <a:avLst/>
          </a:prstGeom>
          <a:noFill/>
          <a:ln w="38100" cap="flat" cmpd="dbl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800" i="0" dirty="0">
                <a:solidFill>
                  <a:schemeClr val="tx2"/>
                </a:solidFill>
                <a:latin typeface="Garamond" panose="02020404030301010803" pitchFamily="18" charset="0"/>
                <a:ea typeface="仿宋_GB2312" pitchFamily="49" charset="-122"/>
              </a:rPr>
              <a:t>矩形花键联结用剖视图表示时，其联结部分按外花键的画法绘制。</a:t>
            </a:r>
          </a:p>
        </p:txBody>
      </p:sp>
      <p:grpSp>
        <p:nvGrpSpPr>
          <p:cNvPr id="2" name="Group 6"/>
          <p:cNvGrpSpPr/>
          <p:nvPr/>
        </p:nvGrpSpPr>
        <p:grpSpPr>
          <a:xfrm>
            <a:off x="395288" y="849313"/>
            <a:ext cx="8610600" cy="5314950"/>
            <a:chOff x="249" y="535"/>
            <a:chExt cx="5424" cy="3348"/>
          </a:xfrm>
        </p:grpSpPr>
        <p:sp>
          <p:nvSpPr>
            <p:cNvPr id="47115" name="Text Box 7"/>
            <p:cNvSpPr txBox="1"/>
            <p:nvPr/>
          </p:nvSpPr>
          <p:spPr>
            <a:xfrm>
              <a:off x="3878" y="535"/>
              <a:ext cx="635" cy="2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dirty="0">
                  <a:solidFill>
                    <a:srgbClr val="9900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A - A</a:t>
              </a:r>
            </a:p>
          </p:txBody>
        </p:sp>
        <p:grpSp>
          <p:nvGrpSpPr>
            <p:cNvPr id="47116" name="Group 8"/>
            <p:cNvGrpSpPr/>
            <p:nvPr/>
          </p:nvGrpSpPr>
          <p:grpSpPr>
            <a:xfrm>
              <a:off x="249" y="709"/>
              <a:ext cx="5424" cy="3174"/>
              <a:chOff x="249" y="709"/>
              <a:chExt cx="5424" cy="3174"/>
            </a:xfrm>
          </p:grpSpPr>
          <p:grpSp>
            <p:nvGrpSpPr>
              <p:cNvPr id="47117" name="Group 9"/>
              <p:cNvGrpSpPr/>
              <p:nvPr/>
            </p:nvGrpSpPr>
            <p:grpSpPr>
              <a:xfrm>
                <a:off x="348" y="907"/>
                <a:ext cx="1975" cy="2795"/>
                <a:chOff x="348" y="907"/>
                <a:chExt cx="1975" cy="2795"/>
              </a:xfrm>
            </p:grpSpPr>
            <p:sp>
              <p:nvSpPr>
                <p:cNvPr id="47146" name="Line 10"/>
                <p:cNvSpPr>
                  <a:spLocks noChangeAspect="1"/>
                </p:cNvSpPr>
                <p:nvPr/>
              </p:nvSpPr>
              <p:spPr>
                <a:xfrm>
                  <a:off x="872" y="2307"/>
                  <a:ext cx="1451" cy="0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lgDashDot"/>
                  <a:headEnd type="none" w="med" len="med"/>
                  <a:tailEnd type="none" w="med" len="med"/>
                </a:ln>
              </p:spPr>
            </p:sp>
            <p:sp>
              <p:nvSpPr>
                <p:cNvPr id="47147" name="AutoShape 11"/>
                <p:cNvSpPr>
                  <a:spLocks noChangeAspect="1"/>
                </p:cNvSpPr>
                <p:nvPr/>
              </p:nvSpPr>
              <p:spPr>
                <a:xfrm>
                  <a:off x="1136" y="1850"/>
                  <a:ext cx="41" cy="68"/>
                </a:xfrm>
                <a:prstGeom prst="rtTriangle">
                  <a:avLst/>
                </a:prstGeom>
                <a:solidFill>
                  <a:srgbClr val="FFFFFF"/>
                </a:solidFill>
                <a:ln w="9525">
                  <a:noFill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7148" name="AutoShape 12"/>
                <p:cNvSpPr>
                  <a:spLocks noChangeAspect="1"/>
                </p:cNvSpPr>
                <p:nvPr/>
              </p:nvSpPr>
              <p:spPr>
                <a:xfrm flipV="1">
                  <a:off x="1136" y="2696"/>
                  <a:ext cx="41" cy="68"/>
                </a:xfrm>
                <a:prstGeom prst="rtTriangle">
                  <a:avLst/>
                </a:prstGeom>
                <a:solidFill>
                  <a:srgbClr val="FFFFFF"/>
                </a:solidFill>
                <a:ln w="9525">
                  <a:noFill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7149" name="Rectangle 13" descr="浅色上对角线"/>
                <p:cNvSpPr>
                  <a:spLocks noChangeAspect="1"/>
                </p:cNvSpPr>
                <p:nvPr/>
              </p:nvSpPr>
              <p:spPr>
                <a:xfrm>
                  <a:off x="1126" y="1633"/>
                  <a:ext cx="907" cy="181"/>
                </a:xfrm>
                <a:prstGeom prst="rect">
                  <a:avLst/>
                </a:prstGeom>
                <a:pattFill prst="ltUpDiag">
                  <a:fgClr>
                    <a:srgbClr val="0000CC"/>
                  </a:fgClr>
                  <a:bgClr>
                    <a:srgbClr val="FFFFFF"/>
                  </a:bgClr>
                </a:pattFill>
                <a:ln w="28575" cap="flat" cmpd="sng">
                  <a:solidFill>
                    <a:srgbClr val="0000CC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7150" name="Rectangle 14" descr="浅色上对角线"/>
                <p:cNvSpPr>
                  <a:spLocks noChangeAspect="1"/>
                </p:cNvSpPr>
                <p:nvPr/>
              </p:nvSpPr>
              <p:spPr>
                <a:xfrm>
                  <a:off x="1126" y="2795"/>
                  <a:ext cx="907" cy="181"/>
                </a:xfrm>
                <a:prstGeom prst="rect">
                  <a:avLst/>
                </a:prstGeom>
                <a:pattFill prst="ltUpDiag">
                  <a:fgClr>
                    <a:srgbClr val="0000CC"/>
                  </a:fgClr>
                  <a:bgClr>
                    <a:srgbClr val="FFFFFF"/>
                  </a:bgClr>
                </a:pattFill>
                <a:ln w="28575" cap="flat" cmpd="sng">
                  <a:solidFill>
                    <a:srgbClr val="0000CC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grpSp>
              <p:nvGrpSpPr>
                <p:cNvPr id="47151" name="Group 15"/>
                <p:cNvGrpSpPr>
                  <a:grpSpLocks noChangeAspect="1"/>
                </p:cNvGrpSpPr>
                <p:nvPr/>
              </p:nvGrpSpPr>
              <p:grpSpPr>
                <a:xfrm>
                  <a:off x="1306" y="2976"/>
                  <a:ext cx="543" cy="726"/>
                  <a:chOff x="700" y="2861"/>
                  <a:chExt cx="680" cy="907"/>
                </a:xfrm>
              </p:grpSpPr>
              <p:sp>
                <p:nvSpPr>
                  <p:cNvPr id="47173" name="Rectangle 16" descr="浅色上对角线"/>
                  <p:cNvSpPr>
                    <a:spLocks noChangeAspect="1"/>
                  </p:cNvSpPr>
                  <p:nvPr/>
                </p:nvSpPr>
                <p:spPr>
                  <a:xfrm>
                    <a:off x="700" y="2861"/>
                    <a:ext cx="680" cy="907"/>
                  </a:xfrm>
                  <a:prstGeom prst="rect">
                    <a:avLst/>
                  </a:prstGeom>
                  <a:pattFill prst="ltUpDiag">
                    <a:fgClr>
                      <a:srgbClr val="0000CC"/>
                    </a:fgClr>
                    <a:bgClr>
                      <a:srgbClr val="FFFFFF"/>
                    </a:bgClr>
                  </a:pattFill>
                  <a:ln w="28575" cap="flat" cmpd="sng">
                    <a:solidFill>
                      <a:srgbClr val="0000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174" name="Rectangle 17"/>
                  <p:cNvSpPr>
                    <a:spLocks noChangeAspect="1"/>
                  </p:cNvSpPr>
                  <p:nvPr/>
                </p:nvSpPr>
                <p:spPr>
                  <a:xfrm>
                    <a:off x="700" y="3540"/>
                    <a:ext cx="680" cy="227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 cap="flat" cmpd="sng">
                    <a:solidFill>
                      <a:srgbClr val="0000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47152" name="Group 18"/>
                <p:cNvGrpSpPr>
                  <a:grpSpLocks noChangeAspect="1"/>
                </p:cNvGrpSpPr>
                <p:nvPr/>
              </p:nvGrpSpPr>
              <p:grpSpPr>
                <a:xfrm flipV="1">
                  <a:off x="1308" y="907"/>
                  <a:ext cx="544" cy="726"/>
                  <a:chOff x="836" y="2997"/>
                  <a:chExt cx="680" cy="907"/>
                </a:xfrm>
              </p:grpSpPr>
              <p:sp>
                <p:nvSpPr>
                  <p:cNvPr id="47171" name="Rectangle 19" descr="浅色上对角线"/>
                  <p:cNvSpPr>
                    <a:spLocks noChangeAspect="1"/>
                  </p:cNvSpPr>
                  <p:nvPr/>
                </p:nvSpPr>
                <p:spPr>
                  <a:xfrm flipV="1">
                    <a:off x="836" y="2997"/>
                    <a:ext cx="680" cy="907"/>
                  </a:xfrm>
                  <a:prstGeom prst="rect">
                    <a:avLst/>
                  </a:prstGeom>
                  <a:pattFill prst="ltUpDiag">
                    <a:fgClr>
                      <a:srgbClr val="0000CC"/>
                    </a:fgClr>
                    <a:bgClr>
                      <a:srgbClr val="FFFFFF"/>
                    </a:bgClr>
                  </a:pattFill>
                  <a:ln w="28575" cap="flat" cmpd="sng">
                    <a:solidFill>
                      <a:srgbClr val="0000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172" name="Rectangle 20"/>
                  <p:cNvSpPr>
                    <a:spLocks noChangeAspect="1"/>
                  </p:cNvSpPr>
                  <p:nvPr/>
                </p:nvSpPr>
                <p:spPr>
                  <a:xfrm flipV="1">
                    <a:off x="836" y="3676"/>
                    <a:ext cx="680" cy="227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 cap="flat" cmpd="sng">
                    <a:solidFill>
                      <a:srgbClr val="0000CC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47153" name="Line 21"/>
                <p:cNvSpPr/>
                <p:nvPr/>
              </p:nvSpPr>
              <p:spPr>
                <a:xfrm>
                  <a:off x="1189" y="999"/>
                  <a:ext cx="771" cy="0"/>
                </a:xfrm>
                <a:prstGeom prst="line">
                  <a:avLst/>
                </a:prstGeom>
                <a:ln w="19050" cap="flat" cmpd="sng">
                  <a:solidFill>
                    <a:srgbClr val="FF3300"/>
                  </a:solidFill>
                  <a:prstDash val="lgDashDot"/>
                  <a:headEnd type="none" w="med" len="med"/>
                  <a:tailEnd type="none" w="med" len="med"/>
                </a:ln>
              </p:spPr>
            </p:sp>
            <p:sp>
              <p:nvSpPr>
                <p:cNvPr id="47154" name="Line 22"/>
                <p:cNvSpPr/>
                <p:nvPr/>
              </p:nvSpPr>
              <p:spPr>
                <a:xfrm>
                  <a:off x="1144" y="3612"/>
                  <a:ext cx="953" cy="0"/>
                </a:xfrm>
                <a:prstGeom prst="line">
                  <a:avLst/>
                </a:prstGeom>
                <a:ln w="19050" cap="flat" cmpd="sng">
                  <a:solidFill>
                    <a:srgbClr val="FF3300"/>
                  </a:solidFill>
                  <a:prstDash val="lgDashDot"/>
                  <a:headEnd type="none" w="med" len="med"/>
                  <a:tailEnd type="none" w="med" len="med"/>
                </a:ln>
              </p:spPr>
            </p:sp>
            <p:sp>
              <p:nvSpPr>
                <p:cNvPr id="47155" name="Rectangle 23" descr="浅色上对角线"/>
                <p:cNvSpPr/>
                <p:nvPr/>
              </p:nvSpPr>
              <p:spPr>
                <a:xfrm>
                  <a:off x="1315" y="2931"/>
                  <a:ext cx="526" cy="136"/>
                </a:xfrm>
                <a:prstGeom prst="rect">
                  <a:avLst/>
                </a:prstGeom>
                <a:pattFill prst="ltUpDiag">
                  <a:fgClr>
                    <a:srgbClr val="0000CC"/>
                  </a:fgClr>
                  <a:bgClr>
                    <a:srgbClr val="FFFFFF"/>
                  </a:bgClr>
                </a:pattFill>
                <a:ln w="9525">
                  <a:noFill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7156" name="Rectangle 24" descr="浅色上对角线"/>
                <p:cNvSpPr/>
                <p:nvPr/>
              </p:nvSpPr>
              <p:spPr>
                <a:xfrm>
                  <a:off x="1317" y="1570"/>
                  <a:ext cx="526" cy="136"/>
                </a:xfrm>
                <a:prstGeom prst="rect">
                  <a:avLst/>
                </a:prstGeom>
                <a:pattFill prst="ltUpDiag">
                  <a:fgClr>
                    <a:srgbClr val="0000CC"/>
                  </a:fgClr>
                  <a:bgClr>
                    <a:srgbClr val="FFFFFF"/>
                  </a:bgClr>
                </a:pattFill>
                <a:ln w="9525">
                  <a:noFill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grpSp>
              <p:nvGrpSpPr>
                <p:cNvPr id="47157" name="Group 25"/>
                <p:cNvGrpSpPr>
                  <a:grpSpLocks noChangeAspect="1"/>
                </p:cNvGrpSpPr>
                <p:nvPr/>
              </p:nvGrpSpPr>
              <p:grpSpPr>
                <a:xfrm>
                  <a:off x="348" y="1727"/>
                  <a:ext cx="1814" cy="1161"/>
                  <a:chOff x="204" y="1525"/>
                  <a:chExt cx="2268" cy="1451"/>
                </a:xfrm>
              </p:grpSpPr>
              <p:sp>
                <p:nvSpPr>
                  <p:cNvPr id="47162" name="Rectangle 26"/>
                  <p:cNvSpPr>
                    <a:spLocks noChangeAspect="1"/>
                  </p:cNvSpPr>
                  <p:nvPr/>
                </p:nvSpPr>
                <p:spPr>
                  <a:xfrm>
                    <a:off x="340" y="1637"/>
                    <a:ext cx="2041" cy="1224"/>
                  </a:xfrm>
                  <a:prstGeom prst="rect">
                    <a:avLst/>
                  </a:prstGeom>
                  <a:noFill/>
                  <a:ln w="28575" cap="flat" cmpd="sng">
                    <a:solidFill>
                      <a:srgbClr val="E32C07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163" name="Rectangle 27"/>
                  <p:cNvSpPr>
                    <a:spLocks noChangeAspect="1"/>
                  </p:cNvSpPr>
                  <p:nvPr/>
                </p:nvSpPr>
                <p:spPr>
                  <a:xfrm>
                    <a:off x="1066" y="1752"/>
                    <a:ext cx="1406" cy="998"/>
                  </a:xfrm>
                  <a:prstGeom prst="rect">
                    <a:avLst/>
                  </a:prstGeom>
                  <a:noFill/>
                  <a:ln w="12700" cap="flat" cmpd="sng">
                    <a:solidFill>
                      <a:srgbClr val="E32C07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164" name="Line 28"/>
                  <p:cNvSpPr>
                    <a:spLocks noChangeAspect="1"/>
                  </p:cNvSpPr>
                  <p:nvPr/>
                </p:nvSpPr>
                <p:spPr>
                  <a:xfrm>
                    <a:off x="884" y="1640"/>
                    <a:ext cx="0" cy="1224"/>
                  </a:xfrm>
                  <a:prstGeom prst="line">
                    <a:avLst/>
                  </a:prstGeom>
                  <a:ln w="12700" cap="flat" cmpd="sng">
                    <a:solidFill>
                      <a:srgbClr val="E32C07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7165" name="Line 29"/>
                  <p:cNvSpPr>
                    <a:spLocks noChangeAspect="1"/>
                  </p:cNvSpPr>
                  <p:nvPr/>
                </p:nvSpPr>
                <p:spPr>
                  <a:xfrm>
                    <a:off x="884" y="1645"/>
                    <a:ext cx="182" cy="104"/>
                  </a:xfrm>
                  <a:prstGeom prst="line">
                    <a:avLst/>
                  </a:prstGeom>
                  <a:ln w="12700" cap="flat" cmpd="sng">
                    <a:solidFill>
                      <a:srgbClr val="E32C07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7166" name="Line 30"/>
                  <p:cNvSpPr>
                    <a:spLocks noChangeAspect="1"/>
                  </p:cNvSpPr>
                  <p:nvPr/>
                </p:nvSpPr>
                <p:spPr>
                  <a:xfrm flipV="1">
                    <a:off x="880" y="2752"/>
                    <a:ext cx="182" cy="104"/>
                  </a:xfrm>
                  <a:prstGeom prst="line">
                    <a:avLst/>
                  </a:prstGeom>
                  <a:ln w="12700" cap="flat" cmpd="sng">
                    <a:solidFill>
                      <a:srgbClr val="E32C07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7167" name="Line 31"/>
                  <p:cNvSpPr>
                    <a:spLocks noChangeAspect="1"/>
                  </p:cNvSpPr>
                  <p:nvPr/>
                </p:nvSpPr>
                <p:spPr>
                  <a:xfrm>
                    <a:off x="2381" y="1636"/>
                    <a:ext cx="91" cy="113"/>
                  </a:xfrm>
                  <a:prstGeom prst="line">
                    <a:avLst/>
                  </a:prstGeom>
                  <a:ln w="12700" cap="flat" cmpd="sng">
                    <a:solidFill>
                      <a:srgbClr val="E32C07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7168" name="Line 32"/>
                  <p:cNvSpPr>
                    <a:spLocks noChangeAspect="1"/>
                  </p:cNvSpPr>
                  <p:nvPr/>
                </p:nvSpPr>
                <p:spPr>
                  <a:xfrm flipV="1">
                    <a:off x="2381" y="2750"/>
                    <a:ext cx="91" cy="113"/>
                  </a:xfrm>
                  <a:prstGeom prst="line">
                    <a:avLst/>
                  </a:prstGeom>
                  <a:ln w="12700" cap="flat" cmpd="sng">
                    <a:solidFill>
                      <a:srgbClr val="E32C07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7169" name="Rectangle 33"/>
                  <p:cNvSpPr>
                    <a:spLocks noChangeAspect="1"/>
                  </p:cNvSpPr>
                  <p:nvPr/>
                </p:nvSpPr>
                <p:spPr>
                  <a:xfrm>
                    <a:off x="204" y="1525"/>
                    <a:ext cx="181" cy="1451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 cap="flat" cmpd="sng">
                    <a:solidFill>
                      <a:schemeClr val="bg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170" name="Freeform 34"/>
                  <p:cNvSpPr>
                    <a:spLocks noChangeAspect="1"/>
                  </p:cNvSpPr>
                  <p:nvPr/>
                </p:nvSpPr>
                <p:spPr>
                  <a:xfrm>
                    <a:off x="338" y="1638"/>
                    <a:ext cx="69" cy="1212"/>
                  </a:xfrm>
                  <a:custGeom>
                    <a:avLst/>
                    <a:gdLst>
                      <a:gd name="txL" fmla="*/ 0 w 69"/>
                      <a:gd name="txT" fmla="*/ 0 h 1212"/>
                      <a:gd name="txR" fmla="*/ 69 w 69"/>
                      <a:gd name="txB" fmla="*/ 1212 h 1212"/>
                    </a:gdLst>
                    <a:ahLst/>
                    <a:cxnLst>
                      <a:cxn ang="0">
                        <a:pos x="46" y="0"/>
                      </a:cxn>
                      <a:cxn ang="0">
                        <a:pos x="28" y="102"/>
                      </a:cxn>
                      <a:cxn ang="0">
                        <a:pos x="64" y="678"/>
                      </a:cxn>
                      <a:cxn ang="0">
                        <a:pos x="28" y="1146"/>
                      </a:cxn>
                      <a:cxn ang="0">
                        <a:pos x="46" y="1212"/>
                      </a:cxn>
                    </a:cxnLst>
                    <a:rect l="txL" t="txT" r="txR" b="txB"/>
                    <a:pathLst>
                      <a:path w="69" h="1212">
                        <a:moveTo>
                          <a:pt x="46" y="0"/>
                        </a:moveTo>
                        <a:cubicBezTo>
                          <a:pt x="40" y="34"/>
                          <a:pt x="39" y="69"/>
                          <a:pt x="28" y="102"/>
                        </a:cubicBezTo>
                        <a:cubicBezTo>
                          <a:pt x="0" y="298"/>
                          <a:pt x="52" y="484"/>
                          <a:pt x="64" y="678"/>
                        </a:cubicBezTo>
                        <a:cubicBezTo>
                          <a:pt x="61" y="865"/>
                          <a:pt x="69" y="984"/>
                          <a:pt x="28" y="1146"/>
                        </a:cubicBezTo>
                        <a:cubicBezTo>
                          <a:pt x="34" y="1168"/>
                          <a:pt x="36" y="1191"/>
                          <a:pt x="46" y="1212"/>
                        </a:cubicBezTo>
                      </a:path>
                    </a:pathLst>
                  </a:custGeom>
                  <a:noFill/>
                  <a:ln w="12700" cap="flat" cmpd="sng">
                    <a:solidFill>
                      <a:srgbClr val="E32C07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7158" name="Line 35"/>
                <p:cNvSpPr/>
                <p:nvPr/>
              </p:nvSpPr>
              <p:spPr>
                <a:xfrm>
                  <a:off x="975" y="1616"/>
                  <a:ext cx="0" cy="136"/>
                </a:xfrm>
                <a:prstGeom prst="line">
                  <a:avLst/>
                </a:prstGeom>
                <a:ln w="28575" cap="flat" cmpd="sng">
                  <a:solidFill>
                    <a:srgbClr val="99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7159" name="Line 36"/>
                <p:cNvSpPr/>
                <p:nvPr/>
              </p:nvSpPr>
              <p:spPr>
                <a:xfrm>
                  <a:off x="975" y="2978"/>
                  <a:ext cx="0" cy="136"/>
                </a:xfrm>
                <a:prstGeom prst="line">
                  <a:avLst/>
                </a:prstGeom>
                <a:ln w="28575" cap="flat" cmpd="sng">
                  <a:solidFill>
                    <a:srgbClr val="99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47160" name="Text Box 37"/>
                <p:cNvSpPr txBox="1"/>
                <p:nvPr/>
              </p:nvSpPr>
              <p:spPr>
                <a:xfrm>
                  <a:off x="748" y="3024"/>
                  <a:ext cx="408" cy="17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>
                    <a:lnSpc>
                      <a:spcPct val="70000"/>
                    </a:lnSpc>
                    <a:spcBef>
                      <a:spcPct val="50000"/>
                    </a:spcBef>
                  </a:pPr>
                  <a:r>
                    <a:rPr lang="en-US" altLang="zh-CN" sz="1800" dirty="0">
                      <a:solidFill>
                        <a:srgbClr val="990000"/>
                      </a:solidFill>
                      <a:latin typeface="Garamond" panose="02020404030301010803" pitchFamily="18" charset="0"/>
                      <a:ea typeface="宋体" panose="02010600030101010101" pitchFamily="2" charset="-122"/>
                    </a:rPr>
                    <a:t>A</a:t>
                  </a:r>
                </a:p>
              </p:txBody>
            </p:sp>
            <p:sp>
              <p:nvSpPr>
                <p:cNvPr id="47161" name="Text Box 38"/>
                <p:cNvSpPr txBox="1"/>
                <p:nvPr/>
              </p:nvSpPr>
              <p:spPr>
                <a:xfrm>
                  <a:off x="748" y="1570"/>
                  <a:ext cx="408" cy="17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>
                    <a:lnSpc>
                      <a:spcPct val="70000"/>
                    </a:lnSpc>
                    <a:spcBef>
                      <a:spcPct val="50000"/>
                    </a:spcBef>
                  </a:pPr>
                  <a:r>
                    <a:rPr lang="en-US" altLang="zh-CN" sz="1800" dirty="0">
                      <a:solidFill>
                        <a:srgbClr val="990000"/>
                      </a:solidFill>
                      <a:latin typeface="Garamond" panose="02020404030301010803" pitchFamily="18" charset="0"/>
                      <a:ea typeface="宋体" panose="02010600030101010101" pitchFamily="2" charset="-122"/>
                    </a:rPr>
                    <a:t>A</a:t>
                  </a:r>
                </a:p>
              </p:txBody>
            </p:sp>
          </p:grpSp>
          <p:sp>
            <p:nvSpPr>
              <p:cNvPr id="47118" name="Line 39"/>
              <p:cNvSpPr>
                <a:spLocks noChangeAspect="1"/>
              </p:cNvSpPr>
              <p:nvPr/>
            </p:nvSpPr>
            <p:spPr>
              <a:xfrm>
                <a:off x="4121" y="709"/>
                <a:ext cx="2" cy="3174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lgDashDot"/>
                <a:headEnd type="none" w="med" len="med"/>
                <a:tailEnd type="none" w="med" len="med"/>
              </a:ln>
            </p:spPr>
          </p:sp>
          <p:grpSp>
            <p:nvGrpSpPr>
              <p:cNvPr id="47119" name="Group 40"/>
              <p:cNvGrpSpPr/>
              <p:nvPr/>
            </p:nvGrpSpPr>
            <p:grpSpPr>
              <a:xfrm>
                <a:off x="2499" y="908"/>
                <a:ext cx="3174" cy="2788"/>
                <a:chOff x="2499" y="908"/>
                <a:chExt cx="3174" cy="2788"/>
              </a:xfrm>
            </p:grpSpPr>
            <p:grpSp>
              <p:nvGrpSpPr>
                <p:cNvPr id="47121" name="Group 41"/>
                <p:cNvGrpSpPr/>
                <p:nvPr/>
              </p:nvGrpSpPr>
              <p:grpSpPr>
                <a:xfrm>
                  <a:off x="2499" y="908"/>
                  <a:ext cx="3174" cy="2788"/>
                  <a:chOff x="2499" y="908"/>
                  <a:chExt cx="3174" cy="2788"/>
                </a:xfrm>
              </p:grpSpPr>
              <p:grpSp>
                <p:nvGrpSpPr>
                  <p:cNvPr id="47123" name="Group 42"/>
                  <p:cNvGrpSpPr>
                    <a:grpSpLocks noChangeAspect="1"/>
                  </p:cNvGrpSpPr>
                  <p:nvPr/>
                </p:nvGrpSpPr>
                <p:grpSpPr>
                  <a:xfrm>
                    <a:off x="3612" y="1808"/>
                    <a:ext cx="1015" cy="1004"/>
                    <a:chOff x="2250" y="2541"/>
                    <a:chExt cx="1266" cy="1252"/>
                  </a:xfrm>
                </p:grpSpPr>
                <p:sp>
                  <p:nvSpPr>
                    <p:cNvPr id="47128" name="Freeform 43"/>
                    <p:cNvSpPr>
                      <a:spLocks noChangeAspect="1"/>
                    </p:cNvSpPr>
                    <p:nvPr/>
                  </p:nvSpPr>
                  <p:spPr>
                    <a:xfrm>
                      <a:off x="2304" y="2541"/>
                      <a:ext cx="1149" cy="624"/>
                    </a:xfrm>
                    <a:custGeom>
                      <a:avLst/>
                      <a:gdLst>
                        <a:gd name="txL" fmla="*/ 0 w 1149"/>
                        <a:gd name="txT" fmla="*/ 0 h 624"/>
                        <a:gd name="txR" fmla="*/ 1149 w 1149"/>
                        <a:gd name="txB" fmla="*/ 624 h 624"/>
                      </a:gdLst>
                      <a:ahLst/>
                      <a:cxnLst>
                        <a:cxn ang="0">
                          <a:pos x="100" y="624"/>
                        </a:cxn>
                        <a:cxn ang="0">
                          <a:pos x="100" y="584"/>
                        </a:cxn>
                        <a:cxn ang="0">
                          <a:pos x="102" y="548"/>
                        </a:cxn>
                        <a:cxn ang="0">
                          <a:pos x="106" y="504"/>
                        </a:cxn>
                        <a:cxn ang="0">
                          <a:pos x="0" y="448"/>
                        </a:cxn>
                        <a:cxn ang="0">
                          <a:pos x="26" y="380"/>
                        </a:cxn>
                        <a:cxn ang="0">
                          <a:pos x="54" y="322"/>
                        </a:cxn>
                        <a:cxn ang="0">
                          <a:pos x="93" y="263"/>
                        </a:cxn>
                        <a:cxn ang="0">
                          <a:pos x="136" y="206"/>
                        </a:cxn>
                        <a:cxn ang="0">
                          <a:pos x="242" y="270"/>
                        </a:cxn>
                        <a:cxn ang="0">
                          <a:pos x="270" y="240"/>
                        </a:cxn>
                        <a:cxn ang="0">
                          <a:pos x="310" y="206"/>
                        </a:cxn>
                        <a:cxn ang="0">
                          <a:pos x="352" y="176"/>
                        </a:cxn>
                        <a:cxn ang="0">
                          <a:pos x="402" y="156"/>
                        </a:cxn>
                        <a:cxn ang="0">
                          <a:pos x="446" y="142"/>
                        </a:cxn>
                        <a:cxn ang="0">
                          <a:pos x="446" y="10"/>
                        </a:cxn>
                        <a:cxn ang="0">
                          <a:pos x="582" y="0"/>
                        </a:cxn>
                        <a:cxn ang="0">
                          <a:pos x="712" y="10"/>
                        </a:cxn>
                        <a:cxn ang="0">
                          <a:pos x="712" y="134"/>
                        </a:cxn>
                        <a:cxn ang="0">
                          <a:pos x="749" y="151"/>
                        </a:cxn>
                        <a:cxn ang="0">
                          <a:pos x="800" y="170"/>
                        </a:cxn>
                        <a:cxn ang="0">
                          <a:pos x="837" y="190"/>
                        </a:cxn>
                        <a:cxn ang="0">
                          <a:pos x="864" y="204"/>
                        </a:cxn>
                        <a:cxn ang="0">
                          <a:pos x="888" y="224"/>
                        </a:cxn>
                        <a:cxn ang="0">
                          <a:pos x="912" y="244"/>
                        </a:cxn>
                        <a:cxn ang="0">
                          <a:pos x="1006" y="180"/>
                        </a:cxn>
                        <a:cxn ang="0">
                          <a:pos x="1052" y="240"/>
                        </a:cxn>
                        <a:cxn ang="0">
                          <a:pos x="1107" y="305"/>
                        </a:cxn>
                        <a:cxn ang="0">
                          <a:pos x="1149" y="371"/>
                        </a:cxn>
                        <a:cxn ang="0">
                          <a:pos x="1053" y="446"/>
                        </a:cxn>
                        <a:cxn ang="0">
                          <a:pos x="1054" y="464"/>
                        </a:cxn>
                        <a:cxn ang="0">
                          <a:pos x="1060" y="490"/>
                        </a:cxn>
                        <a:cxn ang="0">
                          <a:pos x="1066" y="518"/>
                        </a:cxn>
                        <a:cxn ang="0">
                          <a:pos x="1070" y="542"/>
                        </a:cxn>
                        <a:cxn ang="0">
                          <a:pos x="1074" y="578"/>
                        </a:cxn>
                        <a:cxn ang="0">
                          <a:pos x="1072" y="596"/>
                        </a:cxn>
                      </a:cxnLst>
                      <a:rect l="txL" t="txT" r="txR" b="txB"/>
                      <a:pathLst>
                        <a:path w="1149" h="624">
                          <a:moveTo>
                            <a:pt x="100" y="624"/>
                          </a:moveTo>
                          <a:lnTo>
                            <a:pt x="100" y="584"/>
                          </a:lnTo>
                          <a:lnTo>
                            <a:pt x="102" y="548"/>
                          </a:lnTo>
                          <a:lnTo>
                            <a:pt x="106" y="504"/>
                          </a:lnTo>
                          <a:lnTo>
                            <a:pt x="0" y="448"/>
                          </a:lnTo>
                          <a:lnTo>
                            <a:pt x="26" y="380"/>
                          </a:lnTo>
                          <a:lnTo>
                            <a:pt x="54" y="322"/>
                          </a:lnTo>
                          <a:lnTo>
                            <a:pt x="93" y="263"/>
                          </a:lnTo>
                          <a:lnTo>
                            <a:pt x="136" y="206"/>
                          </a:lnTo>
                          <a:lnTo>
                            <a:pt x="242" y="270"/>
                          </a:lnTo>
                          <a:lnTo>
                            <a:pt x="270" y="240"/>
                          </a:lnTo>
                          <a:lnTo>
                            <a:pt x="310" y="206"/>
                          </a:lnTo>
                          <a:lnTo>
                            <a:pt x="352" y="176"/>
                          </a:lnTo>
                          <a:lnTo>
                            <a:pt x="402" y="156"/>
                          </a:lnTo>
                          <a:lnTo>
                            <a:pt x="446" y="142"/>
                          </a:lnTo>
                          <a:lnTo>
                            <a:pt x="446" y="10"/>
                          </a:lnTo>
                          <a:lnTo>
                            <a:pt x="582" y="0"/>
                          </a:lnTo>
                          <a:lnTo>
                            <a:pt x="712" y="10"/>
                          </a:lnTo>
                          <a:lnTo>
                            <a:pt x="712" y="134"/>
                          </a:lnTo>
                          <a:lnTo>
                            <a:pt x="749" y="151"/>
                          </a:lnTo>
                          <a:lnTo>
                            <a:pt x="800" y="170"/>
                          </a:lnTo>
                          <a:lnTo>
                            <a:pt x="837" y="190"/>
                          </a:lnTo>
                          <a:lnTo>
                            <a:pt x="864" y="204"/>
                          </a:lnTo>
                          <a:lnTo>
                            <a:pt x="888" y="224"/>
                          </a:lnTo>
                          <a:lnTo>
                            <a:pt x="912" y="244"/>
                          </a:lnTo>
                          <a:lnTo>
                            <a:pt x="1006" y="180"/>
                          </a:lnTo>
                          <a:lnTo>
                            <a:pt x="1052" y="240"/>
                          </a:lnTo>
                          <a:lnTo>
                            <a:pt x="1107" y="305"/>
                          </a:lnTo>
                          <a:lnTo>
                            <a:pt x="1149" y="371"/>
                          </a:lnTo>
                          <a:lnTo>
                            <a:pt x="1053" y="446"/>
                          </a:lnTo>
                          <a:lnTo>
                            <a:pt x="1054" y="464"/>
                          </a:lnTo>
                          <a:lnTo>
                            <a:pt x="1060" y="490"/>
                          </a:lnTo>
                          <a:lnTo>
                            <a:pt x="1066" y="518"/>
                          </a:lnTo>
                          <a:lnTo>
                            <a:pt x="1070" y="542"/>
                          </a:lnTo>
                          <a:lnTo>
                            <a:pt x="1074" y="578"/>
                          </a:lnTo>
                          <a:lnTo>
                            <a:pt x="1072" y="596"/>
                          </a:lnTo>
                        </a:path>
                      </a:pathLst>
                    </a:custGeom>
                    <a:noFill/>
                    <a:ln w="28575" cap="flat" cmpd="sng">
                      <a:solidFill>
                        <a:srgbClr val="E32C07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7129" name="Oval 44"/>
                    <p:cNvSpPr>
                      <a:spLocks noChangeAspect="1"/>
                    </p:cNvSpPr>
                    <p:nvPr/>
                  </p:nvSpPr>
                  <p:spPr>
                    <a:xfrm>
                      <a:off x="2336" y="2568"/>
                      <a:ext cx="1180" cy="1225"/>
                    </a:xfrm>
                    <a:prstGeom prst="ellipse">
                      <a:avLst/>
                    </a:prstGeom>
                    <a:noFill/>
                    <a:ln w="9525">
                      <a:noFill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 dirty="0">
                        <a:latin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47130" name="Line 45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2841" y="3095"/>
                      <a:ext cx="540" cy="594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CC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47131" name="Line 46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3166" y="3230"/>
                      <a:ext cx="231" cy="254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CC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47132" name="Line 47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2970" y="3593"/>
                      <a:ext cx="84" cy="92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CC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47133" name="Line 48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3313" y="3319"/>
                      <a:ext cx="127" cy="140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CC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47134" name="Line 49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2308" y="2783"/>
                      <a:ext cx="190" cy="209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CC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47135" name="Arc 50"/>
                    <p:cNvSpPr>
                      <a:spLocks noChangeAspect="1"/>
                    </p:cNvSpPr>
                    <p:nvPr/>
                  </p:nvSpPr>
                  <p:spPr>
                    <a:xfrm rot="6306809">
                      <a:off x="2366" y="2654"/>
                      <a:ext cx="991" cy="1224"/>
                    </a:xfrm>
                    <a:custGeom>
                      <a:avLst/>
                      <a:gdLst>
                        <a:gd name="txL" fmla="*/ 0 w 34969"/>
                        <a:gd name="txT" fmla="*/ 0 h 43200"/>
                        <a:gd name="txR" fmla="*/ 34969 w 34969"/>
                        <a:gd name="txB" fmla="*/ 43200 h 43200"/>
                      </a:gdLst>
                      <a:ahLst/>
                      <a:cxnLst>
                        <a:cxn ang="0">
                          <a:pos x="0" y="4"/>
                        </a:cxn>
                        <a:cxn ang="0">
                          <a:pos x="11" y="35"/>
                        </a:cxn>
                        <a:cxn ang="0">
                          <a:pos x="11" y="17"/>
                        </a:cxn>
                      </a:cxnLst>
                      <a:rect l="txL" t="txT" r="txR" b="txB"/>
                      <a:pathLst>
                        <a:path w="34969" h="43200" fill="none">
                          <a:moveTo>
                            <a:pt x="-1" y="4634"/>
                          </a:moveTo>
                          <a:cubicBezTo>
                            <a:pt x="3809" y="1632"/>
                            <a:pt x="8518" y="-1"/>
                            <a:pt x="13369" y="0"/>
                          </a:cubicBezTo>
                          <a:cubicBezTo>
                            <a:pt x="25298" y="0"/>
                            <a:pt x="34969" y="9670"/>
                            <a:pt x="34969" y="21600"/>
                          </a:cubicBezTo>
                          <a:cubicBezTo>
                            <a:pt x="34969" y="33529"/>
                            <a:pt x="25298" y="43199"/>
                            <a:pt x="13369" y="43200"/>
                          </a:cubicBezTo>
                        </a:path>
                        <a:path w="34969" h="43200" stroke="0">
                          <a:moveTo>
                            <a:pt x="-1" y="4634"/>
                          </a:moveTo>
                          <a:cubicBezTo>
                            <a:pt x="3809" y="1632"/>
                            <a:pt x="8518" y="-1"/>
                            <a:pt x="13369" y="0"/>
                          </a:cubicBezTo>
                          <a:cubicBezTo>
                            <a:pt x="25298" y="0"/>
                            <a:pt x="34969" y="9670"/>
                            <a:pt x="34969" y="21600"/>
                          </a:cubicBezTo>
                          <a:cubicBezTo>
                            <a:pt x="34969" y="33529"/>
                            <a:pt x="25298" y="43199"/>
                            <a:pt x="13369" y="43200"/>
                          </a:cubicBezTo>
                          <a:lnTo>
                            <a:pt x="13369" y="21600"/>
                          </a:lnTo>
                          <a:close/>
                        </a:path>
                      </a:pathLst>
                    </a:custGeom>
                    <a:solidFill>
                      <a:schemeClr val="bg1">
                        <a:alpha val="100000"/>
                      </a:schemeClr>
                    </a:solidFill>
                    <a:ln w="28575" cap="flat" cmpd="sng">
                      <a:solidFill>
                        <a:srgbClr val="E32C07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7136" name="Line 51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2297" y="2554"/>
                      <a:ext cx="680" cy="747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CC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47137" name="Line 52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2907" y="3119"/>
                      <a:ext cx="596" cy="655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CC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47138" name="Line 53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2331" y="2669"/>
                      <a:ext cx="682" cy="749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CC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47139" name="Line 54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2557" y="2787"/>
                      <a:ext cx="791" cy="869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CC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47140" name="Line 55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2777" y="2976"/>
                      <a:ext cx="703" cy="772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CC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47141" name="Line 56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2654" y="2872"/>
                      <a:ext cx="766" cy="842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CC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47142" name="Line 57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2276" y="2541"/>
                      <a:ext cx="580" cy="637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CC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47143" name="Line 58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2393" y="2722"/>
                      <a:ext cx="712" cy="782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CC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47144" name="Line 59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2468" y="2778"/>
                      <a:ext cx="732" cy="804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CC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  <p:sp>
                  <p:nvSpPr>
                    <p:cNvPr id="47145" name="Line 60"/>
                    <p:cNvSpPr>
                      <a:spLocks noChangeAspect="1"/>
                    </p:cNvSpPr>
                    <p:nvPr/>
                  </p:nvSpPr>
                  <p:spPr>
                    <a:xfrm flipH="1">
                      <a:off x="3079" y="3285"/>
                      <a:ext cx="413" cy="454"/>
                    </a:xfrm>
                    <a:prstGeom prst="line">
                      <a:avLst/>
                    </a:prstGeom>
                    <a:ln w="9525" cap="flat" cmpd="sng">
                      <a:solidFill>
                        <a:srgbClr val="0000CC"/>
                      </a:solidFill>
                      <a:prstDash val="solid"/>
                      <a:headEnd type="none" w="med" len="med"/>
                      <a:tailEnd type="none" w="med" len="med"/>
                    </a:ln>
                  </p:spPr>
                </p:sp>
              </p:grpSp>
              <p:sp>
                <p:nvSpPr>
                  <p:cNvPr id="47124" name="Line 61"/>
                  <p:cNvSpPr>
                    <a:spLocks noChangeAspect="1"/>
                  </p:cNvSpPr>
                  <p:nvPr/>
                </p:nvSpPr>
                <p:spPr>
                  <a:xfrm>
                    <a:off x="2499" y="2309"/>
                    <a:ext cx="3174" cy="2"/>
                  </a:xfrm>
                  <a:prstGeom prst="line">
                    <a:avLst/>
                  </a:prstGeom>
                  <a:ln w="12700" cap="flat" cmpd="sng">
                    <a:solidFill>
                      <a:srgbClr val="0000CC"/>
                    </a:solidFill>
                    <a:prstDash val="lgDashDot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7125" name="Oval 62"/>
                  <p:cNvSpPr>
                    <a:spLocks noChangeAspect="1"/>
                  </p:cNvSpPr>
                  <p:nvPr/>
                </p:nvSpPr>
                <p:spPr>
                  <a:xfrm>
                    <a:off x="3715" y="1904"/>
                    <a:ext cx="809" cy="809"/>
                  </a:xfrm>
                  <a:prstGeom prst="ellipse">
                    <a:avLst/>
                  </a:prstGeom>
                  <a:noFill/>
                  <a:ln w="12700" cap="flat" cmpd="sng">
                    <a:solidFill>
                      <a:srgbClr val="E32C07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126" name="Oval 63"/>
                  <p:cNvSpPr>
                    <a:spLocks noChangeAspect="1"/>
                  </p:cNvSpPr>
                  <p:nvPr/>
                </p:nvSpPr>
                <p:spPr>
                  <a:xfrm>
                    <a:off x="3453" y="1634"/>
                    <a:ext cx="1338" cy="1338"/>
                  </a:xfrm>
                  <a:prstGeom prst="ellipse">
                    <a:avLst/>
                  </a:prstGeom>
                  <a:noFill/>
                  <a:ln w="28575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47127" name="Oval 64"/>
                  <p:cNvSpPr>
                    <a:spLocks noChangeAspect="1"/>
                  </p:cNvSpPr>
                  <p:nvPr/>
                </p:nvSpPr>
                <p:spPr>
                  <a:xfrm>
                    <a:off x="2723" y="908"/>
                    <a:ext cx="2788" cy="2788"/>
                  </a:xfrm>
                  <a:prstGeom prst="ellipse">
                    <a:avLst/>
                  </a:prstGeom>
                  <a:noFill/>
                  <a:ln w="28575" cap="flat" cmpd="sng">
                    <a:solidFill>
                      <a:srgbClr val="0000CC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47122" name="Oval 65"/>
                <p:cNvSpPr/>
                <p:nvPr/>
              </p:nvSpPr>
              <p:spPr>
                <a:xfrm>
                  <a:off x="2873" y="1063"/>
                  <a:ext cx="2494" cy="2494"/>
                </a:xfrm>
                <a:prstGeom prst="ellipse">
                  <a:avLst/>
                </a:prstGeom>
                <a:noFill/>
                <a:ln w="9525" cap="flat" cmpd="sng">
                  <a:solidFill>
                    <a:srgbClr val="0000CC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47120" name="Line 66"/>
              <p:cNvSpPr>
                <a:spLocks noChangeAspect="1"/>
              </p:cNvSpPr>
              <p:nvPr/>
            </p:nvSpPr>
            <p:spPr>
              <a:xfrm>
                <a:off x="249" y="2308"/>
                <a:ext cx="1996" cy="0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lgDashDot"/>
                <a:headEnd type="none" w="med" len="med"/>
                <a:tailEnd type="none" w="med" len="med"/>
              </a:ln>
            </p:spPr>
          </p:sp>
        </p:grpSp>
      </p:grpSp>
      <p:sp>
        <p:nvSpPr>
          <p:cNvPr id="47114" name="Rectangle 68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13.3.2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花键联结</a:t>
            </a:r>
            <a:endParaRPr lang="zh-CN" altLang="en-US" i="0" dirty="0">
              <a:solidFill>
                <a:srgbClr val="CC3300"/>
              </a:solidFill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8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28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8386" grpId="0"/>
      <p:bldP spid="52838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95BDB33-6F71-4C7F-8755-82E122CEFDAB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17:19:13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6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42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48133" name="AutoShape 3"/>
          <p:cNvSpPr>
            <a:spLocks noChangeAspect="1"/>
          </p:cNvSpPr>
          <p:nvPr/>
        </p:nvSpPr>
        <p:spPr>
          <a:xfrm flipH="1" flipV="1">
            <a:off x="5345113" y="4276725"/>
            <a:ext cx="65087" cy="107950"/>
          </a:xfrm>
          <a:prstGeom prst="rtTriangle">
            <a:avLst/>
          </a:prstGeom>
          <a:solidFill>
            <a:srgbClr val="FFFFFF"/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8134" name="AutoShape 4"/>
          <p:cNvSpPr>
            <a:spLocks noChangeAspect="1"/>
          </p:cNvSpPr>
          <p:nvPr/>
        </p:nvSpPr>
        <p:spPr>
          <a:xfrm flipH="1">
            <a:off x="5148263" y="3656013"/>
            <a:ext cx="65087" cy="107950"/>
          </a:xfrm>
          <a:prstGeom prst="rtTriangle">
            <a:avLst/>
          </a:prstGeom>
          <a:solidFill>
            <a:srgbClr val="FFFFFF"/>
          </a:solidFill>
          <a:ln w="9525">
            <a:noFill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aphicFrame>
        <p:nvGraphicFramePr>
          <p:cNvPr id="529464" name="Group 56"/>
          <p:cNvGraphicFramePr>
            <a:graphicFrameLocks noGrp="1"/>
          </p:cNvGraphicFramePr>
          <p:nvPr/>
        </p:nvGraphicFramePr>
        <p:xfrm>
          <a:off x="165100" y="1270000"/>
          <a:ext cx="8850313" cy="2519364"/>
        </p:xfrm>
        <a:graphic>
          <a:graphicData uri="http://schemas.openxmlformats.org/drawingml/2006/table">
            <a:tbl>
              <a:tblPr/>
              <a:tblGrid>
                <a:gridCol w="1876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73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矩形花键规格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N(</a:t>
                      </a:r>
                      <a:r>
                        <a:rPr kumimoji="1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键数</a:t>
                      </a:r>
                      <a:r>
                        <a:rPr kumimoji="1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)×d(</a:t>
                      </a:r>
                      <a:r>
                        <a:rPr kumimoji="1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小径</a:t>
                      </a:r>
                      <a:r>
                        <a:rPr kumimoji="1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)×D(</a:t>
                      </a:r>
                      <a:r>
                        <a:rPr kumimoji="1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大径</a:t>
                      </a:r>
                      <a:r>
                        <a:rPr kumimoji="1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)×B(</a:t>
                      </a:r>
                      <a:r>
                        <a:rPr kumimoji="1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宽度</a:t>
                      </a:r>
                      <a:r>
                        <a:rPr kumimoji="1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  </a:t>
                      </a:r>
                      <a:r>
                        <a:rPr kumimoji="1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例</a:t>
                      </a:r>
                      <a:r>
                        <a:rPr kumimoji="1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6×23×23×6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内花键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6×23H7×26H10×6H11      GB/T 1144-2001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外花键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6×23f7×26a11×6d10         GB/T 1144-2001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08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en-US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花键副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         6×23     ×26       ×6            GB/T 1144-2001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9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48152" name="Group 22"/>
          <p:cNvGrpSpPr/>
          <p:nvPr/>
        </p:nvGrpSpPr>
        <p:grpSpPr>
          <a:xfrm>
            <a:off x="2211388" y="2024063"/>
            <a:ext cx="434975" cy="182562"/>
            <a:chOff x="1020" y="3201"/>
            <a:chExt cx="274" cy="115"/>
          </a:xfrm>
        </p:grpSpPr>
        <p:sp>
          <p:nvSpPr>
            <p:cNvPr id="48180" name="Line 23"/>
            <p:cNvSpPr/>
            <p:nvPr/>
          </p:nvSpPr>
          <p:spPr>
            <a:xfrm>
              <a:off x="1111" y="3203"/>
              <a:ext cx="0" cy="113"/>
            </a:xfrm>
            <a:prstGeom prst="line">
              <a:avLst/>
            </a:prstGeom>
            <a:ln w="1905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8181" name="Line 24"/>
            <p:cNvSpPr/>
            <p:nvPr/>
          </p:nvSpPr>
          <p:spPr>
            <a:xfrm>
              <a:off x="1111" y="3203"/>
              <a:ext cx="91" cy="0"/>
            </a:xfrm>
            <a:prstGeom prst="line">
              <a:avLst/>
            </a:prstGeom>
            <a:ln w="1905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8182" name="Line 25"/>
            <p:cNvSpPr/>
            <p:nvPr/>
          </p:nvSpPr>
          <p:spPr>
            <a:xfrm>
              <a:off x="1205" y="3201"/>
              <a:ext cx="0" cy="113"/>
            </a:xfrm>
            <a:prstGeom prst="line">
              <a:avLst/>
            </a:prstGeom>
            <a:ln w="1905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8183" name="Line 26"/>
            <p:cNvSpPr/>
            <p:nvPr/>
          </p:nvSpPr>
          <p:spPr>
            <a:xfrm>
              <a:off x="1203" y="3315"/>
              <a:ext cx="91" cy="0"/>
            </a:xfrm>
            <a:prstGeom prst="line">
              <a:avLst/>
            </a:prstGeom>
            <a:ln w="1905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8184" name="Line 27"/>
            <p:cNvSpPr/>
            <p:nvPr/>
          </p:nvSpPr>
          <p:spPr>
            <a:xfrm>
              <a:off x="1020" y="3314"/>
              <a:ext cx="91" cy="0"/>
            </a:xfrm>
            <a:prstGeom prst="line">
              <a:avLst/>
            </a:prstGeom>
            <a:ln w="1905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8153" name="Group 28"/>
          <p:cNvGrpSpPr/>
          <p:nvPr/>
        </p:nvGrpSpPr>
        <p:grpSpPr>
          <a:xfrm>
            <a:off x="2208213" y="2527300"/>
            <a:ext cx="434975" cy="182563"/>
            <a:chOff x="1020" y="3201"/>
            <a:chExt cx="274" cy="115"/>
          </a:xfrm>
        </p:grpSpPr>
        <p:sp>
          <p:nvSpPr>
            <p:cNvPr id="48175" name="Line 29"/>
            <p:cNvSpPr/>
            <p:nvPr/>
          </p:nvSpPr>
          <p:spPr>
            <a:xfrm>
              <a:off x="1111" y="3203"/>
              <a:ext cx="0" cy="113"/>
            </a:xfrm>
            <a:prstGeom prst="line">
              <a:avLst/>
            </a:prstGeom>
            <a:ln w="1905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8176" name="Line 30"/>
            <p:cNvSpPr/>
            <p:nvPr/>
          </p:nvSpPr>
          <p:spPr>
            <a:xfrm>
              <a:off x="1111" y="3203"/>
              <a:ext cx="91" cy="0"/>
            </a:xfrm>
            <a:prstGeom prst="line">
              <a:avLst/>
            </a:prstGeom>
            <a:ln w="1905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8177" name="Line 31"/>
            <p:cNvSpPr/>
            <p:nvPr/>
          </p:nvSpPr>
          <p:spPr>
            <a:xfrm>
              <a:off x="1205" y="3201"/>
              <a:ext cx="0" cy="113"/>
            </a:xfrm>
            <a:prstGeom prst="line">
              <a:avLst/>
            </a:prstGeom>
            <a:ln w="1905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8178" name="Line 32"/>
            <p:cNvSpPr/>
            <p:nvPr/>
          </p:nvSpPr>
          <p:spPr>
            <a:xfrm>
              <a:off x="1203" y="3315"/>
              <a:ext cx="91" cy="0"/>
            </a:xfrm>
            <a:prstGeom prst="line">
              <a:avLst/>
            </a:prstGeom>
            <a:ln w="1905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8179" name="Line 33"/>
            <p:cNvSpPr/>
            <p:nvPr/>
          </p:nvSpPr>
          <p:spPr>
            <a:xfrm>
              <a:off x="1020" y="3314"/>
              <a:ext cx="91" cy="0"/>
            </a:xfrm>
            <a:prstGeom prst="line">
              <a:avLst/>
            </a:prstGeom>
            <a:ln w="1905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8154" name="Group 34"/>
          <p:cNvGrpSpPr/>
          <p:nvPr/>
        </p:nvGrpSpPr>
        <p:grpSpPr>
          <a:xfrm>
            <a:off x="2208213" y="3319463"/>
            <a:ext cx="434975" cy="182562"/>
            <a:chOff x="1020" y="3201"/>
            <a:chExt cx="274" cy="115"/>
          </a:xfrm>
        </p:grpSpPr>
        <p:sp>
          <p:nvSpPr>
            <p:cNvPr id="48170" name="Line 35"/>
            <p:cNvSpPr/>
            <p:nvPr/>
          </p:nvSpPr>
          <p:spPr>
            <a:xfrm>
              <a:off x="1111" y="3203"/>
              <a:ext cx="0" cy="113"/>
            </a:xfrm>
            <a:prstGeom prst="line">
              <a:avLst/>
            </a:prstGeom>
            <a:ln w="1905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8171" name="Line 36"/>
            <p:cNvSpPr/>
            <p:nvPr/>
          </p:nvSpPr>
          <p:spPr>
            <a:xfrm>
              <a:off x="1111" y="3203"/>
              <a:ext cx="91" cy="0"/>
            </a:xfrm>
            <a:prstGeom prst="line">
              <a:avLst/>
            </a:prstGeom>
            <a:ln w="1905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8172" name="Line 37"/>
            <p:cNvSpPr/>
            <p:nvPr/>
          </p:nvSpPr>
          <p:spPr>
            <a:xfrm>
              <a:off x="1205" y="3201"/>
              <a:ext cx="0" cy="113"/>
            </a:xfrm>
            <a:prstGeom prst="line">
              <a:avLst/>
            </a:prstGeom>
            <a:ln w="1905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8173" name="Line 38"/>
            <p:cNvSpPr/>
            <p:nvPr/>
          </p:nvSpPr>
          <p:spPr>
            <a:xfrm>
              <a:off x="1203" y="3315"/>
              <a:ext cx="91" cy="0"/>
            </a:xfrm>
            <a:prstGeom prst="line">
              <a:avLst/>
            </a:prstGeom>
            <a:ln w="1905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8174" name="Line 39"/>
            <p:cNvSpPr/>
            <p:nvPr/>
          </p:nvSpPr>
          <p:spPr>
            <a:xfrm>
              <a:off x="1020" y="3314"/>
              <a:ext cx="91" cy="0"/>
            </a:xfrm>
            <a:prstGeom prst="line">
              <a:avLst/>
            </a:prstGeom>
            <a:ln w="19050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8155" name="Text Box 40"/>
          <p:cNvSpPr txBox="1"/>
          <p:nvPr/>
        </p:nvSpPr>
        <p:spPr>
          <a:xfrm>
            <a:off x="3578225" y="3157538"/>
            <a:ext cx="649288" cy="614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altLang="zh-CN" sz="1800" i="0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H7</a:t>
            </a:r>
          </a:p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altLang="zh-CN" sz="1800" i="0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f7</a:t>
            </a:r>
          </a:p>
        </p:txBody>
      </p:sp>
      <p:sp>
        <p:nvSpPr>
          <p:cNvPr id="48156" name="Text Box 41"/>
          <p:cNvSpPr txBox="1"/>
          <p:nvPr/>
        </p:nvSpPr>
        <p:spPr>
          <a:xfrm>
            <a:off x="4514850" y="3175000"/>
            <a:ext cx="649288" cy="614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altLang="zh-CN" sz="1800" i="0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H10</a:t>
            </a:r>
          </a:p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altLang="zh-CN" sz="1800" i="0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a11</a:t>
            </a:r>
          </a:p>
        </p:txBody>
      </p:sp>
      <p:sp>
        <p:nvSpPr>
          <p:cNvPr id="48157" name="Text Box 42"/>
          <p:cNvSpPr txBox="1"/>
          <p:nvPr/>
        </p:nvSpPr>
        <p:spPr>
          <a:xfrm>
            <a:off x="5378450" y="3175000"/>
            <a:ext cx="649288" cy="614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altLang="zh-CN" sz="1800" i="0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H11</a:t>
            </a:r>
          </a:p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altLang="zh-CN" sz="1800" i="0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d10</a:t>
            </a:r>
          </a:p>
        </p:txBody>
      </p:sp>
      <p:sp>
        <p:nvSpPr>
          <p:cNvPr id="48158" name="Line 43"/>
          <p:cNvSpPr/>
          <p:nvPr/>
        </p:nvSpPr>
        <p:spPr>
          <a:xfrm>
            <a:off x="3630613" y="3462338"/>
            <a:ext cx="360362" cy="0"/>
          </a:xfrm>
          <a:prstGeom prst="line">
            <a:avLst/>
          </a:prstGeom>
          <a:ln w="9525" cap="flat" cmpd="sng">
            <a:solidFill>
              <a:srgbClr val="0000CC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159" name="Line 44"/>
          <p:cNvSpPr/>
          <p:nvPr/>
        </p:nvSpPr>
        <p:spPr>
          <a:xfrm>
            <a:off x="4516438" y="3462338"/>
            <a:ext cx="431800" cy="0"/>
          </a:xfrm>
          <a:prstGeom prst="line">
            <a:avLst/>
          </a:prstGeom>
          <a:ln w="9525" cap="flat" cmpd="sng">
            <a:solidFill>
              <a:srgbClr val="0000CC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160" name="Line 45"/>
          <p:cNvSpPr/>
          <p:nvPr/>
        </p:nvSpPr>
        <p:spPr>
          <a:xfrm>
            <a:off x="5405438" y="3462338"/>
            <a:ext cx="431800" cy="0"/>
          </a:xfrm>
          <a:prstGeom prst="line">
            <a:avLst/>
          </a:prstGeom>
          <a:ln w="9525" cap="flat" cmpd="sng">
            <a:solidFill>
              <a:srgbClr val="0000CC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" name="Group 46"/>
          <p:cNvGrpSpPr/>
          <p:nvPr/>
        </p:nvGrpSpPr>
        <p:grpSpPr>
          <a:xfrm>
            <a:off x="755650" y="4365625"/>
            <a:ext cx="7777163" cy="1370013"/>
            <a:chOff x="566" y="2931"/>
            <a:chExt cx="4899" cy="863"/>
          </a:xfrm>
        </p:grpSpPr>
        <p:sp>
          <p:nvSpPr>
            <p:cNvPr id="48163" name="Text Box 47"/>
            <p:cNvSpPr txBox="1"/>
            <p:nvPr/>
          </p:nvSpPr>
          <p:spPr>
            <a:xfrm>
              <a:off x="566" y="2931"/>
              <a:ext cx="4899" cy="8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i="0" dirty="0">
                  <a:latin typeface="仿宋_GB2312" pitchFamily="49" charset="-122"/>
                  <a:ea typeface="仿宋_GB2312" pitchFamily="49" charset="-122"/>
                </a:rPr>
                <a:t>注：   表示矩形花键的图形符号。</a:t>
              </a:r>
            </a:p>
            <a:p>
              <a:pPr algn="l">
                <a:spcBef>
                  <a:spcPct val="50000"/>
                </a:spcBef>
              </a:pPr>
              <a:r>
                <a:rPr lang="zh-CN" altLang="en-US" i="0" dirty="0">
                  <a:latin typeface="仿宋_GB2312" pitchFamily="49" charset="-122"/>
                  <a:ea typeface="仿宋_GB2312" pitchFamily="49" charset="-122"/>
                </a:rPr>
                <a:t>   </a:t>
              </a:r>
              <a:r>
                <a:rPr lang="en-US" altLang="zh-CN" i="0" dirty="0">
                  <a:latin typeface="仿宋_GB2312" pitchFamily="49" charset="-122"/>
                  <a:ea typeface="仿宋_GB2312" pitchFamily="49" charset="-122"/>
                </a:rPr>
                <a:t>H7/f7</a:t>
              </a:r>
              <a:r>
                <a:rPr lang="zh-CN" altLang="en-US" i="0" dirty="0">
                  <a:latin typeface="仿宋_GB2312" pitchFamily="49" charset="-122"/>
                  <a:ea typeface="仿宋_GB2312" pitchFamily="49" charset="-122"/>
                </a:rPr>
                <a:t>、</a:t>
              </a:r>
              <a:r>
                <a:rPr lang="en-US" altLang="zh-CN" i="0" dirty="0">
                  <a:latin typeface="仿宋_GB2312" pitchFamily="49" charset="-122"/>
                  <a:ea typeface="仿宋_GB2312" pitchFamily="49" charset="-122"/>
                </a:rPr>
                <a:t>H10/a11</a:t>
              </a:r>
              <a:r>
                <a:rPr lang="zh-CN" altLang="en-US" i="0" dirty="0">
                  <a:latin typeface="仿宋_GB2312" pitchFamily="49" charset="-122"/>
                  <a:ea typeface="仿宋_GB2312" pitchFamily="49" charset="-122"/>
                </a:rPr>
                <a:t>、</a:t>
              </a:r>
              <a:r>
                <a:rPr lang="en-US" altLang="zh-CN" i="0" dirty="0">
                  <a:latin typeface="仿宋_GB2312" pitchFamily="49" charset="-122"/>
                  <a:ea typeface="仿宋_GB2312" pitchFamily="49" charset="-122"/>
                </a:rPr>
                <a:t>H10/d10</a:t>
              </a:r>
              <a:r>
                <a:rPr lang="zh-CN" altLang="en-US" i="0" dirty="0">
                  <a:latin typeface="仿宋_GB2312" pitchFamily="49" charset="-122"/>
                  <a:ea typeface="仿宋_GB2312" pitchFamily="49" charset="-122"/>
                </a:rPr>
                <a:t>分别表示小径、大径、键宽的配合类别。</a:t>
              </a:r>
            </a:p>
          </p:txBody>
        </p:sp>
        <p:grpSp>
          <p:nvGrpSpPr>
            <p:cNvPr id="48164" name="Group 48"/>
            <p:cNvGrpSpPr/>
            <p:nvPr/>
          </p:nvGrpSpPr>
          <p:grpSpPr>
            <a:xfrm>
              <a:off x="1020" y="2998"/>
              <a:ext cx="274" cy="115"/>
              <a:chOff x="1020" y="3201"/>
              <a:chExt cx="274" cy="115"/>
            </a:xfrm>
          </p:grpSpPr>
          <p:sp>
            <p:nvSpPr>
              <p:cNvPr id="48165" name="Line 49"/>
              <p:cNvSpPr/>
              <p:nvPr/>
            </p:nvSpPr>
            <p:spPr>
              <a:xfrm>
                <a:off x="1111" y="3203"/>
                <a:ext cx="0" cy="113"/>
              </a:xfrm>
              <a:prstGeom prst="line">
                <a:avLst/>
              </a:prstGeom>
              <a:ln w="1905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8166" name="Line 50"/>
              <p:cNvSpPr/>
              <p:nvPr/>
            </p:nvSpPr>
            <p:spPr>
              <a:xfrm>
                <a:off x="1111" y="3203"/>
                <a:ext cx="91" cy="0"/>
              </a:xfrm>
              <a:prstGeom prst="line">
                <a:avLst/>
              </a:prstGeom>
              <a:ln w="1905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8167" name="Line 51"/>
              <p:cNvSpPr/>
              <p:nvPr/>
            </p:nvSpPr>
            <p:spPr>
              <a:xfrm>
                <a:off x="1205" y="3201"/>
                <a:ext cx="0" cy="113"/>
              </a:xfrm>
              <a:prstGeom prst="line">
                <a:avLst/>
              </a:prstGeom>
              <a:ln w="1905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8168" name="Line 52"/>
              <p:cNvSpPr/>
              <p:nvPr/>
            </p:nvSpPr>
            <p:spPr>
              <a:xfrm>
                <a:off x="1203" y="3315"/>
                <a:ext cx="91" cy="0"/>
              </a:xfrm>
              <a:prstGeom prst="line">
                <a:avLst/>
              </a:prstGeom>
              <a:ln w="1905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8169" name="Line 53"/>
              <p:cNvSpPr/>
              <p:nvPr/>
            </p:nvSpPr>
            <p:spPr>
              <a:xfrm>
                <a:off x="1020" y="3314"/>
                <a:ext cx="91" cy="0"/>
              </a:xfrm>
              <a:prstGeom prst="line">
                <a:avLst/>
              </a:prstGeom>
              <a:ln w="1905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48162" name="Rectangle 54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13.3.2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花键联结</a:t>
            </a:r>
            <a:endParaRPr lang="zh-CN" altLang="en-US" i="0" dirty="0">
              <a:solidFill>
                <a:srgbClr val="CC3300"/>
              </a:solidFill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C67BBD1-C26A-4021-9DFE-C7C6E7EA35F6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17:19:13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43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50181" name="Text Box 2"/>
          <p:cNvSpPr txBox="1"/>
          <p:nvPr/>
        </p:nvSpPr>
        <p:spPr>
          <a:xfrm>
            <a:off x="331788" y="730250"/>
            <a:ext cx="8518525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buBlip>
                <a:blip r:embed="rId2"/>
              </a:buBlip>
            </a:pPr>
            <a:r>
              <a:rPr lang="en-US" altLang="zh-CN" sz="3200" i="0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i="0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销也是标准件，使用时，按标准进行选择。</a:t>
            </a:r>
          </a:p>
          <a:p>
            <a:pPr algn="l">
              <a:buBlip>
                <a:blip r:embed="rId2"/>
              </a:buBlip>
            </a:pPr>
            <a:r>
              <a:rPr lang="zh-CN" altLang="en-US" sz="3200" i="0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零件之间的相对位置，可传递不大的载荷。</a:t>
            </a:r>
          </a:p>
          <a:p>
            <a:pPr algn="l">
              <a:buBlip>
                <a:blip r:embed="rId2"/>
              </a:buBlip>
            </a:pPr>
            <a:r>
              <a:rPr lang="zh-CN" altLang="en-US" sz="3200" i="0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常见的销有圆锥销、圆柱销和开口销。</a:t>
            </a:r>
          </a:p>
        </p:txBody>
      </p:sp>
      <p:sp>
        <p:nvSpPr>
          <p:cNvPr id="50182" name="Rectangle 3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13.4 </a:t>
            </a:r>
            <a:r>
              <a:rPr lang="zh-CN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销及其连接画法</a:t>
            </a:r>
            <a:endParaRPr lang="zh-CN" altLang="en-US" i="0" dirty="0">
              <a:solidFill>
                <a:srgbClr val="CC33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pic>
        <p:nvPicPr>
          <p:cNvPr id="50183" name="Picture 7"/>
          <p:cNvPicPr>
            <a:picLocks noChangeAspect="1"/>
          </p:cNvPicPr>
          <p:nvPr/>
        </p:nvPicPr>
        <p:blipFill>
          <a:blip r:embed="rId3">
            <a:lum bright="10001"/>
          </a:blip>
          <a:srcRect l="19354" t="45871" r="39168" b="36516"/>
          <a:stretch>
            <a:fillRect/>
          </a:stretch>
        </p:blipFill>
        <p:spPr>
          <a:xfrm>
            <a:off x="889000" y="2389188"/>
            <a:ext cx="7280275" cy="1931987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50184" name="Picture 7"/>
          <p:cNvPicPr>
            <a:picLocks noChangeAspect="1"/>
          </p:cNvPicPr>
          <p:nvPr/>
        </p:nvPicPr>
        <p:blipFill>
          <a:blip r:embed="rId3">
            <a:lum bright="10001"/>
          </a:blip>
          <a:srcRect l="59515" t="45871" r="19678" b="36516"/>
          <a:stretch>
            <a:fillRect/>
          </a:stretch>
        </p:blipFill>
        <p:spPr>
          <a:xfrm>
            <a:off x="2286000" y="4606925"/>
            <a:ext cx="3643313" cy="1927225"/>
          </a:xfrm>
          <a:prstGeom prst="rect">
            <a:avLst/>
          </a:prstGeom>
          <a:noFill/>
          <a:ln w="4763">
            <a:noFill/>
          </a:ln>
        </p:spPr>
      </p:pic>
    </p:spTree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FDB05EA-2B1E-48EC-9718-DD51E5FCFA32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17:19:13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63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44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grpSp>
        <p:nvGrpSpPr>
          <p:cNvPr id="2" name="Group 2"/>
          <p:cNvGrpSpPr/>
          <p:nvPr/>
        </p:nvGrpSpPr>
        <p:grpSpPr>
          <a:xfrm>
            <a:off x="927100" y="1776413"/>
            <a:ext cx="1185863" cy="1778000"/>
            <a:chOff x="657" y="1933"/>
            <a:chExt cx="747" cy="1120"/>
          </a:xfrm>
        </p:grpSpPr>
        <p:sp>
          <p:nvSpPr>
            <p:cNvPr id="51311" name="Freeform 3"/>
            <p:cNvSpPr/>
            <p:nvPr/>
          </p:nvSpPr>
          <p:spPr>
            <a:xfrm>
              <a:off x="828" y="2178"/>
              <a:ext cx="58" cy="55"/>
            </a:xfrm>
            <a:custGeom>
              <a:avLst/>
              <a:gdLst>
                <a:gd name="txL" fmla="*/ 0 w 54"/>
                <a:gd name="txT" fmla="*/ 0 h 48"/>
                <a:gd name="txR" fmla="*/ 54 w 54"/>
                <a:gd name="txB" fmla="*/ 48 h 48"/>
              </a:gdLst>
              <a:ahLst/>
              <a:cxnLst>
                <a:cxn ang="0">
                  <a:pos x="0" y="0"/>
                </a:cxn>
                <a:cxn ang="0">
                  <a:pos x="13" y="31"/>
                </a:cxn>
                <a:cxn ang="0">
                  <a:pos x="32" y="52"/>
                </a:cxn>
                <a:cxn ang="0">
                  <a:pos x="58" y="55"/>
                </a:cxn>
              </a:cxnLst>
              <a:rect l="txL" t="txT" r="txR" b="txB"/>
              <a:pathLst>
                <a:path w="54" h="48">
                  <a:moveTo>
                    <a:pt x="0" y="0"/>
                  </a:moveTo>
                  <a:cubicBezTo>
                    <a:pt x="3" y="10"/>
                    <a:pt x="7" y="20"/>
                    <a:pt x="12" y="27"/>
                  </a:cubicBezTo>
                  <a:cubicBezTo>
                    <a:pt x="17" y="34"/>
                    <a:pt x="23" y="42"/>
                    <a:pt x="30" y="45"/>
                  </a:cubicBezTo>
                  <a:cubicBezTo>
                    <a:pt x="37" y="48"/>
                    <a:pt x="45" y="48"/>
                    <a:pt x="54" y="48"/>
                  </a:cubicBezTo>
                </a:path>
              </a:pathLst>
            </a:custGeom>
            <a:solidFill>
              <a:srgbClr val="000099">
                <a:alpha val="100000"/>
              </a:srgbClr>
            </a:solidFill>
            <a:ln w="28575" cap="flat" cmpd="sng">
              <a:solidFill>
                <a:srgbClr val="990000">
                  <a:alpha val="100000"/>
                </a:srgbClr>
              </a:solidFill>
              <a:prstDash val="solid"/>
              <a:round/>
              <a:headEnd type="none" w="sm" len="lg"/>
              <a:tailEnd type="none" w="sm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12" name="Line 4"/>
            <p:cNvSpPr/>
            <p:nvPr/>
          </p:nvSpPr>
          <p:spPr>
            <a:xfrm>
              <a:off x="828" y="1933"/>
              <a:ext cx="0" cy="252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sm" len="lg"/>
              <a:tailEnd type="none" w="sm" len="lg"/>
            </a:ln>
          </p:spPr>
        </p:sp>
        <p:sp>
          <p:nvSpPr>
            <p:cNvPr id="51313" name="Line 5"/>
            <p:cNvSpPr/>
            <p:nvPr/>
          </p:nvSpPr>
          <p:spPr>
            <a:xfrm>
              <a:off x="886" y="2233"/>
              <a:ext cx="486" cy="0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sm" len="lg"/>
              <a:tailEnd type="none" w="sm" len="lg"/>
            </a:ln>
          </p:spPr>
        </p:sp>
        <p:sp>
          <p:nvSpPr>
            <p:cNvPr id="51314" name="Freeform 6"/>
            <p:cNvSpPr/>
            <p:nvPr/>
          </p:nvSpPr>
          <p:spPr>
            <a:xfrm>
              <a:off x="1361" y="2229"/>
              <a:ext cx="36" cy="51"/>
            </a:xfrm>
            <a:custGeom>
              <a:avLst/>
              <a:gdLst>
                <a:gd name="txL" fmla="*/ 0 w 33"/>
                <a:gd name="txT" fmla="*/ 0 h 45"/>
                <a:gd name="txR" fmla="*/ 33 w 33"/>
                <a:gd name="txB" fmla="*/ 45 h 45"/>
              </a:gdLst>
              <a:ahLst/>
              <a:cxnLst>
                <a:cxn ang="0">
                  <a:pos x="0" y="0"/>
                </a:cxn>
                <a:cxn ang="0">
                  <a:pos x="26" y="14"/>
                </a:cxn>
                <a:cxn ang="0">
                  <a:pos x="36" y="51"/>
                </a:cxn>
              </a:cxnLst>
              <a:rect l="txL" t="txT" r="txR" b="txB"/>
              <a:pathLst>
                <a:path w="33" h="45">
                  <a:moveTo>
                    <a:pt x="0" y="0"/>
                  </a:moveTo>
                  <a:cubicBezTo>
                    <a:pt x="9" y="3"/>
                    <a:pt x="19" y="5"/>
                    <a:pt x="24" y="12"/>
                  </a:cubicBezTo>
                  <a:cubicBezTo>
                    <a:pt x="29" y="19"/>
                    <a:pt x="31" y="38"/>
                    <a:pt x="33" y="45"/>
                  </a:cubicBezTo>
                </a:path>
              </a:pathLst>
            </a:custGeom>
            <a:solidFill>
              <a:srgbClr val="000099">
                <a:alpha val="100000"/>
              </a:srgbClr>
            </a:solidFill>
            <a:ln w="28575" cap="flat" cmpd="sng">
              <a:solidFill>
                <a:srgbClr val="990000">
                  <a:alpha val="100000"/>
                </a:srgbClr>
              </a:solidFill>
              <a:prstDash val="solid"/>
              <a:round/>
              <a:headEnd type="none" w="sm" len="lg"/>
              <a:tailEnd type="none" w="sm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15" name="Line 7"/>
            <p:cNvSpPr/>
            <p:nvPr/>
          </p:nvSpPr>
          <p:spPr>
            <a:xfrm>
              <a:off x="1397" y="2274"/>
              <a:ext cx="0" cy="235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sm" len="lg"/>
              <a:tailEnd type="none" w="sm" len="lg"/>
            </a:ln>
          </p:spPr>
        </p:sp>
        <p:sp>
          <p:nvSpPr>
            <p:cNvPr id="51316" name="Line 8"/>
            <p:cNvSpPr>
              <a:spLocks noChangeAspect="1"/>
            </p:cNvSpPr>
            <p:nvPr/>
          </p:nvSpPr>
          <p:spPr>
            <a:xfrm flipH="1">
              <a:off x="1219" y="2238"/>
              <a:ext cx="27" cy="267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sm" len="lg"/>
              <a:tailEnd type="none" w="sm" len="lg"/>
            </a:ln>
          </p:spPr>
        </p:sp>
        <p:sp>
          <p:nvSpPr>
            <p:cNvPr id="51317" name="Line 9"/>
            <p:cNvSpPr>
              <a:spLocks noChangeAspect="1"/>
            </p:cNvSpPr>
            <p:nvPr/>
          </p:nvSpPr>
          <p:spPr>
            <a:xfrm>
              <a:off x="932" y="2227"/>
              <a:ext cx="23" cy="295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sm" len="lg"/>
              <a:tailEnd type="none" w="sm" len="lg"/>
            </a:ln>
          </p:spPr>
        </p:sp>
        <p:grpSp>
          <p:nvGrpSpPr>
            <p:cNvPr id="51318" name="Group 10"/>
            <p:cNvGrpSpPr/>
            <p:nvPr/>
          </p:nvGrpSpPr>
          <p:grpSpPr>
            <a:xfrm>
              <a:off x="657" y="1940"/>
              <a:ext cx="742" cy="582"/>
              <a:chOff x="657" y="1940"/>
              <a:chExt cx="742" cy="582"/>
            </a:xfrm>
          </p:grpSpPr>
          <p:sp>
            <p:nvSpPr>
              <p:cNvPr id="51347" name="Line 11"/>
              <p:cNvSpPr/>
              <p:nvPr/>
            </p:nvSpPr>
            <p:spPr>
              <a:xfrm>
                <a:off x="1281" y="2241"/>
                <a:ext cx="116" cy="123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51348" name="Line 12"/>
              <p:cNvSpPr/>
              <p:nvPr/>
            </p:nvSpPr>
            <p:spPr>
              <a:xfrm>
                <a:off x="786" y="1943"/>
                <a:ext cx="42" cy="55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51349" name="Line 13"/>
              <p:cNvSpPr/>
              <p:nvPr/>
            </p:nvSpPr>
            <p:spPr>
              <a:xfrm>
                <a:off x="728" y="1943"/>
                <a:ext cx="90" cy="113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51350" name="Line 14"/>
              <p:cNvSpPr/>
              <p:nvPr/>
            </p:nvSpPr>
            <p:spPr>
              <a:xfrm>
                <a:off x="1343" y="2236"/>
                <a:ext cx="54" cy="61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51351" name="Line 15"/>
              <p:cNvSpPr>
                <a:spLocks noChangeAspect="1"/>
              </p:cNvSpPr>
              <p:nvPr/>
            </p:nvSpPr>
            <p:spPr>
              <a:xfrm>
                <a:off x="1242" y="2273"/>
                <a:ext cx="152" cy="161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51352" name="Line 16"/>
              <p:cNvSpPr/>
              <p:nvPr/>
            </p:nvSpPr>
            <p:spPr>
              <a:xfrm>
                <a:off x="1232" y="2334"/>
                <a:ext cx="167" cy="177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51353" name="Line 17"/>
              <p:cNvSpPr/>
              <p:nvPr/>
            </p:nvSpPr>
            <p:spPr>
              <a:xfrm>
                <a:off x="1224" y="2396"/>
                <a:ext cx="109" cy="116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51354" name="Line 18"/>
              <p:cNvSpPr/>
              <p:nvPr/>
            </p:nvSpPr>
            <p:spPr>
              <a:xfrm>
                <a:off x="1224" y="2461"/>
                <a:ext cx="48" cy="51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51355" name="Line 19"/>
              <p:cNvSpPr/>
              <p:nvPr/>
            </p:nvSpPr>
            <p:spPr>
              <a:xfrm>
                <a:off x="657" y="1940"/>
                <a:ext cx="167" cy="184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51356" name="Line 20"/>
              <p:cNvSpPr/>
              <p:nvPr/>
            </p:nvSpPr>
            <p:spPr>
              <a:xfrm>
                <a:off x="666" y="2018"/>
                <a:ext cx="276" cy="303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51357" name="Line 21"/>
              <p:cNvSpPr/>
              <p:nvPr/>
            </p:nvSpPr>
            <p:spPr>
              <a:xfrm>
                <a:off x="672" y="2097"/>
                <a:ext cx="274" cy="289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51358" name="Line 22"/>
              <p:cNvSpPr/>
              <p:nvPr/>
            </p:nvSpPr>
            <p:spPr>
              <a:xfrm>
                <a:off x="676" y="2154"/>
                <a:ext cx="277" cy="303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51359" name="Line 23"/>
              <p:cNvSpPr/>
              <p:nvPr/>
            </p:nvSpPr>
            <p:spPr>
              <a:xfrm>
                <a:off x="676" y="2236"/>
                <a:ext cx="264" cy="286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51360" name="Line 24"/>
              <p:cNvSpPr/>
              <p:nvPr/>
            </p:nvSpPr>
            <p:spPr>
              <a:xfrm>
                <a:off x="676" y="2318"/>
                <a:ext cx="193" cy="201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51361" name="Line 25"/>
              <p:cNvSpPr/>
              <p:nvPr/>
            </p:nvSpPr>
            <p:spPr>
              <a:xfrm>
                <a:off x="686" y="2393"/>
                <a:ext cx="116" cy="122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51362" name="Line 26"/>
              <p:cNvSpPr/>
              <p:nvPr/>
            </p:nvSpPr>
            <p:spPr>
              <a:xfrm>
                <a:off x="683" y="2451"/>
                <a:ext cx="61" cy="61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sm" len="lg"/>
                <a:tailEnd type="none" w="sm" len="lg"/>
              </a:ln>
            </p:spPr>
          </p:sp>
        </p:grpSp>
        <p:grpSp>
          <p:nvGrpSpPr>
            <p:cNvPr id="51319" name="Group 27"/>
            <p:cNvGrpSpPr/>
            <p:nvPr/>
          </p:nvGrpSpPr>
          <p:grpSpPr>
            <a:xfrm>
              <a:off x="676" y="2502"/>
              <a:ext cx="728" cy="551"/>
              <a:chOff x="676" y="2502"/>
              <a:chExt cx="728" cy="551"/>
            </a:xfrm>
          </p:grpSpPr>
          <p:grpSp>
            <p:nvGrpSpPr>
              <p:cNvPr id="51320" name="Group 28"/>
              <p:cNvGrpSpPr/>
              <p:nvPr/>
            </p:nvGrpSpPr>
            <p:grpSpPr>
              <a:xfrm>
                <a:off x="676" y="2502"/>
                <a:ext cx="728" cy="551"/>
                <a:chOff x="676" y="2502"/>
                <a:chExt cx="728" cy="551"/>
              </a:xfrm>
            </p:grpSpPr>
            <p:sp>
              <p:nvSpPr>
                <p:cNvPr id="51322" name="Line 29"/>
                <p:cNvSpPr/>
                <p:nvPr/>
              </p:nvSpPr>
              <p:spPr>
                <a:xfrm>
                  <a:off x="873" y="2784"/>
                  <a:ext cx="489" cy="0"/>
                </a:xfrm>
                <a:prstGeom prst="line">
                  <a:avLst/>
                </a:prstGeom>
                <a:ln w="28575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323" name="Line 30"/>
                <p:cNvSpPr/>
                <p:nvPr/>
              </p:nvSpPr>
              <p:spPr>
                <a:xfrm>
                  <a:off x="831" y="2822"/>
                  <a:ext cx="0" cy="231"/>
                </a:xfrm>
                <a:prstGeom prst="line">
                  <a:avLst/>
                </a:prstGeom>
                <a:ln w="28575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324" name="Freeform 31"/>
                <p:cNvSpPr/>
                <p:nvPr/>
              </p:nvSpPr>
              <p:spPr>
                <a:xfrm>
                  <a:off x="831" y="2784"/>
                  <a:ext cx="42" cy="38"/>
                </a:xfrm>
                <a:custGeom>
                  <a:avLst/>
                  <a:gdLst>
                    <a:gd name="txL" fmla="*/ 0 w 39"/>
                    <a:gd name="txT" fmla="*/ 0 h 33"/>
                    <a:gd name="txR" fmla="*/ 39 w 39"/>
                    <a:gd name="txB" fmla="*/ 33 h 33"/>
                  </a:gdLst>
                  <a:ahLst/>
                  <a:cxnLst>
                    <a:cxn ang="0">
                      <a:pos x="0" y="38"/>
                    </a:cxn>
                    <a:cxn ang="0">
                      <a:pos x="13" y="10"/>
                    </a:cxn>
                    <a:cxn ang="0">
                      <a:pos x="42" y="0"/>
                    </a:cxn>
                  </a:cxnLst>
                  <a:rect l="txL" t="txT" r="txR" b="txB"/>
                  <a:pathLst>
                    <a:path w="39" h="33">
                      <a:moveTo>
                        <a:pt x="0" y="33"/>
                      </a:moveTo>
                      <a:cubicBezTo>
                        <a:pt x="3" y="23"/>
                        <a:pt x="6" y="14"/>
                        <a:pt x="12" y="9"/>
                      </a:cubicBezTo>
                      <a:cubicBezTo>
                        <a:pt x="18" y="4"/>
                        <a:pt x="34" y="1"/>
                        <a:pt x="39" y="0"/>
                      </a:cubicBezTo>
                    </a:path>
                  </a:pathLst>
                </a:custGeom>
                <a:solidFill>
                  <a:srgbClr val="000099">
                    <a:alpha val="100000"/>
                  </a:srgbClr>
                </a:solidFill>
                <a:ln w="28575" cap="flat" cmpd="sng">
                  <a:solidFill>
                    <a:srgbClr val="1950FF">
                      <a:alpha val="100000"/>
                    </a:srgbClr>
                  </a:solidFill>
                  <a:prstDash val="solid"/>
                  <a:round/>
                  <a:headEnd type="none" w="sm" len="lg"/>
                  <a:tailEnd type="none" w="sm" len="lg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325" name="Line 32"/>
                <p:cNvSpPr/>
                <p:nvPr/>
              </p:nvSpPr>
              <p:spPr>
                <a:xfrm>
                  <a:off x="1397" y="2502"/>
                  <a:ext cx="0" cy="245"/>
                </a:xfrm>
                <a:prstGeom prst="line">
                  <a:avLst/>
                </a:prstGeom>
                <a:ln w="28575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326" name="Freeform 33"/>
                <p:cNvSpPr/>
                <p:nvPr/>
              </p:nvSpPr>
              <p:spPr>
                <a:xfrm>
                  <a:off x="1356" y="2742"/>
                  <a:ext cx="42" cy="44"/>
                </a:xfrm>
                <a:custGeom>
                  <a:avLst/>
                  <a:gdLst>
                    <a:gd name="txL" fmla="*/ 0 w 39"/>
                    <a:gd name="txT" fmla="*/ 0 h 39"/>
                    <a:gd name="txR" fmla="*/ 39 w 39"/>
                    <a:gd name="txB" fmla="*/ 39 h 39"/>
                  </a:gdLst>
                  <a:ahLst/>
                  <a:cxnLst>
                    <a:cxn ang="0">
                      <a:pos x="0" y="41"/>
                    </a:cxn>
                    <a:cxn ang="0">
                      <a:pos x="32" y="37"/>
                    </a:cxn>
                    <a:cxn ang="0">
                      <a:pos x="42" y="0"/>
                    </a:cxn>
                  </a:cxnLst>
                  <a:rect l="txL" t="txT" r="txR" b="txB"/>
                  <a:pathLst>
                    <a:path w="39" h="39">
                      <a:moveTo>
                        <a:pt x="0" y="36"/>
                      </a:moveTo>
                      <a:cubicBezTo>
                        <a:pt x="11" y="36"/>
                        <a:pt x="23" y="39"/>
                        <a:pt x="30" y="33"/>
                      </a:cubicBezTo>
                      <a:cubicBezTo>
                        <a:pt x="37" y="27"/>
                        <a:pt x="37" y="7"/>
                        <a:pt x="39" y="0"/>
                      </a:cubicBezTo>
                    </a:path>
                  </a:pathLst>
                </a:custGeom>
                <a:solidFill>
                  <a:srgbClr val="000099">
                    <a:alpha val="100000"/>
                  </a:srgbClr>
                </a:solidFill>
                <a:ln w="28575" cap="flat" cmpd="sng">
                  <a:solidFill>
                    <a:srgbClr val="1950FF">
                      <a:alpha val="100000"/>
                    </a:srgbClr>
                  </a:solidFill>
                  <a:prstDash val="solid"/>
                  <a:round/>
                  <a:headEnd type="none" w="sm" len="lg"/>
                  <a:tailEnd type="none" w="sm" len="lg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327" name="Line 34"/>
                <p:cNvSpPr/>
                <p:nvPr/>
              </p:nvSpPr>
              <p:spPr>
                <a:xfrm>
                  <a:off x="956" y="2510"/>
                  <a:ext cx="19" cy="285"/>
                </a:xfrm>
                <a:prstGeom prst="line">
                  <a:avLst/>
                </a:prstGeom>
                <a:ln w="28575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328" name="Line 35"/>
                <p:cNvSpPr/>
                <p:nvPr/>
              </p:nvSpPr>
              <p:spPr>
                <a:xfrm flipH="1">
                  <a:off x="1202" y="2509"/>
                  <a:ext cx="18" cy="286"/>
                </a:xfrm>
                <a:prstGeom prst="line">
                  <a:avLst/>
                </a:prstGeom>
                <a:ln w="28575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329" name="Line 36"/>
                <p:cNvSpPr/>
                <p:nvPr/>
              </p:nvSpPr>
              <p:spPr>
                <a:xfrm>
                  <a:off x="676" y="2515"/>
                  <a:ext cx="280" cy="0"/>
                </a:xfrm>
                <a:prstGeom prst="line">
                  <a:avLst/>
                </a:prstGeom>
                <a:ln w="28575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330" name="Line 37"/>
                <p:cNvSpPr/>
                <p:nvPr/>
              </p:nvSpPr>
              <p:spPr>
                <a:xfrm>
                  <a:off x="1220" y="2509"/>
                  <a:ext cx="184" cy="0"/>
                </a:xfrm>
                <a:prstGeom prst="line">
                  <a:avLst/>
                </a:prstGeom>
                <a:ln w="28575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331" name="Line 38"/>
                <p:cNvSpPr/>
                <p:nvPr/>
              </p:nvSpPr>
              <p:spPr>
                <a:xfrm flipH="1">
                  <a:off x="1218" y="2508"/>
                  <a:ext cx="55" cy="61"/>
                </a:xfrm>
                <a:prstGeom prst="line">
                  <a:avLst/>
                </a:prstGeom>
                <a:ln w="12700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332" name="Line 39"/>
                <p:cNvSpPr/>
                <p:nvPr/>
              </p:nvSpPr>
              <p:spPr>
                <a:xfrm flipH="1">
                  <a:off x="1220" y="2512"/>
                  <a:ext cx="110" cy="129"/>
                </a:xfrm>
                <a:prstGeom prst="line">
                  <a:avLst/>
                </a:prstGeom>
                <a:ln w="12700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333" name="Line 40"/>
                <p:cNvSpPr/>
                <p:nvPr/>
              </p:nvSpPr>
              <p:spPr>
                <a:xfrm flipH="1">
                  <a:off x="1219" y="2511"/>
                  <a:ext cx="171" cy="199"/>
                </a:xfrm>
                <a:prstGeom prst="line">
                  <a:avLst/>
                </a:prstGeom>
                <a:ln w="12700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334" name="Line 41"/>
                <p:cNvSpPr/>
                <p:nvPr/>
              </p:nvSpPr>
              <p:spPr>
                <a:xfrm flipH="1">
                  <a:off x="1218" y="2572"/>
                  <a:ext cx="175" cy="204"/>
                </a:xfrm>
                <a:prstGeom prst="line">
                  <a:avLst/>
                </a:prstGeom>
                <a:ln w="12700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335" name="Line 42"/>
                <p:cNvSpPr/>
                <p:nvPr/>
              </p:nvSpPr>
              <p:spPr>
                <a:xfrm flipH="1">
                  <a:off x="1262" y="2635"/>
                  <a:ext cx="132" cy="151"/>
                </a:xfrm>
                <a:prstGeom prst="line">
                  <a:avLst/>
                </a:prstGeom>
                <a:ln w="12700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336" name="Line 43"/>
                <p:cNvSpPr/>
                <p:nvPr/>
              </p:nvSpPr>
              <p:spPr>
                <a:xfrm flipH="1">
                  <a:off x="1320" y="2702"/>
                  <a:ext cx="69" cy="80"/>
                </a:xfrm>
                <a:prstGeom prst="line">
                  <a:avLst/>
                </a:prstGeom>
                <a:ln w="12700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337" name="Line 44"/>
                <p:cNvSpPr/>
                <p:nvPr/>
              </p:nvSpPr>
              <p:spPr>
                <a:xfrm flipH="1">
                  <a:off x="686" y="2515"/>
                  <a:ext cx="48" cy="45"/>
                </a:xfrm>
                <a:prstGeom prst="line">
                  <a:avLst/>
                </a:prstGeom>
                <a:ln w="12700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338" name="Line 45"/>
                <p:cNvSpPr/>
                <p:nvPr/>
              </p:nvSpPr>
              <p:spPr>
                <a:xfrm flipH="1">
                  <a:off x="696" y="2515"/>
                  <a:ext cx="96" cy="99"/>
                </a:xfrm>
                <a:prstGeom prst="line">
                  <a:avLst/>
                </a:prstGeom>
                <a:ln w="12700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339" name="Line 46"/>
                <p:cNvSpPr/>
                <p:nvPr/>
              </p:nvSpPr>
              <p:spPr>
                <a:xfrm flipH="1">
                  <a:off x="696" y="2515"/>
                  <a:ext cx="170" cy="171"/>
                </a:xfrm>
                <a:prstGeom prst="line">
                  <a:avLst/>
                </a:prstGeom>
                <a:ln w="12700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340" name="Line 47"/>
                <p:cNvSpPr/>
                <p:nvPr/>
              </p:nvSpPr>
              <p:spPr>
                <a:xfrm flipH="1">
                  <a:off x="689" y="2515"/>
                  <a:ext cx="232" cy="252"/>
                </a:xfrm>
                <a:prstGeom prst="line">
                  <a:avLst/>
                </a:prstGeom>
                <a:ln w="12700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341" name="Line 48"/>
                <p:cNvSpPr/>
                <p:nvPr/>
              </p:nvSpPr>
              <p:spPr>
                <a:xfrm flipH="1">
                  <a:off x="696" y="2549"/>
                  <a:ext cx="260" cy="276"/>
                </a:xfrm>
                <a:prstGeom prst="line">
                  <a:avLst/>
                </a:prstGeom>
                <a:ln w="12700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342" name="Line 49"/>
                <p:cNvSpPr/>
                <p:nvPr/>
              </p:nvSpPr>
              <p:spPr>
                <a:xfrm flipH="1">
                  <a:off x="676" y="2624"/>
                  <a:ext cx="280" cy="286"/>
                </a:xfrm>
                <a:prstGeom prst="line">
                  <a:avLst/>
                </a:prstGeom>
                <a:ln w="12700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343" name="Line 50"/>
                <p:cNvSpPr/>
                <p:nvPr/>
              </p:nvSpPr>
              <p:spPr>
                <a:xfrm flipH="1">
                  <a:off x="863" y="2689"/>
                  <a:ext cx="93" cy="99"/>
                </a:xfrm>
                <a:prstGeom prst="line">
                  <a:avLst/>
                </a:prstGeom>
                <a:ln w="12700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344" name="Line 51"/>
                <p:cNvSpPr/>
                <p:nvPr/>
              </p:nvSpPr>
              <p:spPr>
                <a:xfrm flipH="1">
                  <a:off x="686" y="2831"/>
                  <a:ext cx="142" cy="150"/>
                </a:xfrm>
                <a:prstGeom prst="line">
                  <a:avLst/>
                </a:prstGeom>
                <a:ln w="12700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345" name="Line 52"/>
                <p:cNvSpPr/>
                <p:nvPr/>
              </p:nvSpPr>
              <p:spPr>
                <a:xfrm flipH="1">
                  <a:off x="696" y="2900"/>
                  <a:ext cx="132" cy="143"/>
                </a:xfrm>
                <a:prstGeom prst="line">
                  <a:avLst/>
                </a:prstGeom>
                <a:ln w="12700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346" name="Line 53"/>
                <p:cNvSpPr/>
                <p:nvPr/>
              </p:nvSpPr>
              <p:spPr>
                <a:xfrm flipH="1">
                  <a:off x="754" y="2965"/>
                  <a:ext cx="77" cy="85"/>
                </a:xfrm>
                <a:prstGeom prst="line">
                  <a:avLst/>
                </a:prstGeom>
                <a:ln w="12700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</p:grpSp>
          <p:sp>
            <p:nvSpPr>
              <p:cNvPr id="51321" name="Line 54"/>
              <p:cNvSpPr/>
              <p:nvPr/>
            </p:nvSpPr>
            <p:spPr>
              <a:xfrm>
                <a:off x="948" y="2512"/>
                <a:ext cx="279" cy="0"/>
              </a:xfrm>
              <a:prstGeom prst="line">
                <a:avLst/>
              </a:prstGeom>
              <a:ln w="28575" cap="flat" cmpd="sng">
                <a:solidFill>
                  <a:srgbClr val="195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51206" name="Group 56"/>
          <p:cNvGrpSpPr/>
          <p:nvPr/>
        </p:nvGrpSpPr>
        <p:grpSpPr>
          <a:xfrm>
            <a:off x="4624388" y="1379538"/>
            <a:ext cx="1174750" cy="2198687"/>
            <a:chOff x="2559" y="2275"/>
            <a:chExt cx="740" cy="1385"/>
          </a:xfrm>
        </p:grpSpPr>
        <p:sp>
          <p:nvSpPr>
            <p:cNvPr id="51280" name="Line 57"/>
            <p:cNvSpPr/>
            <p:nvPr/>
          </p:nvSpPr>
          <p:spPr>
            <a:xfrm>
              <a:off x="3294" y="2614"/>
              <a:ext cx="0" cy="635"/>
            </a:xfrm>
            <a:prstGeom prst="line">
              <a:avLst/>
            </a:prstGeom>
            <a:ln w="28575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51281" name="Group 58"/>
            <p:cNvGrpSpPr/>
            <p:nvPr/>
          </p:nvGrpSpPr>
          <p:grpSpPr>
            <a:xfrm>
              <a:off x="2559" y="2275"/>
              <a:ext cx="740" cy="1385"/>
              <a:chOff x="2559" y="2275"/>
              <a:chExt cx="740" cy="1385"/>
            </a:xfrm>
          </p:grpSpPr>
          <p:grpSp>
            <p:nvGrpSpPr>
              <p:cNvPr id="51282" name="Group 59"/>
              <p:cNvGrpSpPr/>
              <p:nvPr/>
            </p:nvGrpSpPr>
            <p:grpSpPr>
              <a:xfrm>
                <a:off x="2559" y="2275"/>
                <a:ext cx="740" cy="376"/>
                <a:chOff x="2559" y="2275"/>
                <a:chExt cx="740" cy="376"/>
              </a:xfrm>
            </p:grpSpPr>
            <p:sp>
              <p:nvSpPr>
                <p:cNvPr id="51298" name="Line 60"/>
                <p:cNvSpPr/>
                <p:nvPr/>
              </p:nvSpPr>
              <p:spPr>
                <a:xfrm flipH="1">
                  <a:off x="3083" y="2453"/>
                  <a:ext cx="187" cy="198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299" name="Freeform 61"/>
                <p:cNvSpPr/>
                <p:nvPr/>
              </p:nvSpPr>
              <p:spPr>
                <a:xfrm>
                  <a:off x="2563" y="2286"/>
                  <a:ext cx="730" cy="357"/>
                </a:xfrm>
                <a:custGeom>
                  <a:avLst/>
                  <a:gdLst>
                    <a:gd name="txL" fmla="*/ 0 w 730"/>
                    <a:gd name="txT" fmla="*/ 0 h 357"/>
                    <a:gd name="txR" fmla="*/ 730 w 730"/>
                    <a:gd name="txB" fmla="*/ 357 h 357"/>
                  </a:gdLst>
                  <a:ahLst/>
                  <a:cxnLst>
                    <a:cxn ang="0">
                      <a:pos x="146" y="0"/>
                    </a:cxn>
                    <a:cxn ang="0">
                      <a:pos x="146" y="133"/>
                    </a:cxn>
                    <a:cxn ang="0">
                      <a:pos x="171" y="160"/>
                    </a:cxn>
                    <a:cxn ang="0">
                      <a:pos x="691" y="160"/>
                    </a:cxn>
                    <a:cxn ang="0">
                      <a:pos x="730" y="199"/>
                    </a:cxn>
                    <a:cxn ang="0">
                      <a:pos x="730" y="357"/>
                    </a:cxn>
                    <a:cxn ang="0">
                      <a:pos x="0" y="357"/>
                    </a:cxn>
                    <a:cxn ang="0">
                      <a:pos x="0" y="16"/>
                    </a:cxn>
                  </a:cxnLst>
                  <a:rect l="txL" t="txT" r="txR" b="txB"/>
                  <a:pathLst>
                    <a:path w="730" h="357">
                      <a:moveTo>
                        <a:pt x="146" y="0"/>
                      </a:moveTo>
                      <a:lnTo>
                        <a:pt x="146" y="133"/>
                      </a:lnTo>
                      <a:lnTo>
                        <a:pt x="171" y="160"/>
                      </a:lnTo>
                      <a:lnTo>
                        <a:pt x="691" y="160"/>
                      </a:lnTo>
                      <a:lnTo>
                        <a:pt x="730" y="199"/>
                      </a:lnTo>
                      <a:lnTo>
                        <a:pt x="730" y="357"/>
                      </a:lnTo>
                      <a:lnTo>
                        <a:pt x="0" y="357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28575" cap="flat" cmpd="sng">
                  <a:solidFill>
                    <a:srgbClr val="0000CC">
                      <a:alpha val="100000"/>
                    </a:srgbClr>
                  </a:solidFill>
                  <a:prstDash val="solid"/>
                  <a:round/>
                  <a:headEnd type="none" w="sm" len="lg"/>
                  <a:tailEnd type="none" w="sm" len="lg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300" name="Line 62"/>
                <p:cNvSpPr/>
                <p:nvPr/>
              </p:nvSpPr>
              <p:spPr>
                <a:xfrm flipH="1">
                  <a:off x="2563" y="2275"/>
                  <a:ext cx="96" cy="102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301" name="Line 63"/>
                <p:cNvSpPr/>
                <p:nvPr/>
              </p:nvSpPr>
              <p:spPr>
                <a:xfrm flipH="1">
                  <a:off x="2559" y="2316"/>
                  <a:ext cx="149" cy="164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302" name="Line 64"/>
                <p:cNvSpPr/>
                <p:nvPr/>
              </p:nvSpPr>
              <p:spPr>
                <a:xfrm flipH="1">
                  <a:off x="2563" y="2411"/>
                  <a:ext cx="148" cy="160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303" name="Line 65"/>
                <p:cNvSpPr/>
                <p:nvPr/>
              </p:nvSpPr>
              <p:spPr>
                <a:xfrm flipH="1">
                  <a:off x="2663" y="2447"/>
                  <a:ext cx="187" cy="198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304" name="Line 66"/>
                <p:cNvSpPr>
                  <a:spLocks noChangeAspect="1"/>
                </p:cNvSpPr>
                <p:nvPr/>
              </p:nvSpPr>
              <p:spPr>
                <a:xfrm flipH="1">
                  <a:off x="3175" y="2515"/>
                  <a:ext cx="113" cy="124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305" name="Line 67"/>
                <p:cNvSpPr>
                  <a:spLocks noChangeAspect="1"/>
                </p:cNvSpPr>
                <p:nvPr/>
              </p:nvSpPr>
              <p:spPr>
                <a:xfrm flipH="1">
                  <a:off x="3233" y="2578"/>
                  <a:ext cx="66" cy="69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306" name="Line 68"/>
                <p:cNvSpPr/>
                <p:nvPr/>
              </p:nvSpPr>
              <p:spPr>
                <a:xfrm flipH="1">
                  <a:off x="2750" y="2446"/>
                  <a:ext cx="187" cy="198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307" name="Line 69"/>
                <p:cNvSpPr/>
                <p:nvPr/>
              </p:nvSpPr>
              <p:spPr>
                <a:xfrm flipH="1">
                  <a:off x="2578" y="2447"/>
                  <a:ext cx="187" cy="198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308" name="Line 70"/>
                <p:cNvSpPr/>
                <p:nvPr/>
              </p:nvSpPr>
              <p:spPr>
                <a:xfrm flipH="1">
                  <a:off x="2924" y="2445"/>
                  <a:ext cx="187" cy="198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309" name="Line 71"/>
                <p:cNvSpPr/>
                <p:nvPr/>
              </p:nvSpPr>
              <p:spPr>
                <a:xfrm flipH="1">
                  <a:off x="3011" y="2444"/>
                  <a:ext cx="187" cy="198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310" name="Line 72"/>
                <p:cNvSpPr/>
                <p:nvPr/>
              </p:nvSpPr>
              <p:spPr>
                <a:xfrm flipH="1">
                  <a:off x="2839" y="2445"/>
                  <a:ext cx="187" cy="198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sm" len="lg"/>
                  <a:tailEnd type="none" w="sm" len="lg"/>
                </a:ln>
              </p:spPr>
            </p:sp>
          </p:grpSp>
          <p:grpSp>
            <p:nvGrpSpPr>
              <p:cNvPr id="51283" name="Group 73"/>
              <p:cNvGrpSpPr/>
              <p:nvPr/>
            </p:nvGrpSpPr>
            <p:grpSpPr>
              <a:xfrm>
                <a:off x="2560" y="3255"/>
                <a:ext cx="736" cy="405"/>
                <a:chOff x="2566" y="3255"/>
                <a:chExt cx="736" cy="405"/>
              </a:xfrm>
            </p:grpSpPr>
            <p:sp>
              <p:nvSpPr>
                <p:cNvPr id="51285" name="Line 74"/>
                <p:cNvSpPr/>
                <p:nvPr/>
              </p:nvSpPr>
              <p:spPr>
                <a:xfrm flipV="1">
                  <a:off x="3102" y="3255"/>
                  <a:ext cx="187" cy="198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286" name="Freeform 75"/>
                <p:cNvSpPr/>
                <p:nvPr/>
              </p:nvSpPr>
              <p:spPr>
                <a:xfrm flipV="1">
                  <a:off x="2570" y="3263"/>
                  <a:ext cx="730" cy="357"/>
                </a:xfrm>
                <a:custGeom>
                  <a:avLst/>
                  <a:gdLst>
                    <a:gd name="txL" fmla="*/ 0 w 730"/>
                    <a:gd name="txT" fmla="*/ 0 h 357"/>
                    <a:gd name="txR" fmla="*/ 730 w 730"/>
                    <a:gd name="txB" fmla="*/ 357 h 357"/>
                  </a:gdLst>
                  <a:ahLst/>
                  <a:cxnLst>
                    <a:cxn ang="0">
                      <a:pos x="146" y="0"/>
                    </a:cxn>
                    <a:cxn ang="0">
                      <a:pos x="146" y="133"/>
                    </a:cxn>
                    <a:cxn ang="0">
                      <a:pos x="171" y="160"/>
                    </a:cxn>
                    <a:cxn ang="0">
                      <a:pos x="691" y="160"/>
                    </a:cxn>
                    <a:cxn ang="0">
                      <a:pos x="730" y="199"/>
                    </a:cxn>
                    <a:cxn ang="0">
                      <a:pos x="730" y="357"/>
                    </a:cxn>
                    <a:cxn ang="0">
                      <a:pos x="0" y="357"/>
                    </a:cxn>
                    <a:cxn ang="0">
                      <a:pos x="0" y="16"/>
                    </a:cxn>
                  </a:cxnLst>
                  <a:rect l="txL" t="txT" r="txR" b="txB"/>
                  <a:pathLst>
                    <a:path w="730" h="357">
                      <a:moveTo>
                        <a:pt x="146" y="0"/>
                      </a:moveTo>
                      <a:lnTo>
                        <a:pt x="146" y="133"/>
                      </a:lnTo>
                      <a:lnTo>
                        <a:pt x="171" y="160"/>
                      </a:lnTo>
                      <a:lnTo>
                        <a:pt x="691" y="160"/>
                      </a:lnTo>
                      <a:lnTo>
                        <a:pt x="730" y="199"/>
                      </a:lnTo>
                      <a:lnTo>
                        <a:pt x="730" y="357"/>
                      </a:lnTo>
                      <a:lnTo>
                        <a:pt x="0" y="357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28575" cap="flat" cmpd="sng">
                  <a:solidFill>
                    <a:srgbClr val="0000CC">
                      <a:alpha val="100000"/>
                    </a:srgbClr>
                  </a:solidFill>
                  <a:prstDash val="solid"/>
                  <a:round/>
                  <a:headEnd type="none" w="sm" len="lg"/>
                  <a:tailEnd type="none" w="sm" len="lg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287" name="Line 76"/>
                <p:cNvSpPr/>
                <p:nvPr/>
              </p:nvSpPr>
              <p:spPr>
                <a:xfrm flipV="1">
                  <a:off x="2576" y="3271"/>
                  <a:ext cx="96" cy="102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288" name="Line 77"/>
                <p:cNvSpPr/>
                <p:nvPr/>
              </p:nvSpPr>
              <p:spPr>
                <a:xfrm flipV="1">
                  <a:off x="2566" y="3496"/>
                  <a:ext cx="149" cy="164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289" name="Line 78"/>
                <p:cNvSpPr/>
                <p:nvPr/>
              </p:nvSpPr>
              <p:spPr>
                <a:xfrm flipV="1">
                  <a:off x="2570" y="3407"/>
                  <a:ext cx="148" cy="160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290" name="Line 79"/>
                <p:cNvSpPr/>
                <p:nvPr/>
              </p:nvSpPr>
              <p:spPr>
                <a:xfrm flipV="1">
                  <a:off x="2670" y="3261"/>
                  <a:ext cx="187" cy="198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291" name="Line 80"/>
                <p:cNvSpPr>
                  <a:spLocks noChangeAspect="1"/>
                </p:cNvSpPr>
                <p:nvPr/>
              </p:nvSpPr>
              <p:spPr>
                <a:xfrm flipV="1">
                  <a:off x="3182" y="3327"/>
                  <a:ext cx="113" cy="124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292" name="Line 81"/>
                <p:cNvSpPr>
                  <a:spLocks noChangeAspect="1"/>
                </p:cNvSpPr>
                <p:nvPr/>
              </p:nvSpPr>
              <p:spPr>
                <a:xfrm flipV="1">
                  <a:off x="3236" y="3395"/>
                  <a:ext cx="66" cy="69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293" name="Line 82"/>
                <p:cNvSpPr/>
                <p:nvPr/>
              </p:nvSpPr>
              <p:spPr>
                <a:xfrm flipV="1">
                  <a:off x="2757" y="3262"/>
                  <a:ext cx="187" cy="198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294" name="Line 83"/>
                <p:cNvSpPr/>
                <p:nvPr/>
              </p:nvSpPr>
              <p:spPr>
                <a:xfrm flipV="1">
                  <a:off x="2585" y="3261"/>
                  <a:ext cx="187" cy="198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295" name="Line 84"/>
                <p:cNvSpPr/>
                <p:nvPr/>
              </p:nvSpPr>
              <p:spPr>
                <a:xfrm flipV="1">
                  <a:off x="2931" y="3263"/>
                  <a:ext cx="187" cy="198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296" name="Line 85"/>
                <p:cNvSpPr/>
                <p:nvPr/>
              </p:nvSpPr>
              <p:spPr>
                <a:xfrm flipV="1">
                  <a:off x="3018" y="3264"/>
                  <a:ext cx="187" cy="198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297" name="Line 86"/>
                <p:cNvSpPr/>
                <p:nvPr/>
              </p:nvSpPr>
              <p:spPr>
                <a:xfrm flipV="1">
                  <a:off x="2846" y="3263"/>
                  <a:ext cx="187" cy="198"/>
                </a:xfrm>
                <a:prstGeom prst="line">
                  <a:avLst/>
                </a:prstGeom>
                <a:ln w="12700" cap="flat" cmpd="sng">
                  <a:solidFill>
                    <a:srgbClr val="0000CC"/>
                  </a:solidFill>
                  <a:prstDash val="solid"/>
                  <a:headEnd type="none" w="sm" len="lg"/>
                  <a:tailEnd type="none" w="sm" len="lg"/>
                </a:ln>
              </p:spPr>
            </p:sp>
          </p:grpSp>
          <p:sp>
            <p:nvSpPr>
              <p:cNvPr id="51284" name="Line 87"/>
              <p:cNvSpPr/>
              <p:nvPr/>
            </p:nvSpPr>
            <p:spPr>
              <a:xfrm flipV="1">
                <a:off x="2564" y="2523"/>
                <a:ext cx="0" cy="998"/>
              </a:xfrm>
              <a:prstGeom prst="line">
                <a:avLst/>
              </a:prstGeom>
              <a:ln w="28575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506968" name="Text Box 88"/>
          <p:cNvSpPr txBox="1">
            <a:spLocks noChangeArrowheads="1"/>
          </p:cNvSpPr>
          <p:nvPr/>
        </p:nvSpPr>
        <p:spPr bwMode="auto">
          <a:xfrm>
            <a:off x="427038" y="3895725"/>
            <a:ext cx="8310563" cy="24098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i="0" kern="1200" cap="none" spc="0" normalizeH="0" baseline="0" noProof="0">
                <a:solidFill>
                  <a:srgbClr val="000066"/>
                </a:solidFill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被定位或连接的两个零件，他们的销孔均是一起加工的，故在各零件的零件图上标注销孔直径时，应加注“配作”两字。</a:t>
            </a:r>
          </a:p>
          <a:p>
            <a:pPr marR="0" algn="l" defTabSz="914400">
              <a:spcBef>
                <a:spcPct val="25000"/>
              </a:spcBef>
              <a:buClrTx/>
              <a:buSzTx/>
              <a:buFontTx/>
              <a:buNone/>
              <a:defRPr/>
            </a:pPr>
            <a:r>
              <a:rPr kumimoji="0" lang="zh-CN" altLang="en-US" sz="2800" i="0" kern="1200" cap="none" spc="0" normalizeH="0" baseline="0" noProof="0">
                <a:solidFill>
                  <a:srgbClr val="000066"/>
                </a:solidFill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圆锥销的</a:t>
            </a:r>
            <a:r>
              <a:rPr kumimoji="0" lang="zh-CN" altLang="en-US" sz="3200" i="0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公称直径是指其小端的直径</a:t>
            </a:r>
            <a:r>
              <a:rPr kumimoji="0" lang="zh-CN" altLang="en-US" sz="2800" i="0" kern="1200" cap="none" spc="0" normalizeH="0" baseline="0" noProof="0">
                <a:solidFill>
                  <a:srgbClr val="000066"/>
                </a:solidFill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，应用指引线标注，并在直径尺寸前加注“锥销孔”三字。</a:t>
            </a:r>
          </a:p>
        </p:txBody>
      </p:sp>
      <p:grpSp>
        <p:nvGrpSpPr>
          <p:cNvPr id="10" name="Group 89"/>
          <p:cNvGrpSpPr/>
          <p:nvPr/>
        </p:nvGrpSpPr>
        <p:grpSpPr>
          <a:xfrm>
            <a:off x="4024313" y="1976438"/>
            <a:ext cx="3095625" cy="946150"/>
            <a:chOff x="2245" y="2091"/>
            <a:chExt cx="1950" cy="596"/>
          </a:xfrm>
        </p:grpSpPr>
        <p:grpSp>
          <p:nvGrpSpPr>
            <p:cNvPr id="51276" name="Group 90"/>
            <p:cNvGrpSpPr/>
            <p:nvPr/>
          </p:nvGrpSpPr>
          <p:grpSpPr>
            <a:xfrm>
              <a:off x="2562" y="2091"/>
              <a:ext cx="1139" cy="596"/>
              <a:chOff x="2562" y="2649"/>
              <a:chExt cx="1139" cy="596"/>
            </a:xfrm>
          </p:grpSpPr>
          <p:sp>
            <p:nvSpPr>
              <p:cNvPr id="51278" name="Rectangle 91"/>
              <p:cNvSpPr/>
              <p:nvPr/>
            </p:nvSpPr>
            <p:spPr>
              <a:xfrm>
                <a:off x="2613" y="2654"/>
                <a:ext cx="1088" cy="590"/>
              </a:xfrm>
              <a:prstGeom prst="rect">
                <a:avLst/>
              </a:prstGeom>
              <a:solidFill>
                <a:schemeClr val="bg1"/>
              </a:solidFill>
              <a:ln w="28575" cap="flat" cmpd="sng">
                <a:solidFill>
                  <a:srgbClr val="99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1279" name="AutoShape 92"/>
              <p:cNvSpPr/>
              <p:nvPr/>
            </p:nvSpPr>
            <p:spPr>
              <a:xfrm rot="5400000">
                <a:off x="2288" y="2923"/>
                <a:ext cx="596" cy="48"/>
              </a:xfrm>
              <a:custGeom>
                <a:avLst/>
                <a:gdLst>
                  <a:gd name="txL" fmla="*/ 2682 w 21600"/>
                  <a:gd name="txT" fmla="*/ 2700 h 21600"/>
                  <a:gd name="txR" fmla="*/ 18918 w 21600"/>
                  <a:gd name="txB" fmla="*/ 18900 h 21600"/>
                </a:gdLst>
                <a:ahLst/>
                <a:cxnLst>
                  <a:cxn ang="0">
                    <a:pos x="16" y="0"/>
                  </a:cxn>
                  <a:cxn ang="0">
                    <a:pos x="8" y="0"/>
                  </a:cxn>
                  <a:cxn ang="0">
                    <a:pos x="1" y="0"/>
                  </a:cxn>
                  <a:cxn ang="0">
                    <a:pos x="8" y="0"/>
                  </a:cxn>
                </a:cxnLst>
                <a:rect l="txL" t="txT" r="txR" b="txB"/>
                <a:pathLst>
                  <a:path w="21600" h="21600">
                    <a:moveTo>
                      <a:pt x="0" y="0"/>
                    </a:moveTo>
                    <a:lnTo>
                      <a:pt x="1787" y="21600"/>
                    </a:lnTo>
                    <a:lnTo>
                      <a:pt x="19813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19050" cap="flat" cmpd="sng">
                <a:solidFill>
                  <a:srgbClr val="990000">
                    <a:alpha val="100000"/>
                  </a:srgb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1277" name="Line 93"/>
            <p:cNvSpPr/>
            <p:nvPr/>
          </p:nvSpPr>
          <p:spPr>
            <a:xfrm>
              <a:off x="2245" y="2397"/>
              <a:ext cx="1950" cy="0"/>
            </a:xfrm>
            <a:prstGeom prst="line">
              <a:avLst/>
            </a:prstGeom>
            <a:ln w="12700" cap="flat" cmpd="sng">
              <a:solidFill>
                <a:srgbClr val="0000CC"/>
              </a:solidFill>
              <a:prstDash val="lgDashDot"/>
              <a:headEnd type="none" w="med" len="med"/>
              <a:tailEnd type="none" w="med" len="med"/>
            </a:ln>
          </p:spPr>
        </p:sp>
      </p:grpSp>
      <p:grpSp>
        <p:nvGrpSpPr>
          <p:cNvPr id="12" name="Group 94"/>
          <p:cNvGrpSpPr/>
          <p:nvPr/>
        </p:nvGrpSpPr>
        <p:grpSpPr>
          <a:xfrm>
            <a:off x="4919663" y="1057275"/>
            <a:ext cx="377825" cy="2663825"/>
            <a:chOff x="2809" y="2085"/>
            <a:chExt cx="238" cy="1678"/>
          </a:xfrm>
        </p:grpSpPr>
        <p:sp>
          <p:nvSpPr>
            <p:cNvPr id="51272" name="Freeform 95"/>
            <p:cNvSpPr/>
            <p:nvPr/>
          </p:nvSpPr>
          <p:spPr>
            <a:xfrm>
              <a:off x="2809" y="2450"/>
              <a:ext cx="238" cy="74"/>
            </a:xfrm>
            <a:custGeom>
              <a:avLst/>
              <a:gdLst>
                <a:gd name="txL" fmla="*/ 0 w 264"/>
                <a:gd name="txT" fmla="*/ 0 h 38"/>
                <a:gd name="txR" fmla="*/ 264 w 264"/>
                <a:gd name="txB" fmla="*/ 38 h 38"/>
              </a:gdLst>
              <a:ahLst/>
              <a:cxnLst>
                <a:cxn ang="0">
                  <a:pos x="0" y="74"/>
                </a:cxn>
                <a:cxn ang="0">
                  <a:pos x="32" y="0"/>
                </a:cxn>
                <a:cxn ang="0">
                  <a:pos x="210" y="0"/>
                </a:cxn>
                <a:cxn ang="0">
                  <a:pos x="238" y="64"/>
                </a:cxn>
              </a:cxnLst>
              <a:rect l="txL" t="txT" r="txR" b="txB"/>
              <a:pathLst>
                <a:path w="264" h="38">
                  <a:moveTo>
                    <a:pt x="0" y="38"/>
                  </a:moveTo>
                  <a:lnTo>
                    <a:pt x="35" y="0"/>
                  </a:lnTo>
                  <a:lnTo>
                    <a:pt x="233" y="0"/>
                  </a:lnTo>
                  <a:lnTo>
                    <a:pt x="264" y="33"/>
                  </a:lnTo>
                </a:path>
              </a:pathLst>
            </a:custGeom>
            <a:solidFill>
              <a:schemeClr val="bg1">
                <a:alpha val="100000"/>
              </a:schemeClr>
            </a:solidFill>
            <a:ln w="2857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73" name="Freeform 96"/>
            <p:cNvSpPr/>
            <p:nvPr/>
          </p:nvSpPr>
          <p:spPr>
            <a:xfrm flipV="1">
              <a:off x="2811" y="3394"/>
              <a:ext cx="234" cy="73"/>
            </a:xfrm>
            <a:custGeom>
              <a:avLst/>
              <a:gdLst>
                <a:gd name="txL" fmla="*/ 0 w 264"/>
                <a:gd name="txT" fmla="*/ 0 h 38"/>
                <a:gd name="txR" fmla="*/ 264 w 264"/>
                <a:gd name="txB" fmla="*/ 38 h 38"/>
              </a:gdLst>
              <a:ahLst/>
              <a:cxnLst>
                <a:cxn ang="0">
                  <a:pos x="0" y="73"/>
                </a:cxn>
                <a:cxn ang="0">
                  <a:pos x="31" y="0"/>
                </a:cxn>
                <a:cxn ang="0">
                  <a:pos x="207" y="0"/>
                </a:cxn>
                <a:cxn ang="0">
                  <a:pos x="234" y="63"/>
                </a:cxn>
              </a:cxnLst>
              <a:rect l="txL" t="txT" r="txR" b="txB"/>
              <a:pathLst>
                <a:path w="264" h="38">
                  <a:moveTo>
                    <a:pt x="0" y="38"/>
                  </a:moveTo>
                  <a:lnTo>
                    <a:pt x="35" y="0"/>
                  </a:lnTo>
                  <a:lnTo>
                    <a:pt x="233" y="0"/>
                  </a:lnTo>
                  <a:lnTo>
                    <a:pt x="264" y="33"/>
                  </a:lnTo>
                </a:path>
              </a:pathLst>
            </a:custGeom>
            <a:solidFill>
              <a:schemeClr val="bg1">
                <a:alpha val="100000"/>
              </a:schemeClr>
            </a:solidFill>
            <a:ln w="2857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74" name="Rectangle 97"/>
            <p:cNvSpPr/>
            <p:nvPr/>
          </p:nvSpPr>
          <p:spPr>
            <a:xfrm>
              <a:off x="2814" y="2518"/>
              <a:ext cx="230" cy="876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sm" len="lg"/>
              <a:tailEnd type="none" w="sm" len="lg"/>
            </a:ln>
          </p:spPr>
          <p:txBody>
            <a:bodyPr wrap="none" anchor="ctr" anchorCtr="0">
              <a:spAutoFit/>
            </a:bodyPr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51275" name="Line 98"/>
            <p:cNvSpPr/>
            <p:nvPr/>
          </p:nvSpPr>
          <p:spPr>
            <a:xfrm>
              <a:off x="2929" y="2085"/>
              <a:ext cx="0" cy="1678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lgDashDot"/>
              <a:headEnd type="none" w="sm" len="lg"/>
              <a:tailEnd type="none" w="sm" len="lg"/>
            </a:ln>
          </p:spPr>
        </p:sp>
      </p:grpSp>
      <p:grpSp>
        <p:nvGrpSpPr>
          <p:cNvPr id="13" name="Group 99"/>
          <p:cNvGrpSpPr/>
          <p:nvPr/>
        </p:nvGrpSpPr>
        <p:grpSpPr>
          <a:xfrm>
            <a:off x="6515100" y="1189038"/>
            <a:ext cx="2519363" cy="1873250"/>
            <a:chOff x="3742" y="1598"/>
            <a:chExt cx="1587" cy="1180"/>
          </a:xfrm>
        </p:grpSpPr>
        <p:grpSp>
          <p:nvGrpSpPr>
            <p:cNvPr id="51257" name="Group 100"/>
            <p:cNvGrpSpPr/>
            <p:nvPr/>
          </p:nvGrpSpPr>
          <p:grpSpPr>
            <a:xfrm>
              <a:off x="3742" y="2016"/>
              <a:ext cx="1519" cy="762"/>
              <a:chOff x="3992" y="1946"/>
              <a:chExt cx="1519" cy="762"/>
            </a:xfrm>
          </p:grpSpPr>
          <p:grpSp>
            <p:nvGrpSpPr>
              <p:cNvPr id="51263" name="Group 101"/>
              <p:cNvGrpSpPr/>
              <p:nvPr/>
            </p:nvGrpSpPr>
            <p:grpSpPr>
              <a:xfrm>
                <a:off x="4150" y="2024"/>
                <a:ext cx="1139" cy="596"/>
                <a:chOff x="2562" y="2649"/>
                <a:chExt cx="1139" cy="596"/>
              </a:xfrm>
            </p:grpSpPr>
            <p:sp>
              <p:nvSpPr>
                <p:cNvPr id="51270" name="Rectangle 102"/>
                <p:cNvSpPr/>
                <p:nvPr/>
              </p:nvSpPr>
              <p:spPr>
                <a:xfrm>
                  <a:off x="2613" y="2654"/>
                  <a:ext cx="1088" cy="590"/>
                </a:xfrm>
                <a:prstGeom prst="rect">
                  <a:avLst/>
                </a:prstGeom>
                <a:solidFill>
                  <a:schemeClr val="bg1"/>
                </a:solidFill>
                <a:ln w="28575" cap="flat" cmpd="sng">
                  <a:solidFill>
                    <a:srgbClr val="99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51271" name="AutoShape 103"/>
                <p:cNvSpPr/>
                <p:nvPr/>
              </p:nvSpPr>
              <p:spPr>
                <a:xfrm rot="5400000">
                  <a:off x="2288" y="2923"/>
                  <a:ext cx="596" cy="48"/>
                </a:xfrm>
                <a:custGeom>
                  <a:avLst/>
                  <a:gdLst>
                    <a:gd name="txL" fmla="*/ 2682 w 21600"/>
                    <a:gd name="txT" fmla="*/ 2700 h 21600"/>
                    <a:gd name="txR" fmla="*/ 18918 w 21600"/>
                    <a:gd name="txB" fmla="*/ 18900 h 21600"/>
                  </a:gdLst>
                  <a:ahLst/>
                  <a:cxnLst>
                    <a:cxn ang="0">
                      <a:pos x="16" y="0"/>
                    </a:cxn>
                    <a:cxn ang="0">
                      <a:pos x="8" y="0"/>
                    </a:cxn>
                    <a:cxn ang="0">
                      <a:pos x="1" y="0"/>
                    </a:cxn>
                    <a:cxn ang="0">
                      <a:pos x="8" y="0"/>
                    </a:cxn>
                  </a:cxnLst>
                  <a:rect l="txL" t="txT" r="txR" b="txB"/>
                  <a:pathLst>
                    <a:path w="21600" h="21600">
                      <a:moveTo>
                        <a:pt x="0" y="0"/>
                      </a:moveTo>
                      <a:lnTo>
                        <a:pt x="1787" y="21600"/>
                      </a:lnTo>
                      <a:lnTo>
                        <a:pt x="19813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chemeClr val="bg1">
                    <a:alpha val="100000"/>
                  </a:schemeClr>
                </a:solidFill>
                <a:ln w="19050" cap="flat" cmpd="sng">
                  <a:solidFill>
                    <a:srgbClr val="990000">
                      <a:alpha val="100000"/>
                    </a:srgbClr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51264" name="Freeform 104" descr="浅色上对角线"/>
              <p:cNvSpPr/>
              <p:nvPr/>
            </p:nvSpPr>
            <p:spPr>
              <a:xfrm>
                <a:off x="4340" y="2024"/>
                <a:ext cx="150" cy="592"/>
              </a:xfrm>
              <a:custGeom>
                <a:avLst/>
                <a:gdLst>
                  <a:gd name="txL" fmla="*/ 0 w 150"/>
                  <a:gd name="txT" fmla="*/ 0 h 592"/>
                  <a:gd name="txR" fmla="*/ 150 w 150"/>
                  <a:gd name="txB" fmla="*/ 592 h 592"/>
                </a:gdLst>
                <a:ahLst/>
                <a:cxnLst>
                  <a:cxn ang="0">
                    <a:pos x="150" y="0"/>
                  </a:cxn>
                  <a:cxn ang="0">
                    <a:pos x="14" y="0"/>
                  </a:cxn>
                  <a:cxn ang="0">
                    <a:pos x="11" y="18"/>
                  </a:cxn>
                  <a:cxn ang="0">
                    <a:pos x="7" y="33"/>
                  </a:cxn>
                  <a:cxn ang="0">
                    <a:pos x="8" y="162"/>
                  </a:cxn>
                  <a:cxn ang="0">
                    <a:pos x="25" y="274"/>
                  </a:cxn>
                  <a:cxn ang="0">
                    <a:pos x="17" y="364"/>
                  </a:cxn>
                  <a:cxn ang="0">
                    <a:pos x="22" y="474"/>
                  </a:cxn>
                  <a:cxn ang="0">
                    <a:pos x="17" y="547"/>
                  </a:cxn>
                  <a:cxn ang="0">
                    <a:pos x="16" y="568"/>
                  </a:cxn>
                  <a:cxn ang="0">
                    <a:pos x="17" y="588"/>
                  </a:cxn>
                  <a:cxn ang="0">
                    <a:pos x="19" y="592"/>
                  </a:cxn>
                  <a:cxn ang="0">
                    <a:pos x="150" y="592"/>
                  </a:cxn>
                  <a:cxn ang="0">
                    <a:pos x="150" y="0"/>
                  </a:cxn>
                </a:cxnLst>
                <a:rect l="txL" t="txT" r="txR" b="txB"/>
                <a:pathLst>
                  <a:path w="150" h="592">
                    <a:moveTo>
                      <a:pt x="150" y="0"/>
                    </a:moveTo>
                    <a:lnTo>
                      <a:pt x="14" y="0"/>
                    </a:lnTo>
                    <a:cubicBezTo>
                      <a:pt x="22" y="5"/>
                      <a:pt x="15" y="11"/>
                      <a:pt x="11" y="18"/>
                    </a:cubicBezTo>
                    <a:cubicBezTo>
                      <a:pt x="10" y="23"/>
                      <a:pt x="8" y="28"/>
                      <a:pt x="7" y="33"/>
                    </a:cubicBezTo>
                    <a:cubicBezTo>
                      <a:pt x="5" y="75"/>
                      <a:pt x="0" y="120"/>
                      <a:pt x="8" y="162"/>
                    </a:cubicBezTo>
                    <a:cubicBezTo>
                      <a:pt x="10" y="199"/>
                      <a:pt x="15" y="238"/>
                      <a:pt x="25" y="274"/>
                    </a:cubicBezTo>
                    <a:cubicBezTo>
                      <a:pt x="28" y="298"/>
                      <a:pt x="30" y="339"/>
                      <a:pt x="17" y="364"/>
                    </a:cubicBezTo>
                    <a:cubicBezTo>
                      <a:pt x="14" y="401"/>
                      <a:pt x="18" y="437"/>
                      <a:pt x="22" y="474"/>
                    </a:cubicBezTo>
                    <a:cubicBezTo>
                      <a:pt x="21" y="498"/>
                      <a:pt x="28" y="525"/>
                      <a:pt x="17" y="547"/>
                    </a:cubicBezTo>
                    <a:cubicBezTo>
                      <a:pt x="17" y="554"/>
                      <a:pt x="16" y="561"/>
                      <a:pt x="16" y="568"/>
                    </a:cubicBezTo>
                    <a:cubicBezTo>
                      <a:pt x="16" y="575"/>
                      <a:pt x="16" y="581"/>
                      <a:pt x="17" y="588"/>
                    </a:cubicBezTo>
                    <a:cubicBezTo>
                      <a:pt x="17" y="589"/>
                      <a:pt x="19" y="592"/>
                      <a:pt x="19" y="592"/>
                    </a:cubicBezTo>
                    <a:lnTo>
                      <a:pt x="150" y="592"/>
                    </a:lnTo>
                    <a:lnTo>
                      <a:pt x="150" y="0"/>
                    </a:lnTo>
                    <a:close/>
                  </a:path>
                </a:pathLst>
              </a:custGeom>
              <a:pattFill prst="ltUpDiag">
                <a:fgClr>
                  <a:srgbClr val="990000">
                    <a:alpha val="100000"/>
                  </a:srgbClr>
                </a:fgClr>
                <a:bgClr>
                  <a:srgbClr val="FFFFFF">
                    <a:alpha val="100000"/>
                  </a:srgbClr>
                </a:bgClr>
              </a:pattFill>
              <a:ln w="9525" cap="flat" cmpd="sng">
                <a:solidFill>
                  <a:srgbClr val="99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65" name="Freeform 105" descr="浅色上对角线"/>
              <p:cNvSpPr/>
              <p:nvPr/>
            </p:nvSpPr>
            <p:spPr>
              <a:xfrm>
                <a:off x="4718" y="2024"/>
                <a:ext cx="145" cy="597"/>
              </a:xfrm>
              <a:custGeom>
                <a:avLst/>
                <a:gdLst>
                  <a:gd name="txL" fmla="*/ 0 w 145"/>
                  <a:gd name="txT" fmla="*/ 0 h 597"/>
                  <a:gd name="txR" fmla="*/ 145 w 145"/>
                  <a:gd name="txB" fmla="*/ 597 h 597"/>
                </a:gdLst>
                <a:ahLst/>
                <a:cxnLst>
                  <a:cxn ang="0">
                    <a:pos x="0" y="0"/>
                  </a:cxn>
                  <a:cxn ang="0">
                    <a:pos x="136" y="0"/>
                  </a:cxn>
                  <a:cxn ang="0">
                    <a:pos x="138" y="24"/>
                  </a:cxn>
                  <a:cxn ang="0">
                    <a:pos x="132" y="61"/>
                  </a:cxn>
                  <a:cxn ang="0">
                    <a:pos x="137" y="93"/>
                  </a:cxn>
                  <a:cxn ang="0">
                    <a:pos x="132" y="127"/>
                  </a:cxn>
                  <a:cxn ang="0">
                    <a:pos x="128" y="147"/>
                  </a:cxn>
                  <a:cxn ang="0">
                    <a:pos x="132" y="192"/>
                  </a:cxn>
                  <a:cxn ang="0">
                    <a:pos x="131" y="300"/>
                  </a:cxn>
                  <a:cxn ang="0">
                    <a:pos x="137" y="472"/>
                  </a:cxn>
                  <a:cxn ang="0">
                    <a:pos x="141" y="502"/>
                  </a:cxn>
                  <a:cxn ang="0">
                    <a:pos x="141" y="568"/>
                  </a:cxn>
                  <a:cxn ang="0">
                    <a:pos x="144" y="597"/>
                  </a:cxn>
                  <a:cxn ang="0">
                    <a:pos x="0" y="597"/>
                  </a:cxn>
                  <a:cxn ang="0">
                    <a:pos x="0" y="0"/>
                  </a:cxn>
                </a:cxnLst>
                <a:rect l="txL" t="txT" r="txR" b="txB"/>
                <a:pathLst>
                  <a:path w="145" h="597">
                    <a:moveTo>
                      <a:pt x="0" y="0"/>
                    </a:moveTo>
                    <a:lnTo>
                      <a:pt x="136" y="0"/>
                    </a:lnTo>
                    <a:cubicBezTo>
                      <a:pt x="145" y="10"/>
                      <a:pt x="143" y="12"/>
                      <a:pt x="138" y="24"/>
                    </a:cubicBezTo>
                    <a:cubicBezTo>
                      <a:pt x="137" y="37"/>
                      <a:pt x="134" y="49"/>
                      <a:pt x="132" y="61"/>
                    </a:cubicBezTo>
                    <a:cubicBezTo>
                      <a:pt x="135" y="89"/>
                      <a:pt x="132" y="79"/>
                      <a:pt x="137" y="93"/>
                    </a:cubicBezTo>
                    <a:cubicBezTo>
                      <a:pt x="136" y="105"/>
                      <a:pt x="137" y="116"/>
                      <a:pt x="132" y="127"/>
                    </a:cubicBezTo>
                    <a:cubicBezTo>
                      <a:pt x="131" y="134"/>
                      <a:pt x="129" y="140"/>
                      <a:pt x="128" y="147"/>
                    </a:cubicBezTo>
                    <a:cubicBezTo>
                      <a:pt x="131" y="188"/>
                      <a:pt x="129" y="173"/>
                      <a:pt x="132" y="192"/>
                    </a:cubicBezTo>
                    <a:cubicBezTo>
                      <a:pt x="131" y="234"/>
                      <a:pt x="130" y="255"/>
                      <a:pt x="131" y="300"/>
                    </a:cubicBezTo>
                    <a:cubicBezTo>
                      <a:pt x="129" y="353"/>
                      <a:pt x="113" y="423"/>
                      <a:pt x="137" y="472"/>
                    </a:cubicBezTo>
                    <a:cubicBezTo>
                      <a:pt x="138" y="483"/>
                      <a:pt x="140" y="492"/>
                      <a:pt x="141" y="502"/>
                    </a:cubicBezTo>
                    <a:cubicBezTo>
                      <a:pt x="140" y="532"/>
                      <a:pt x="139" y="540"/>
                      <a:pt x="141" y="568"/>
                    </a:cubicBezTo>
                    <a:cubicBezTo>
                      <a:pt x="142" y="578"/>
                      <a:pt x="144" y="597"/>
                      <a:pt x="144" y="597"/>
                    </a:cubicBezTo>
                    <a:lnTo>
                      <a:pt x="0" y="597"/>
                    </a:lnTo>
                    <a:lnTo>
                      <a:pt x="0" y="0"/>
                    </a:lnTo>
                    <a:close/>
                  </a:path>
                </a:pathLst>
              </a:custGeom>
              <a:pattFill prst="ltUpDiag">
                <a:fgClr>
                  <a:srgbClr val="990000">
                    <a:alpha val="100000"/>
                  </a:srgbClr>
                </a:fgClr>
                <a:bgClr>
                  <a:srgbClr val="FFFFFF">
                    <a:alpha val="100000"/>
                  </a:srgbClr>
                </a:bgClr>
              </a:pattFill>
              <a:ln w="9525" cap="flat" cmpd="sng">
                <a:solidFill>
                  <a:srgbClr val="99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51266" name="Group 106"/>
              <p:cNvGrpSpPr/>
              <p:nvPr/>
            </p:nvGrpSpPr>
            <p:grpSpPr>
              <a:xfrm>
                <a:off x="4489" y="1946"/>
                <a:ext cx="227" cy="762"/>
                <a:chOff x="2809" y="2296"/>
                <a:chExt cx="227" cy="1316"/>
              </a:xfrm>
            </p:grpSpPr>
            <p:sp>
              <p:nvSpPr>
                <p:cNvPr id="51268" name="Rectangle 107"/>
                <p:cNvSpPr/>
                <p:nvPr/>
              </p:nvSpPr>
              <p:spPr>
                <a:xfrm>
                  <a:off x="2809" y="2440"/>
                  <a:ext cx="227" cy="1020"/>
                </a:xfrm>
                <a:prstGeom prst="rect">
                  <a:avLst/>
                </a:prstGeom>
                <a:noFill/>
                <a:ln w="19050" cap="flat" cmpd="sng">
                  <a:solidFill>
                    <a:srgbClr val="99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51269" name="Line 108"/>
                <p:cNvSpPr/>
                <p:nvPr/>
              </p:nvSpPr>
              <p:spPr>
                <a:xfrm>
                  <a:off x="2925" y="2296"/>
                  <a:ext cx="0" cy="1316"/>
                </a:xfrm>
                <a:prstGeom prst="line">
                  <a:avLst/>
                </a:prstGeom>
                <a:ln w="9525" cap="flat" cmpd="sng">
                  <a:solidFill>
                    <a:schemeClr val="tx2"/>
                  </a:solidFill>
                  <a:prstDash val="lgDashDot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51267" name="Line 109"/>
              <p:cNvSpPr/>
              <p:nvPr/>
            </p:nvSpPr>
            <p:spPr>
              <a:xfrm>
                <a:off x="3992" y="2330"/>
                <a:ext cx="1519" cy="0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lgDashDot"/>
                <a:headEnd type="none" w="med" len="med"/>
                <a:tailEnd type="none" w="med" len="med"/>
              </a:ln>
            </p:spPr>
          </p:sp>
        </p:grpSp>
        <p:grpSp>
          <p:nvGrpSpPr>
            <p:cNvPr id="51258" name="Group 110"/>
            <p:cNvGrpSpPr/>
            <p:nvPr/>
          </p:nvGrpSpPr>
          <p:grpSpPr>
            <a:xfrm>
              <a:off x="4604" y="1598"/>
              <a:ext cx="725" cy="426"/>
              <a:chOff x="4604" y="1598"/>
              <a:chExt cx="725" cy="426"/>
            </a:xfrm>
          </p:grpSpPr>
          <p:sp>
            <p:nvSpPr>
              <p:cNvPr id="51259" name="Line 111"/>
              <p:cNvSpPr/>
              <p:nvPr/>
            </p:nvSpPr>
            <p:spPr>
              <a:xfrm flipV="1">
                <a:off x="4604" y="1797"/>
                <a:ext cx="136" cy="227"/>
              </a:xfrm>
              <a:prstGeom prst="line">
                <a:avLst/>
              </a:prstGeom>
              <a:ln w="9525" cap="flat" cmpd="sng">
                <a:solidFill>
                  <a:srgbClr val="0000CC"/>
                </a:solidFill>
                <a:prstDash val="solid"/>
                <a:headEnd type="arrow" w="med" len="med"/>
                <a:tailEnd type="none" w="med" len="med"/>
              </a:ln>
            </p:spPr>
          </p:sp>
          <p:sp>
            <p:nvSpPr>
              <p:cNvPr id="51260" name="Line 112"/>
              <p:cNvSpPr/>
              <p:nvPr/>
            </p:nvSpPr>
            <p:spPr>
              <a:xfrm>
                <a:off x="4740" y="1797"/>
                <a:ext cx="408" cy="0"/>
              </a:xfrm>
              <a:prstGeom prst="line">
                <a:avLst/>
              </a:prstGeom>
              <a:ln w="9525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261" name="Text Box 113"/>
              <p:cNvSpPr txBox="1"/>
              <p:nvPr/>
            </p:nvSpPr>
            <p:spPr>
              <a:xfrm>
                <a:off x="4721" y="1637"/>
                <a:ext cx="427" cy="3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lnSpc>
                    <a:spcPct val="70000"/>
                  </a:lnSpc>
                  <a:spcBef>
                    <a:spcPct val="50000"/>
                  </a:spcBef>
                </a:pPr>
                <a:r>
                  <a:rPr lang="en-US" altLang="zh-CN" sz="1600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仿宋_GB2312" pitchFamily="49" charset="-122"/>
                  </a:rPr>
                  <a:t>Φ</a:t>
                </a:r>
                <a:r>
                  <a:rPr lang="en-US" altLang="zh-CN" sz="1600" i="0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仿宋_GB2312" pitchFamily="49" charset="-122"/>
                  </a:rPr>
                  <a:t>5</a:t>
                </a:r>
              </a:p>
              <a:p>
                <a:pPr algn="l">
                  <a:lnSpc>
                    <a:spcPct val="70000"/>
                  </a:lnSpc>
                  <a:spcBef>
                    <a:spcPct val="50000"/>
                  </a:spcBef>
                </a:pPr>
                <a:r>
                  <a:rPr lang="zh-CN" altLang="en-US" sz="1600" i="0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仿宋_GB2312" pitchFamily="49" charset="-122"/>
                  </a:rPr>
                  <a:t>配作</a:t>
                </a:r>
                <a:endParaRPr lang="zh-CN" altLang="en-US" sz="1600" dirty="0">
                  <a:solidFill>
                    <a:srgbClr val="0000CC"/>
                  </a:solidFill>
                  <a:latin typeface="Times New Roman" panose="02020603050405020304" pitchFamily="18" charset="0"/>
                  <a:ea typeface="仿宋_GB2312" pitchFamily="49" charset="-122"/>
                </a:endParaRPr>
              </a:p>
            </p:txBody>
          </p:sp>
          <p:sp>
            <p:nvSpPr>
              <p:cNvPr id="51262" name="Text Box 114"/>
              <p:cNvSpPr txBox="1"/>
              <p:nvPr/>
            </p:nvSpPr>
            <p:spPr>
              <a:xfrm>
                <a:off x="4909" y="1598"/>
                <a:ext cx="420" cy="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lnSpc>
                    <a:spcPct val="70000"/>
                  </a:lnSpc>
                </a:pPr>
                <a:r>
                  <a:rPr lang="en-US" altLang="zh-CN" sz="1200" i="0" dirty="0">
                    <a:solidFill>
                      <a:srgbClr val="0000CC"/>
                    </a:solidFill>
                    <a:latin typeface="仿宋_GB2312" pitchFamily="49" charset="-122"/>
                    <a:ea typeface="仿宋_GB2312" pitchFamily="49" charset="-122"/>
                  </a:rPr>
                  <a:t>+0.012</a:t>
                </a:r>
              </a:p>
              <a:p>
                <a:pPr algn="l">
                  <a:lnSpc>
                    <a:spcPct val="70000"/>
                  </a:lnSpc>
                </a:pPr>
                <a:r>
                  <a:rPr lang="en-US" altLang="zh-CN" sz="1200" i="0" dirty="0">
                    <a:solidFill>
                      <a:srgbClr val="0000CC"/>
                    </a:solidFill>
                    <a:latin typeface="仿宋_GB2312" pitchFamily="49" charset="-122"/>
                    <a:ea typeface="仿宋_GB2312" pitchFamily="49" charset="-122"/>
                  </a:rPr>
                  <a:t> 0</a:t>
                </a:r>
              </a:p>
            </p:txBody>
          </p:sp>
        </p:grpSp>
      </p:grpSp>
      <p:grpSp>
        <p:nvGrpSpPr>
          <p:cNvPr id="18" name="Group 115"/>
          <p:cNvGrpSpPr/>
          <p:nvPr/>
        </p:nvGrpSpPr>
        <p:grpSpPr>
          <a:xfrm>
            <a:off x="1647825" y="1273175"/>
            <a:ext cx="1944688" cy="1295400"/>
            <a:chOff x="1111" y="1616"/>
            <a:chExt cx="1225" cy="816"/>
          </a:xfrm>
        </p:grpSpPr>
        <p:sp>
          <p:nvSpPr>
            <p:cNvPr id="51254" name="Line 116"/>
            <p:cNvSpPr/>
            <p:nvPr/>
          </p:nvSpPr>
          <p:spPr>
            <a:xfrm>
              <a:off x="1287" y="1797"/>
              <a:ext cx="861" cy="0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255" name="Text Box 117"/>
            <p:cNvSpPr txBox="1"/>
            <p:nvPr/>
          </p:nvSpPr>
          <p:spPr>
            <a:xfrm>
              <a:off x="1111" y="1616"/>
              <a:ext cx="1225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70000"/>
                </a:lnSpc>
                <a:spcBef>
                  <a:spcPct val="50000"/>
                </a:spcBef>
              </a:pPr>
              <a:r>
                <a:rPr lang="zh-CN" altLang="en-US" sz="1800" i="0" dirty="0">
                  <a:solidFill>
                    <a:schemeClr val="tx2"/>
                  </a:solidFill>
                  <a:latin typeface="Times New Roman" panose="02020603050405020304" pitchFamily="18" charset="0"/>
                  <a:ea typeface="仿宋_GB2312" pitchFamily="49" charset="-122"/>
                </a:rPr>
                <a:t>销</a:t>
              </a:r>
              <a:r>
                <a:rPr lang="en-US" altLang="zh-CN" sz="1800" i="0" dirty="0">
                  <a:solidFill>
                    <a:schemeClr val="tx2"/>
                  </a:solidFill>
                  <a:latin typeface="Times New Roman" panose="02020603050405020304" pitchFamily="18" charset="0"/>
                  <a:ea typeface="仿宋_GB2312" pitchFamily="49" charset="-122"/>
                </a:rPr>
                <a:t>GB/T117 5×14</a:t>
              </a:r>
            </a:p>
          </p:txBody>
        </p:sp>
        <p:sp>
          <p:nvSpPr>
            <p:cNvPr id="51256" name="Line 118"/>
            <p:cNvSpPr/>
            <p:nvPr/>
          </p:nvSpPr>
          <p:spPr>
            <a:xfrm flipH="1">
              <a:off x="1111" y="1797"/>
              <a:ext cx="181" cy="635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solid"/>
              <a:headEnd type="none" w="med" len="med"/>
              <a:tailEnd type="oval" w="med" len="med"/>
            </a:ln>
          </p:spPr>
        </p:sp>
      </p:grpSp>
      <p:grpSp>
        <p:nvGrpSpPr>
          <p:cNvPr id="19" name="Group 119"/>
          <p:cNvGrpSpPr/>
          <p:nvPr/>
        </p:nvGrpSpPr>
        <p:grpSpPr>
          <a:xfrm>
            <a:off x="5276850" y="508000"/>
            <a:ext cx="2813050" cy="1362075"/>
            <a:chOff x="3324" y="320"/>
            <a:chExt cx="1772" cy="858"/>
          </a:xfrm>
        </p:grpSpPr>
        <p:sp>
          <p:nvSpPr>
            <p:cNvPr id="51251" name="Line 120"/>
            <p:cNvSpPr/>
            <p:nvPr/>
          </p:nvSpPr>
          <p:spPr>
            <a:xfrm>
              <a:off x="3500" y="543"/>
              <a:ext cx="1398" cy="0"/>
            </a:xfrm>
            <a:prstGeom prst="line">
              <a:avLst/>
            </a:prstGeom>
            <a:ln w="9525" cap="flat" cmpd="sng">
              <a:solidFill>
                <a:srgbClr val="0000CC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252" name="Text Box 121"/>
            <p:cNvSpPr txBox="1"/>
            <p:nvPr/>
          </p:nvSpPr>
          <p:spPr>
            <a:xfrm>
              <a:off x="3337" y="320"/>
              <a:ext cx="1759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70000"/>
                </a:lnSpc>
                <a:spcBef>
                  <a:spcPct val="50000"/>
                </a:spcBef>
              </a:pPr>
              <a:r>
                <a:rPr lang="zh-CN" altLang="en-US" sz="2000" i="0" dirty="0">
                  <a:solidFill>
                    <a:srgbClr val="0000CC"/>
                  </a:solidFill>
                  <a:latin typeface="Times New Roman" panose="02020603050405020304" pitchFamily="18" charset="0"/>
                  <a:ea typeface="仿宋_GB2312" pitchFamily="49" charset="-122"/>
                </a:rPr>
                <a:t>销</a:t>
              </a:r>
              <a:r>
                <a:rPr lang="en-US" altLang="zh-CN" sz="2000" i="0" dirty="0">
                  <a:solidFill>
                    <a:srgbClr val="0000CC"/>
                  </a:solidFill>
                  <a:latin typeface="Times New Roman" panose="02020603050405020304" pitchFamily="18" charset="0"/>
                  <a:ea typeface="仿宋_GB2312" pitchFamily="49" charset="-122"/>
                </a:rPr>
                <a:t>GB/T119.1 5m6×20</a:t>
              </a:r>
            </a:p>
          </p:txBody>
        </p:sp>
        <p:sp>
          <p:nvSpPr>
            <p:cNvPr id="51253" name="Line 122"/>
            <p:cNvSpPr/>
            <p:nvPr/>
          </p:nvSpPr>
          <p:spPr>
            <a:xfrm flipH="1">
              <a:off x="3324" y="543"/>
              <a:ext cx="181" cy="635"/>
            </a:xfrm>
            <a:prstGeom prst="line">
              <a:avLst/>
            </a:prstGeom>
            <a:ln w="9525" cap="flat" cmpd="sng">
              <a:solidFill>
                <a:srgbClr val="0000CC"/>
              </a:solidFill>
              <a:prstDash val="solid"/>
              <a:headEnd type="none" w="med" len="med"/>
              <a:tailEnd type="oval" w="med" len="med"/>
            </a:ln>
          </p:spPr>
        </p:sp>
      </p:grpSp>
      <p:grpSp>
        <p:nvGrpSpPr>
          <p:cNvPr id="20" name="Group 123"/>
          <p:cNvGrpSpPr/>
          <p:nvPr/>
        </p:nvGrpSpPr>
        <p:grpSpPr>
          <a:xfrm>
            <a:off x="1370013" y="1920875"/>
            <a:ext cx="482600" cy="1511300"/>
            <a:chOff x="936" y="2024"/>
            <a:chExt cx="304" cy="952"/>
          </a:xfrm>
        </p:grpSpPr>
        <p:sp>
          <p:nvSpPr>
            <p:cNvPr id="51249" name="AutoShape 124"/>
            <p:cNvSpPr/>
            <p:nvPr/>
          </p:nvSpPr>
          <p:spPr>
            <a:xfrm>
              <a:off x="936" y="2235"/>
              <a:ext cx="304" cy="545"/>
            </a:xfrm>
            <a:custGeom>
              <a:avLst/>
              <a:gdLst>
                <a:gd name="txL" fmla="*/ 3339 w 21600"/>
                <a:gd name="txT" fmla="*/ 3369 h 21600"/>
                <a:gd name="txR" fmla="*/ 18261 w 21600"/>
                <a:gd name="txB" fmla="*/ 18231 h 21600"/>
              </a:gdLst>
              <a:ahLst/>
              <a:cxnLst>
                <a:cxn ang="0">
                  <a:pos x="4" y="7"/>
                </a:cxn>
                <a:cxn ang="0">
                  <a:pos x="2" y="14"/>
                </a:cxn>
                <a:cxn ang="0">
                  <a:pos x="0" y="7"/>
                </a:cxn>
                <a:cxn ang="0">
                  <a:pos x="2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3126" y="21600"/>
                  </a:lnTo>
                  <a:lnTo>
                    <a:pt x="18474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767676">
                    <a:alpha val="100000"/>
                  </a:srgbClr>
                </a:gs>
                <a:gs pos="100000">
                  <a:srgbClr val="FFFFFF">
                    <a:alpha val="100000"/>
                  </a:srgbClr>
                </a:gs>
              </a:gsLst>
              <a:lin ang="0" scaled="1"/>
              <a:tileRect/>
            </a:gradFill>
            <a:ln w="28575" cap="flat" cmpd="sng">
              <a:solidFill>
                <a:schemeClr val="tx2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50" name="Line 125"/>
            <p:cNvSpPr/>
            <p:nvPr/>
          </p:nvSpPr>
          <p:spPr>
            <a:xfrm>
              <a:off x="1093" y="2024"/>
              <a:ext cx="0" cy="952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lgDashDot"/>
              <a:headEnd type="none" w="med" len="med"/>
              <a:tailEnd type="none" w="med" len="med"/>
            </a:ln>
          </p:spPr>
        </p:sp>
      </p:grpSp>
      <p:grpSp>
        <p:nvGrpSpPr>
          <p:cNvPr id="21" name="Group 126"/>
          <p:cNvGrpSpPr/>
          <p:nvPr/>
        </p:nvGrpSpPr>
        <p:grpSpPr>
          <a:xfrm>
            <a:off x="2944813" y="1633538"/>
            <a:ext cx="1439862" cy="1758950"/>
            <a:chOff x="1565" y="1961"/>
            <a:chExt cx="907" cy="1108"/>
          </a:xfrm>
        </p:grpSpPr>
        <p:sp>
          <p:nvSpPr>
            <p:cNvPr id="51216" name="Line 127"/>
            <p:cNvSpPr/>
            <p:nvPr/>
          </p:nvSpPr>
          <p:spPr>
            <a:xfrm>
              <a:off x="2021" y="2387"/>
              <a:ext cx="0" cy="499"/>
            </a:xfrm>
            <a:prstGeom prst="line">
              <a:avLst/>
            </a:prstGeom>
            <a:ln w="9525" cap="flat" cmpd="sng">
              <a:solidFill>
                <a:srgbClr val="0000CC"/>
              </a:solidFill>
              <a:prstDash val="lgDashDot"/>
              <a:headEnd type="none" w="med" len="med"/>
              <a:tailEnd type="none" w="med" len="med"/>
            </a:ln>
          </p:spPr>
        </p:sp>
        <p:grpSp>
          <p:nvGrpSpPr>
            <p:cNvPr id="51217" name="Group 128"/>
            <p:cNvGrpSpPr/>
            <p:nvPr/>
          </p:nvGrpSpPr>
          <p:grpSpPr>
            <a:xfrm>
              <a:off x="1565" y="1961"/>
              <a:ext cx="907" cy="562"/>
              <a:chOff x="1565" y="1961"/>
              <a:chExt cx="907" cy="562"/>
            </a:xfrm>
          </p:grpSpPr>
          <p:sp>
            <p:nvSpPr>
              <p:cNvPr id="51246" name="Line 129"/>
              <p:cNvSpPr/>
              <p:nvPr/>
            </p:nvSpPr>
            <p:spPr>
              <a:xfrm flipH="1" flipV="1">
                <a:off x="1655" y="2115"/>
                <a:ext cx="363" cy="408"/>
              </a:xfrm>
              <a:prstGeom prst="line">
                <a:avLst/>
              </a:prstGeom>
              <a:ln w="9525" cap="flat" cmpd="sng">
                <a:solidFill>
                  <a:schemeClr val="tx2"/>
                </a:solidFill>
                <a:prstDash val="solid"/>
                <a:headEnd type="arrow" w="med" len="med"/>
                <a:tailEnd type="none" w="med" len="med"/>
              </a:ln>
            </p:spPr>
          </p:sp>
          <p:sp>
            <p:nvSpPr>
              <p:cNvPr id="51247" name="Line 130"/>
              <p:cNvSpPr/>
              <p:nvPr/>
            </p:nvSpPr>
            <p:spPr>
              <a:xfrm>
                <a:off x="1655" y="2115"/>
                <a:ext cx="590" cy="0"/>
              </a:xfrm>
              <a:prstGeom prst="line">
                <a:avLst/>
              </a:prstGeom>
              <a:ln w="9525" cap="flat" cmpd="sng">
                <a:solidFill>
                  <a:schemeClr val="tx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248" name="Text Box 131"/>
              <p:cNvSpPr txBox="1"/>
              <p:nvPr/>
            </p:nvSpPr>
            <p:spPr>
              <a:xfrm>
                <a:off x="1565" y="1961"/>
                <a:ext cx="907" cy="38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70000"/>
                  </a:lnSpc>
                  <a:spcBef>
                    <a:spcPct val="50000"/>
                  </a:spcBef>
                </a:pPr>
                <a:r>
                  <a:rPr lang="zh-CN" altLang="en-US" sz="1800" i="0" dirty="0">
                    <a:solidFill>
                      <a:schemeClr val="tx2"/>
                    </a:solidFill>
                    <a:latin typeface="Times New Roman" panose="02020603050405020304" pitchFamily="18" charset="0"/>
                    <a:ea typeface="仿宋_GB2312" pitchFamily="49" charset="-122"/>
                  </a:rPr>
                  <a:t>锥销孔</a:t>
                </a:r>
                <a:r>
                  <a:rPr lang="en-US" altLang="zh-CN" sz="1800" dirty="0">
                    <a:solidFill>
                      <a:schemeClr val="tx2"/>
                    </a:solidFill>
                    <a:latin typeface="Times New Roman" panose="02020603050405020304" pitchFamily="18" charset="0"/>
                    <a:ea typeface="仿宋_GB2312" pitchFamily="49" charset="-122"/>
                  </a:rPr>
                  <a:t>φ </a:t>
                </a:r>
                <a:r>
                  <a:rPr lang="en-US" altLang="zh-CN" sz="1800" i="0" dirty="0">
                    <a:solidFill>
                      <a:schemeClr val="tx2"/>
                    </a:solidFill>
                    <a:latin typeface="Times New Roman" panose="02020603050405020304" pitchFamily="18" charset="0"/>
                    <a:ea typeface="仿宋_GB2312" pitchFamily="49" charset="-122"/>
                  </a:rPr>
                  <a:t>5</a:t>
                </a:r>
              </a:p>
              <a:p>
                <a:pPr>
                  <a:lnSpc>
                    <a:spcPct val="70000"/>
                  </a:lnSpc>
                  <a:spcBef>
                    <a:spcPct val="50000"/>
                  </a:spcBef>
                </a:pPr>
                <a:r>
                  <a:rPr lang="zh-CN" altLang="en-US" sz="1800" i="0" dirty="0">
                    <a:solidFill>
                      <a:schemeClr val="tx2"/>
                    </a:solidFill>
                    <a:latin typeface="Times New Roman" panose="02020603050405020304" pitchFamily="18" charset="0"/>
                    <a:ea typeface="仿宋_GB2312" pitchFamily="49" charset="-122"/>
                  </a:rPr>
                  <a:t>配作</a:t>
                </a:r>
              </a:p>
            </p:txBody>
          </p:sp>
        </p:grpSp>
        <p:grpSp>
          <p:nvGrpSpPr>
            <p:cNvPr id="51218" name="Group 132"/>
            <p:cNvGrpSpPr/>
            <p:nvPr/>
          </p:nvGrpSpPr>
          <p:grpSpPr>
            <a:xfrm>
              <a:off x="1604" y="2518"/>
              <a:ext cx="728" cy="551"/>
              <a:chOff x="676" y="2502"/>
              <a:chExt cx="728" cy="551"/>
            </a:xfrm>
          </p:grpSpPr>
          <p:grpSp>
            <p:nvGrpSpPr>
              <p:cNvPr id="51219" name="Group 133"/>
              <p:cNvGrpSpPr/>
              <p:nvPr/>
            </p:nvGrpSpPr>
            <p:grpSpPr>
              <a:xfrm>
                <a:off x="676" y="2502"/>
                <a:ext cx="728" cy="551"/>
                <a:chOff x="676" y="2502"/>
                <a:chExt cx="728" cy="551"/>
              </a:xfrm>
            </p:grpSpPr>
            <p:sp>
              <p:nvSpPr>
                <p:cNvPr id="51221" name="Line 134"/>
                <p:cNvSpPr/>
                <p:nvPr/>
              </p:nvSpPr>
              <p:spPr>
                <a:xfrm>
                  <a:off x="873" y="2784"/>
                  <a:ext cx="489" cy="0"/>
                </a:xfrm>
                <a:prstGeom prst="line">
                  <a:avLst/>
                </a:prstGeom>
                <a:ln w="28575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222" name="Line 135"/>
                <p:cNvSpPr/>
                <p:nvPr/>
              </p:nvSpPr>
              <p:spPr>
                <a:xfrm>
                  <a:off x="831" y="2822"/>
                  <a:ext cx="0" cy="231"/>
                </a:xfrm>
                <a:prstGeom prst="line">
                  <a:avLst/>
                </a:prstGeom>
                <a:ln w="28575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223" name="Freeform 136"/>
                <p:cNvSpPr/>
                <p:nvPr/>
              </p:nvSpPr>
              <p:spPr>
                <a:xfrm>
                  <a:off x="831" y="2784"/>
                  <a:ext cx="42" cy="38"/>
                </a:xfrm>
                <a:custGeom>
                  <a:avLst/>
                  <a:gdLst>
                    <a:gd name="txL" fmla="*/ 0 w 39"/>
                    <a:gd name="txT" fmla="*/ 0 h 33"/>
                    <a:gd name="txR" fmla="*/ 39 w 39"/>
                    <a:gd name="txB" fmla="*/ 33 h 33"/>
                  </a:gdLst>
                  <a:ahLst/>
                  <a:cxnLst>
                    <a:cxn ang="0">
                      <a:pos x="0" y="38"/>
                    </a:cxn>
                    <a:cxn ang="0">
                      <a:pos x="13" y="10"/>
                    </a:cxn>
                    <a:cxn ang="0">
                      <a:pos x="42" y="0"/>
                    </a:cxn>
                  </a:cxnLst>
                  <a:rect l="txL" t="txT" r="txR" b="txB"/>
                  <a:pathLst>
                    <a:path w="39" h="33">
                      <a:moveTo>
                        <a:pt x="0" y="33"/>
                      </a:moveTo>
                      <a:cubicBezTo>
                        <a:pt x="3" y="23"/>
                        <a:pt x="6" y="14"/>
                        <a:pt x="12" y="9"/>
                      </a:cubicBezTo>
                      <a:cubicBezTo>
                        <a:pt x="18" y="4"/>
                        <a:pt x="34" y="1"/>
                        <a:pt x="39" y="0"/>
                      </a:cubicBezTo>
                    </a:path>
                  </a:pathLst>
                </a:custGeom>
                <a:solidFill>
                  <a:srgbClr val="000099">
                    <a:alpha val="100000"/>
                  </a:srgbClr>
                </a:solidFill>
                <a:ln w="28575" cap="flat" cmpd="sng">
                  <a:solidFill>
                    <a:srgbClr val="1950FF">
                      <a:alpha val="100000"/>
                    </a:srgbClr>
                  </a:solidFill>
                  <a:prstDash val="solid"/>
                  <a:round/>
                  <a:headEnd type="none" w="sm" len="lg"/>
                  <a:tailEnd type="none" w="sm" len="lg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224" name="Line 137"/>
                <p:cNvSpPr/>
                <p:nvPr/>
              </p:nvSpPr>
              <p:spPr>
                <a:xfrm>
                  <a:off x="1397" y="2502"/>
                  <a:ext cx="0" cy="245"/>
                </a:xfrm>
                <a:prstGeom prst="line">
                  <a:avLst/>
                </a:prstGeom>
                <a:ln w="28575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225" name="Freeform 138"/>
                <p:cNvSpPr/>
                <p:nvPr/>
              </p:nvSpPr>
              <p:spPr>
                <a:xfrm>
                  <a:off x="1356" y="2742"/>
                  <a:ext cx="42" cy="44"/>
                </a:xfrm>
                <a:custGeom>
                  <a:avLst/>
                  <a:gdLst>
                    <a:gd name="txL" fmla="*/ 0 w 39"/>
                    <a:gd name="txT" fmla="*/ 0 h 39"/>
                    <a:gd name="txR" fmla="*/ 39 w 39"/>
                    <a:gd name="txB" fmla="*/ 39 h 39"/>
                  </a:gdLst>
                  <a:ahLst/>
                  <a:cxnLst>
                    <a:cxn ang="0">
                      <a:pos x="0" y="41"/>
                    </a:cxn>
                    <a:cxn ang="0">
                      <a:pos x="32" y="37"/>
                    </a:cxn>
                    <a:cxn ang="0">
                      <a:pos x="42" y="0"/>
                    </a:cxn>
                  </a:cxnLst>
                  <a:rect l="txL" t="txT" r="txR" b="txB"/>
                  <a:pathLst>
                    <a:path w="39" h="39">
                      <a:moveTo>
                        <a:pt x="0" y="36"/>
                      </a:moveTo>
                      <a:cubicBezTo>
                        <a:pt x="11" y="36"/>
                        <a:pt x="23" y="39"/>
                        <a:pt x="30" y="33"/>
                      </a:cubicBezTo>
                      <a:cubicBezTo>
                        <a:pt x="37" y="27"/>
                        <a:pt x="37" y="7"/>
                        <a:pt x="39" y="0"/>
                      </a:cubicBezTo>
                    </a:path>
                  </a:pathLst>
                </a:custGeom>
                <a:solidFill>
                  <a:srgbClr val="000099">
                    <a:alpha val="100000"/>
                  </a:srgbClr>
                </a:solidFill>
                <a:ln w="28575" cap="flat" cmpd="sng">
                  <a:solidFill>
                    <a:srgbClr val="1950FF">
                      <a:alpha val="100000"/>
                    </a:srgbClr>
                  </a:solidFill>
                  <a:prstDash val="solid"/>
                  <a:round/>
                  <a:headEnd type="none" w="sm" len="lg"/>
                  <a:tailEnd type="none" w="sm" len="lg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1226" name="Line 139"/>
                <p:cNvSpPr/>
                <p:nvPr/>
              </p:nvSpPr>
              <p:spPr>
                <a:xfrm>
                  <a:off x="956" y="2510"/>
                  <a:ext cx="19" cy="285"/>
                </a:xfrm>
                <a:prstGeom prst="line">
                  <a:avLst/>
                </a:prstGeom>
                <a:ln w="28575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227" name="Line 140"/>
                <p:cNvSpPr/>
                <p:nvPr/>
              </p:nvSpPr>
              <p:spPr>
                <a:xfrm flipH="1">
                  <a:off x="1202" y="2509"/>
                  <a:ext cx="18" cy="286"/>
                </a:xfrm>
                <a:prstGeom prst="line">
                  <a:avLst/>
                </a:prstGeom>
                <a:ln w="28575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228" name="Line 141"/>
                <p:cNvSpPr/>
                <p:nvPr/>
              </p:nvSpPr>
              <p:spPr>
                <a:xfrm>
                  <a:off x="676" y="2515"/>
                  <a:ext cx="280" cy="0"/>
                </a:xfrm>
                <a:prstGeom prst="line">
                  <a:avLst/>
                </a:prstGeom>
                <a:ln w="28575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229" name="Line 142"/>
                <p:cNvSpPr/>
                <p:nvPr/>
              </p:nvSpPr>
              <p:spPr>
                <a:xfrm>
                  <a:off x="1220" y="2509"/>
                  <a:ext cx="184" cy="0"/>
                </a:xfrm>
                <a:prstGeom prst="line">
                  <a:avLst/>
                </a:prstGeom>
                <a:ln w="28575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230" name="Line 143"/>
                <p:cNvSpPr/>
                <p:nvPr/>
              </p:nvSpPr>
              <p:spPr>
                <a:xfrm flipH="1">
                  <a:off x="1218" y="2508"/>
                  <a:ext cx="55" cy="61"/>
                </a:xfrm>
                <a:prstGeom prst="line">
                  <a:avLst/>
                </a:prstGeom>
                <a:ln w="12700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231" name="Line 144"/>
                <p:cNvSpPr/>
                <p:nvPr/>
              </p:nvSpPr>
              <p:spPr>
                <a:xfrm flipH="1">
                  <a:off x="1220" y="2512"/>
                  <a:ext cx="110" cy="129"/>
                </a:xfrm>
                <a:prstGeom prst="line">
                  <a:avLst/>
                </a:prstGeom>
                <a:ln w="12700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232" name="Line 145"/>
                <p:cNvSpPr/>
                <p:nvPr/>
              </p:nvSpPr>
              <p:spPr>
                <a:xfrm flipH="1">
                  <a:off x="1219" y="2511"/>
                  <a:ext cx="171" cy="199"/>
                </a:xfrm>
                <a:prstGeom prst="line">
                  <a:avLst/>
                </a:prstGeom>
                <a:ln w="12700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233" name="Line 146"/>
                <p:cNvSpPr/>
                <p:nvPr/>
              </p:nvSpPr>
              <p:spPr>
                <a:xfrm flipH="1">
                  <a:off x="1218" y="2572"/>
                  <a:ext cx="175" cy="204"/>
                </a:xfrm>
                <a:prstGeom prst="line">
                  <a:avLst/>
                </a:prstGeom>
                <a:ln w="12700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234" name="Line 147"/>
                <p:cNvSpPr/>
                <p:nvPr/>
              </p:nvSpPr>
              <p:spPr>
                <a:xfrm flipH="1">
                  <a:off x="1262" y="2635"/>
                  <a:ext cx="132" cy="151"/>
                </a:xfrm>
                <a:prstGeom prst="line">
                  <a:avLst/>
                </a:prstGeom>
                <a:ln w="12700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235" name="Line 148"/>
                <p:cNvSpPr/>
                <p:nvPr/>
              </p:nvSpPr>
              <p:spPr>
                <a:xfrm flipH="1">
                  <a:off x="1320" y="2702"/>
                  <a:ext cx="69" cy="80"/>
                </a:xfrm>
                <a:prstGeom prst="line">
                  <a:avLst/>
                </a:prstGeom>
                <a:ln w="12700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236" name="Line 149"/>
                <p:cNvSpPr/>
                <p:nvPr/>
              </p:nvSpPr>
              <p:spPr>
                <a:xfrm flipH="1">
                  <a:off x="686" y="2515"/>
                  <a:ext cx="48" cy="45"/>
                </a:xfrm>
                <a:prstGeom prst="line">
                  <a:avLst/>
                </a:prstGeom>
                <a:ln w="12700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237" name="Line 150"/>
                <p:cNvSpPr/>
                <p:nvPr/>
              </p:nvSpPr>
              <p:spPr>
                <a:xfrm flipH="1">
                  <a:off x="696" y="2515"/>
                  <a:ext cx="96" cy="99"/>
                </a:xfrm>
                <a:prstGeom prst="line">
                  <a:avLst/>
                </a:prstGeom>
                <a:ln w="12700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238" name="Line 151"/>
                <p:cNvSpPr/>
                <p:nvPr/>
              </p:nvSpPr>
              <p:spPr>
                <a:xfrm flipH="1">
                  <a:off x="696" y="2515"/>
                  <a:ext cx="170" cy="171"/>
                </a:xfrm>
                <a:prstGeom prst="line">
                  <a:avLst/>
                </a:prstGeom>
                <a:ln w="12700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239" name="Line 152"/>
                <p:cNvSpPr/>
                <p:nvPr/>
              </p:nvSpPr>
              <p:spPr>
                <a:xfrm flipH="1">
                  <a:off x="689" y="2515"/>
                  <a:ext cx="232" cy="252"/>
                </a:xfrm>
                <a:prstGeom prst="line">
                  <a:avLst/>
                </a:prstGeom>
                <a:ln w="12700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240" name="Line 153"/>
                <p:cNvSpPr/>
                <p:nvPr/>
              </p:nvSpPr>
              <p:spPr>
                <a:xfrm flipH="1">
                  <a:off x="696" y="2549"/>
                  <a:ext cx="260" cy="276"/>
                </a:xfrm>
                <a:prstGeom prst="line">
                  <a:avLst/>
                </a:prstGeom>
                <a:ln w="12700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241" name="Line 154"/>
                <p:cNvSpPr/>
                <p:nvPr/>
              </p:nvSpPr>
              <p:spPr>
                <a:xfrm flipH="1">
                  <a:off x="676" y="2624"/>
                  <a:ext cx="280" cy="286"/>
                </a:xfrm>
                <a:prstGeom prst="line">
                  <a:avLst/>
                </a:prstGeom>
                <a:ln w="12700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242" name="Line 155"/>
                <p:cNvSpPr/>
                <p:nvPr/>
              </p:nvSpPr>
              <p:spPr>
                <a:xfrm flipH="1">
                  <a:off x="863" y="2689"/>
                  <a:ext cx="93" cy="99"/>
                </a:xfrm>
                <a:prstGeom prst="line">
                  <a:avLst/>
                </a:prstGeom>
                <a:ln w="12700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243" name="Line 156"/>
                <p:cNvSpPr/>
                <p:nvPr/>
              </p:nvSpPr>
              <p:spPr>
                <a:xfrm flipH="1">
                  <a:off x="686" y="2831"/>
                  <a:ext cx="142" cy="150"/>
                </a:xfrm>
                <a:prstGeom prst="line">
                  <a:avLst/>
                </a:prstGeom>
                <a:ln w="12700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244" name="Line 157"/>
                <p:cNvSpPr/>
                <p:nvPr/>
              </p:nvSpPr>
              <p:spPr>
                <a:xfrm flipH="1">
                  <a:off x="696" y="2900"/>
                  <a:ext cx="132" cy="143"/>
                </a:xfrm>
                <a:prstGeom prst="line">
                  <a:avLst/>
                </a:prstGeom>
                <a:ln w="12700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  <p:sp>
              <p:nvSpPr>
                <p:cNvPr id="51245" name="Line 158"/>
                <p:cNvSpPr/>
                <p:nvPr/>
              </p:nvSpPr>
              <p:spPr>
                <a:xfrm flipH="1">
                  <a:off x="754" y="2965"/>
                  <a:ext cx="77" cy="85"/>
                </a:xfrm>
                <a:prstGeom prst="line">
                  <a:avLst/>
                </a:prstGeom>
                <a:ln w="12700" cap="flat" cmpd="sng">
                  <a:solidFill>
                    <a:srgbClr val="1950FF"/>
                  </a:solidFill>
                  <a:prstDash val="solid"/>
                  <a:headEnd type="none" w="sm" len="lg"/>
                  <a:tailEnd type="none" w="sm" len="lg"/>
                </a:ln>
              </p:spPr>
            </p:sp>
          </p:grpSp>
          <p:sp>
            <p:nvSpPr>
              <p:cNvPr id="51220" name="Line 159"/>
              <p:cNvSpPr/>
              <p:nvPr/>
            </p:nvSpPr>
            <p:spPr>
              <a:xfrm>
                <a:off x="948" y="2512"/>
                <a:ext cx="279" cy="0"/>
              </a:xfrm>
              <a:prstGeom prst="line">
                <a:avLst/>
              </a:prstGeom>
              <a:ln w="28575" cap="flat" cmpd="sng">
                <a:solidFill>
                  <a:srgbClr val="1950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51215" name="Rectangle 160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13.4.1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圆柱销和圆锥销</a:t>
            </a:r>
          </a:p>
          <a:p>
            <a:pPr algn="l">
              <a:lnSpc>
                <a:spcPct val="90000"/>
              </a:lnSpc>
            </a:pPr>
            <a:endParaRPr lang="zh-CN" altLang="en-US" i="0" dirty="0">
              <a:solidFill>
                <a:srgbClr val="CC3300"/>
              </a:solidFill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9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069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9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5069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A92E61C-3D1F-4163-87D2-A9247685291A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17:19:13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4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45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531459" name="Text Box 3"/>
          <p:cNvSpPr txBox="1"/>
          <p:nvPr/>
        </p:nvSpPr>
        <p:spPr>
          <a:xfrm>
            <a:off x="684213" y="869950"/>
            <a:ext cx="7632700" cy="1370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i="0" dirty="0">
                <a:latin typeface="Garamond" panose="02020404030301010803" pitchFamily="18" charset="0"/>
                <a:ea typeface="仿宋_GB2312" pitchFamily="49" charset="-122"/>
              </a:rPr>
              <a:t>开口销为由一段半圆形断面的低碳钢丝弯折而成的。</a:t>
            </a:r>
          </a:p>
          <a:p>
            <a:pPr algn="l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i="0" dirty="0">
                <a:latin typeface="Garamond" panose="02020404030301010803" pitchFamily="18" charset="0"/>
                <a:ea typeface="仿宋_GB2312" pitchFamily="49" charset="-122"/>
              </a:rPr>
              <a:t>与六角开槽螺母和六角开槽螺栓一起使用，作用是防止螺母的松动。</a:t>
            </a:r>
          </a:p>
        </p:txBody>
      </p:sp>
      <p:grpSp>
        <p:nvGrpSpPr>
          <p:cNvPr id="2" name="Group 4"/>
          <p:cNvGrpSpPr/>
          <p:nvPr/>
        </p:nvGrpSpPr>
        <p:grpSpPr>
          <a:xfrm flipV="1">
            <a:off x="1379538" y="2511425"/>
            <a:ext cx="180975" cy="1174750"/>
            <a:chOff x="4874" y="2099"/>
            <a:chExt cx="114" cy="740"/>
          </a:xfrm>
        </p:grpSpPr>
        <p:sp>
          <p:nvSpPr>
            <p:cNvPr id="52256" name="Freeform 5"/>
            <p:cNvSpPr/>
            <p:nvPr/>
          </p:nvSpPr>
          <p:spPr>
            <a:xfrm>
              <a:off x="4874" y="2099"/>
              <a:ext cx="114" cy="734"/>
            </a:xfrm>
            <a:custGeom>
              <a:avLst/>
              <a:gdLst>
                <a:gd name="txL" fmla="*/ 0 w 79"/>
                <a:gd name="txT" fmla="*/ 0 h 496"/>
                <a:gd name="txR" fmla="*/ 79 w 79"/>
                <a:gd name="txB" fmla="*/ 496 h 496"/>
              </a:gdLst>
              <a:ahLst/>
              <a:cxnLst>
                <a:cxn ang="0">
                  <a:pos x="17" y="734"/>
                </a:cxn>
                <a:cxn ang="0">
                  <a:pos x="17" y="287"/>
                </a:cxn>
                <a:cxn ang="0">
                  <a:pos x="12" y="138"/>
                </a:cxn>
                <a:cxn ang="0">
                  <a:pos x="0" y="67"/>
                </a:cxn>
                <a:cxn ang="0">
                  <a:pos x="10" y="16"/>
                </a:cxn>
                <a:cxn ang="0">
                  <a:pos x="58" y="1"/>
                </a:cxn>
                <a:cxn ang="0">
                  <a:pos x="98" y="24"/>
                </a:cxn>
                <a:cxn ang="0">
                  <a:pos x="113" y="70"/>
                </a:cxn>
                <a:cxn ang="0">
                  <a:pos x="85" y="203"/>
                </a:cxn>
                <a:cxn ang="0">
                  <a:pos x="85" y="309"/>
                </a:cxn>
                <a:cxn ang="0">
                  <a:pos x="85" y="627"/>
                </a:cxn>
              </a:cxnLst>
              <a:rect l="txL" t="txT" r="txR" b="txB"/>
              <a:pathLst>
                <a:path w="79" h="496">
                  <a:moveTo>
                    <a:pt x="12" y="496"/>
                  </a:moveTo>
                  <a:cubicBezTo>
                    <a:pt x="12" y="445"/>
                    <a:pt x="13" y="261"/>
                    <a:pt x="12" y="194"/>
                  </a:cubicBezTo>
                  <a:cubicBezTo>
                    <a:pt x="11" y="127"/>
                    <a:pt x="10" y="118"/>
                    <a:pt x="8" y="93"/>
                  </a:cubicBezTo>
                  <a:cubicBezTo>
                    <a:pt x="6" y="68"/>
                    <a:pt x="0" y="59"/>
                    <a:pt x="0" y="45"/>
                  </a:cubicBezTo>
                  <a:cubicBezTo>
                    <a:pt x="0" y="31"/>
                    <a:pt x="0" y="18"/>
                    <a:pt x="7" y="11"/>
                  </a:cubicBezTo>
                  <a:cubicBezTo>
                    <a:pt x="14" y="4"/>
                    <a:pt x="31" y="0"/>
                    <a:pt x="40" y="1"/>
                  </a:cubicBezTo>
                  <a:cubicBezTo>
                    <a:pt x="50" y="2"/>
                    <a:pt x="62" y="8"/>
                    <a:pt x="68" y="16"/>
                  </a:cubicBezTo>
                  <a:cubicBezTo>
                    <a:pt x="74" y="24"/>
                    <a:pt x="79" y="27"/>
                    <a:pt x="78" y="47"/>
                  </a:cubicBezTo>
                  <a:cubicBezTo>
                    <a:pt x="77" y="67"/>
                    <a:pt x="62" y="110"/>
                    <a:pt x="59" y="137"/>
                  </a:cubicBezTo>
                  <a:cubicBezTo>
                    <a:pt x="56" y="164"/>
                    <a:pt x="59" y="161"/>
                    <a:pt x="59" y="209"/>
                  </a:cubicBezTo>
                  <a:cubicBezTo>
                    <a:pt x="59" y="257"/>
                    <a:pt x="59" y="379"/>
                    <a:pt x="59" y="424"/>
                  </a:cubicBezTo>
                </a:path>
              </a:pathLst>
            </a:custGeom>
            <a:noFill/>
            <a:ln w="28575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sm" len="lg"/>
              <a:tailEnd type="none" w="sm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7" name="Freeform 6"/>
            <p:cNvSpPr/>
            <p:nvPr/>
          </p:nvSpPr>
          <p:spPr>
            <a:xfrm>
              <a:off x="4900" y="2130"/>
              <a:ext cx="61" cy="709"/>
            </a:xfrm>
            <a:custGeom>
              <a:avLst/>
              <a:gdLst>
                <a:gd name="txL" fmla="*/ 0 w 42"/>
                <a:gd name="txT" fmla="*/ 0 h 479"/>
                <a:gd name="txR" fmla="*/ 42 w 42"/>
                <a:gd name="txB" fmla="*/ 479 h 479"/>
              </a:gdLst>
              <a:ahLst/>
              <a:cxnLst>
                <a:cxn ang="0">
                  <a:pos x="25" y="709"/>
                </a:cxn>
                <a:cxn ang="0">
                  <a:pos x="25" y="293"/>
                </a:cxn>
                <a:cxn ang="0">
                  <a:pos x="23" y="188"/>
                </a:cxn>
                <a:cxn ang="0">
                  <a:pos x="15" y="90"/>
                </a:cxn>
                <a:cxn ang="0">
                  <a:pos x="3" y="53"/>
                </a:cxn>
                <a:cxn ang="0">
                  <a:pos x="3" y="19"/>
                </a:cxn>
                <a:cxn ang="0">
                  <a:pos x="23" y="1"/>
                </a:cxn>
                <a:cxn ang="0">
                  <a:pos x="51" y="10"/>
                </a:cxn>
                <a:cxn ang="0">
                  <a:pos x="57" y="46"/>
                </a:cxn>
                <a:cxn ang="0">
                  <a:pos x="26" y="130"/>
                </a:cxn>
              </a:cxnLst>
              <a:rect l="txL" t="txT" r="txR" b="txB"/>
              <a:pathLst>
                <a:path w="42" h="479">
                  <a:moveTo>
                    <a:pt x="17" y="479"/>
                  </a:moveTo>
                  <a:cubicBezTo>
                    <a:pt x="17" y="432"/>
                    <a:pt x="17" y="257"/>
                    <a:pt x="17" y="198"/>
                  </a:cubicBezTo>
                  <a:cubicBezTo>
                    <a:pt x="17" y="139"/>
                    <a:pt x="17" y="150"/>
                    <a:pt x="16" y="127"/>
                  </a:cubicBezTo>
                  <a:cubicBezTo>
                    <a:pt x="15" y="104"/>
                    <a:pt x="12" y="76"/>
                    <a:pt x="10" y="61"/>
                  </a:cubicBezTo>
                  <a:cubicBezTo>
                    <a:pt x="8" y="46"/>
                    <a:pt x="3" y="44"/>
                    <a:pt x="2" y="36"/>
                  </a:cubicBezTo>
                  <a:cubicBezTo>
                    <a:pt x="1" y="28"/>
                    <a:pt x="0" y="19"/>
                    <a:pt x="2" y="13"/>
                  </a:cubicBezTo>
                  <a:cubicBezTo>
                    <a:pt x="4" y="7"/>
                    <a:pt x="11" y="2"/>
                    <a:pt x="16" y="1"/>
                  </a:cubicBezTo>
                  <a:cubicBezTo>
                    <a:pt x="21" y="0"/>
                    <a:pt x="31" y="2"/>
                    <a:pt x="35" y="7"/>
                  </a:cubicBezTo>
                  <a:cubicBezTo>
                    <a:pt x="39" y="12"/>
                    <a:pt x="42" y="18"/>
                    <a:pt x="39" y="31"/>
                  </a:cubicBezTo>
                  <a:cubicBezTo>
                    <a:pt x="36" y="44"/>
                    <a:pt x="22" y="76"/>
                    <a:pt x="18" y="88"/>
                  </a:cubicBezTo>
                </a:path>
              </a:pathLst>
            </a:custGeom>
            <a:noFill/>
            <a:ln w="28575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sm" len="lg"/>
              <a:tailEnd type="none" w="sm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8" name="Line 7"/>
            <p:cNvSpPr/>
            <p:nvPr/>
          </p:nvSpPr>
          <p:spPr>
            <a:xfrm>
              <a:off x="4886" y="2832"/>
              <a:ext cx="46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sm" len="lg"/>
              <a:tailEnd type="none" w="sm" len="lg"/>
            </a:ln>
          </p:spPr>
        </p:sp>
        <p:sp>
          <p:nvSpPr>
            <p:cNvPr id="52259" name="Line 8"/>
            <p:cNvSpPr/>
            <p:nvPr/>
          </p:nvSpPr>
          <p:spPr>
            <a:xfrm>
              <a:off x="4929" y="2720"/>
              <a:ext cx="36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sm" len="lg"/>
              <a:tailEnd type="none" w="sm" len="lg"/>
            </a:ln>
          </p:spPr>
        </p:sp>
      </p:grpSp>
      <p:grpSp>
        <p:nvGrpSpPr>
          <p:cNvPr id="3" name="Group 9"/>
          <p:cNvGrpSpPr/>
          <p:nvPr/>
        </p:nvGrpSpPr>
        <p:grpSpPr>
          <a:xfrm flipV="1">
            <a:off x="2970213" y="2495550"/>
            <a:ext cx="760412" cy="1174750"/>
            <a:chOff x="4850" y="3014"/>
            <a:chExt cx="479" cy="740"/>
          </a:xfrm>
        </p:grpSpPr>
        <p:sp>
          <p:nvSpPr>
            <p:cNvPr id="52246" name="Rectangle 10"/>
            <p:cNvSpPr/>
            <p:nvPr/>
          </p:nvSpPr>
          <p:spPr>
            <a:xfrm>
              <a:off x="4850" y="3014"/>
              <a:ext cx="479" cy="7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52247" name="Freeform 11"/>
            <p:cNvSpPr/>
            <p:nvPr/>
          </p:nvSpPr>
          <p:spPr>
            <a:xfrm>
              <a:off x="5028" y="3080"/>
              <a:ext cx="117" cy="150"/>
            </a:xfrm>
            <a:custGeom>
              <a:avLst/>
              <a:gdLst>
                <a:gd name="txL" fmla="*/ 0 w 82"/>
                <a:gd name="txT" fmla="*/ 0 h 102"/>
                <a:gd name="txR" fmla="*/ 82 w 82"/>
                <a:gd name="txB" fmla="*/ 102 h 102"/>
              </a:gdLst>
              <a:ahLst/>
              <a:cxnLst>
                <a:cxn ang="0">
                  <a:pos x="21" y="143"/>
                </a:cxn>
                <a:cxn ang="0">
                  <a:pos x="1" y="66"/>
                </a:cxn>
                <a:cxn ang="0">
                  <a:pos x="11" y="16"/>
                </a:cxn>
                <a:cxn ang="0">
                  <a:pos x="60" y="1"/>
                </a:cxn>
                <a:cxn ang="0">
                  <a:pos x="100" y="24"/>
                </a:cxn>
                <a:cxn ang="0">
                  <a:pos x="114" y="69"/>
                </a:cxn>
                <a:cxn ang="0">
                  <a:pos x="87" y="150"/>
                </a:cxn>
              </a:cxnLst>
              <a:rect l="txL" t="txT" r="txR" b="txB"/>
              <a:pathLst>
                <a:path w="82" h="102">
                  <a:moveTo>
                    <a:pt x="15" y="97"/>
                  </a:moveTo>
                  <a:cubicBezTo>
                    <a:pt x="8" y="78"/>
                    <a:pt x="2" y="59"/>
                    <a:pt x="1" y="45"/>
                  </a:cubicBezTo>
                  <a:cubicBezTo>
                    <a:pt x="0" y="31"/>
                    <a:pt x="1" y="18"/>
                    <a:pt x="8" y="11"/>
                  </a:cubicBezTo>
                  <a:cubicBezTo>
                    <a:pt x="15" y="4"/>
                    <a:pt x="32" y="0"/>
                    <a:pt x="42" y="1"/>
                  </a:cubicBezTo>
                  <a:cubicBezTo>
                    <a:pt x="52" y="2"/>
                    <a:pt x="64" y="8"/>
                    <a:pt x="70" y="16"/>
                  </a:cubicBezTo>
                  <a:cubicBezTo>
                    <a:pt x="76" y="24"/>
                    <a:pt x="82" y="33"/>
                    <a:pt x="80" y="47"/>
                  </a:cubicBezTo>
                  <a:cubicBezTo>
                    <a:pt x="78" y="61"/>
                    <a:pt x="69" y="81"/>
                    <a:pt x="61" y="102"/>
                  </a:cubicBezTo>
                </a:path>
              </a:pathLst>
            </a:custGeom>
            <a:noFill/>
            <a:ln w="1905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sm" len="lg"/>
              <a:tailEnd type="none" w="sm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8" name="Freeform 12"/>
            <p:cNvSpPr/>
            <p:nvPr/>
          </p:nvSpPr>
          <p:spPr>
            <a:xfrm>
              <a:off x="5054" y="3111"/>
              <a:ext cx="62" cy="110"/>
            </a:xfrm>
            <a:custGeom>
              <a:avLst/>
              <a:gdLst>
                <a:gd name="txL" fmla="*/ 0 w 43"/>
                <a:gd name="txT" fmla="*/ 0 h 74"/>
                <a:gd name="txR" fmla="*/ 43 w 43"/>
                <a:gd name="txB" fmla="*/ 74 h 74"/>
              </a:gdLst>
              <a:ahLst/>
              <a:cxnLst>
                <a:cxn ang="0">
                  <a:pos x="19" y="109"/>
                </a:cxn>
                <a:cxn ang="0">
                  <a:pos x="4" y="54"/>
                </a:cxn>
                <a:cxn ang="0">
                  <a:pos x="3" y="13"/>
                </a:cxn>
                <a:cxn ang="0">
                  <a:pos x="25" y="1"/>
                </a:cxn>
                <a:cxn ang="0">
                  <a:pos x="48" y="4"/>
                </a:cxn>
                <a:cxn ang="0">
                  <a:pos x="61" y="27"/>
                </a:cxn>
                <a:cxn ang="0">
                  <a:pos x="37" y="110"/>
                </a:cxn>
              </a:cxnLst>
              <a:rect l="txL" t="txT" r="txR" b="txB"/>
              <a:pathLst>
                <a:path w="43" h="74">
                  <a:moveTo>
                    <a:pt x="13" y="73"/>
                  </a:moveTo>
                  <a:cubicBezTo>
                    <a:pt x="9" y="60"/>
                    <a:pt x="5" y="47"/>
                    <a:pt x="3" y="36"/>
                  </a:cubicBezTo>
                  <a:cubicBezTo>
                    <a:pt x="1" y="25"/>
                    <a:pt x="0" y="15"/>
                    <a:pt x="2" y="9"/>
                  </a:cubicBezTo>
                  <a:cubicBezTo>
                    <a:pt x="4" y="3"/>
                    <a:pt x="12" y="2"/>
                    <a:pt x="17" y="1"/>
                  </a:cubicBezTo>
                  <a:cubicBezTo>
                    <a:pt x="22" y="0"/>
                    <a:pt x="29" y="0"/>
                    <a:pt x="33" y="3"/>
                  </a:cubicBezTo>
                  <a:cubicBezTo>
                    <a:pt x="37" y="6"/>
                    <a:pt x="43" y="6"/>
                    <a:pt x="42" y="18"/>
                  </a:cubicBezTo>
                  <a:cubicBezTo>
                    <a:pt x="41" y="30"/>
                    <a:pt x="33" y="52"/>
                    <a:pt x="26" y="74"/>
                  </a:cubicBezTo>
                </a:path>
              </a:pathLst>
            </a:custGeom>
            <a:noFill/>
            <a:ln w="1905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sm" len="lg"/>
              <a:tailEnd type="none" w="sm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9" name="Freeform 13"/>
            <p:cNvSpPr/>
            <p:nvPr/>
          </p:nvSpPr>
          <p:spPr>
            <a:xfrm>
              <a:off x="4945" y="3504"/>
              <a:ext cx="220" cy="204"/>
            </a:xfrm>
            <a:custGeom>
              <a:avLst/>
              <a:gdLst>
                <a:gd name="txL" fmla="*/ 0 w 152"/>
                <a:gd name="txT" fmla="*/ 0 h 138"/>
                <a:gd name="txR" fmla="*/ 152 w 152"/>
                <a:gd name="txB" fmla="*/ 138 h 138"/>
              </a:gdLst>
              <a:ahLst/>
              <a:cxnLst>
                <a:cxn ang="0">
                  <a:pos x="94" y="0"/>
                </a:cxn>
                <a:cxn ang="0">
                  <a:pos x="0" y="183"/>
                </a:cxn>
                <a:cxn ang="0">
                  <a:pos x="41" y="204"/>
                </a:cxn>
                <a:cxn ang="0">
                  <a:pos x="137" y="7"/>
                </a:cxn>
                <a:cxn ang="0">
                  <a:pos x="188" y="135"/>
                </a:cxn>
                <a:cxn ang="0">
                  <a:pos x="220" y="123"/>
                </a:cxn>
                <a:cxn ang="0">
                  <a:pos x="164" y="3"/>
                </a:cxn>
              </a:cxnLst>
              <a:rect l="txL" t="txT" r="txR" b="txB"/>
              <a:pathLst>
                <a:path w="152" h="138">
                  <a:moveTo>
                    <a:pt x="65" y="0"/>
                  </a:moveTo>
                  <a:lnTo>
                    <a:pt x="0" y="124"/>
                  </a:lnTo>
                  <a:lnTo>
                    <a:pt x="28" y="138"/>
                  </a:lnTo>
                  <a:lnTo>
                    <a:pt x="95" y="5"/>
                  </a:lnTo>
                  <a:lnTo>
                    <a:pt x="130" y="91"/>
                  </a:lnTo>
                  <a:lnTo>
                    <a:pt x="152" y="83"/>
                  </a:lnTo>
                  <a:lnTo>
                    <a:pt x="113" y="2"/>
                  </a:lnTo>
                </a:path>
              </a:pathLst>
            </a:custGeom>
            <a:noFill/>
            <a:ln w="1905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sm" len="lg"/>
              <a:tailEnd type="none" w="sm" len="lg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2250" name="Group 14"/>
            <p:cNvGrpSpPr/>
            <p:nvPr/>
          </p:nvGrpSpPr>
          <p:grpSpPr>
            <a:xfrm>
              <a:off x="4890" y="3030"/>
              <a:ext cx="424" cy="648"/>
              <a:chOff x="4735" y="3030"/>
              <a:chExt cx="424" cy="648"/>
            </a:xfrm>
          </p:grpSpPr>
          <p:sp>
            <p:nvSpPr>
              <p:cNvPr id="52251" name="Oval 15"/>
              <p:cNvSpPr/>
              <p:nvPr/>
            </p:nvSpPr>
            <p:spPr>
              <a:xfrm>
                <a:off x="4783" y="3220"/>
                <a:ext cx="292" cy="284"/>
              </a:xfrm>
              <a:prstGeom prst="ellipse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headEnd type="none" w="sm" len="lg"/>
                <a:tailEnd type="none" w="sm" len="lg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2252" name="Oval 16"/>
              <p:cNvSpPr/>
              <p:nvPr/>
            </p:nvSpPr>
            <p:spPr>
              <a:xfrm>
                <a:off x="4812" y="3249"/>
                <a:ext cx="231" cy="224"/>
              </a:xfrm>
              <a:prstGeom prst="ellipse">
                <a:avLst/>
              </a:prstGeom>
              <a:noFill/>
              <a:ln w="28575" cap="flat" cmpd="sng">
                <a:solidFill>
                  <a:srgbClr val="FF0000"/>
                </a:solidFill>
                <a:prstDash val="solid"/>
                <a:headEnd type="none" w="sm" len="lg"/>
                <a:tailEnd type="none" w="sm" len="lg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52253" name="Group 17"/>
              <p:cNvGrpSpPr/>
              <p:nvPr/>
            </p:nvGrpSpPr>
            <p:grpSpPr>
              <a:xfrm>
                <a:off x="4735" y="3030"/>
                <a:ext cx="424" cy="648"/>
                <a:chOff x="4599" y="1020"/>
                <a:chExt cx="293" cy="438"/>
              </a:xfrm>
            </p:grpSpPr>
            <p:sp>
              <p:nvSpPr>
                <p:cNvPr id="52254" name="Line 18"/>
                <p:cNvSpPr/>
                <p:nvPr/>
              </p:nvSpPr>
              <p:spPr>
                <a:xfrm>
                  <a:off x="4599" y="1246"/>
                  <a:ext cx="293" cy="0"/>
                </a:xfrm>
                <a:prstGeom prst="line">
                  <a:avLst/>
                </a:prstGeom>
                <a:ln w="9525" cap="flat" cmpd="sng">
                  <a:solidFill>
                    <a:srgbClr val="FF0000"/>
                  </a:solidFill>
                  <a:prstDash val="lgDashDot"/>
                  <a:headEnd type="none" w="sm" len="lg"/>
                  <a:tailEnd type="none" w="sm" len="lg"/>
                </a:ln>
              </p:spPr>
            </p:sp>
            <p:sp>
              <p:nvSpPr>
                <p:cNvPr id="52255" name="Line 19"/>
                <p:cNvSpPr/>
                <p:nvPr/>
              </p:nvSpPr>
              <p:spPr>
                <a:xfrm>
                  <a:off x="4733" y="1020"/>
                  <a:ext cx="0" cy="438"/>
                </a:xfrm>
                <a:prstGeom prst="line">
                  <a:avLst/>
                </a:prstGeom>
                <a:ln w="9525" cap="flat" cmpd="sng">
                  <a:solidFill>
                    <a:srgbClr val="FF0000"/>
                  </a:solidFill>
                  <a:prstDash val="lgDashDot"/>
                  <a:headEnd type="none" w="sm" len="lg"/>
                  <a:tailEnd type="none" w="sm" len="lg"/>
                </a:ln>
              </p:spPr>
            </p:sp>
          </p:grpSp>
        </p:grpSp>
      </p:grpSp>
      <p:grpSp>
        <p:nvGrpSpPr>
          <p:cNvPr id="6" name="Group 20"/>
          <p:cNvGrpSpPr/>
          <p:nvPr/>
        </p:nvGrpSpPr>
        <p:grpSpPr>
          <a:xfrm>
            <a:off x="1695450" y="3009900"/>
            <a:ext cx="306388" cy="288925"/>
            <a:chOff x="5033" y="2413"/>
            <a:chExt cx="193" cy="182"/>
          </a:xfrm>
        </p:grpSpPr>
        <p:sp>
          <p:nvSpPr>
            <p:cNvPr id="52236" name="Oval 21"/>
            <p:cNvSpPr/>
            <p:nvPr/>
          </p:nvSpPr>
          <p:spPr>
            <a:xfrm>
              <a:off x="5033" y="2414"/>
              <a:ext cx="193" cy="181"/>
            </a:xfrm>
            <a:prstGeom prst="ellipse">
              <a:avLst/>
            </a:prstGeom>
            <a:noFill/>
            <a:ln w="19050" cap="flat" cmpd="sng">
              <a:solidFill>
                <a:srgbClr val="FF0000"/>
              </a:solidFill>
              <a:prstDash val="solid"/>
              <a:headEnd type="none" w="sm" len="lg"/>
              <a:tailEnd type="none" w="sm" len="lg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52237" name="Group 22"/>
            <p:cNvGrpSpPr/>
            <p:nvPr/>
          </p:nvGrpSpPr>
          <p:grpSpPr>
            <a:xfrm>
              <a:off x="5127" y="2414"/>
              <a:ext cx="98" cy="164"/>
              <a:chOff x="5127" y="2414"/>
              <a:chExt cx="98" cy="164"/>
            </a:xfrm>
          </p:grpSpPr>
          <p:sp>
            <p:nvSpPr>
              <p:cNvPr id="52243" name="Line 23"/>
              <p:cNvSpPr/>
              <p:nvPr/>
            </p:nvSpPr>
            <p:spPr>
              <a:xfrm>
                <a:off x="5127" y="2414"/>
                <a:ext cx="98" cy="114"/>
              </a:xfrm>
              <a:prstGeom prst="line">
                <a:avLst/>
              </a:prstGeom>
              <a:ln w="9525" cap="flat" cmpd="sng">
                <a:solidFill>
                  <a:srgbClr val="FF0000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52244" name="Line 24"/>
              <p:cNvSpPr/>
              <p:nvPr/>
            </p:nvSpPr>
            <p:spPr>
              <a:xfrm>
                <a:off x="5132" y="2474"/>
                <a:ext cx="74" cy="86"/>
              </a:xfrm>
              <a:prstGeom prst="line">
                <a:avLst/>
              </a:prstGeom>
              <a:ln w="9525" cap="flat" cmpd="sng">
                <a:solidFill>
                  <a:srgbClr val="FF0000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52245" name="Line 25"/>
              <p:cNvSpPr/>
              <p:nvPr/>
            </p:nvSpPr>
            <p:spPr>
              <a:xfrm>
                <a:off x="5135" y="2529"/>
                <a:ext cx="43" cy="49"/>
              </a:xfrm>
              <a:prstGeom prst="line">
                <a:avLst/>
              </a:prstGeom>
              <a:ln w="9525" cap="flat" cmpd="sng">
                <a:solidFill>
                  <a:srgbClr val="FF0000"/>
                </a:solidFill>
                <a:prstDash val="solid"/>
                <a:headEnd type="none" w="sm" len="lg"/>
                <a:tailEnd type="none" w="sm" len="lg"/>
              </a:ln>
            </p:spPr>
          </p:sp>
        </p:grpSp>
        <p:grpSp>
          <p:nvGrpSpPr>
            <p:cNvPr id="52238" name="Group 26"/>
            <p:cNvGrpSpPr/>
            <p:nvPr/>
          </p:nvGrpSpPr>
          <p:grpSpPr>
            <a:xfrm>
              <a:off x="5037" y="2433"/>
              <a:ext cx="97" cy="154"/>
              <a:chOff x="5037" y="2433"/>
              <a:chExt cx="97" cy="154"/>
            </a:xfrm>
          </p:grpSpPr>
          <p:sp>
            <p:nvSpPr>
              <p:cNvPr id="52240" name="Line 27"/>
              <p:cNvSpPr/>
              <p:nvPr/>
            </p:nvSpPr>
            <p:spPr>
              <a:xfrm>
                <a:off x="5073" y="2433"/>
                <a:ext cx="61" cy="71"/>
              </a:xfrm>
              <a:prstGeom prst="line">
                <a:avLst/>
              </a:prstGeom>
              <a:ln w="9525" cap="flat" cmpd="sng">
                <a:solidFill>
                  <a:srgbClr val="FF0000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52241" name="Line 28"/>
              <p:cNvSpPr/>
              <p:nvPr/>
            </p:nvSpPr>
            <p:spPr>
              <a:xfrm>
                <a:off x="5047" y="2457"/>
                <a:ext cx="73" cy="85"/>
              </a:xfrm>
              <a:prstGeom prst="line">
                <a:avLst/>
              </a:prstGeom>
              <a:ln w="9525" cap="flat" cmpd="sng">
                <a:solidFill>
                  <a:srgbClr val="FF0000"/>
                </a:solidFill>
                <a:prstDash val="solid"/>
                <a:headEnd type="none" w="sm" len="lg"/>
                <a:tailEnd type="none" w="sm" len="lg"/>
              </a:ln>
            </p:spPr>
          </p:sp>
          <p:sp>
            <p:nvSpPr>
              <p:cNvPr id="52242" name="Line 29"/>
              <p:cNvSpPr/>
              <p:nvPr/>
            </p:nvSpPr>
            <p:spPr>
              <a:xfrm>
                <a:off x="5037" y="2497"/>
                <a:ext cx="79" cy="90"/>
              </a:xfrm>
              <a:prstGeom prst="line">
                <a:avLst/>
              </a:prstGeom>
              <a:ln w="9525" cap="flat" cmpd="sng">
                <a:solidFill>
                  <a:srgbClr val="FF0000"/>
                </a:solidFill>
                <a:prstDash val="solid"/>
                <a:headEnd type="none" w="sm" len="lg"/>
                <a:tailEnd type="none" w="sm" len="lg"/>
              </a:ln>
            </p:spPr>
          </p:sp>
        </p:grpSp>
        <p:sp>
          <p:nvSpPr>
            <p:cNvPr id="52239" name="Line 30"/>
            <p:cNvSpPr/>
            <p:nvPr/>
          </p:nvSpPr>
          <p:spPr>
            <a:xfrm flipV="1">
              <a:off x="5128" y="2413"/>
              <a:ext cx="0" cy="182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sm" len="lg"/>
              <a:tailEnd type="none" w="sm" len="lg"/>
            </a:ln>
          </p:spPr>
        </p:sp>
      </p:grpSp>
      <p:sp>
        <p:nvSpPr>
          <p:cNvPr id="52233" name="Rectangle 3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13.4.2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开口销</a:t>
            </a:r>
            <a:endParaRPr lang="zh-CN" altLang="en-US" i="0" dirty="0">
              <a:solidFill>
                <a:srgbClr val="CC33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pic>
        <p:nvPicPr>
          <p:cNvPr id="52234" name="Picture 34"/>
          <p:cNvPicPr>
            <a:picLocks noChangeAspect="1"/>
          </p:cNvPicPr>
          <p:nvPr/>
        </p:nvPicPr>
        <p:blipFill>
          <a:blip r:embed="rId2">
            <a:lum bright="20001"/>
          </a:blip>
          <a:srcRect l="39314" t="38129" r="16653" b="30904"/>
          <a:stretch>
            <a:fillRect/>
          </a:stretch>
        </p:blipFill>
        <p:spPr>
          <a:xfrm>
            <a:off x="1460500" y="3894138"/>
            <a:ext cx="6038850" cy="2654300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52235" name="Picture 34"/>
          <p:cNvPicPr>
            <a:picLocks noChangeAspect="1"/>
          </p:cNvPicPr>
          <p:nvPr/>
        </p:nvPicPr>
        <p:blipFill>
          <a:blip r:embed="rId2">
            <a:lum bright="20001"/>
          </a:blip>
          <a:srcRect l="12338" t="47742" r="60847" b="30904"/>
          <a:stretch>
            <a:fillRect/>
          </a:stretch>
        </p:blipFill>
        <p:spPr>
          <a:xfrm>
            <a:off x="4459288" y="2182813"/>
            <a:ext cx="3268662" cy="1627187"/>
          </a:xfrm>
          <a:prstGeom prst="rect">
            <a:avLst/>
          </a:prstGeom>
          <a:noFill/>
          <a:ln w="4763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1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31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7BB239-61A7-4EFC-A790-61C9F405B18A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17:19:13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6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5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10245" name="Rectangle 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13.1.1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螺纹的基本要素与种类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牙型</a:t>
            </a:r>
          </a:p>
        </p:txBody>
      </p:sp>
      <p:grpSp>
        <p:nvGrpSpPr>
          <p:cNvPr id="10246" name="Group 3"/>
          <p:cNvGrpSpPr/>
          <p:nvPr/>
        </p:nvGrpSpPr>
        <p:grpSpPr>
          <a:xfrm>
            <a:off x="1555750" y="1112838"/>
            <a:ext cx="6253163" cy="2901950"/>
            <a:chOff x="1566" y="776"/>
            <a:chExt cx="3419" cy="1611"/>
          </a:xfrm>
        </p:grpSpPr>
        <p:sp>
          <p:nvSpPr>
            <p:cNvPr id="10252" name="Line 4"/>
            <p:cNvSpPr>
              <a:spLocks noChangeAspect="1"/>
            </p:cNvSpPr>
            <p:nvPr/>
          </p:nvSpPr>
          <p:spPr>
            <a:xfrm rot="-72769" flipH="1">
              <a:off x="3304" y="938"/>
              <a:ext cx="171" cy="143"/>
            </a:xfrm>
            <a:prstGeom prst="line">
              <a:avLst/>
            </a:prstGeom>
            <a:ln w="12700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53" name="Freeform 5"/>
            <p:cNvSpPr>
              <a:spLocks noChangeAspect="1"/>
            </p:cNvSpPr>
            <p:nvPr/>
          </p:nvSpPr>
          <p:spPr>
            <a:xfrm rot="-72769">
              <a:off x="2843" y="1189"/>
              <a:ext cx="1641" cy="431"/>
            </a:xfrm>
            <a:custGeom>
              <a:avLst/>
              <a:gdLst>
                <a:gd name="txL" fmla="*/ 0 w 1268"/>
                <a:gd name="txT" fmla="*/ 0 h 333"/>
                <a:gd name="txR" fmla="*/ 1268 w 1268"/>
                <a:gd name="txB" fmla="*/ 333 h 333"/>
              </a:gdLst>
              <a:ahLst/>
              <a:cxnLst>
                <a:cxn ang="0">
                  <a:pos x="1641" y="26"/>
                </a:cxn>
                <a:cxn ang="0">
                  <a:pos x="1594" y="57"/>
                </a:cxn>
                <a:cxn ang="0">
                  <a:pos x="1512" y="160"/>
                </a:cxn>
                <a:cxn ang="0">
                  <a:pos x="1470" y="207"/>
                </a:cxn>
                <a:cxn ang="0">
                  <a:pos x="1377" y="331"/>
                </a:cxn>
                <a:cxn ang="0">
                  <a:pos x="1191" y="378"/>
                </a:cxn>
                <a:cxn ang="0">
                  <a:pos x="1061" y="425"/>
                </a:cxn>
                <a:cxn ang="0">
                  <a:pos x="606" y="399"/>
                </a:cxn>
                <a:cxn ang="0">
                  <a:pos x="440" y="368"/>
                </a:cxn>
                <a:cxn ang="0">
                  <a:pos x="368" y="347"/>
                </a:cxn>
                <a:cxn ang="0">
                  <a:pos x="352" y="342"/>
                </a:cxn>
                <a:cxn ang="0">
                  <a:pos x="280" y="305"/>
                </a:cxn>
                <a:cxn ang="0">
                  <a:pos x="207" y="233"/>
                </a:cxn>
                <a:cxn ang="0">
                  <a:pos x="109" y="140"/>
                </a:cxn>
                <a:cxn ang="0">
                  <a:pos x="78" y="124"/>
                </a:cxn>
                <a:cxn ang="0">
                  <a:pos x="47" y="104"/>
                </a:cxn>
                <a:cxn ang="0">
                  <a:pos x="21" y="57"/>
                </a:cxn>
                <a:cxn ang="0">
                  <a:pos x="16" y="5"/>
                </a:cxn>
                <a:cxn ang="0">
                  <a:pos x="0" y="0"/>
                </a:cxn>
              </a:cxnLst>
              <a:rect l="txL" t="txT" r="txR" b="txB"/>
              <a:pathLst>
                <a:path w="1268" h="333">
                  <a:moveTo>
                    <a:pt x="1268" y="20"/>
                  </a:moveTo>
                  <a:cubicBezTo>
                    <a:pt x="1252" y="31"/>
                    <a:pt x="1251" y="39"/>
                    <a:pt x="1232" y="44"/>
                  </a:cubicBezTo>
                  <a:cubicBezTo>
                    <a:pt x="1212" y="74"/>
                    <a:pt x="1185" y="90"/>
                    <a:pt x="1168" y="124"/>
                  </a:cubicBezTo>
                  <a:cubicBezTo>
                    <a:pt x="1161" y="138"/>
                    <a:pt x="1136" y="160"/>
                    <a:pt x="1136" y="160"/>
                  </a:cubicBezTo>
                  <a:cubicBezTo>
                    <a:pt x="1126" y="190"/>
                    <a:pt x="1093" y="241"/>
                    <a:pt x="1064" y="256"/>
                  </a:cubicBezTo>
                  <a:cubicBezTo>
                    <a:pt x="1022" y="277"/>
                    <a:pt x="966" y="281"/>
                    <a:pt x="920" y="292"/>
                  </a:cubicBezTo>
                  <a:cubicBezTo>
                    <a:pt x="884" y="301"/>
                    <a:pt x="855" y="319"/>
                    <a:pt x="820" y="328"/>
                  </a:cubicBezTo>
                  <a:cubicBezTo>
                    <a:pt x="701" y="326"/>
                    <a:pt x="584" y="333"/>
                    <a:pt x="468" y="308"/>
                  </a:cubicBezTo>
                  <a:cubicBezTo>
                    <a:pt x="425" y="299"/>
                    <a:pt x="383" y="293"/>
                    <a:pt x="340" y="284"/>
                  </a:cubicBezTo>
                  <a:cubicBezTo>
                    <a:pt x="315" y="279"/>
                    <a:pt x="307" y="276"/>
                    <a:pt x="284" y="268"/>
                  </a:cubicBezTo>
                  <a:cubicBezTo>
                    <a:pt x="280" y="267"/>
                    <a:pt x="272" y="264"/>
                    <a:pt x="272" y="264"/>
                  </a:cubicBezTo>
                  <a:cubicBezTo>
                    <a:pt x="253" y="249"/>
                    <a:pt x="239" y="244"/>
                    <a:pt x="216" y="236"/>
                  </a:cubicBezTo>
                  <a:cubicBezTo>
                    <a:pt x="199" y="219"/>
                    <a:pt x="180" y="193"/>
                    <a:pt x="160" y="180"/>
                  </a:cubicBezTo>
                  <a:cubicBezTo>
                    <a:pt x="139" y="149"/>
                    <a:pt x="117" y="125"/>
                    <a:pt x="84" y="108"/>
                  </a:cubicBezTo>
                  <a:cubicBezTo>
                    <a:pt x="76" y="104"/>
                    <a:pt x="68" y="100"/>
                    <a:pt x="60" y="96"/>
                  </a:cubicBezTo>
                  <a:cubicBezTo>
                    <a:pt x="52" y="91"/>
                    <a:pt x="36" y="80"/>
                    <a:pt x="36" y="80"/>
                  </a:cubicBezTo>
                  <a:cubicBezTo>
                    <a:pt x="32" y="67"/>
                    <a:pt x="16" y="44"/>
                    <a:pt x="16" y="44"/>
                  </a:cubicBezTo>
                  <a:cubicBezTo>
                    <a:pt x="15" y="31"/>
                    <a:pt x="17" y="17"/>
                    <a:pt x="12" y="4"/>
                  </a:cubicBezTo>
                  <a:cubicBezTo>
                    <a:pt x="11" y="0"/>
                    <a:pt x="0" y="0"/>
                    <a:pt x="0" y="0"/>
                  </a:cubicBezTo>
                </a:path>
              </a:pathLst>
            </a:custGeom>
            <a:noFill/>
            <a:ln w="12700" cap="flat" cmpd="sng">
              <a:solidFill>
                <a:srgbClr val="99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254" name="Group 6"/>
            <p:cNvGrpSpPr>
              <a:grpSpLocks noChangeAspect="1"/>
            </p:cNvGrpSpPr>
            <p:nvPr/>
          </p:nvGrpSpPr>
          <p:grpSpPr>
            <a:xfrm rot="-72769">
              <a:off x="2851" y="911"/>
              <a:ext cx="1649" cy="696"/>
              <a:chOff x="4532" y="1304"/>
              <a:chExt cx="1274" cy="538"/>
            </a:xfrm>
          </p:grpSpPr>
          <p:sp>
            <p:nvSpPr>
              <p:cNvPr id="10289" name="Line 7"/>
              <p:cNvSpPr>
                <a:spLocks noChangeAspect="1"/>
              </p:cNvSpPr>
              <p:nvPr/>
            </p:nvSpPr>
            <p:spPr>
              <a:xfrm flipH="1">
                <a:off x="4582" y="1304"/>
                <a:ext cx="85" cy="70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90" name="Line 8"/>
              <p:cNvSpPr>
                <a:spLocks noChangeAspect="1"/>
              </p:cNvSpPr>
              <p:nvPr/>
            </p:nvSpPr>
            <p:spPr>
              <a:xfrm flipH="1">
                <a:off x="4532" y="1338"/>
                <a:ext cx="162" cy="153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91" name="Line 9"/>
              <p:cNvSpPr>
                <a:spLocks noChangeAspect="1"/>
              </p:cNvSpPr>
              <p:nvPr/>
            </p:nvSpPr>
            <p:spPr>
              <a:xfrm flipH="1">
                <a:off x="4556" y="1392"/>
                <a:ext cx="165" cy="132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92" name="Line 10"/>
              <p:cNvSpPr>
                <a:spLocks noChangeAspect="1"/>
              </p:cNvSpPr>
              <p:nvPr/>
            </p:nvSpPr>
            <p:spPr>
              <a:xfrm flipH="1">
                <a:off x="4562" y="1416"/>
                <a:ext cx="183" cy="171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93" name="Line 11"/>
              <p:cNvSpPr>
                <a:spLocks noChangeAspect="1"/>
              </p:cNvSpPr>
              <p:nvPr/>
            </p:nvSpPr>
            <p:spPr>
              <a:xfrm flipH="1">
                <a:off x="4595" y="1467"/>
                <a:ext cx="180" cy="159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94" name="Line 12"/>
              <p:cNvSpPr>
                <a:spLocks noChangeAspect="1"/>
              </p:cNvSpPr>
              <p:nvPr/>
            </p:nvSpPr>
            <p:spPr>
              <a:xfrm flipH="1">
                <a:off x="4646" y="1500"/>
                <a:ext cx="168" cy="150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95" name="Line 13"/>
              <p:cNvSpPr>
                <a:spLocks noChangeAspect="1"/>
              </p:cNvSpPr>
              <p:nvPr/>
            </p:nvSpPr>
            <p:spPr>
              <a:xfrm flipH="1">
                <a:off x="4673" y="1362"/>
                <a:ext cx="369" cy="333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96" name="Line 14"/>
              <p:cNvSpPr>
                <a:spLocks noChangeAspect="1"/>
              </p:cNvSpPr>
              <p:nvPr/>
            </p:nvSpPr>
            <p:spPr>
              <a:xfrm flipH="1">
                <a:off x="4721" y="1416"/>
                <a:ext cx="336" cy="306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97" name="Line 15"/>
              <p:cNvSpPr>
                <a:spLocks noChangeAspect="1"/>
              </p:cNvSpPr>
              <p:nvPr/>
            </p:nvSpPr>
            <p:spPr>
              <a:xfrm flipH="1">
                <a:off x="4769" y="1470"/>
                <a:ext cx="312" cy="291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98" name="Line 16"/>
              <p:cNvSpPr>
                <a:spLocks noChangeAspect="1"/>
              </p:cNvSpPr>
              <p:nvPr/>
            </p:nvSpPr>
            <p:spPr>
              <a:xfrm flipH="1">
                <a:off x="4823" y="1500"/>
                <a:ext cx="297" cy="285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99" name="Line 17"/>
              <p:cNvSpPr>
                <a:spLocks noChangeAspect="1"/>
              </p:cNvSpPr>
              <p:nvPr/>
            </p:nvSpPr>
            <p:spPr>
              <a:xfrm flipH="1">
                <a:off x="4886" y="1360"/>
                <a:ext cx="480" cy="449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00" name="Line 18"/>
              <p:cNvSpPr>
                <a:spLocks noChangeAspect="1"/>
              </p:cNvSpPr>
              <p:nvPr/>
            </p:nvSpPr>
            <p:spPr>
              <a:xfrm flipH="1">
                <a:off x="4973" y="1409"/>
                <a:ext cx="419" cy="406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01" name="Line 19"/>
              <p:cNvSpPr>
                <a:spLocks noChangeAspect="1"/>
              </p:cNvSpPr>
              <p:nvPr/>
            </p:nvSpPr>
            <p:spPr>
              <a:xfrm flipH="1">
                <a:off x="5033" y="1459"/>
                <a:ext cx="392" cy="371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02" name="Line 20"/>
              <p:cNvSpPr>
                <a:spLocks noChangeAspect="1"/>
              </p:cNvSpPr>
              <p:nvPr/>
            </p:nvSpPr>
            <p:spPr>
              <a:xfrm flipH="1">
                <a:off x="5120" y="1515"/>
                <a:ext cx="354" cy="327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03" name="Line 21"/>
              <p:cNvSpPr>
                <a:spLocks noChangeAspect="1"/>
              </p:cNvSpPr>
              <p:nvPr/>
            </p:nvSpPr>
            <p:spPr>
              <a:xfrm flipH="1">
                <a:off x="5201" y="1368"/>
                <a:ext cx="510" cy="474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04" name="Line 22"/>
              <p:cNvSpPr>
                <a:spLocks noChangeAspect="1"/>
              </p:cNvSpPr>
              <p:nvPr/>
            </p:nvSpPr>
            <p:spPr>
              <a:xfrm flipH="1">
                <a:off x="5288" y="1431"/>
                <a:ext cx="447" cy="399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05" name="Line 23"/>
              <p:cNvSpPr>
                <a:spLocks noChangeAspect="1"/>
              </p:cNvSpPr>
              <p:nvPr/>
            </p:nvSpPr>
            <p:spPr>
              <a:xfrm flipH="1">
                <a:off x="5408" y="1475"/>
                <a:ext cx="360" cy="350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06" name="Line 24"/>
              <p:cNvSpPr>
                <a:spLocks noChangeAspect="1"/>
              </p:cNvSpPr>
              <p:nvPr/>
            </p:nvSpPr>
            <p:spPr>
              <a:xfrm flipH="1">
                <a:off x="5510" y="1510"/>
                <a:ext cx="296" cy="293"/>
              </a:xfrm>
              <a:prstGeom prst="line">
                <a:avLst/>
              </a:prstGeom>
              <a:ln w="1270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0255" name="Freeform 25"/>
            <p:cNvSpPr>
              <a:spLocks noChangeAspect="1"/>
            </p:cNvSpPr>
            <p:nvPr/>
          </p:nvSpPr>
          <p:spPr>
            <a:xfrm rot="-72769">
              <a:off x="1765" y="927"/>
              <a:ext cx="156" cy="1460"/>
            </a:xfrm>
            <a:custGeom>
              <a:avLst/>
              <a:gdLst>
                <a:gd name="txL" fmla="*/ 0 w 120"/>
                <a:gd name="txT" fmla="*/ 0 h 1128"/>
                <a:gd name="txR" fmla="*/ 120 w 120"/>
                <a:gd name="txB" fmla="*/ 1128 h 1128"/>
              </a:gdLst>
              <a:ahLst/>
              <a:cxnLst>
                <a:cxn ang="0">
                  <a:pos x="156" y="1460"/>
                </a:cxn>
                <a:cxn ang="0">
                  <a:pos x="125" y="1450"/>
                </a:cxn>
                <a:cxn ang="0">
                  <a:pos x="94" y="1382"/>
                </a:cxn>
                <a:cxn ang="0">
                  <a:pos x="78" y="1388"/>
                </a:cxn>
                <a:cxn ang="0">
                  <a:pos x="68" y="1372"/>
                </a:cxn>
                <a:cxn ang="0">
                  <a:pos x="36" y="1356"/>
                </a:cxn>
                <a:cxn ang="0">
                  <a:pos x="26" y="1341"/>
                </a:cxn>
                <a:cxn ang="0">
                  <a:pos x="21" y="1325"/>
                </a:cxn>
                <a:cxn ang="0">
                  <a:pos x="0" y="1294"/>
                </a:cxn>
                <a:cxn ang="0">
                  <a:pos x="26" y="1082"/>
                </a:cxn>
                <a:cxn ang="0">
                  <a:pos x="31" y="859"/>
                </a:cxn>
                <a:cxn ang="0">
                  <a:pos x="10" y="186"/>
                </a:cxn>
                <a:cxn ang="0">
                  <a:pos x="21" y="0"/>
                </a:cxn>
              </a:cxnLst>
              <a:rect l="txL" t="txT" r="txR" b="txB"/>
              <a:pathLst>
                <a:path w="120" h="1128">
                  <a:moveTo>
                    <a:pt x="120" y="1128"/>
                  </a:moveTo>
                  <a:cubicBezTo>
                    <a:pt x="112" y="1125"/>
                    <a:pt x="101" y="1127"/>
                    <a:pt x="96" y="1120"/>
                  </a:cubicBezTo>
                  <a:cubicBezTo>
                    <a:pt x="85" y="1103"/>
                    <a:pt x="83" y="1085"/>
                    <a:pt x="72" y="1068"/>
                  </a:cubicBezTo>
                  <a:cubicBezTo>
                    <a:pt x="68" y="1069"/>
                    <a:pt x="64" y="1074"/>
                    <a:pt x="60" y="1072"/>
                  </a:cubicBezTo>
                  <a:cubicBezTo>
                    <a:pt x="56" y="1070"/>
                    <a:pt x="56" y="1063"/>
                    <a:pt x="52" y="1060"/>
                  </a:cubicBezTo>
                  <a:cubicBezTo>
                    <a:pt x="45" y="1054"/>
                    <a:pt x="35" y="1053"/>
                    <a:pt x="28" y="1048"/>
                  </a:cubicBezTo>
                  <a:cubicBezTo>
                    <a:pt x="25" y="1044"/>
                    <a:pt x="22" y="1040"/>
                    <a:pt x="20" y="1036"/>
                  </a:cubicBezTo>
                  <a:cubicBezTo>
                    <a:pt x="18" y="1032"/>
                    <a:pt x="18" y="1028"/>
                    <a:pt x="16" y="1024"/>
                  </a:cubicBezTo>
                  <a:cubicBezTo>
                    <a:pt x="11" y="1016"/>
                    <a:pt x="0" y="1000"/>
                    <a:pt x="0" y="1000"/>
                  </a:cubicBezTo>
                  <a:cubicBezTo>
                    <a:pt x="2" y="937"/>
                    <a:pt x="1" y="892"/>
                    <a:pt x="20" y="836"/>
                  </a:cubicBezTo>
                  <a:cubicBezTo>
                    <a:pt x="23" y="782"/>
                    <a:pt x="37" y="716"/>
                    <a:pt x="24" y="664"/>
                  </a:cubicBezTo>
                  <a:cubicBezTo>
                    <a:pt x="19" y="491"/>
                    <a:pt x="18" y="317"/>
                    <a:pt x="8" y="144"/>
                  </a:cubicBezTo>
                  <a:cubicBezTo>
                    <a:pt x="10" y="95"/>
                    <a:pt x="16" y="48"/>
                    <a:pt x="16" y="0"/>
                  </a:cubicBezTo>
                </a:path>
              </a:pathLst>
            </a:custGeom>
            <a:noFill/>
            <a:ln w="12700" cap="flat" cmpd="sng">
              <a:solidFill>
                <a:srgbClr val="99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6" name="Freeform 26"/>
            <p:cNvSpPr>
              <a:spLocks noChangeAspect="1"/>
            </p:cNvSpPr>
            <p:nvPr/>
          </p:nvSpPr>
          <p:spPr>
            <a:xfrm rot="-72769">
              <a:off x="4347" y="902"/>
              <a:ext cx="217" cy="1374"/>
            </a:xfrm>
            <a:custGeom>
              <a:avLst/>
              <a:gdLst>
                <a:gd name="txL" fmla="*/ 0 w 168"/>
                <a:gd name="txT" fmla="*/ 0 h 1045"/>
                <a:gd name="txR" fmla="*/ 168 w 168"/>
                <a:gd name="txB" fmla="*/ 1045 h 1045"/>
              </a:gdLst>
              <a:ahLst/>
              <a:cxnLst>
                <a:cxn ang="0">
                  <a:pos x="0" y="0"/>
                </a:cxn>
                <a:cxn ang="0">
                  <a:pos x="31" y="37"/>
                </a:cxn>
                <a:cxn ang="0">
                  <a:pos x="72" y="116"/>
                </a:cxn>
                <a:cxn ang="0">
                  <a:pos x="88" y="179"/>
                </a:cxn>
                <a:cxn ang="0">
                  <a:pos x="119" y="195"/>
                </a:cxn>
                <a:cxn ang="0">
                  <a:pos x="171" y="300"/>
                </a:cxn>
                <a:cxn ang="0">
                  <a:pos x="202" y="479"/>
                </a:cxn>
                <a:cxn ang="0">
                  <a:pos x="217" y="678"/>
                </a:cxn>
                <a:cxn ang="0">
                  <a:pos x="212" y="878"/>
                </a:cxn>
                <a:cxn ang="0">
                  <a:pos x="196" y="973"/>
                </a:cxn>
                <a:cxn ang="0">
                  <a:pos x="181" y="1020"/>
                </a:cxn>
                <a:cxn ang="0">
                  <a:pos x="155" y="1173"/>
                </a:cxn>
                <a:cxn ang="0">
                  <a:pos x="139" y="1204"/>
                </a:cxn>
                <a:cxn ang="0">
                  <a:pos x="98" y="1273"/>
                </a:cxn>
                <a:cxn ang="0">
                  <a:pos x="67" y="1352"/>
                </a:cxn>
                <a:cxn ang="0">
                  <a:pos x="57" y="1362"/>
                </a:cxn>
              </a:cxnLst>
              <a:rect l="txL" t="txT" r="txR" b="txB"/>
              <a:pathLst>
                <a:path w="168" h="1045">
                  <a:moveTo>
                    <a:pt x="0" y="0"/>
                  </a:moveTo>
                  <a:cubicBezTo>
                    <a:pt x="5" y="16"/>
                    <a:pt x="8" y="23"/>
                    <a:pt x="24" y="28"/>
                  </a:cubicBezTo>
                  <a:cubicBezTo>
                    <a:pt x="30" y="47"/>
                    <a:pt x="40" y="77"/>
                    <a:pt x="56" y="88"/>
                  </a:cubicBezTo>
                  <a:cubicBezTo>
                    <a:pt x="60" y="101"/>
                    <a:pt x="58" y="126"/>
                    <a:pt x="68" y="136"/>
                  </a:cubicBezTo>
                  <a:cubicBezTo>
                    <a:pt x="74" y="142"/>
                    <a:pt x="85" y="143"/>
                    <a:pt x="92" y="148"/>
                  </a:cubicBezTo>
                  <a:cubicBezTo>
                    <a:pt x="111" y="177"/>
                    <a:pt x="125" y="195"/>
                    <a:pt x="132" y="228"/>
                  </a:cubicBezTo>
                  <a:cubicBezTo>
                    <a:pt x="135" y="283"/>
                    <a:pt x="146" y="314"/>
                    <a:pt x="156" y="364"/>
                  </a:cubicBezTo>
                  <a:cubicBezTo>
                    <a:pt x="159" y="460"/>
                    <a:pt x="156" y="456"/>
                    <a:pt x="168" y="516"/>
                  </a:cubicBezTo>
                  <a:cubicBezTo>
                    <a:pt x="167" y="567"/>
                    <a:pt x="166" y="617"/>
                    <a:pt x="164" y="668"/>
                  </a:cubicBezTo>
                  <a:cubicBezTo>
                    <a:pt x="162" y="716"/>
                    <a:pt x="164" y="705"/>
                    <a:pt x="152" y="740"/>
                  </a:cubicBezTo>
                  <a:cubicBezTo>
                    <a:pt x="148" y="752"/>
                    <a:pt x="140" y="776"/>
                    <a:pt x="140" y="776"/>
                  </a:cubicBezTo>
                  <a:cubicBezTo>
                    <a:pt x="136" y="813"/>
                    <a:pt x="133" y="857"/>
                    <a:pt x="120" y="892"/>
                  </a:cubicBezTo>
                  <a:cubicBezTo>
                    <a:pt x="108" y="923"/>
                    <a:pt x="115" y="886"/>
                    <a:pt x="108" y="916"/>
                  </a:cubicBezTo>
                  <a:cubicBezTo>
                    <a:pt x="103" y="940"/>
                    <a:pt x="101" y="960"/>
                    <a:pt x="76" y="968"/>
                  </a:cubicBezTo>
                  <a:cubicBezTo>
                    <a:pt x="69" y="990"/>
                    <a:pt x="62" y="1008"/>
                    <a:pt x="52" y="1028"/>
                  </a:cubicBezTo>
                  <a:cubicBezTo>
                    <a:pt x="43" y="1045"/>
                    <a:pt x="44" y="1044"/>
                    <a:pt x="44" y="1036"/>
                  </a:cubicBezTo>
                </a:path>
              </a:pathLst>
            </a:custGeom>
            <a:noFill/>
            <a:ln w="12700" cap="flat" cmpd="sng">
              <a:solidFill>
                <a:srgbClr val="99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7" name="Line 27"/>
            <p:cNvSpPr>
              <a:spLocks noChangeAspect="1"/>
            </p:cNvSpPr>
            <p:nvPr/>
          </p:nvSpPr>
          <p:spPr>
            <a:xfrm rot="-72769">
              <a:off x="1821" y="1792"/>
              <a:ext cx="75" cy="587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58" name="Line 28"/>
            <p:cNvSpPr>
              <a:spLocks noChangeAspect="1"/>
            </p:cNvSpPr>
            <p:nvPr/>
          </p:nvSpPr>
          <p:spPr>
            <a:xfrm rot="-72769">
              <a:off x="1801" y="931"/>
              <a:ext cx="135" cy="1424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59" name="Line 29"/>
            <p:cNvSpPr>
              <a:spLocks noChangeAspect="1"/>
            </p:cNvSpPr>
            <p:nvPr/>
          </p:nvSpPr>
          <p:spPr>
            <a:xfrm rot="-72769">
              <a:off x="1924" y="1141"/>
              <a:ext cx="179" cy="968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60" name="Line 30"/>
            <p:cNvSpPr>
              <a:spLocks noChangeAspect="1"/>
            </p:cNvSpPr>
            <p:nvPr/>
          </p:nvSpPr>
          <p:spPr>
            <a:xfrm rot="-72769">
              <a:off x="1976" y="1129"/>
              <a:ext cx="174" cy="969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61" name="Line 31"/>
            <p:cNvSpPr>
              <a:spLocks noChangeAspect="1"/>
            </p:cNvSpPr>
            <p:nvPr/>
          </p:nvSpPr>
          <p:spPr>
            <a:xfrm rot="-72769">
              <a:off x="2153" y="925"/>
              <a:ext cx="151" cy="1423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62" name="Line 32"/>
            <p:cNvSpPr>
              <a:spLocks noChangeAspect="1"/>
            </p:cNvSpPr>
            <p:nvPr/>
          </p:nvSpPr>
          <p:spPr>
            <a:xfrm rot="-72769">
              <a:off x="2216" y="948"/>
              <a:ext cx="160" cy="1403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63" name="Line 33"/>
            <p:cNvSpPr>
              <a:spLocks noChangeAspect="1"/>
            </p:cNvSpPr>
            <p:nvPr/>
          </p:nvSpPr>
          <p:spPr>
            <a:xfrm rot="-72769">
              <a:off x="2345" y="1132"/>
              <a:ext cx="181" cy="972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64" name="Line 34"/>
            <p:cNvSpPr>
              <a:spLocks noChangeAspect="1"/>
            </p:cNvSpPr>
            <p:nvPr/>
          </p:nvSpPr>
          <p:spPr>
            <a:xfrm rot="-72769">
              <a:off x="2405" y="1136"/>
              <a:ext cx="173" cy="978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65" name="Line 35"/>
            <p:cNvSpPr>
              <a:spLocks noChangeAspect="1"/>
            </p:cNvSpPr>
            <p:nvPr/>
          </p:nvSpPr>
          <p:spPr>
            <a:xfrm rot="-72769">
              <a:off x="2568" y="895"/>
              <a:ext cx="165" cy="1486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66" name="Line 36"/>
            <p:cNvSpPr>
              <a:spLocks noChangeAspect="1"/>
            </p:cNvSpPr>
            <p:nvPr/>
          </p:nvSpPr>
          <p:spPr>
            <a:xfrm rot="-72769">
              <a:off x="2640" y="899"/>
              <a:ext cx="155" cy="1475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67" name="Line 37"/>
            <p:cNvSpPr>
              <a:spLocks noChangeAspect="1"/>
            </p:cNvSpPr>
            <p:nvPr/>
          </p:nvSpPr>
          <p:spPr>
            <a:xfrm rot="-72769">
              <a:off x="2789" y="1164"/>
              <a:ext cx="180" cy="940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68" name="Line 38"/>
            <p:cNvSpPr>
              <a:spLocks noChangeAspect="1"/>
            </p:cNvSpPr>
            <p:nvPr/>
          </p:nvSpPr>
          <p:spPr>
            <a:xfrm rot="-72769">
              <a:off x="2830" y="1136"/>
              <a:ext cx="187" cy="974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69" name="Line 39"/>
            <p:cNvSpPr>
              <a:spLocks noChangeAspect="1"/>
            </p:cNvSpPr>
            <p:nvPr/>
          </p:nvSpPr>
          <p:spPr>
            <a:xfrm rot="-72769">
              <a:off x="3049" y="1437"/>
              <a:ext cx="123" cy="914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70" name="Line 40"/>
            <p:cNvSpPr>
              <a:spLocks noChangeAspect="1"/>
            </p:cNvSpPr>
            <p:nvPr/>
          </p:nvSpPr>
          <p:spPr>
            <a:xfrm rot="-72769">
              <a:off x="3128" y="1499"/>
              <a:ext cx="103" cy="870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71" name="Line 41"/>
            <p:cNvSpPr>
              <a:spLocks noChangeAspect="1"/>
            </p:cNvSpPr>
            <p:nvPr/>
          </p:nvSpPr>
          <p:spPr>
            <a:xfrm rot="-72769">
              <a:off x="3288" y="1561"/>
              <a:ext cx="100" cy="545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72" name="Line 42"/>
            <p:cNvSpPr>
              <a:spLocks noChangeAspect="1"/>
            </p:cNvSpPr>
            <p:nvPr/>
          </p:nvSpPr>
          <p:spPr>
            <a:xfrm rot="-72769">
              <a:off x="3339" y="1578"/>
              <a:ext cx="109" cy="539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73" name="Line 43"/>
            <p:cNvSpPr>
              <a:spLocks noChangeAspect="1"/>
            </p:cNvSpPr>
            <p:nvPr/>
          </p:nvSpPr>
          <p:spPr>
            <a:xfrm rot="-72769">
              <a:off x="3495" y="1595"/>
              <a:ext cx="91" cy="778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74" name="Line 44"/>
            <p:cNvSpPr>
              <a:spLocks noChangeAspect="1"/>
            </p:cNvSpPr>
            <p:nvPr/>
          </p:nvSpPr>
          <p:spPr>
            <a:xfrm rot="-72769">
              <a:off x="3569" y="1609"/>
              <a:ext cx="83" cy="756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75" name="Line 45"/>
            <p:cNvSpPr>
              <a:spLocks noChangeAspect="1"/>
            </p:cNvSpPr>
            <p:nvPr/>
          </p:nvSpPr>
          <p:spPr>
            <a:xfrm rot="-72769">
              <a:off x="3708" y="1607"/>
              <a:ext cx="114" cy="517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76" name="Line 46"/>
            <p:cNvSpPr>
              <a:spLocks noChangeAspect="1"/>
            </p:cNvSpPr>
            <p:nvPr/>
          </p:nvSpPr>
          <p:spPr>
            <a:xfrm rot="-72769">
              <a:off x="3769" y="1600"/>
              <a:ext cx="98" cy="518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77" name="Line 47"/>
            <p:cNvSpPr>
              <a:spLocks noChangeAspect="1"/>
            </p:cNvSpPr>
            <p:nvPr/>
          </p:nvSpPr>
          <p:spPr>
            <a:xfrm rot="-72769">
              <a:off x="3937" y="1602"/>
              <a:ext cx="77" cy="766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78" name="Line 48"/>
            <p:cNvSpPr>
              <a:spLocks noChangeAspect="1"/>
            </p:cNvSpPr>
            <p:nvPr/>
          </p:nvSpPr>
          <p:spPr>
            <a:xfrm rot="-72769">
              <a:off x="3999" y="1574"/>
              <a:ext cx="80" cy="797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79" name="Line 49"/>
            <p:cNvSpPr>
              <a:spLocks noChangeAspect="1"/>
            </p:cNvSpPr>
            <p:nvPr/>
          </p:nvSpPr>
          <p:spPr>
            <a:xfrm rot="-72769">
              <a:off x="4122" y="1536"/>
              <a:ext cx="124" cy="600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80" name="Line 50"/>
            <p:cNvSpPr>
              <a:spLocks noChangeAspect="1"/>
            </p:cNvSpPr>
            <p:nvPr/>
          </p:nvSpPr>
          <p:spPr>
            <a:xfrm rot="-72769">
              <a:off x="4172" y="1519"/>
              <a:ext cx="135" cy="616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81" name="Line 51"/>
            <p:cNvSpPr>
              <a:spLocks noChangeAspect="1"/>
            </p:cNvSpPr>
            <p:nvPr/>
          </p:nvSpPr>
          <p:spPr>
            <a:xfrm rot="-72769">
              <a:off x="4331" y="1365"/>
              <a:ext cx="104" cy="818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82" name="Line 52"/>
            <p:cNvSpPr>
              <a:spLocks noChangeAspect="1"/>
            </p:cNvSpPr>
            <p:nvPr/>
          </p:nvSpPr>
          <p:spPr>
            <a:xfrm rot="-72769">
              <a:off x="4386" y="1291"/>
              <a:ext cx="98" cy="814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83" name="Line 53"/>
            <p:cNvSpPr>
              <a:spLocks noChangeAspect="1"/>
            </p:cNvSpPr>
            <p:nvPr/>
          </p:nvSpPr>
          <p:spPr>
            <a:xfrm rot="-72769">
              <a:off x="1682" y="1604"/>
              <a:ext cx="3067" cy="54"/>
            </a:xfrm>
            <a:prstGeom prst="line">
              <a:avLst/>
            </a:prstGeom>
            <a:ln w="12700" cap="flat" cmpd="sng">
              <a:solidFill>
                <a:srgbClr val="9900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10284" name="Line 54"/>
            <p:cNvSpPr>
              <a:spLocks noChangeAspect="1"/>
            </p:cNvSpPr>
            <p:nvPr/>
          </p:nvSpPr>
          <p:spPr>
            <a:xfrm rot="-72769">
              <a:off x="1566" y="2227"/>
              <a:ext cx="2940" cy="56"/>
            </a:xfrm>
            <a:prstGeom prst="line">
              <a:avLst/>
            </a:prstGeom>
            <a:ln w="12700" cap="flat" cmpd="sng">
              <a:solidFill>
                <a:srgbClr val="9900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10285" name="Line 55"/>
            <p:cNvSpPr>
              <a:spLocks noChangeAspect="1"/>
            </p:cNvSpPr>
            <p:nvPr/>
          </p:nvSpPr>
          <p:spPr>
            <a:xfrm rot="-72769">
              <a:off x="1597" y="992"/>
              <a:ext cx="2907" cy="61"/>
            </a:xfrm>
            <a:prstGeom prst="line">
              <a:avLst/>
            </a:prstGeom>
            <a:ln w="12700" cap="flat" cmpd="sng">
              <a:solidFill>
                <a:srgbClr val="9900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10286" name="Freeform 56"/>
            <p:cNvSpPr>
              <a:spLocks noChangeAspect="1"/>
            </p:cNvSpPr>
            <p:nvPr/>
          </p:nvSpPr>
          <p:spPr>
            <a:xfrm>
              <a:off x="1933" y="2092"/>
              <a:ext cx="2486" cy="289"/>
            </a:xfrm>
            <a:custGeom>
              <a:avLst/>
              <a:gdLst>
                <a:gd name="txL" fmla="*/ 0 w 1921"/>
                <a:gd name="txT" fmla="*/ 0 h 223"/>
                <a:gd name="txR" fmla="*/ 1921 w 1921"/>
                <a:gd name="txB" fmla="*/ 223 h 223"/>
              </a:gdLst>
              <a:ahLst/>
              <a:cxnLst>
                <a:cxn ang="0">
                  <a:pos x="0" y="285"/>
                </a:cxn>
                <a:cxn ang="0">
                  <a:pos x="176" y="0"/>
                </a:cxn>
                <a:cxn ang="0">
                  <a:pos x="225" y="3"/>
                </a:cxn>
                <a:cxn ang="0">
                  <a:pos x="393" y="276"/>
                </a:cxn>
                <a:cxn ang="0">
                  <a:pos x="444" y="276"/>
                </a:cxn>
                <a:cxn ang="0">
                  <a:pos x="606" y="3"/>
                </a:cxn>
                <a:cxn ang="0">
                  <a:pos x="650" y="1"/>
                </a:cxn>
                <a:cxn ang="0">
                  <a:pos x="811" y="289"/>
                </a:cxn>
                <a:cxn ang="0">
                  <a:pos x="875" y="289"/>
                </a:cxn>
                <a:cxn ang="0">
                  <a:pos x="1043" y="5"/>
                </a:cxn>
                <a:cxn ang="0">
                  <a:pos x="1095" y="5"/>
                </a:cxn>
                <a:cxn ang="0">
                  <a:pos x="1259" y="275"/>
                </a:cxn>
                <a:cxn ang="0">
                  <a:pos x="1307" y="273"/>
                </a:cxn>
                <a:cxn ang="0">
                  <a:pos x="1464" y="10"/>
                </a:cxn>
                <a:cxn ang="0">
                  <a:pos x="1512" y="8"/>
                </a:cxn>
                <a:cxn ang="0">
                  <a:pos x="1660" y="280"/>
                </a:cxn>
                <a:cxn ang="0">
                  <a:pos x="1724" y="280"/>
                </a:cxn>
                <a:cxn ang="0">
                  <a:pos x="1888" y="21"/>
                </a:cxn>
                <a:cxn ang="0">
                  <a:pos x="1932" y="21"/>
                </a:cxn>
                <a:cxn ang="0">
                  <a:pos x="2095" y="288"/>
                </a:cxn>
                <a:cxn ang="0">
                  <a:pos x="2153" y="288"/>
                </a:cxn>
                <a:cxn ang="0">
                  <a:pos x="2314" y="29"/>
                </a:cxn>
                <a:cxn ang="0">
                  <a:pos x="2377" y="29"/>
                </a:cxn>
                <a:cxn ang="0">
                  <a:pos x="2486" y="187"/>
                </a:cxn>
              </a:cxnLst>
              <a:rect l="txL" t="txT" r="txR" b="txB"/>
              <a:pathLst>
                <a:path w="1921" h="223">
                  <a:moveTo>
                    <a:pt x="0" y="220"/>
                  </a:moveTo>
                  <a:lnTo>
                    <a:pt x="136" y="0"/>
                  </a:lnTo>
                  <a:lnTo>
                    <a:pt x="174" y="2"/>
                  </a:lnTo>
                  <a:lnTo>
                    <a:pt x="304" y="213"/>
                  </a:lnTo>
                  <a:lnTo>
                    <a:pt x="343" y="213"/>
                  </a:lnTo>
                  <a:lnTo>
                    <a:pt x="468" y="2"/>
                  </a:lnTo>
                  <a:lnTo>
                    <a:pt x="502" y="1"/>
                  </a:lnTo>
                  <a:lnTo>
                    <a:pt x="627" y="223"/>
                  </a:lnTo>
                  <a:lnTo>
                    <a:pt x="676" y="223"/>
                  </a:lnTo>
                  <a:lnTo>
                    <a:pt x="806" y="4"/>
                  </a:lnTo>
                  <a:lnTo>
                    <a:pt x="846" y="4"/>
                  </a:lnTo>
                  <a:lnTo>
                    <a:pt x="973" y="212"/>
                  </a:lnTo>
                  <a:lnTo>
                    <a:pt x="1010" y="211"/>
                  </a:lnTo>
                  <a:lnTo>
                    <a:pt x="1131" y="8"/>
                  </a:lnTo>
                  <a:lnTo>
                    <a:pt x="1168" y="6"/>
                  </a:lnTo>
                  <a:lnTo>
                    <a:pt x="1283" y="216"/>
                  </a:lnTo>
                  <a:lnTo>
                    <a:pt x="1332" y="216"/>
                  </a:lnTo>
                  <a:lnTo>
                    <a:pt x="1459" y="16"/>
                  </a:lnTo>
                  <a:lnTo>
                    <a:pt x="1493" y="16"/>
                  </a:lnTo>
                  <a:lnTo>
                    <a:pt x="1619" y="222"/>
                  </a:lnTo>
                  <a:lnTo>
                    <a:pt x="1664" y="222"/>
                  </a:lnTo>
                  <a:lnTo>
                    <a:pt x="1788" y="22"/>
                  </a:lnTo>
                  <a:lnTo>
                    <a:pt x="1837" y="22"/>
                  </a:lnTo>
                  <a:lnTo>
                    <a:pt x="1921" y="144"/>
                  </a:lnTo>
                </a:path>
              </a:pathLst>
            </a:custGeom>
            <a:noFill/>
            <a:ln w="28575" cap="flat" cmpd="sng">
              <a:solidFill>
                <a:srgbClr val="99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7" name="Freeform 57"/>
            <p:cNvSpPr>
              <a:spLocks noChangeAspect="1"/>
            </p:cNvSpPr>
            <p:nvPr/>
          </p:nvSpPr>
          <p:spPr>
            <a:xfrm>
              <a:off x="1769" y="898"/>
              <a:ext cx="2561" cy="271"/>
            </a:xfrm>
            <a:custGeom>
              <a:avLst/>
              <a:gdLst>
                <a:gd name="txL" fmla="*/ 0 w 1979"/>
                <a:gd name="txT" fmla="*/ 0 h 210"/>
                <a:gd name="txR" fmla="*/ 1979 w 1979"/>
                <a:gd name="txB" fmla="*/ 210 h 210"/>
              </a:gdLst>
              <a:ahLst/>
              <a:cxnLst>
                <a:cxn ang="0">
                  <a:pos x="0" y="13"/>
                </a:cxn>
                <a:cxn ang="0">
                  <a:pos x="150" y="262"/>
                </a:cxn>
                <a:cxn ang="0">
                  <a:pos x="195" y="262"/>
                </a:cxn>
                <a:cxn ang="0">
                  <a:pos x="365" y="21"/>
                </a:cxn>
                <a:cxn ang="0">
                  <a:pos x="423" y="21"/>
                </a:cxn>
                <a:cxn ang="0">
                  <a:pos x="564" y="244"/>
                </a:cxn>
                <a:cxn ang="0">
                  <a:pos x="619" y="243"/>
                </a:cxn>
                <a:cxn ang="0">
                  <a:pos x="784" y="0"/>
                </a:cxn>
                <a:cxn ang="0">
                  <a:pos x="845" y="0"/>
                </a:cxn>
                <a:cxn ang="0">
                  <a:pos x="991" y="261"/>
                </a:cxn>
                <a:cxn ang="0">
                  <a:pos x="1040" y="259"/>
                </a:cxn>
                <a:cxn ang="0">
                  <a:pos x="1196" y="3"/>
                </a:cxn>
                <a:cxn ang="0">
                  <a:pos x="1251" y="3"/>
                </a:cxn>
                <a:cxn ang="0">
                  <a:pos x="1420" y="267"/>
                </a:cxn>
                <a:cxn ang="0">
                  <a:pos x="1466" y="267"/>
                </a:cxn>
                <a:cxn ang="0">
                  <a:pos x="1623" y="10"/>
                </a:cxn>
                <a:cxn ang="0">
                  <a:pos x="1686" y="10"/>
                </a:cxn>
                <a:cxn ang="0">
                  <a:pos x="1841" y="271"/>
                </a:cxn>
                <a:cxn ang="0">
                  <a:pos x="1898" y="271"/>
                </a:cxn>
                <a:cxn ang="0">
                  <a:pos x="2063" y="6"/>
                </a:cxn>
                <a:cxn ang="0">
                  <a:pos x="2107" y="6"/>
                </a:cxn>
                <a:cxn ang="0">
                  <a:pos x="2284" y="270"/>
                </a:cxn>
                <a:cxn ang="0">
                  <a:pos x="2347" y="270"/>
                </a:cxn>
                <a:cxn ang="0">
                  <a:pos x="2486" y="6"/>
                </a:cxn>
                <a:cxn ang="0">
                  <a:pos x="2561" y="6"/>
                </a:cxn>
              </a:cxnLst>
              <a:rect l="txL" t="txT" r="txR" b="txB"/>
              <a:pathLst>
                <a:path w="1979" h="210">
                  <a:moveTo>
                    <a:pt x="0" y="10"/>
                  </a:moveTo>
                  <a:lnTo>
                    <a:pt x="116" y="203"/>
                  </a:lnTo>
                  <a:lnTo>
                    <a:pt x="151" y="203"/>
                  </a:lnTo>
                  <a:lnTo>
                    <a:pt x="282" y="16"/>
                  </a:lnTo>
                  <a:lnTo>
                    <a:pt x="327" y="16"/>
                  </a:lnTo>
                  <a:lnTo>
                    <a:pt x="436" y="189"/>
                  </a:lnTo>
                  <a:lnTo>
                    <a:pt x="478" y="188"/>
                  </a:lnTo>
                  <a:lnTo>
                    <a:pt x="606" y="0"/>
                  </a:lnTo>
                  <a:lnTo>
                    <a:pt x="653" y="0"/>
                  </a:lnTo>
                  <a:lnTo>
                    <a:pt x="766" y="202"/>
                  </a:lnTo>
                  <a:lnTo>
                    <a:pt x="804" y="201"/>
                  </a:lnTo>
                  <a:lnTo>
                    <a:pt x="924" y="2"/>
                  </a:lnTo>
                  <a:lnTo>
                    <a:pt x="967" y="2"/>
                  </a:lnTo>
                  <a:lnTo>
                    <a:pt x="1097" y="207"/>
                  </a:lnTo>
                  <a:lnTo>
                    <a:pt x="1133" y="207"/>
                  </a:lnTo>
                  <a:lnTo>
                    <a:pt x="1254" y="8"/>
                  </a:lnTo>
                  <a:lnTo>
                    <a:pt x="1303" y="8"/>
                  </a:lnTo>
                  <a:lnTo>
                    <a:pt x="1423" y="210"/>
                  </a:lnTo>
                  <a:lnTo>
                    <a:pt x="1467" y="210"/>
                  </a:lnTo>
                  <a:lnTo>
                    <a:pt x="1594" y="5"/>
                  </a:lnTo>
                  <a:lnTo>
                    <a:pt x="1628" y="5"/>
                  </a:lnTo>
                  <a:lnTo>
                    <a:pt x="1765" y="209"/>
                  </a:lnTo>
                  <a:lnTo>
                    <a:pt x="1814" y="209"/>
                  </a:lnTo>
                  <a:lnTo>
                    <a:pt x="1921" y="5"/>
                  </a:lnTo>
                  <a:lnTo>
                    <a:pt x="1979" y="5"/>
                  </a:lnTo>
                </a:path>
              </a:pathLst>
            </a:custGeom>
            <a:noFill/>
            <a:ln w="28575" cap="flat" cmpd="sng">
              <a:solidFill>
                <a:srgbClr val="99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88" name="Line 58"/>
            <p:cNvSpPr>
              <a:spLocks noChangeAspect="1"/>
            </p:cNvSpPr>
            <p:nvPr/>
          </p:nvSpPr>
          <p:spPr>
            <a:xfrm>
              <a:off x="4705" y="776"/>
              <a:ext cx="280" cy="217"/>
            </a:xfrm>
            <a:prstGeom prst="line">
              <a:avLst/>
            </a:prstGeom>
            <a:ln w="9525">
              <a:noFill/>
            </a:ln>
          </p:spPr>
        </p:sp>
      </p:grpSp>
      <p:sp>
        <p:nvSpPr>
          <p:cNvPr id="476219" name="Rectangle 59"/>
          <p:cNvSpPr>
            <a:spLocks noChangeArrowheads="1"/>
          </p:cNvSpPr>
          <p:nvPr/>
        </p:nvSpPr>
        <p:spPr bwMode="auto">
          <a:xfrm>
            <a:off x="4676775" y="487363"/>
            <a:ext cx="1536700" cy="427038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牙型角</a:t>
            </a:r>
            <a:r>
              <a:rPr kumimoji="0" lang="en-US" altLang="zh-CN" sz="28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α</a:t>
            </a:r>
            <a:endParaRPr kumimoji="1" lang="en-US" altLang="zh-CN" sz="2800" b="1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0248" name="Freeform 60"/>
          <p:cNvSpPr/>
          <p:nvPr/>
        </p:nvSpPr>
        <p:spPr>
          <a:xfrm flipV="1">
            <a:off x="4918075" y="1087438"/>
            <a:ext cx="871538" cy="139700"/>
          </a:xfrm>
          <a:custGeom>
            <a:avLst/>
            <a:gdLst>
              <a:gd name="txL" fmla="*/ 0 w 331"/>
              <a:gd name="txT" fmla="*/ 0 h 41"/>
              <a:gd name="txR" fmla="*/ 331 w 331"/>
              <a:gd name="txB" fmla="*/ 41 h 41"/>
            </a:gdLst>
            <a:ahLst/>
            <a:cxnLst>
              <a:cxn ang="0">
                <a:pos x="0" y="10222"/>
              </a:cxn>
              <a:cxn ang="0">
                <a:pos x="105322" y="74961"/>
              </a:cxn>
              <a:cxn ang="0">
                <a:pos x="226442" y="122663"/>
              </a:cxn>
              <a:cxn ang="0">
                <a:pos x="365993" y="139700"/>
              </a:cxn>
              <a:cxn ang="0">
                <a:pos x="537141" y="132885"/>
              </a:cxn>
              <a:cxn ang="0">
                <a:pos x="681959" y="98812"/>
              </a:cxn>
              <a:cxn ang="0">
                <a:pos x="821510" y="40888"/>
              </a:cxn>
              <a:cxn ang="0">
                <a:pos x="871538" y="0"/>
              </a:cxn>
            </a:cxnLst>
            <a:rect l="txL" t="txT" r="txR" b="txB"/>
            <a:pathLst>
              <a:path w="331" h="41">
                <a:moveTo>
                  <a:pt x="0" y="3"/>
                </a:moveTo>
                <a:lnTo>
                  <a:pt x="40" y="22"/>
                </a:lnTo>
                <a:lnTo>
                  <a:pt x="86" y="36"/>
                </a:lnTo>
                <a:lnTo>
                  <a:pt x="139" y="41"/>
                </a:lnTo>
                <a:lnTo>
                  <a:pt x="204" y="39"/>
                </a:lnTo>
                <a:lnTo>
                  <a:pt x="259" y="29"/>
                </a:lnTo>
                <a:lnTo>
                  <a:pt x="312" y="12"/>
                </a:lnTo>
                <a:lnTo>
                  <a:pt x="331" y="0"/>
                </a:lnTo>
              </a:path>
            </a:pathLst>
          </a:custGeom>
          <a:noFill/>
          <a:ln w="12700" cap="flat" cmpd="sng">
            <a:solidFill>
              <a:srgbClr val="0000CC">
                <a:alpha val="100000"/>
              </a:srgbClr>
            </a:solidFill>
            <a:prstDash val="solid"/>
            <a:round/>
            <a:headEnd type="triangle" w="sm" len="lg"/>
            <a:tailEnd type="triangle" w="sm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9" name="Line 61"/>
          <p:cNvSpPr/>
          <p:nvPr/>
        </p:nvSpPr>
        <p:spPr>
          <a:xfrm flipH="1" flipV="1">
            <a:off x="4735513" y="896938"/>
            <a:ext cx="614362" cy="103505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50" name="Line 62"/>
          <p:cNvSpPr/>
          <p:nvPr/>
        </p:nvSpPr>
        <p:spPr>
          <a:xfrm flipV="1">
            <a:off x="5340350" y="896938"/>
            <a:ext cx="630238" cy="1050925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76223" name="Rectangle 63"/>
          <p:cNvSpPr>
            <a:spLocks noChangeArrowheads="1"/>
          </p:cNvSpPr>
          <p:nvPr/>
        </p:nvSpPr>
        <p:spPr bwMode="auto">
          <a:xfrm>
            <a:off x="203200" y="4410075"/>
            <a:ext cx="8739188" cy="1373188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螺纹牙型是指通过螺纹轴线的剖切平面截切而得的螺纹轮廓形状。常用的有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三角形、梯形、矩形、锯齿形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螺纹。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ea typeface="华文楷体" panose="02010600040101010101" pitchFamily="2" charset="-122"/>
                <a:cs typeface="+mn-cs"/>
              </a:rPr>
              <a:t>其中三角形螺纹使用最广泛。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F23C4A-0468-4015-90C1-7BFA1DAE6E31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17:19:13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6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6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grpSp>
        <p:nvGrpSpPr>
          <p:cNvPr id="11269" name="Group 3"/>
          <p:cNvGrpSpPr/>
          <p:nvPr/>
        </p:nvGrpSpPr>
        <p:grpSpPr>
          <a:xfrm>
            <a:off x="6692900" y="908050"/>
            <a:ext cx="2271713" cy="1778000"/>
            <a:chOff x="3935" y="2854"/>
            <a:chExt cx="1431" cy="1120"/>
          </a:xfrm>
        </p:grpSpPr>
        <p:grpSp>
          <p:nvGrpSpPr>
            <p:cNvPr id="11289" name="Group 4"/>
            <p:cNvGrpSpPr/>
            <p:nvPr/>
          </p:nvGrpSpPr>
          <p:grpSpPr>
            <a:xfrm>
              <a:off x="4190" y="2854"/>
              <a:ext cx="512" cy="1120"/>
              <a:chOff x="4190" y="2364"/>
              <a:chExt cx="512" cy="1120"/>
            </a:xfrm>
          </p:grpSpPr>
          <p:sp>
            <p:nvSpPr>
              <p:cNvPr id="11307" name="Line 5"/>
              <p:cNvSpPr/>
              <p:nvPr/>
            </p:nvSpPr>
            <p:spPr>
              <a:xfrm>
                <a:off x="4702" y="2364"/>
                <a:ext cx="0" cy="1006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08" name="Line 6"/>
              <p:cNvSpPr/>
              <p:nvPr/>
            </p:nvSpPr>
            <p:spPr>
              <a:xfrm flipH="1">
                <a:off x="4190" y="2897"/>
                <a:ext cx="236" cy="422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09" name="Freeform 7"/>
              <p:cNvSpPr/>
              <p:nvPr/>
            </p:nvSpPr>
            <p:spPr>
              <a:xfrm>
                <a:off x="4289" y="3144"/>
                <a:ext cx="410" cy="96"/>
              </a:xfrm>
              <a:custGeom>
                <a:avLst/>
                <a:gdLst>
                  <a:gd name="txL" fmla="*/ 0 w 410"/>
                  <a:gd name="txT" fmla="*/ 0 h 96"/>
                  <a:gd name="txR" fmla="*/ 410 w 410"/>
                  <a:gd name="txB" fmla="*/ 96 h 96"/>
                </a:gdLst>
                <a:ahLst/>
                <a:cxnLst>
                  <a:cxn ang="0">
                    <a:pos x="0" y="0"/>
                  </a:cxn>
                  <a:cxn ang="0">
                    <a:pos x="36" y="19"/>
                  </a:cxn>
                  <a:cxn ang="0">
                    <a:pos x="103" y="53"/>
                  </a:cxn>
                  <a:cxn ang="0">
                    <a:pos x="173" y="77"/>
                  </a:cxn>
                  <a:cxn ang="0">
                    <a:pos x="261" y="86"/>
                  </a:cxn>
                  <a:cxn ang="0">
                    <a:pos x="333" y="94"/>
                  </a:cxn>
                  <a:cxn ang="0">
                    <a:pos x="410" y="96"/>
                  </a:cxn>
                </a:cxnLst>
                <a:rect l="txL" t="txT" r="txR" b="txB"/>
                <a:pathLst>
                  <a:path w="410" h="96">
                    <a:moveTo>
                      <a:pt x="0" y="0"/>
                    </a:moveTo>
                    <a:lnTo>
                      <a:pt x="36" y="19"/>
                    </a:lnTo>
                    <a:lnTo>
                      <a:pt x="103" y="53"/>
                    </a:lnTo>
                    <a:lnTo>
                      <a:pt x="173" y="77"/>
                    </a:lnTo>
                    <a:lnTo>
                      <a:pt x="261" y="86"/>
                    </a:lnTo>
                    <a:lnTo>
                      <a:pt x="333" y="94"/>
                    </a:lnTo>
                    <a:lnTo>
                      <a:pt x="410" y="96"/>
                    </a:lnTo>
                  </a:path>
                </a:pathLst>
              </a:custGeom>
              <a:noFill/>
              <a:ln w="12700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triangle" w="sm" len="lg"/>
                <a:tailEnd type="triangle" w="sm" len="lg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10" name="Rectangle 8"/>
              <p:cNvSpPr/>
              <p:nvPr/>
            </p:nvSpPr>
            <p:spPr>
              <a:xfrm>
                <a:off x="4300" y="3196"/>
                <a:ext cx="309" cy="288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dirty="0">
                    <a:solidFill>
                      <a:srgbClr val="FF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β</a:t>
                </a:r>
              </a:p>
            </p:txBody>
          </p:sp>
        </p:grpSp>
        <p:grpSp>
          <p:nvGrpSpPr>
            <p:cNvPr id="11290" name="Group 9"/>
            <p:cNvGrpSpPr/>
            <p:nvPr/>
          </p:nvGrpSpPr>
          <p:grpSpPr>
            <a:xfrm>
              <a:off x="3935" y="2855"/>
              <a:ext cx="1431" cy="692"/>
              <a:chOff x="3935" y="2365"/>
              <a:chExt cx="1431" cy="692"/>
            </a:xfrm>
          </p:grpSpPr>
          <p:sp>
            <p:nvSpPr>
              <p:cNvPr id="11298" name="Freeform 10"/>
              <p:cNvSpPr/>
              <p:nvPr/>
            </p:nvSpPr>
            <p:spPr>
              <a:xfrm>
                <a:off x="4035" y="2365"/>
                <a:ext cx="1331" cy="542"/>
              </a:xfrm>
              <a:custGeom>
                <a:avLst/>
                <a:gdLst>
                  <a:gd name="txL" fmla="*/ 0 w 1331"/>
                  <a:gd name="txT" fmla="*/ 0 h 542"/>
                  <a:gd name="txR" fmla="*/ 1331 w 1331"/>
                  <a:gd name="txB" fmla="*/ 542 h 542"/>
                </a:gdLst>
                <a:ahLst/>
                <a:cxnLst>
                  <a:cxn ang="0">
                    <a:pos x="0" y="542"/>
                  </a:cxn>
                  <a:cxn ang="0">
                    <a:pos x="388" y="542"/>
                  </a:cxn>
                  <a:cxn ang="0">
                    <a:pos x="640" y="0"/>
                  </a:cxn>
                  <a:cxn ang="0">
                    <a:pos x="690" y="0"/>
                  </a:cxn>
                  <a:cxn ang="0">
                    <a:pos x="943" y="542"/>
                  </a:cxn>
                  <a:cxn ang="0">
                    <a:pos x="1331" y="542"/>
                  </a:cxn>
                </a:cxnLst>
                <a:rect l="txL" t="txT" r="txR" b="txB"/>
                <a:pathLst>
                  <a:path w="1331" h="542">
                    <a:moveTo>
                      <a:pt x="0" y="542"/>
                    </a:moveTo>
                    <a:lnTo>
                      <a:pt x="388" y="542"/>
                    </a:lnTo>
                    <a:lnTo>
                      <a:pt x="640" y="0"/>
                    </a:lnTo>
                    <a:lnTo>
                      <a:pt x="690" y="0"/>
                    </a:lnTo>
                    <a:lnTo>
                      <a:pt x="943" y="542"/>
                    </a:lnTo>
                    <a:lnTo>
                      <a:pt x="1331" y="542"/>
                    </a:lnTo>
                  </a:path>
                </a:pathLst>
              </a:custGeom>
              <a:noFill/>
              <a:ln w="38100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9" name="Line 11"/>
              <p:cNvSpPr/>
              <p:nvPr/>
            </p:nvSpPr>
            <p:spPr>
              <a:xfrm flipH="1">
                <a:off x="4753" y="2859"/>
                <a:ext cx="202" cy="173"/>
              </a:xfrm>
              <a:prstGeom prst="line">
                <a:avLst/>
              </a:prstGeom>
              <a:ln w="1905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00" name="Line 12"/>
              <p:cNvSpPr/>
              <p:nvPr/>
            </p:nvSpPr>
            <p:spPr>
              <a:xfrm flipH="1">
                <a:off x="4964" y="2904"/>
                <a:ext cx="166" cy="144"/>
              </a:xfrm>
              <a:prstGeom prst="line">
                <a:avLst/>
              </a:prstGeom>
              <a:ln w="1905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01" name="Line 13"/>
              <p:cNvSpPr/>
              <p:nvPr/>
            </p:nvSpPr>
            <p:spPr>
              <a:xfrm flipH="1">
                <a:off x="5144" y="2913"/>
                <a:ext cx="167" cy="144"/>
              </a:xfrm>
              <a:prstGeom prst="line">
                <a:avLst/>
              </a:prstGeom>
              <a:ln w="1905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02" name="Line 14"/>
              <p:cNvSpPr/>
              <p:nvPr/>
            </p:nvSpPr>
            <p:spPr>
              <a:xfrm flipH="1">
                <a:off x="4098" y="2907"/>
                <a:ext cx="166" cy="144"/>
              </a:xfrm>
              <a:prstGeom prst="line">
                <a:avLst/>
              </a:prstGeom>
              <a:ln w="1905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03" name="Line 15"/>
              <p:cNvSpPr/>
              <p:nvPr/>
            </p:nvSpPr>
            <p:spPr>
              <a:xfrm flipH="1">
                <a:off x="3935" y="2903"/>
                <a:ext cx="166" cy="144"/>
              </a:xfrm>
              <a:prstGeom prst="line">
                <a:avLst/>
              </a:prstGeom>
              <a:ln w="1905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04" name="Line 16"/>
              <p:cNvSpPr/>
              <p:nvPr/>
            </p:nvSpPr>
            <p:spPr>
              <a:xfrm flipV="1">
                <a:off x="4552" y="2466"/>
                <a:ext cx="210" cy="178"/>
              </a:xfrm>
              <a:prstGeom prst="line">
                <a:avLst/>
              </a:prstGeom>
              <a:ln w="1905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05" name="Line 17"/>
              <p:cNvSpPr/>
              <p:nvPr/>
            </p:nvSpPr>
            <p:spPr>
              <a:xfrm flipV="1">
                <a:off x="4318" y="2591"/>
                <a:ext cx="517" cy="452"/>
              </a:xfrm>
              <a:prstGeom prst="line">
                <a:avLst/>
              </a:prstGeom>
              <a:ln w="1905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06" name="Line 18"/>
              <p:cNvSpPr/>
              <p:nvPr/>
            </p:nvSpPr>
            <p:spPr>
              <a:xfrm flipV="1">
                <a:off x="4529" y="2730"/>
                <a:ext cx="354" cy="308"/>
              </a:xfrm>
              <a:prstGeom prst="line">
                <a:avLst/>
              </a:prstGeom>
              <a:ln w="1905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1291" name="Group 19"/>
            <p:cNvGrpSpPr/>
            <p:nvPr/>
          </p:nvGrpSpPr>
          <p:grpSpPr>
            <a:xfrm>
              <a:off x="4519" y="3154"/>
              <a:ext cx="336" cy="230"/>
              <a:chOff x="4529" y="2684"/>
              <a:chExt cx="336" cy="230"/>
            </a:xfrm>
          </p:grpSpPr>
          <p:sp>
            <p:nvSpPr>
              <p:cNvPr id="11296" name="Rectangle 20"/>
              <p:cNvSpPr/>
              <p:nvPr/>
            </p:nvSpPr>
            <p:spPr>
              <a:xfrm>
                <a:off x="4529" y="2684"/>
                <a:ext cx="194" cy="23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dirty="0">
                    <a:solidFill>
                      <a:srgbClr val="FF3300"/>
                    </a:solidFill>
                    <a:latin typeface="Times New Roman" panose="02020603050405020304" pitchFamily="18" charset="0"/>
                    <a:ea typeface="隶书" panose="02010509060101010101" pitchFamily="49" charset="-122"/>
                  </a:rPr>
                  <a:t>α</a:t>
                </a:r>
              </a:p>
            </p:txBody>
          </p:sp>
          <p:sp>
            <p:nvSpPr>
              <p:cNvPr id="11297" name="Freeform 21"/>
              <p:cNvSpPr/>
              <p:nvPr/>
            </p:nvSpPr>
            <p:spPr>
              <a:xfrm>
                <a:off x="4534" y="2695"/>
                <a:ext cx="331" cy="60"/>
              </a:xfrm>
              <a:custGeom>
                <a:avLst/>
                <a:gdLst>
                  <a:gd name="txL" fmla="*/ 0 w 331"/>
                  <a:gd name="txT" fmla="*/ 0 h 41"/>
                  <a:gd name="txR" fmla="*/ 331 w 331"/>
                  <a:gd name="txB" fmla="*/ 41 h 41"/>
                </a:gdLst>
                <a:ahLst/>
                <a:cxnLst>
                  <a:cxn ang="0">
                    <a:pos x="0" y="4"/>
                  </a:cxn>
                  <a:cxn ang="0">
                    <a:pos x="40" y="32"/>
                  </a:cxn>
                  <a:cxn ang="0">
                    <a:pos x="86" y="53"/>
                  </a:cxn>
                  <a:cxn ang="0">
                    <a:pos x="139" y="60"/>
                  </a:cxn>
                  <a:cxn ang="0">
                    <a:pos x="204" y="57"/>
                  </a:cxn>
                  <a:cxn ang="0">
                    <a:pos x="259" y="42"/>
                  </a:cxn>
                  <a:cxn ang="0">
                    <a:pos x="312" y="18"/>
                  </a:cxn>
                  <a:cxn ang="0">
                    <a:pos x="331" y="0"/>
                  </a:cxn>
                </a:cxnLst>
                <a:rect l="txL" t="txT" r="txR" b="txB"/>
                <a:pathLst>
                  <a:path w="331" h="41">
                    <a:moveTo>
                      <a:pt x="0" y="3"/>
                    </a:moveTo>
                    <a:lnTo>
                      <a:pt x="40" y="22"/>
                    </a:lnTo>
                    <a:lnTo>
                      <a:pt x="86" y="36"/>
                    </a:lnTo>
                    <a:lnTo>
                      <a:pt x="139" y="41"/>
                    </a:lnTo>
                    <a:lnTo>
                      <a:pt x="204" y="39"/>
                    </a:lnTo>
                    <a:lnTo>
                      <a:pt x="259" y="29"/>
                    </a:lnTo>
                    <a:lnTo>
                      <a:pt x="312" y="12"/>
                    </a:lnTo>
                    <a:lnTo>
                      <a:pt x="331" y="0"/>
                    </a:lnTo>
                  </a:path>
                </a:pathLst>
              </a:custGeom>
              <a:noFill/>
              <a:ln w="12700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triangle" w="sm" len="lg"/>
                <a:tailEnd type="triangle" w="sm" len="lg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292" name="Group 22"/>
            <p:cNvGrpSpPr/>
            <p:nvPr/>
          </p:nvGrpSpPr>
          <p:grpSpPr>
            <a:xfrm>
              <a:off x="4703" y="3387"/>
              <a:ext cx="471" cy="578"/>
              <a:chOff x="4703" y="2897"/>
              <a:chExt cx="471" cy="578"/>
            </a:xfrm>
          </p:grpSpPr>
          <p:sp>
            <p:nvSpPr>
              <p:cNvPr id="11293" name="Line 23"/>
              <p:cNvSpPr/>
              <p:nvPr/>
            </p:nvSpPr>
            <p:spPr>
              <a:xfrm>
                <a:off x="4970" y="2897"/>
                <a:ext cx="204" cy="456"/>
              </a:xfrm>
              <a:prstGeom prst="line">
                <a:avLst/>
              </a:prstGeom>
              <a:ln w="12700" cap="flat" cmpd="sng">
                <a:solidFill>
                  <a:srgbClr val="0000CC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294" name="Freeform 24"/>
              <p:cNvSpPr/>
              <p:nvPr/>
            </p:nvSpPr>
            <p:spPr>
              <a:xfrm>
                <a:off x="4703" y="3161"/>
                <a:ext cx="380" cy="79"/>
              </a:xfrm>
              <a:custGeom>
                <a:avLst/>
                <a:gdLst>
                  <a:gd name="txL" fmla="*/ 0 w 380"/>
                  <a:gd name="txT" fmla="*/ 0 h 79"/>
                  <a:gd name="txR" fmla="*/ 380 w 380"/>
                  <a:gd name="txB" fmla="*/ 79 h 79"/>
                </a:gdLst>
                <a:ahLst/>
                <a:cxnLst>
                  <a:cxn ang="0">
                    <a:pos x="380" y="0"/>
                  </a:cxn>
                  <a:cxn ang="0">
                    <a:pos x="378" y="0"/>
                  </a:cxn>
                  <a:cxn ang="0">
                    <a:pos x="307" y="36"/>
                  </a:cxn>
                  <a:cxn ang="0">
                    <a:pos x="237" y="60"/>
                  </a:cxn>
                  <a:cxn ang="0">
                    <a:pos x="149" y="69"/>
                  </a:cxn>
                  <a:cxn ang="0">
                    <a:pos x="77" y="77"/>
                  </a:cxn>
                  <a:cxn ang="0">
                    <a:pos x="0" y="79"/>
                  </a:cxn>
                </a:cxnLst>
                <a:rect l="txL" t="txT" r="txR" b="txB"/>
                <a:pathLst>
                  <a:path w="380" h="79">
                    <a:moveTo>
                      <a:pt x="380" y="0"/>
                    </a:moveTo>
                    <a:lnTo>
                      <a:pt x="378" y="0"/>
                    </a:lnTo>
                    <a:lnTo>
                      <a:pt x="307" y="36"/>
                    </a:lnTo>
                    <a:lnTo>
                      <a:pt x="237" y="60"/>
                    </a:lnTo>
                    <a:lnTo>
                      <a:pt x="149" y="69"/>
                    </a:lnTo>
                    <a:lnTo>
                      <a:pt x="77" y="77"/>
                    </a:lnTo>
                    <a:lnTo>
                      <a:pt x="0" y="79"/>
                    </a:lnTo>
                  </a:path>
                </a:pathLst>
              </a:custGeom>
              <a:noFill/>
              <a:ln w="12700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triangle" w="sm" len="lg"/>
                <a:tailEnd type="triangle" w="sm" len="lg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5" name="Rectangle 25"/>
              <p:cNvSpPr/>
              <p:nvPr/>
            </p:nvSpPr>
            <p:spPr>
              <a:xfrm>
                <a:off x="4752" y="3187"/>
                <a:ext cx="309" cy="288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dirty="0">
                    <a:solidFill>
                      <a:srgbClr val="FF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β</a:t>
                </a:r>
              </a:p>
            </p:txBody>
          </p:sp>
        </p:grpSp>
      </p:grpSp>
      <p:sp>
        <p:nvSpPr>
          <p:cNvPr id="509980" name="Text Box 28"/>
          <p:cNvSpPr txBox="1"/>
          <p:nvPr/>
        </p:nvSpPr>
        <p:spPr>
          <a:xfrm>
            <a:off x="228600" y="665163"/>
            <a:ext cx="5976938" cy="26479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algn="l">
              <a:spcBef>
                <a:spcPct val="50000"/>
              </a:spcBef>
              <a:buClr>
                <a:schemeClr val="hlink"/>
              </a:buClr>
              <a:buFont typeface="Wingdings" panose="05000000000000000000" pitchFamily="2" charset="2"/>
              <a:buChar char="p"/>
            </a:pPr>
            <a:r>
              <a:rPr lang="en-US" altLang="zh-CN" i="0" dirty="0">
                <a:latin typeface="仿宋_GB2312" pitchFamily="49" charset="-122"/>
                <a:ea typeface="仿宋_GB2312" pitchFamily="49" charset="-122"/>
              </a:rPr>
              <a:t> </a:t>
            </a:r>
            <a:r>
              <a:rPr lang="zh-CN" altLang="en-US" i="0" dirty="0">
                <a:latin typeface="仿宋_GB2312" pitchFamily="49" charset="-122"/>
                <a:ea typeface="仿宋_GB2312" pitchFamily="49" charset="-122"/>
              </a:rPr>
              <a:t>螺纹牙型是指通过螺纹轴线的剖切平面截切而得的螺纹轮廓形状。</a:t>
            </a:r>
          </a:p>
          <a:p>
            <a:pPr algn="l">
              <a:spcBef>
                <a:spcPct val="50000"/>
              </a:spcBef>
              <a:buClr>
                <a:schemeClr val="hlink"/>
              </a:buClr>
              <a:buFont typeface="Wingdings" panose="05000000000000000000" pitchFamily="2" charset="2"/>
              <a:buChar char="p"/>
            </a:pPr>
            <a:r>
              <a:rPr lang="zh-CN" altLang="en-US" i="0" dirty="0">
                <a:latin typeface="仿宋_GB2312" pitchFamily="49" charset="-122"/>
                <a:ea typeface="仿宋_GB2312" pitchFamily="49" charset="-122"/>
              </a:rPr>
              <a:t> 根据牙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型</a:t>
            </a:r>
            <a:r>
              <a:rPr lang="zh-CN" altLang="en-US" i="0" dirty="0">
                <a:latin typeface="仿宋_GB2312" pitchFamily="49" charset="-122"/>
                <a:ea typeface="仿宋_GB2312" pitchFamily="49" charset="-122"/>
              </a:rPr>
              <a:t>角的不同，螺纹又分：</a:t>
            </a:r>
          </a:p>
          <a:p>
            <a:pPr lvl="1" algn="l" eaLnBrk="1" hangingPunct="1">
              <a:spcBef>
                <a:spcPct val="5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i="0" dirty="0">
                <a:latin typeface="仿宋_GB2312" pitchFamily="49" charset="-122"/>
                <a:ea typeface="仿宋_GB2312" pitchFamily="49" charset="-122"/>
              </a:rPr>
              <a:t> 普通螺纹、管螺纹（非螺纹密封管螺纹、 密封用管螺纹、</a:t>
            </a:r>
            <a:r>
              <a:rPr lang="en-US" altLang="zh-CN" i="0" dirty="0">
                <a:latin typeface="仿宋_GB2312" pitchFamily="49" charset="-122"/>
                <a:ea typeface="仿宋_GB2312" pitchFamily="49" charset="-122"/>
              </a:rPr>
              <a:t>60°</a:t>
            </a:r>
            <a:r>
              <a:rPr lang="zh-CN" altLang="en-US" i="0" dirty="0">
                <a:latin typeface="仿宋_GB2312" pitchFamily="49" charset="-122"/>
                <a:ea typeface="仿宋_GB2312" pitchFamily="49" charset="-122"/>
              </a:rPr>
              <a:t>密封管螺纹）、梯形螺纹。</a:t>
            </a:r>
          </a:p>
        </p:txBody>
      </p:sp>
      <p:sp>
        <p:nvSpPr>
          <p:cNvPr id="11271" name="Rectangle 29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13.1.1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螺纹的基本要素与种类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牙型</a:t>
            </a:r>
          </a:p>
        </p:txBody>
      </p:sp>
      <p:sp>
        <p:nvSpPr>
          <p:cNvPr id="509982" name="Rectangle 30"/>
          <p:cNvSpPr>
            <a:spLocks noChangeArrowheads="1"/>
          </p:cNvSpPr>
          <p:nvPr/>
        </p:nvSpPr>
        <p:spPr bwMode="auto">
          <a:xfrm>
            <a:off x="2635250" y="3886200"/>
            <a:ext cx="2273300" cy="45720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ea typeface="仿宋_GB2312" pitchFamily="49" charset="-122"/>
                <a:cs typeface="+mn-cs"/>
              </a:rPr>
              <a:t>普通螺纹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Dotum" pitchFamily="34" charset="-127"/>
                <a:cs typeface="+mn-cs"/>
              </a:rPr>
              <a:t>α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Dotum" pitchFamily="34" charset="-127"/>
                <a:cs typeface="+mn-cs"/>
              </a:rPr>
              <a:t>=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60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Times New Roman" panose="02020603050405020304" pitchFamily="18" charset="0"/>
                <a:ea typeface="Dotum" pitchFamily="34" charset="-127"/>
                <a:cs typeface="+mn-cs"/>
              </a:rPr>
              <a:t>°</a:t>
            </a:r>
          </a:p>
        </p:txBody>
      </p:sp>
      <p:sp>
        <p:nvSpPr>
          <p:cNvPr id="11273" name="Text Box 31"/>
          <p:cNvSpPr txBox="1"/>
          <p:nvPr/>
        </p:nvSpPr>
        <p:spPr>
          <a:xfrm>
            <a:off x="1273175" y="4127500"/>
            <a:ext cx="1103313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just"/>
            <a:r>
              <a:rPr lang="zh-CN" altLang="en-US" i="0" dirty="0">
                <a:solidFill>
                  <a:srgbClr val="000066"/>
                </a:solidFill>
                <a:latin typeface="Times New Roman" panose="02020603050405020304" pitchFamily="18" charset="0"/>
                <a:ea typeface="仿宋_GB2312" pitchFamily="49" charset="-122"/>
              </a:rPr>
              <a:t>三角形</a:t>
            </a:r>
          </a:p>
        </p:txBody>
      </p:sp>
      <p:sp>
        <p:nvSpPr>
          <p:cNvPr id="11274" name="AutoShape 32"/>
          <p:cNvSpPr/>
          <p:nvPr/>
        </p:nvSpPr>
        <p:spPr>
          <a:xfrm>
            <a:off x="2232025" y="4025900"/>
            <a:ext cx="338138" cy="719138"/>
          </a:xfrm>
          <a:prstGeom prst="leftBrace">
            <a:avLst>
              <a:gd name="adj1" fmla="val 17722"/>
              <a:gd name="adj2" fmla="val 50000"/>
            </a:avLst>
          </a:prstGeom>
          <a:noFill/>
          <a:ln w="28575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275" name="Text Box 33"/>
          <p:cNvSpPr txBox="1"/>
          <p:nvPr/>
        </p:nvSpPr>
        <p:spPr>
          <a:xfrm>
            <a:off x="1292225" y="5178425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just"/>
            <a:r>
              <a:rPr lang="zh-CN" altLang="en-US" i="0" dirty="0">
                <a:solidFill>
                  <a:srgbClr val="000066"/>
                </a:solidFill>
                <a:latin typeface="Times New Roman" panose="02020603050405020304" pitchFamily="18" charset="0"/>
                <a:ea typeface="仿宋_GB2312" pitchFamily="49" charset="-122"/>
              </a:rPr>
              <a:t>梯形</a:t>
            </a:r>
          </a:p>
        </p:txBody>
      </p:sp>
      <p:sp>
        <p:nvSpPr>
          <p:cNvPr id="11276" name="Text Box 34"/>
          <p:cNvSpPr txBox="1"/>
          <p:nvPr/>
        </p:nvSpPr>
        <p:spPr>
          <a:xfrm>
            <a:off x="374650" y="4248150"/>
            <a:ext cx="544513" cy="1190625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txBody>
          <a:bodyPr>
            <a:spAutoFit/>
          </a:bodyPr>
          <a:lstStyle/>
          <a:p>
            <a:r>
              <a:rPr lang="zh-CN" altLang="en-US" sz="3600" i="0" dirty="0">
                <a:solidFill>
                  <a:srgbClr val="F70903"/>
                </a:solidFill>
                <a:latin typeface="Times New Roman" panose="02020603050405020304" pitchFamily="18" charset="0"/>
                <a:ea typeface="仿宋_GB2312" pitchFamily="49" charset="-122"/>
              </a:rPr>
              <a:t>牙型</a:t>
            </a:r>
          </a:p>
        </p:txBody>
      </p:sp>
      <p:sp>
        <p:nvSpPr>
          <p:cNvPr id="11277" name="AutoShape 35"/>
          <p:cNvSpPr/>
          <p:nvPr/>
        </p:nvSpPr>
        <p:spPr>
          <a:xfrm>
            <a:off x="984250" y="4248150"/>
            <a:ext cx="288925" cy="1223963"/>
          </a:xfrm>
          <a:prstGeom prst="leftBrace">
            <a:avLst>
              <a:gd name="adj1" fmla="val 35302"/>
              <a:gd name="adj2" fmla="val 50000"/>
            </a:avLst>
          </a:prstGeom>
          <a:noFill/>
          <a:ln w="28575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09988" name="Rectangle 36"/>
          <p:cNvSpPr/>
          <p:nvPr/>
        </p:nvSpPr>
        <p:spPr>
          <a:xfrm>
            <a:off x="2543175" y="4443413"/>
            <a:ext cx="2328863" cy="3476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>
              <a:lnSpc>
                <a:spcPct val="70000"/>
              </a:lnSpc>
            </a:pPr>
            <a:r>
              <a:rPr lang="zh-CN" altLang="en-US" i="0" dirty="0">
                <a:solidFill>
                  <a:srgbClr val="000066"/>
                </a:solidFill>
                <a:latin typeface="Garamond" panose="02020404030301010803" pitchFamily="18" charset="0"/>
                <a:ea typeface="仿宋_GB2312" pitchFamily="49" charset="-122"/>
              </a:rPr>
              <a:t>（英制）管螺纹</a:t>
            </a:r>
            <a:endParaRPr lang="zh-CN" altLang="en-US" i="0" dirty="0">
              <a:solidFill>
                <a:srgbClr val="000066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7" name="Group 37"/>
          <p:cNvGrpSpPr/>
          <p:nvPr/>
        </p:nvGrpSpPr>
        <p:grpSpPr>
          <a:xfrm>
            <a:off x="2062163" y="5122863"/>
            <a:ext cx="2559050" cy="533400"/>
            <a:chOff x="1393" y="1274"/>
            <a:chExt cx="1612" cy="336"/>
          </a:xfrm>
        </p:grpSpPr>
        <p:sp>
          <p:nvSpPr>
            <p:cNvPr id="11287" name="AutoShape 38"/>
            <p:cNvSpPr/>
            <p:nvPr/>
          </p:nvSpPr>
          <p:spPr>
            <a:xfrm>
              <a:off x="1393" y="1274"/>
              <a:ext cx="213" cy="336"/>
            </a:xfrm>
            <a:prstGeom prst="leftBrace">
              <a:avLst>
                <a:gd name="adj1" fmla="val 28255"/>
                <a:gd name="adj2" fmla="val 50000"/>
              </a:avLst>
            </a:prstGeom>
            <a:noFill/>
            <a:ln w="28575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509991" name="Rectangle 39"/>
            <p:cNvSpPr>
              <a:spLocks noChangeArrowheads="1"/>
            </p:cNvSpPr>
            <p:nvPr/>
          </p:nvSpPr>
          <p:spPr bwMode="auto">
            <a:xfrm>
              <a:off x="1573" y="1355"/>
              <a:ext cx="1432" cy="219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Garamond" panose="02020404030301010803" pitchFamily="18" charset="0"/>
                  <a:ea typeface="仿宋_GB2312" pitchFamily="49" charset="-122"/>
                  <a:cs typeface="+mn-cs"/>
                </a:rPr>
                <a:t>梯形螺纹</a:t>
              </a:r>
              <a:r>
                <a:rPr kumimoji="0" lang="en-US" altLang="zh-CN" sz="2400" b="1" i="1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Dotum" pitchFamily="34" charset="-127"/>
                  <a:cs typeface="+mn-cs"/>
                </a:rPr>
                <a:t>α</a:t>
              </a: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Dotum" pitchFamily="34" charset="-127"/>
                  <a:cs typeface="+mn-cs"/>
                </a:rPr>
                <a:t>=</a:t>
              </a: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rPr>
                <a:t>3</a:t>
              </a: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Dotum" pitchFamily="34" charset="-127"/>
                  <a:cs typeface="+mn-cs"/>
                </a:rPr>
                <a:t>0 </a:t>
              </a: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Times New Roman" panose="02020603050405020304" pitchFamily="18" charset="0"/>
                  <a:ea typeface="Dotum" pitchFamily="34" charset="-127"/>
                  <a:cs typeface="+mn-cs"/>
                </a:rPr>
                <a:t>°</a:t>
              </a:r>
            </a:p>
          </p:txBody>
        </p:sp>
      </p:grpSp>
      <p:sp>
        <p:nvSpPr>
          <p:cNvPr id="509992" name="AutoShape 40"/>
          <p:cNvSpPr/>
          <p:nvPr/>
        </p:nvSpPr>
        <p:spPr>
          <a:xfrm>
            <a:off x="4805363" y="4025900"/>
            <a:ext cx="338137" cy="1177925"/>
          </a:xfrm>
          <a:prstGeom prst="leftBrace">
            <a:avLst>
              <a:gd name="adj1" fmla="val 57188"/>
              <a:gd name="adj2" fmla="val 50000"/>
            </a:avLst>
          </a:prstGeom>
          <a:noFill/>
          <a:ln w="28575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>
            <a:spAutoFit/>
          </a:bodyPr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09993" name="Rectangle 41"/>
          <p:cNvSpPr>
            <a:spLocks noChangeArrowheads="1"/>
          </p:cNvSpPr>
          <p:nvPr/>
        </p:nvSpPr>
        <p:spPr bwMode="auto">
          <a:xfrm>
            <a:off x="5094288" y="3798888"/>
            <a:ext cx="2941638" cy="45720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it-IT" sz="2400" b="1" i="0" u="none" strike="noStrike" kern="1200" cap="none" spc="0" normalizeH="0" baseline="0" noProof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Garamond" panose="02020404030301010803" pitchFamily="18" charset="0"/>
                <a:ea typeface="仿宋_GB2312" pitchFamily="49" charset="-122"/>
                <a:cs typeface="+mn-cs"/>
              </a:rPr>
              <a:t>非螺纹密封的管螺纹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Dotum" pitchFamily="34" charset="-127"/>
              <a:cs typeface="+mn-cs"/>
            </a:endParaRPr>
          </a:p>
        </p:txBody>
      </p:sp>
      <p:sp>
        <p:nvSpPr>
          <p:cNvPr id="509994" name="Rectangle 42"/>
          <p:cNvSpPr>
            <a:spLocks noChangeArrowheads="1"/>
          </p:cNvSpPr>
          <p:nvPr/>
        </p:nvSpPr>
        <p:spPr bwMode="auto">
          <a:xfrm>
            <a:off x="5122863" y="4292600"/>
            <a:ext cx="2635250" cy="45720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it-IT" sz="2400" b="1" i="0" u="none" strike="noStrike" kern="1200" cap="none" spc="0" normalizeH="0" baseline="0" noProof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Garamond" panose="02020404030301010803" pitchFamily="18" charset="0"/>
                <a:ea typeface="仿宋_GB2312" pitchFamily="49" charset="-122"/>
                <a:cs typeface="+mn-cs"/>
              </a:rPr>
              <a:t>螺纹密封的管螺纹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Dotum" pitchFamily="34" charset="-127"/>
              <a:cs typeface="+mn-cs"/>
            </a:endParaRPr>
          </a:p>
        </p:txBody>
      </p:sp>
      <p:sp>
        <p:nvSpPr>
          <p:cNvPr id="509995" name="Rectangle 43"/>
          <p:cNvSpPr>
            <a:spLocks noChangeArrowheads="1"/>
          </p:cNvSpPr>
          <p:nvPr/>
        </p:nvSpPr>
        <p:spPr bwMode="auto">
          <a:xfrm>
            <a:off x="5072063" y="4808538"/>
            <a:ext cx="3498850" cy="45720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it-IT" sz="2400" b="1" i="0" u="none" strike="noStrike" kern="1200" cap="none" spc="0" normalizeH="0" baseline="0" noProof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Garamond" panose="02020404030301010803" pitchFamily="18" charset="0"/>
                <a:ea typeface="仿宋_GB2312" pitchFamily="49" charset="-122"/>
                <a:cs typeface="+mn-cs"/>
              </a:rPr>
              <a:t>螺纹密封的管螺纹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Dotum" pitchFamily="34" charset="-127"/>
                <a:cs typeface="+mn-cs"/>
              </a:rPr>
              <a:t>α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Dotum" pitchFamily="34" charset="-127"/>
                <a:cs typeface="+mn-cs"/>
              </a:rPr>
              <a:t>=60 °</a:t>
            </a:r>
          </a:p>
        </p:txBody>
      </p:sp>
      <p:grpSp>
        <p:nvGrpSpPr>
          <p:cNvPr id="8" name="Group 44"/>
          <p:cNvGrpSpPr/>
          <p:nvPr/>
        </p:nvGrpSpPr>
        <p:grpSpPr>
          <a:xfrm>
            <a:off x="7953375" y="3946525"/>
            <a:ext cx="1190625" cy="638175"/>
            <a:chOff x="5104" y="533"/>
            <a:chExt cx="750" cy="402"/>
          </a:xfrm>
        </p:grpSpPr>
        <p:sp>
          <p:nvSpPr>
            <p:cNvPr id="11285" name="AutoShape 45"/>
            <p:cNvSpPr/>
            <p:nvPr/>
          </p:nvSpPr>
          <p:spPr>
            <a:xfrm flipH="1">
              <a:off x="5104" y="533"/>
              <a:ext cx="137" cy="402"/>
            </a:xfrm>
            <a:prstGeom prst="leftBrace">
              <a:avLst>
                <a:gd name="adj1" fmla="val 52559"/>
                <a:gd name="adj2" fmla="val 50000"/>
              </a:avLst>
            </a:prstGeom>
            <a:noFill/>
            <a:ln w="28575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1286" name="Rectangle 46"/>
            <p:cNvSpPr/>
            <p:nvPr/>
          </p:nvSpPr>
          <p:spPr>
            <a:xfrm>
              <a:off x="5194" y="587"/>
              <a:ext cx="660" cy="288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CC3300"/>
                  </a:solidFill>
                  <a:latin typeface="Times New Roman" panose="02020603050405020304" pitchFamily="18" charset="0"/>
                </a:rPr>
                <a:t>α</a:t>
              </a:r>
              <a:r>
                <a:rPr lang="en-US" altLang="zh-CN" i="0" dirty="0">
                  <a:solidFill>
                    <a:srgbClr val="CC3300"/>
                  </a:solidFill>
                  <a:latin typeface="Times New Roman" panose="02020603050405020304" pitchFamily="18" charset="0"/>
                </a:rPr>
                <a:t>=</a:t>
              </a:r>
              <a:r>
                <a:rPr lang="en-US" altLang="zh-CN" i="0" dirty="0">
                  <a:solidFill>
                    <a:srgbClr val="CC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55</a:t>
              </a:r>
              <a:r>
                <a:rPr lang="en-US" altLang="zh-CN" i="0" dirty="0">
                  <a:solidFill>
                    <a:srgbClr val="CC3300"/>
                  </a:solidFill>
                  <a:latin typeface="Times New Roman" panose="02020603050405020304" pitchFamily="18" charset="0"/>
                </a:rPr>
                <a:t> °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99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099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099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09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09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09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09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509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509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9980" grpId="0" build="p"/>
      <p:bldP spid="509982" grpId="0"/>
      <p:bldP spid="509988" grpId="0"/>
      <p:bldP spid="509992" grpId="0" animBg="1"/>
      <p:bldP spid="509993" grpId="0"/>
      <p:bldP spid="509994" grpId="0"/>
      <p:bldP spid="50999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F25F04D-7C05-4BCF-8118-01323A2CE19F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17:19:13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1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7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grpSp>
        <p:nvGrpSpPr>
          <p:cNvPr id="2" name="Group 8"/>
          <p:cNvGrpSpPr>
            <a:grpSpLocks noChangeAspect="1"/>
          </p:cNvGrpSpPr>
          <p:nvPr/>
        </p:nvGrpSpPr>
        <p:grpSpPr>
          <a:xfrm>
            <a:off x="1711325" y="1624013"/>
            <a:ext cx="5260975" cy="3233737"/>
            <a:chOff x="1565" y="1045"/>
            <a:chExt cx="2041" cy="1256"/>
          </a:xfrm>
        </p:grpSpPr>
        <p:grpSp>
          <p:nvGrpSpPr>
            <p:cNvPr id="12296" name="Group 9"/>
            <p:cNvGrpSpPr>
              <a:grpSpLocks noChangeAspect="1"/>
            </p:cNvGrpSpPr>
            <p:nvPr/>
          </p:nvGrpSpPr>
          <p:grpSpPr>
            <a:xfrm>
              <a:off x="2200" y="1311"/>
              <a:ext cx="1298" cy="979"/>
              <a:chOff x="1313" y="2540"/>
              <a:chExt cx="1298" cy="979"/>
            </a:xfrm>
          </p:grpSpPr>
          <p:sp>
            <p:nvSpPr>
              <p:cNvPr id="12308" name="Rectangle 10"/>
              <p:cNvSpPr>
                <a:spLocks noChangeAspect="1"/>
              </p:cNvSpPr>
              <p:nvPr/>
            </p:nvSpPr>
            <p:spPr>
              <a:xfrm>
                <a:off x="1727" y="2934"/>
                <a:ext cx="486" cy="107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zh-CN" altLang="en-US" sz="1200" b="0" i="0" dirty="0">
                    <a:solidFill>
                      <a:srgbClr val="000099"/>
                    </a:solidFill>
                    <a:latin typeface="仿宋_GB2312" pitchFamily="49" charset="-122"/>
                    <a:ea typeface="仿宋_GB2312" pitchFamily="49" charset="-122"/>
                  </a:rPr>
                  <a:t>潘存云教授研制</a:t>
                </a:r>
              </a:p>
            </p:txBody>
          </p:sp>
          <p:pic>
            <p:nvPicPr>
              <p:cNvPr id="12309" name="Picture 11" descr="三角螺纹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313" y="2540"/>
                <a:ext cx="1298" cy="979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12297" name="Freeform 12"/>
            <p:cNvSpPr>
              <a:spLocks noChangeAspect="1"/>
            </p:cNvSpPr>
            <p:nvPr/>
          </p:nvSpPr>
          <p:spPr>
            <a:xfrm rot="64049" flipV="1">
              <a:off x="2363" y="2093"/>
              <a:ext cx="1035" cy="189"/>
            </a:xfrm>
            <a:custGeom>
              <a:avLst/>
              <a:gdLst>
                <a:gd name="txL" fmla="*/ 0 w 1978"/>
                <a:gd name="txT" fmla="*/ 0 h 236"/>
                <a:gd name="txR" fmla="*/ 1978 w 1978"/>
                <a:gd name="txB" fmla="*/ 236 h 236"/>
              </a:gdLst>
              <a:ahLst/>
              <a:cxnLst>
                <a:cxn ang="0">
                  <a:pos x="0" y="0"/>
                </a:cxn>
                <a:cxn ang="0">
                  <a:pos x="59" y="156"/>
                </a:cxn>
                <a:cxn ang="0">
                  <a:pos x="79" y="154"/>
                </a:cxn>
                <a:cxn ang="0">
                  <a:pos x="148" y="10"/>
                </a:cxn>
                <a:cxn ang="0">
                  <a:pos x="171" y="10"/>
                </a:cxn>
                <a:cxn ang="0">
                  <a:pos x="226" y="151"/>
                </a:cxn>
                <a:cxn ang="0">
                  <a:pos x="248" y="151"/>
                </a:cxn>
                <a:cxn ang="0">
                  <a:pos x="317" y="5"/>
                </a:cxn>
                <a:cxn ang="0">
                  <a:pos x="342" y="2"/>
                </a:cxn>
                <a:cxn ang="0">
                  <a:pos x="399" y="167"/>
                </a:cxn>
                <a:cxn ang="0">
                  <a:pos x="421" y="163"/>
                </a:cxn>
                <a:cxn ang="0">
                  <a:pos x="484" y="10"/>
                </a:cxn>
                <a:cxn ang="0">
                  <a:pos x="506" y="10"/>
                </a:cxn>
                <a:cxn ang="0">
                  <a:pos x="571" y="176"/>
                </a:cxn>
                <a:cxn ang="0">
                  <a:pos x="591" y="174"/>
                </a:cxn>
                <a:cxn ang="0">
                  <a:pos x="657" y="20"/>
                </a:cxn>
                <a:cxn ang="0">
                  <a:pos x="682" y="20"/>
                </a:cxn>
                <a:cxn ang="0">
                  <a:pos x="742" y="184"/>
                </a:cxn>
                <a:cxn ang="0">
                  <a:pos x="767" y="184"/>
                </a:cxn>
                <a:cxn ang="0">
                  <a:pos x="834" y="22"/>
                </a:cxn>
                <a:cxn ang="0">
                  <a:pos x="854" y="26"/>
                </a:cxn>
                <a:cxn ang="0">
                  <a:pos x="921" y="189"/>
                </a:cxn>
                <a:cxn ang="0">
                  <a:pos x="950" y="187"/>
                </a:cxn>
                <a:cxn ang="0">
                  <a:pos x="1007" y="28"/>
                </a:cxn>
                <a:cxn ang="0">
                  <a:pos x="1035" y="28"/>
                </a:cxn>
              </a:cxnLst>
              <a:rect l="txL" t="txT" r="txR" b="txB"/>
              <a:pathLst>
                <a:path w="1978" h="236">
                  <a:moveTo>
                    <a:pt x="0" y="0"/>
                  </a:moveTo>
                  <a:lnTo>
                    <a:pt x="112" y="195"/>
                  </a:lnTo>
                  <a:lnTo>
                    <a:pt x="151" y="192"/>
                  </a:lnTo>
                  <a:lnTo>
                    <a:pt x="282" y="12"/>
                  </a:lnTo>
                  <a:lnTo>
                    <a:pt x="327" y="12"/>
                  </a:lnTo>
                  <a:lnTo>
                    <a:pt x="432" y="188"/>
                  </a:lnTo>
                  <a:lnTo>
                    <a:pt x="474" y="188"/>
                  </a:lnTo>
                  <a:lnTo>
                    <a:pt x="605" y="6"/>
                  </a:lnTo>
                  <a:lnTo>
                    <a:pt x="653" y="3"/>
                  </a:lnTo>
                  <a:lnTo>
                    <a:pt x="762" y="208"/>
                  </a:lnTo>
                  <a:lnTo>
                    <a:pt x="804" y="204"/>
                  </a:lnTo>
                  <a:lnTo>
                    <a:pt x="925" y="12"/>
                  </a:lnTo>
                  <a:lnTo>
                    <a:pt x="967" y="12"/>
                  </a:lnTo>
                  <a:lnTo>
                    <a:pt x="1092" y="220"/>
                  </a:lnTo>
                  <a:lnTo>
                    <a:pt x="1130" y="217"/>
                  </a:lnTo>
                  <a:lnTo>
                    <a:pt x="1255" y="25"/>
                  </a:lnTo>
                  <a:lnTo>
                    <a:pt x="1303" y="25"/>
                  </a:lnTo>
                  <a:lnTo>
                    <a:pt x="1418" y="230"/>
                  </a:lnTo>
                  <a:lnTo>
                    <a:pt x="1466" y="230"/>
                  </a:lnTo>
                  <a:lnTo>
                    <a:pt x="1594" y="28"/>
                  </a:lnTo>
                  <a:lnTo>
                    <a:pt x="1632" y="32"/>
                  </a:lnTo>
                  <a:lnTo>
                    <a:pt x="1760" y="236"/>
                  </a:lnTo>
                  <a:lnTo>
                    <a:pt x="1815" y="233"/>
                  </a:lnTo>
                  <a:lnTo>
                    <a:pt x="1924" y="35"/>
                  </a:lnTo>
                  <a:lnTo>
                    <a:pt x="1978" y="35"/>
                  </a:lnTo>
                </a:path>
              </a:pathLst>
            </a:custGeom>
            <a:solidFill>
              <a:schemeClr val="bg1">
                <a:alpha val="100000"/>
              </a:schemeClr>
            </a:solidFill>
            <a:ln w="38100" cap="flat" cmpd="sng">
              <a:solidFill>
                <a:schemeClr val="bg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8" name="Line 13"/>
            <p:cNvSpPr>
              <a:spLocks noChangeAspect="1"/>
            </p:cNvSpPr>
            <p:nvPr/>
          </p:nvSpPr>
          <p:spPr>
            <a:xfrm>
              <a:off x="3365" y="1336"/>
              <a:ext cx="68" cy="204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0990" name="Rectangle 14"/>
            <p:cNvSpPr>
              <a:spLocks noChangeAspect="1" noChangeArrowheads="1"/>
            </p:cNvSpPr>
            <p:nvPr/>
          </p:nvSpPr>
          <p:spPr bwMode="auto">
            <a:xfrm>
              <a:off x="1645" y="1313"/>
              <a:ext cx="680" cy="952"/>
            </a:xfrm>
            <a:prstGeom prst="rect">
              <a:avLst/>
            </a:prstGeom>
            <a:gradFill rotWithShape="1">
              <a:gsLst>
                <a:gs pos="0">
                  <a:schemeClr val="bg2"/>
                </a:gs>
                <a:gs pos="50000">
                  <a:srgbClr val="C0C0C0"/>
                </a:gs>
                <a:gs pos="100000">
                  <a:schemeClr val="bg2"/>
                </a:gs>
              </a:gsLst>
              <a:lin ang="5400000" scaled="1"/>
            </a:gradFill>
            <a:ln w="38100" algn="ctr">
              <a:solidFill>
                <a:schemeClr val="bg2"/>
              </a:solidFill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Dotum" pitchFamily="34" charset="-127"/>
                <a:cs typeface="+mn-cs"/>
              </a:endParaRPr>
            </a:p>
          </p:txBody>
        </p:sp>
        <p:sp>
          <p:nvSpPr>
            <p:cNvPr id="12300" name="Rectangle 15"/>
            <p:cNvSpPr>
              <a:spLocks noChangeAspect="1"/>
            </p:cNvSpPr>
            <p:nvPr/>
          </p:nvSpPr>
          <p:spPr>
            <a:xfrm>
              <a:off x="3419" y="1394"/>
              <a:ext cx="182" cy="907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2301" name="Line 16"/>
            <p:cNvSpPr>
              <a:spLocks noChangeAspect="1"/>
            </p:cNvSpPr>
            <p:nvPr/>
          </p:nvSpPr>
          <p:spPr>
            <a:xfrm>
              <a:off x="1565" y="1802"/>
              <a:ext cx="2041" cy="0"/>
            </a:xfrm>
            <a:prstGeom prst="line">
              <a:avLst/>
            </a:prstGeom>
            <a:ln w="12700" cap="flat" cmpd="sng">
              <a:solidFill>
                <a:srgbClr val="F70903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12302" name="Line 17"/>
            <p:cNvSpPr>
              <a:spLocks noChangeAspect="1"/>
            </p:cNvSpPr>
            <p:nvPr/>
          </p:nvSpPr>
          <p:spPr>
            <a:xfrm flipH="1" flipV="1">
              <a:off x="2397" y="1077"/>
              <a:ext cx="181" cy="408"/>
            </a:xfrm>
            <a:prstGeom prst="line">
              <a:avLst/>
            </a:prstGeom>
            <a:ln w="6350" cap="flat" cmpd="sng">
              <a:solidFill>
                <a:srgbClr val="F7090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03" name="Line 18"/>
            <p:cNvSpPr>
              <a:spLocks noChangeAspect="1"/>
            </p:cNvSpPr>
            <p:nvPr/>
          </p:nvSpPr>
          <p:spPr>
            <a:xfrm flipV="1">
              <a:off x="2578" y="1077"/>
              <a:ext cx="181" cy="408"/>
            </a:xfrm>
            <a:prstGeom prst="line">
              <a:avLst/>
            </a:prstGeom>
            <a:ln w="6350" cap="flat" cmpd="sng">
              <a:solidFill>
                <a:srgbClr val="F7090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04" name="Arc 19"/>
            <p:cNvSpPr>
              <a:spLocks noChangeAspect="1"/>
            </p:cNvSpPr>
            <p:nvPr/>
          </p:nvSpPr>
          <p:spPr>
            <a:xfrm rot="-2400000">
              <a:off x="2506" y="1187"/>
              <a:ext cx="136" cy="136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0" y="1"/>
                </a:cxn>
              </a:cxnLst>
              <a:rect l="txL" t="txT" r="txR" b="tx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6350" cap="flat" cmpd="sng">
              <a:solidFill>
                <a:srgbClr val="F70903">
                  <a:alpha val="100000"/>
                </a:srgbClr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5" name="Rectangle 20"/>
            <p:cNvSpPr>
              <a:spLocks noChangeAspect="1"/>
            </p:cNvSpPr>
            <p:nvPr/>
          </p:nvSpPr>
          <p:spPr>
            <a:xfrm>
              <a:off x="2450" y="1045"/>
              <a:ext cx="251" cy="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>
                <a:lnSpc>
                  <a:spcPct val="70000"/>
                </a:lnSpc>
              </a:pPr>
              <a:r>
                <a:rPr lang="en-GB" altLang="zh-CN" sz="1800" i="0" dirty="0">
                  <a:solidFill>
                    <a:srgbClr val="FF3300"/>
                  </a:solidFill>
                  <a:latin typeface="仿宋_GB2312" pitchFamily="49" charset="-122"/>
                  <a:ea typeface="仿宋_GB2312" pitchFamily="49" charset="-122"/>
                </a:rPr>
                <a:t>60°</a:t>
              </a:r>
              <a:endParaRPr lang="en-US" altLang="zh-CN" sz="1800" i="0" dirty="0">
                <a:solidFill>
                  <a:srgbClr val="FF3300"/>
                </a:solidFill>
                <a:latin typeface="仿宋_GB2312" pitchFamily="49" charset="-122"/>
                <a:ea typeface="仿宋_GB2312" pitchFamily="49" charset="-122"/>
              </a:endParaRPr>
            </a:p>
          </p:txBody>
        </p:sp>
        <p:sp>
          <p:nvSpPr>
            <p:cNvPr id="12306" name="Freeform 21" descr="浅色上对角线"/>
            <p:cNvSpPr>
              <a:spLocks noChangeAspect="1"/>
            </p:cNvSpPr>
            <p:nvPr/>
          </p:nvSpPr>
          <p:spPr>
            <a:xfrm>
              <a:off x="2441" y="1344"/>
              <a:ext cx="399" cy="286"/>
            </a:xfrm>
            <a:custGeom>
              <a:avLst/>
              <a:gdLst>
                <a:gd name="txL" fmla="*/ 0 w 399"/>
                <a:gd name="txT" fmla="*/ 0 h 286"/>
                <a:gd name="txR" fmla="*/ 399 w 399"/>
                <a:gd name="txB" fmla="*/ 286 h 286"/>
              </a:gdLst>
              <a:ahLst/>
              <a:cxnLst>
                <a:cxn ang="0">
                  <a:pos x="31" y="0"/>
                </a:cxn>
                <a:cxn ang="0">
                  <a:pos x="394" y="0"/>
                </a:cxn>
                <a:cxn ang="0">
                  <a:pos x="388" y="42"/>
                </a:cxn>
                <a:cxn ang="0">
                  <a:pos x="370" y="147"/>
                </a:cxn>
                <a:cxn ang="0">
                  <a:pos x="358" y="192"/>
                </a:cxn>
                <a:cxn ang="0">
                  <a:pos x="289" y="267"/>
                </a:cxn>
                <a:cxn ang="0">
                  <a:pos x="262" y="276"/>
                </a:cxn>
                <a:cxn ang="0">
                  <a:pos x="244" y="282"/>
                </a:cxn>
                <a:cxn ang="0">
                  <a:pos x="112" y="276"/>
                </a:cxn>
                <a:cxn ang="0">
                  <a:pos x="61" y="258"/>
                </a:cxn>
                <a:cxn ang="0">
                  <a:pos x="37" y="240"/>
                </a:cxn>
                <a:cxn ang="0">
                  <a:pos x="31" y="231"/>
                </a:cxn>
                <a:cxn ang="0">
                  <a:pos x="22" y="225"/>
                </a:cxn>
                <a:cxn ang="0">
                  <a:pos x="13" y="207"/>
                </a:cxn>
                <a:cxn ang="0">
                  <a:pos x="13" y="57"/>
                </a:cxn>
                <a:cxn ang="0">
                  <a:pos x="31" y="0"/>
                </a:cxn>
              </a:cxnLst>
              <a:rect l="txL" t="txT" r="txR" b="txB"/>
              <a:pathLst>
                <a:path w="399" h="286">
                  <a:moveTo>
                    <a:pt x="31" y="0"/>
                  </a:moveTo>
                  <a:lnTo>
                    <a:pt x="394" y="0"/>
                  </a:lnTo>
                  <a:cubicBezTo>
                    <a:pt x="399" y="15"/>
                    <a:pt x="391" y="27"/>
                    <a:pt x="388" y="42"/>
                  </a:cubicBezTo>
                  <a:cubicBezTo>
                    <a:pt x="382" y="76"/>
                    <a:pt x="381" y="114"/>
                    <a:pt x="370" y="147"/>
                  </a:cubicBezTo>
                  <a:cubicBezTo>
                    <a:pt x="368" y="164"/>
                    <a:pt x="367" y="178"/>
                    <a:pt x="358" y="192"/>
                  </a:cubicBezTo>
                  <a:cubicBezTo>
                    <a:pt x="347" y="236"/>
                    <a:pt x="330" y="251"/>
                    <a:pt x="289" y="267"/>
                  </a:cubicBezTo>
                  <a:cubicBezTo>
                    <a:pt x="280" y="271"/>
                    <a:pt x="271" y="273"/>
                    <a:pt x="262" y="276"/>
                  </a:cubicBezTo>
                  <a:cubicBezTo>
                    <a:pt x="256" y="278"/>
                    <a:pt x="244" y="282"/>
                    <a:pt x="244" y="282"/>
                  </a:cubicBezTo>
                  <a:cubicBezTo>
                    <a:pt x="200" y="281"/>
                    <a:pt x="155" y="286"/>
                    <a:pt x="112" y="276"/>
                  </a:cubicBezTo>
                  <a:cubicBezTo>
                    <a:pt x="94" y="272"/>
                    <a:pt x="79" y="262"/>
                    <a:pt x="61" y="258"/>
                  </a:cubicBezTo>
                  <a:cubicBezTo>
                    <a:pt x="54" y="247"/>
                    <a:pt x="48" y="247"/>
                    <a:pt x="37" y="240"/>
                  </a:cubicBezTo>
                  <a:cubicBezTo>
                    <a:pt x="35" y="237"/>
                    <a:pt x="34" y="234"/>
                    <a:pt x="31" y="231"/>
                  </a:cubicBezTo>
                  <a:cubicBezTo>
                    <a:pt x="28" y="228"/>
                    <a:pt x="24" y="228"/>
                    <a:pt x="22" y="225"/>
                  </a:cubicBezTo>
                  <a:cubicBezTo>
                    <a:pt x="18" y="220"/>
                    <a:pt x="17" y="213"/>
                    <a:pt x="13" y="207"/>
                  </a:cubicBezTo>
                  <a:cubicBezTo>
                    <a:pt x="0" y="153"/>
                    <a:pt x="2" y="169"/>
                    <a:pt x="13" y="57"/>
                  </a:cubicBezTo>
                  <a:cubicBezTo>
                    <a:pt x="14" y="43"/>
                    <a:pt x="58" y="9"/>
                    <a:pt x="31" y="0"/>
                  </a:cubicBezTo>
                  <a:close/>
                </a:path>
              </a:pathLst>
            </a:custGeom>
            <a:pattFill prst="ltUpDiag">
              <a:fgClr>
                <a:schemeClr val="hlink">
                  <a:alpha val="100000"/>
                </a:schemeClr>
              </a:fgClr>
              <a:bgClr>
                <a:srgbClr val="FFFFFF">
                  <a:alpha val="100000"/>
                </a:srgbClr>
              </a:bgClr>
            </a:pattFill>
            <a:ln w="9525" cap="flat" cmpd="sng">
              <a:solidFill>
                <a:schemeClr val="bg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7" name="Freeform 22"/>
            <p:cNvSpPr>
              <a:spLocks noChangeAspect="1"/>
            </p:cNvSpPr>
            <p:nvPr/>
          </p:nvSpPr>
          <p:spPr>
            <a:xfrm rot="-64049">
              <a:off x="2337" y="1326"/>
              <a:ext cx="1035" cy="189"/>
            </a:xfrm>
            <a:custGeom>
              <a:avLst/>
              <a:gdLst>
                <a:gd name="txL" fmla="*/ 0 w 1978"/>
                <a:gd name="txT" fmla="*/ 0 h 236"/>
                <a:gd name="txR" fmla="*/ 1978 w 1978"/>
                <a:gd name="txB" fmla="*/ 236 h 236"/>
              </a:gdLst>
              <a:ahLst/>
              <a:cxnLst>
                <a:cxn ang="0">
                  <a:pos x="0" y="0"/>
                </a:cxn>
                <a:cxn ang="0">
                  <a:pos x="59" y="156"/>
                </a:cxn>
                <a:cxn ang="0">
                  <a:pos x="79" y="154"/>
                </a:cxn>
                <a:cxn ang="0">
                  <a:pos x="148" y="10"/>
                </a:cxn>
                <a:cxn ang="0">
                  <a:pos x="171" y="10"/>
                </a:cxn>
                <a:cxn ang="0">
                  <a:pos x="226" y="151"/>
                </a:cxn>
                <a:cxn ang="0">
                  <a:pos x="248" y="151"/>
                </a:cxn>
                <a:cxn ang="0">
                  <a:pos x="317" y="5"/>
                </a:cxn>
                <a:cxn ang="0">
                  <a:pos x="342" y="2"/>
                </a:cxn>
                <a:cxn ang="0">
                  <a:pos x="399" y="167"/>
                </a:cxn>
                <a:cxn ang="0">
                  <a:pos x="421" y="163"/>
                </a:cxn>
                <a:cxn ang="0">
                  <a:pos x="484" y="10"/>
                </a:cxn>
                <a:cxn ang="0">
                  <a:pos x="506" y="10"/>
                </a:cxn>
                <a:cxn ang="0">
                  <a:pos x="571" y="176"/>
                </a:cxn>
                <a:cxn ang="0">
                  <a:pos x="591" y="174"/>
                </a:cxn>
                <a:cxn ang="0">
                  <a:pos x="657" y="20"/>
                </a:cxn>
                <a:cxn ang="0">
                  <a:pos x="682" y="20"/>
                </a:cxn>
                <a:cxn ang="0">
                  <a:pos x="742" y="184"/>
                </a:cxn>
                <a:cxn ang="0">
                  <a:pos x="767" y="184"/>
                </a:cxn>
                <a:cxn ang="0">
                  <a:pos x="834" y="22"/>
                </a:cxn>
                <a:cxn ang="0">
                  <a:pos x="854" y="26"/>
                </a:cxn>
                <a:cxn ang="0">
                  <a:pos x="921" y="189"/>
                </a:cxn>
                <a:cxn ang="0">
                  <a:pos x="950" y="187"/>
                </a:cxn>
                <a:cxn ang="0">
                  <a:pos x="1007" y="28"/>
                </a:cxn>
                <a:cxn ang="0">
                  <a:pos x="1035" y="28"/>
                </a:cxn>
              </a:cxnLst>
              <a:rect l="txL" t="txT" r="txR" b="txB"/>
              <a:pathLst>
                <a:path w="1978" h="236">
                  <a:moveTo>
                    <a:pt x="0" y="0"/>
                  </a:moveTo>
                  <a:lnTo>
                    <a:pt x="112" y="195"/>
                  </a:lnTo>
                  <a:lnTo>
                    <a:pt x="151" y="192"/>
                  </a:lnTo>
                  <a:lnTo>
                    <a:pt x="282" y="12"/>
                  </a:lnTo>
                  <a:lnTo>
                    <a:pt x="327" y="12"/>
                  </a:lnTo>
                  <a:lnTo>
                    <a:pt x="432" y="188"/>
                  </a:lnTo>
                  <a:lnTo>
                    <a:pt x="474" y="188"/>
                  </a:lnTo>
                  <a:lnTo>
                    <a:pt x="605" y="6"/>
                  </a:lnTo>
                  <a:lnTo>
                    <a:pt x="653" y="3"/>
                  </a:lnTo>
                  <a:lnTo>
                    <a:pt x="762" y="208"/>
                  </a:lnTo>
                  <a:lnTo>
                    <a:pt x="804" y="204"/>
                  </a:lnTo>
                  <a:lnTo>
                    <a:pt x="925" y="12"/>
                  </a:lnTo>
                  <a:lnTo>
                    <a:pt x="967" y="12"/>
                  </a:lnTo>
                  <a:lnTo>
                    <a:pt x="1092" y="220"/>
                  </a:lnTo>
                  <a:lnTo>
                    <a:pt x="1130" y="217"/>
                  </a:lnTo>
                  <a:lnTo>
                    <a:pt x="1255" y="25"/>
                  </a:lnTo>
                  <a:lnTo>
                    <a:pt x="1303" y="25"/>
                  </a:lnTo>
                  <a:lnTo>
                    <a:pt x="1418" y="230"/>
                  </a:lnTo>
                  <a:lnTo>
                    <a:pt x="1466" y="230"/>
                  </a:lnTo>
                  <a:lnTo>
                    <a:pt x="1594" y="28"/>
                  </a:lnTo>
                  <a:lnTo>
                    <a:pt x="1632" y="32"/>
                  </a:lnTo>
                  <a:lnTo>
                    <a:pt x="1760" y="236"/>
                  </a:lnTo>
                  <a:lnTo>
                    <a:pt x="1815" y="233"/>
                  </a:lnTo>
                  <a:lnTo>
                    <a:pt x="1924" y="35"/>
                  </a:lnTo>
                  <a:lnTo>
                    <a:pt x="1978" y="35"/>
                  </a:lnTo>
                </a:path>
              </a:pathLst>
            </a:custGeom>
            <a:solidFill>
              <a:schemeClr val="bg1">
                <a:alpha val="100000"/>
              </a:schemeClr>
            </a:solidFill>
            <a:ln w="38100" cap="flat" cmpd="sng">
              <a:solidFill>
                <a:schemeClr val="bg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1001" name="Text Box 25"/>
          <p:cNvSpPr txBox="1"/>
          <p:nvPr/>
        </p:nvSpPr>
        <p:spPr>
          <a:xfrm>
            <a:off x="509588" y="684213"/>
            <a:ext cx="3300412" cy="64135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en-US" sz="3600" i="0" u="sng" dirty="0">
                <a:solidFill>
                  <a:srgbClr val="CC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普通粗牙螺纹</a:t>
            </a:r>
          </a:p>
        </p:txBody>
      </p:sp>
      <p:sp>
        <p:nvSpPr>
          <p:cNvPr id="12295" name="Rectangle 6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13.1.1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螺纹的基本要素与种类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牙型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1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1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100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05B3CDC-9D12-43EE-9FC2-133EEBDA08DB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17:19:13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9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8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479235" name="Text Box 3"/>
          <p:cNvSpPr txBox="1">
            <a:spLocks noChangeArrowheads="1"/>
          </p:cNvSpPr>
          <p:nvPr/>
        </p:nvSpPr>
        <p:spPr bwMode="auto">
          <a:xfrm>
            <a:off x="1481138" y="5351463"/>
            <a:ext cx="6072188" cy="1311275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4000" i="0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主要用于各种管道连接</a:t>
            </a:r>
            <a:r>
              <a:rPr kumimoji="1" lang="en-US" altLang="zh-CN" sz="4000" i="0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,</a:t>
            </a:r>
            <a:r>
              <a:rPr kumimoji="1" lang="zh-CN" altLang="en-US" sz="4000" i="0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代号</a:t>
            </a:r>
            <a:r>
              <a:rPr kumimoji="1" lang="en-US" altLang="zh-CN" sz="4000" i="0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G</a:t>
            </a:r>
            <a:r>
              <a:rPr kumimoji="1" lang="zh-CN" altLang="en-US" sz="4000" i="0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</a:t>
            </a:r>
            <a:r>
              <a:rPr kumimoji="1" lang="en-US" altLang="zh-CN" sz="4000" i="0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R</a:t>
            </a:r>
            <a:r>
              <a:rPr kumimoji="1" lang="zh-CN" altLang="en-US" sz="4000" i="0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</a:t>
            </a:r>
            <a:r>
              <a:rPr kumimoji="1" lang="en-US" altLang="zh-CN" sz="4000" i="0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NPT</a:t>
            </a:r>
            <a:r>
              <a:rPr kumimoji="1" lang="en-US" altLang="zh-CN" kern="1200" cap="none" spc="0" normalizeH="0" baseline="0" noProof="0">
                <a:latin typeface="Times New Roman" panose="02020603050405020304" pitchFamily="18" charset="0"/>
                <a:ea typeface="Dotum" pitchFamily="34" charset="-127"/>
                <a:cs typeface="+mn-cs"/>
              </a:rPr>
              <a:t> </a:t>
            </a:r>
            <a:r>
              <a:rPr kumimoji="1" lang="zh-CN" altLang="en-US" sz="4000" i="0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</a:t>
            </a:r>
            <a:r>
              <a:rPr kumimoji="1" lang="zh-CN" altLang="en-US" kern="1200" cap="none" spc="0" normalizeH="0" baseline="0" noProof="0">
                <a:latin typeface="Times New Roman" panose="02020603050405020304" pitchFamily="18" charset="0"/>
                <a:ea typeface="Dotum" pitchFamily="34" charset="-127"/>
                <a:cs typeface="+mn-cs"/>
              </a:rPr>
              <a:t> </a:t>
            </a:r>
            <a:r>
              <a:rPr kumimoji="1" lang="en-US" altLang="zh-CN" sz="4000" i="0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R</a:t>
            </a:r>
            <a:r>
              <a:rPr kumimoji="1" lang="en-US" altLang="zh-CN" sz="4000" i="0" kern="1200" cap="none" spc="0" normalizeH="0" baseline="-2500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</a:t>
            </a:r>
            <a:r>
              <a:rPr kumimoji="1" lang="zh-CN" altLang="en-US" sz="4000" i="0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</a:t>
            </a:r>
            <a:r>
              <a:rPr kumimoji="1" lang="en-US" altLang="zh-CN" sz="4000" i="0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R</a:t>
            </a:r>
            <a:r>
              <a:rPr kumimoji="1" lang="en-US" altLang="zh-CN" sz="4000" i="0" kern="1200" cap="none" spc="0" normalizeH="0" baseline="-2500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C</a:t>
            </a:r>
          </a:p>
        </p:txBody>
      </p:sp>
      <p:sp>
        <p:nvSpPr>
          <p:cNvPr id="1033" name="Text Box 4"/>
          <p:cNvSpPr txBox="1"/>
          <p:nvPr/>
        </p:nvSpPr>
        <p:spPr>
          <a:xfrm>
            <a:off x="673100" y="3776663"/>
            <a:ext cx="184150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endParaRPr lang="zh-CN" altLang="zh-CN" dirty="0">
              <a:latin typeface="Times New Roman" panose="02020603050405020304" pitchFamily="18" charset="0"/>
            </a:endParaRPr>
          </a:p>
        </p:txBody>
      </p:sp>
      <p:sp>
        <p:nvSpPr>
          <p:cNvPr id="1034" name="Rectangle 6"/>
          <p:cNvSpPr/>
          <p:nvPr/>
        </p:nvSpPr>
        <p:spPr>
          <a:xfrm>
            <a:off x="190500" y="493713"/>
            <a:ext cx="3759200" cy="64135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en-US" sz="3600" i="0" u="sng" dirty="0">
                <a:solidFill>
                  <a:srgbClr val="CC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（英制）管螺纹</a:t>
            </a:r>
          </a:p>
        </p:txBody>
      </p:sp>
      <p:sp>
        <p:nvSpPr>
          <p:cNvPr id="1035" name="Rectangle 7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13.1.1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螺纹的基本要素与种类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牙型</a:t>
            </a:r>
          </a:p>
        </p:txBody>
      </p:sp>
      <p:sp>
        <p:nvSpPr>
          <p:cNvPr id="479255" name="Text Box 23"/>
          <p:cNvSpPr txBox="1"/>
          <p:nvPr/>
        </p:nvSpPr>
        <p:spPr>
          <a:xfrm>
            <a:off x="800100" y="3324225"/>
            <a:ext cx="2087563" cy="28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altLang="zh-CN" sz="1800" i="0" dirty="0">
                <a:solidFill>
                  <a:srgbClr val="3333CC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G  1  A</a:t>
            </a:r>
          </a:p>
        </p:txBody>
      </p:sp>
      <p:grpSp>
        <p:nvGrpSpPr>
          <p:cNvPr id="2" name="Group 24"/>
          <p:cNvGrpSpPr/>
          <p:nvPr/>
        </p:nvGrpSpPr>
        <p:grpSpPr>
          <a:xfrm>
            <a:off x="211138" y="1119188"/>
            <a:ext cx="3384550" cy="2244725"/>
            <a:chOff x="839" y="905"/>
            <a:chExt cx="1905" cy="1117"/>
          </a:xfrm>
        </p:grpSpPr>
        <p:grpSp>
          <p:nvGrpSpPr>
            <p:cNvPr id="1067" name="Group 25"/>
            <p:cNvGrpSpPr/>
            <p:nvPr/>
          </p:nvGrpSpPr>
          <p:grpSpPr>
            <a:xfrm>
              <a:off x="839" y="1112"/>
              <a:ext cx="1905" cy="910"/>
              <a:chOff x="839" y="1112"/>
              <a:chExt cx="1905" cy="910"/>
            </a:xfrm>
          </p:grpSpPr>
          <p:graphicFrame>
            <p:nvGraphicFramePr>
              <p:cNvPr id="1028" name="Object 26"/>
              <p:cNvGraphicFramePr/>
              <p:nvPr/>
            </p:nvGraphicFramePr>
            <p:xfrm>
              <a:off x="1383" y="1112"/>
              <a:ext cx="1230" cy="91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81" r:id="rId3" imgW="1724025" imgH="1276350" progId="Paint.Picture">
                      <p:embed/>
                    </p:oleObj>
                  </mc:Choice>
                  <mc:Fallback>
                    <p:oleObj r:id="rId3" imgW="1724025" imgH="1276350" progId="Paint.Picture">
                      <p:embed/>
                      <p:pic>
                        <p:nvPicPr>
                          <p:cNvPr id="0" name="图片 3076"/>
                          <p:cNvPicPr/>
                          <p:nvPr/>
                        </p:nvPicPr>
                        <p:blipFill>
                          <a:blip r:embed="rId4">
                            <a:clrChange>
                              <a:clrFrom>
                                <a:srgbClr val="000080"/>
                              </a:clrFrom>
                              <a:clrTo>
                                <a:srgbClr val="000080">
                                  <a:alpha val="0"/>
                                </a:srgbClr>
                              </a:clrTo>
                            </a:clrChange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1383" y="1112"/>
                            <a:ext cx="1230" cy="910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072" name="Rectangle 27"/>
              <p:cNvSpPr/>
              <p:nvPr/>
            </p:nvSpPr>
            <p:spPr>
              <a:xfrm>
                <a:off x="1036" y="1184"/>
                <a:ext cx="545" cy="771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hlink"/>
                  </a:gs>
                </a:gsLst>
                <a:lin ang="5400000" scaled="1"/>
                <a:tileRect/>
              </a:gradFill>
              <a:ln w="38100" cap="flat" cmpd="sng">
                <a:solidFill>
                  <a:srgbClr val="C0C0C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73" name="Line 28"/>
              <p:cNvSpPr/>
              <p:nvPr/>
            </p:nvSpPr>
            <p:spPr>
              <a:xfrm flipH="1">
                <a:off x="839" y="1570"/>
                <a:ext cx="1905" cy="0"/>
              </a:xfrm>
              <a:prstGeom prst="line">
                <a:avLst/>
              </a:prstGeom>
              <a:ln w="9525" cap="flat" cmpd="sng">
                <a:solidFill>
                  <a:srgbClr val="990000"/>
                </a:solidFill>
                <a:prstDash val="lgDashDot"/>
                <a:headEnd type="none" w="med" len="med"/>
                <a:tailEnd type="none" w="med" len="med"/>
              </a:ln>
            </p:spPr>
          </p:sp>
        </p:grpSp>
        <p:sp>
          <p:nvSpPr>
            <p:cNvPr id="1068" name="Line 29"/>
            <p:cNvSpPr>
              <a:spLocks noChangeAspect="1"/>
            </p:cNvSpPr>
            <p:nvPr/>
          </p:nvSpPr>
          <p:spPr>
            <a:xfrm>
              <a:off x="1736" y="1048"/>
              <a:ext cx="129" cy="227"/>
            </a:xfrm>
            <a:prstGeom prst="line">
              <a:avLst/>
            </a:prstGeom>
            <a:ln w="63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69" name="Line 30"/>
            <p:cNvSpPr>
              <a:spLocks noChangeAspect="1"/>
            </p:cNvSpPr>
            <p:nvPr/>
          </p:nvSpPr>
          <p:spPr>
            <a:xfrm flipV="1">
              <a:off x="1874" y="989"/>
              <a:ext cx="109" cy="290"/>
            </a:xfrm>
            <a:prstGeom prst="line">
              <a:avLst/>
            </a:prstGeom>
            <a:ln w="63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70" name="Arc 31"/>
            <p:cNvSpPr>
              <a:spLocks noChangeAspect="1"/>
            </p:cNvSpPr>
            <p:nvPr/>
          </p:nvSpPr>
          <p:spPr>
            <a:xfrm rot="-2929964">
              <a:off x="1782" y="999"/>
              <a:ext cx="141" cy="142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0" y="1"/>
                </a:cxn>
              </a:cxnLst>
              <a:rect l="txL" t="txT" r="txR" b="tx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635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triangle" w="sm" len="lg"/>
              <a:tailEnd type="triangle" w="sm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1" name="Rectangle 32"/>
            <p:cNvSpPr/>
            <p:nvPr/>
          </p:nvSpPr>
          <p:spPr>
            <a:xfrm>
              <a:off x="1721" y="905"/>
              <a:ext cx="298" cy="1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>
                <a:lnSpc>
                  <a:spcPct val="70000"/>
                </a:lnSpc>
              </a:pPr>
              <a:r>
                <a:rPr lang="en-GB" altLang="zh-CN" sz="1400" i="0" dirty="0">
                  <a:solidFill>
                    <a:srgbClr val="FF00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55°</a:t>
              </a:r>
              <a:endParaRPr lang="en-US" altLang="zh-CN" sz="1400" i="0" dirty="0">
                <a:solidFill>
                  <a:srgbClr val="FF0000"/>
                </a:solidFill>
                <a:latin typeface="Garamond" panose="02020404030301010803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479265" name="Text Box 33"/>
          <p:cNvSpPr txBox="1"/>
          <p:nvPr/>
        </p:nvSpPr>
        <p:spPr>
          <a:xfrm>
            <a:off x="6054725" y="3173413"/>
            <a:ext cx="2087563" cy="28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lnSpc>
                <a:spcPct val="70000"/>
              </a:lnSpc>
              <a:spcBef>
                <a:spcPct val="50000"/>
              </a:spcBef>
            </a:pPr>
            <a:r>
              <a:rPr lang="en-US" altLang="zh-CN" sz="1800" i="0" dirty="0">
                <a:solidFill>
                  <a:srgbClr val="3333CC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R 1/2</a:t>
            </a:r>
          </a:p>
        </p:txBody>
      </p:sp>
      <p:grpSp>
        <p:nvGrpSpPr>
          <p:cNvPr id="4" name="Group 34"/>
          <p:cNvGrpSpPr/>
          <p:nvPr/>
        </p:nvGrpSpPr>
        <p:grpSpPr>
          <a:xfrm>
            <a:off x="5129213" y="663575"/>
            <a:ext cx="3463925" cy="2506663"/>
            <a:chOff x="612" y="754"/>
            <a:chExt cx="1860" cy="1134"/>
          </a:xfrm>
        </p:grpSpPr>
        <p:grpSp>
          <p:nvGrpSpPr>
            <p:cNvPr id="1056" name="Group 35"/>
            <p:cNvGrpSpPr/>
            <p:nvPr/>
          </p:nvGrpSpPr>
          <p:grpSpPr>
            <a:xfrm>
              <a:off x="612" y="981"/>
              <a:ext cx="1860" cy="907"/>
              <a:chOff x="612" y="981"/>
              <a:chExt cx="1860" cy="907"/>
            </a:xfrm>
          </p:grpSpPr>
          <p:graphicFrame>
            <p:nvGraphicFramePr>
              <p:cNvPr id="1027" name="Object 36"/>
              <p:cNvGraphicFramePr/>
              <p:nvPr/>
            </p:nvGraphicFramePr>
            <p:xfrm>
              <a:off x="1156" y="981"/>
              <a:ext cx="1170" cy="90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82" r:id="rId5" imgW="1266825" imgH="981075" progId="Paint.Picture">
                      <p:embed/>
                    </p:oleObj>
                  </mc:Choice>
                  <mc:Fallback>
                    <p:oleObj r:id="rId5" imgW="1266825" imgH="981075" progId="Paint.Picture">
                      <p:embed/>
                      <p:pic>
                        <p:nvPicPr>
                          <p:cNvPr id="0" name="图片 3075"/>
                          <p:cNvPicPr/>
                          <p:nvPr/>
                        </p:nvPicPr>
                        <p:blipFill>
                          <a:blip r:embed="rId6">
                            <a:clrChange>
                              <a:clrFrom>
                                <a:srgbClr val="000080"/>
                              </a:clrFrom>
                              <a:clrTo>
                                <a:srgbClr val="000080">
                                  <a:alpha val="0"/>
                                </a:srgbClr>
                              </a:clrTo>
                            </a:clrChange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1156" y="981"/>
                            <a:ext cx="1170" cy="907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065" name="Rectangle 37"/>
              <p:cNvSpPr/>
              <p:nvPr/>
            </p:nvSpPr>
            <p:spPr>
              <a:xfrm>
                <a:off x="719" y="1051"/>
                <a:ext cx="589" cy="771"/>
              </a:xfrm>
              <a:prstGeom prst="rect">
                <a:avLst/>
              </a:prstGeom>
              <a:gradFill rotWithShape="1">
                <a:gsLst>
                  <a:gs pos="0">
                    <a:srgbClr val="996633"/>
                  </a:gs>
                  <a:gs pos="50000">
                    <a:srgbClr val="C0C0C0"/>
                  </a:gs>
                  <a:gs pos="100000">
                    <a:srgbClr val="996633"/>
                  </a:gs>
                </a:gsLst>
                <a:lin ang="5400000" scaled="1"/>
                <a:tileRect/>
              </a:gradFill>
              <a:ln w="12700" cap="flat" cmpd="sng">
                <a:solidFill>
                  <a:srgbClr val="996633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66" name="Line 38"/>
              <p:cNvSpPr/>
              <p:nvPr/>
            </p:nvSpPr>
            <p:spPr>
              <a:xfrm>
                <a:off x="612" y="1434"/>
                <a:ext cx="1860" cy="0"/>
              </a:xfrm>
              <a:prstGeom prst="line">
                <a:avLst/>
              </a:prstGeom>
              <a:ln w="9525" cap="flat" cmpd="sng">
                <a:solidFill>
                  <a:schemeClr val="tx2"/>
                </a:solidFill>
                <a:prstDash val="lgDashDot"/>
                <a:headEnd type="none" w="med" len="med"/>
                <a:tailEnd type="none" w="med" len="med"/>
              </a:ln>
            </p:spPr>
          </p:sp>
        </p:grpSp>
        <p:sp>
          <p:nvSpPr>
            <p:cNvPr id="1057" name="Line 39"/>
            <p:cNvSpPr>
              <a:spLocks noChangeAspect="1"/>
            </p:cNvSpPr>
            <p:nvPr/>
          </p:nvSpPr>
          <p:spPr>
            <a:xfrm>
              <a:off x="1937" y="936"/>
              <a:ext cx="129" cy="227"/>
            </a:xfrm>
            <a:prstGeom prst="line">
              <a:avLst/>
            </a:prstGeom>
            <a:ln w="63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58" name="Line 40"/>
            <p:cNvSpPr>
              <a:spLocks noChangeAspect="1"/>
            </p:cNvSpPr>
            <p:nvPr/>
          </p:nvSpPr>
          <p:spPr>
            <a:xfrm flipV="1">
              <a:off x="2075" y="877"/>
              <a:ext cx="109" cy="290"/>
            </a:xfrm>
            <a:prstGeom prst="line">
              <a:avLst/>
            </a:prstGeom>
            <a:ln w="63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59" name="Arc 41"/>
            <p:cNvSpPr>
              <a:spLocks noChangeAspect="1"/>
            </p:cNvSpPr>
            <p:nvPr/>
          </p:nvSpPr>
          <p:spPr>
            <a:xfrm rot="-2929964">
              <a:off x="1983" y="887"/>
              <a:ext cx="141" cy="142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0" y="1"/>
                </a:cxn>
              </a:cxnLst>
              <a:rect l="txL" t="txT" r="txR" b="tx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635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triangle" w="sm" len="lg"/>
              <a:tailEnd type="triangle" w="sm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0" name="Rectangle 42"/>
            <p:cNvSpPr/>
            <p:nvPr/>
          </p:nvSpPr>
          <p:spPr>
            <a:xfrm>
              <a:off x="1922" y="793"/>
              <a:ext cx="285" cy="1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>
                <a:lnSpc>
                  <a:spcPct val="70000"/>
                </a:lnSpc>
              </a:pPr>
              <a:r>
                <a:rPr lang="en-GB" altLang="zh-CN" sz="1400" i="0" dirty="0">
                  <a:solidFill>
                    <a:srgbClr val="FF00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55°</a:t>
              </a:r>
              <a:endParaRPr lang="en-US" altLang="zh-CN" sz="1400" i="0" dirty="0">
                <a:solidFill>
                  <a:srgbClr val="FF0000"/>
                </a:solidFill>
                <a:latin typeface="Garamond" panose="02020404030301010803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61" name="Line 43"/>
            <p:cNvSpPr/>
            <p:nvPr/>
          </p:nvSpPr>
          <p:spPr>
            <a:xfrm>
              <a:off x="884" y="890"/>
              <a:ext cx="635" cy="0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62" name="Line 44"/>
            <p:cNvSpPr/>
            <p:nvPr/>
          </p:nvSpPr>
          <p:spPr>
            <a:xfrm>
              <a:off x="1519" y="890"/>
              <a:ext cx="91" cy="27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63" name="AutoShape 45"/>
            <p:cNvSpPr/>
            <p:nvPr/>
          </p:nvSpPr>
          <p:spPr>
            <a:xfrm rot="5400000">
              <a:off x="997" y="820"/>
              <a:ext cx="91" cy="136"/>
            </a:xfrm>
            <a:prstGeom prst="triangle">
              <a:avLst>
                <a:gd name="adj" fmla="val 50000"/>
              </a:avLst>
            </a:prstGeom>
            <a:noFill/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064" name="Text Box 46"/>
            <p:cNvSpPr txBox="1"/>
            <p:nvPr/>
          </p:nvSpPr>
          <p:spPr>
            <a:xfrm>
              <a:off x="1070" y="754"/>
              <a:ext cx="313" cy="10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400" i="0" dirty="0">
                  <a:solidFill>
                    <a:srgbClr val="FF00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1:16</a:t>
              </a:r>
            </a:p>
          </p:txBody>
        </p:sp>
      </p:grpSp>
      <p:grpSp>
        <p:nvGrpSpPr>
          <p:cNvPr id="6" name="Group 47"/>
          <p:cNvGrpSpPr/>
          <p:nvPr/>
        </p:nvGrpSpPr>
        <p:grpSpPr>
          <a:xfrm>
            <a:off x="2717800" y="3011488"/>
            <a:ext cx="3494088" cy="2379662"/>
            <a:chOff x="612" y="754"/>
            <a:chExt cx="1860" cy="1115"/>
          </a:xfrm>
        </p:grpSpPr>
        <p:graphicFrame>
          <p:nvGraphicFramePr>
            <p:cNvPr id="1026" name="Object 48"/>
            <p:cNvGraphicFramePr/>
            <p:nvPr/>
          </p:nvGraphicFramePr>
          <p:xfrm>
            <a:off x="1182" y="1001"/>
            <a:ext cx="1047" cy="8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3" r:id="rId7" imgW="1266825" imgH="981075" progId="Paint.Picture">
                    <p:embed/>
                  </p:oleObj>
                </mc:Choice>
                <mc:Fallback>
                  <p:oleObj r:id="rId7" imgW="1266825" imgH="981075" progId="Paint.Picture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6">
                          <a:clrChange>
                            <a:clrFrom>
                              <a:srgbClr val="000080"/>
                            </a:clrFrom>
                            <a:clrTo>
                              <a:srgbClr val="000080">
                                <a:alpha val="0"/>
                              </a:srgbClr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1182" y="1001"/>
                          <a:ext cx="1047" cy="86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44" name="Rectangle 49"/>
            <p:cNvSpPr/>
            <p:nvPr/>
          </p:nvSpPr>
          <p:spPr>
            <a:xfrm>
              <a:off x="748" y="1025"/>
              <a:ext cx="362" cy="816"/>
            </a:xfrm>
            <a:prstGeom prst="rect">
              <a:avLst/>
            </a:prstGeom>
            <a:gradFill rotWithShape="1">
              <a:gsLst>
                <a:gs pos="0">
                  <a:srgbClr val="996633"/>
                </a:gs>
                <a:gs pos="50000">
                  <a:srgbClr val="C0C0C0"/>
                </a:gs>
                <a:gs pos="100000">
                  <a:srgbClr val="996633"/>
                </a:gs>
              </a:gsLst>
              <a:lin ang="5400000" scaled="1"/>
              <a:tileRect/>
            </a:gradFill>
            <a:ln w="12700" cap="flat" cmpd="sng">
              <a:solidFill>
                <a:srgbClr val="996633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045" name="Line 50"/>
            <p:cNvSpPr/>
            <p:nvPr/>
          </p:nvSpPr>
          <p:spPr>
            <a:xfrm>
              <a:off x="612" y="1434"/>
              <a:ext cx="1860" cy="0"/>
            </a:xfrm>
            <a:prstGeom prst="line">
              <a:avLst/>
            </a:prstGeom>
            <a:ln w="9525" cap="flat" cmpd="sng">
              <a:solidFill>
                <a:schemeClr val="tx2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1046" name="Line 51"/>
            <p:cNvSpPr>
              <a:spLocks noChangeAspect="1"/>
            </p:cNvSpPr>
            <p:nvPr/>
          </p:nvSpPr>
          <p:spPr>
            <a:xfrm>
              <a:off x="1757" y="940"/>
              <a:ext cx="129" cy="227"/>
            </a:xfrm>
            <a:prstGeom prst="line">
              <a:avLst/>
            </a:prstGeom>
            <a:ln w="63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47" name="Line 52"/>
            <p:cNvSpPr>
              <a:spLocks noChangeAspect="1"/>
            </p:cNvSpPr>
            <p:nvPr/>
          </p:nvSpPr>
          <p:spPr>
            <a:xfrm flipV="1">
              <a:off x="1895" y="881"/>
              <a:ext cx="109" cy="290"/>
            </a:xfrm>
            <a:prstGeom prst="line">
              <a:avLst/>
            </a:prstGeom>
            <a:ln w="63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48" name="Arc 53"/>
            <p:cNvSpPr>
              <a:spLocks noChangeAspect="1"/>
            </p:cNvSpPr>
            <p:nvPr/>
          </p:nvSpPr>
          <p:spPr>
            <a:xfrm rot="-2929964">
              <a:off x="1803" y="891"/>
              <a:ext cx="141" cy="142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0" y="1"/>
                </a:cxn>
              </a:cxnLst>
              <a:rect l="txL" t="txT" r="txR" b="tx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635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triangle" w="sm" len="lg"/>
              <a:tailEnd type="triangle" w="sm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" name="Rectangle 54"/>
            <p:cNvSpPr/>
            <p:nvPr/>
          </p:nvSpPr>
          <p:spPr>
            <a:xfrm>
              <a:off x="1742" y="797"/>
              <a:ext cx="282" cy="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>
                <a:lnSpc>
                  <a:spcPct val="70000"/>
                </a:lnSpc>
              </a:pPr>
              <a:r>
                <a:rPr lang="en-GB" altLang="zh-CN" sz="1400" i="0" dirty="0">
                  <a:solidFill>
                    <a:srgbClr val="FF00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60°</a:t>
              </a:r>
              <a:endParaRPr lang="en-US" altLang="zh-CN" sz="1400" i="0" dirty="0">
                <a:solidFill>
                  <a:srgbClr val="FF0000"/>
                </a:solidFill>
                <a:latin typeface="Garamond" panose="02020404030301010803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50" name="Line 55"/>
            <p:cNvSpPr/>
            <p:nvPr/>
          </p:nvSpPr>
          <p:spPr>
            <a:xfrm>
              <a:off x="884" y="890"/>
              <a:ext cx="635" cy="0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51" name="Line 56"/>
            <p:cNvSpPr/>
            <p:nvPr/>
          </p:nvSpPr>
          <p:spPr>
            <a:xfrm>
              <a:off x="1519" y="890"/>
              <a:ext cx="91" cy="27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52" name="AutoShape 57"/>
            <p:cNvSpPr/>
            <p:nvPr/>
          </p:nvSpPr>
          <p:spPr>
            <a:xfrm rot="5400000">
              <a:off x="997" y="820"/>
              <a:ext cx="91" cy="136"/>
            </a:xfrm>
            <a:prstGeom prst="triangle">
              <a:avLst>
                <a:gd name="adj" fmla="val 50000"/>
              </a:avLst>
            </a:prstGeom>
            <a:noFill/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053" name="Text Box 58"/>
            <p:cNvSpPr txBox="1"/>
            <p:nvPr/>
          </p:nvSpPr>
          <p:spPr>
            <a:xfrm>
              <a:off x="1070" y="754"/>
              <a:ext cx="313" cy="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400" i="0" dirty="0">
                  <a:solidFill>
                    <a:srgbClr val="FF00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1:16</a:t>
              </a:r>
            </a:p>
          </p:txBody>
        </p:sp>
        <p:sp>
          <p:nvSpPr>
            <p:cNvPr id="1054" name="AutoShape 59"/>
            <p:cNvSpPr/>
            <p:nvPr/>
          </p:nvSpPr>
          <p:spPr>
            <a:xfrm rot="-5400000">
              <a:off x="743" y="1389"/>
              <a:ext cx="825" cy="86"/>
            </a:xfrm>
            <a:custGeom>
              <a:avLst/>
              <a:gdLst>
                <a:gd name="txL" fmla="*/ 2356 w 21600"/>
                <a:gd name="txT" fmla="*/ 2260 h 21600"/>
                <a:gd name="txR" fmla="*/ 19244 w 21600"/>
                <a:gd name="txB" fmla="*/ 19340 h 21600"/>
              </a:gdLst>
              <a:ahLst/>
              <a:cxnLst>
                <a:cxn ang="0">
                  <a:pos x="31" y="0"/>
                </a:cxn>
                <a:cxn ang="0">
                  <a:pos x="16" y="0"/>
                </a:cxn>
                <a:cxn ang="0">
                  <a:pos x="1" y="0"/>
                </a:cxn>
                <a:cxn ang="0">
                  <a:pos x="16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1125" y="21600"/>
                  </a:lnTo>
                  <a:lnTo>
                    <a:pt x="20475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996633">
                    <a:alpha val="100000"/>
                  </a:srgbClr>
                </a:gs>
                <a:gs pos="50000">
                  <a:srgbClr val="DDDDDD">
                    <a:alpha val="100000"/>
                  </a:srgbClr>
                </a:gs>
                <a:gs pos="100000">
                  <a:srgbClr val="996633">
                    <a:alpha val="100000"/>
                  </a:srgbClr>
                </a:gs>
              </a:gsLst>
              <a:lin ang="0" scaled="1"/>
              <a:tileRect/>
            </a:gradFill>
            <a:ln w="3175" cap="flat" cmpd="sng">
              <a:solidFill>
                <a:srgbClr val="996633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5" name="Rectangle 60"/>
            <p:cNvSpPr/>
            <p:nvPr/>
          </p:nvSpPr>
          <p:spPr>
            <a:xfrm>
              <a:off x="1200" y="1064"/>
              <a:ext cx="90" cy="739"/>
            </a:xfrm>
            <a:prstGeom prst="rect">
              <a:avLst/>
            </a:prstGeom>
            <a:gradFill rotWithShape="1">
              <a:gsLst>
                <a:gs pos="0">
                  <a:srgbClr val="996633"/>
                </a:gs>
                <a:gs pos="50000">
                  <a:srgbClr val="DDDDDD"/>
                </a:gs>
                <a:gs pos="100000">
                  <a:srgbClr val="996633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" name="Group 61"/>
          <p:cNvGrpSpPr/>
          <p:nvPr/>
        </p:nvGrpSpPr>
        <p:grpSpPr>
          <a:xfrm>
            <a:off x="5757863" y="4062413"/>
            <a:ext cx="2052637" cy="809625"/>
            <a:chOff x="1360" y="2205"/>
            <a:chExt cx="1293" cy="510"/>
          </a:xfrm>
        </p:grpSpPr>
        <p:sp>
          <p:nvSpPr>
            <p:cNvPr id="1042" name="Text Box 62"/>
            <p:cNvSpPr txBox="1"/>
            <p:nvPr/>
          </p:nvSpPr>
          <p:spPr>
            <a:xfrm>
              <a:off x="1360" y="2523"/>
              <a:ext cx="1112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2000" i="0" dirty="0">
                  <a:solidFill>
                    <a:srgbClr val="3333CC"/>
                  </a:solidFill>
                  <a:latin typeface="仿宋_GB2312" pitchFamily="49" charset="-122"/>
                  <a:ea typeface="仿宋_GB2312" pitchFamily="49" charset="-122"/>
                </a:rPr>
                <a:t>NTP 3/4</a:t>
              </a:r>
            </a:p>
          </p:txBody>
        </p:sp>
        <p:sp>
          <p:nvSpPr>
            <p:cNvPr id="1043" name="Text Box 63"/>
            <p:cNvSpPr txBox="1"/>
            <p:nvPr/>
          </p:nvSpPr>
          <p:spPr>
            <a:xfrm>
              <a:off x="1383" y="2205"/>
              <a:ext cx="1270" cy="1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endParaRPr lang="zh-CN" altLang="zh-CN" sz="1800" i="0" dirty="0">
                <a:solidFill>
                  <a:srgbClr val="0000CC"/>
                </a:solidFill>
                <a:latin typeface="仿宋_GB2312" pitchFamily="49" charset="-122"/>
                <a:ea typeface="仿宋_GB2312" pitchFamily="49" charset="-122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7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79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79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92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5D5A9A2-B905-488F-8EDA-25F59696E306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17:19:13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3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9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480259" name="Text Box 3"/>
          <p:cNvSpPr txBox="1">
            <a:spLocks noChangeArrowheads="1"/>
          </p:cNvSpPr>
          <p:nvPr/>
        </p:nvSpPr>
        <p:spPr bwMode="auto">
          <a:xfrm>
            <a:off x="1481138" y="5151438"/>
            <a:ext cx="6072188" cy="701675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4000" i="0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主要用于传动</a:t>
            </a:r>
            <a:r>
              <a:rPr kumimoji="1" lang="en-US" altLang="zh-CN" sz="4000" i="0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,</a:t>
            </a:r>
            <a:r>
              <a:rPr kumimoji="1" lang="zh-CN" altLang="it-IT" sz="4000" i="0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代号为</a:t>
            </a:r>
            <a:r>
              <a:rPr kumimoji="1" lang="it-IT" altLang="zh-CN" sz="4000" i="0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T</a:t>
            </a:r>
            <a:r>
              <a:rPr kumimoji="1" lang="it-IT" altLang="zh-CN" sz="4000" i="0" kern="1200" cap="none" spc="0" normalizeH="0" baseline="-2500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r</a:t>
            </a:r>
            <a:r>
              <a:rPr kumimoji="1" lang="it-IT" altLang="zh-CN" sz="4000" i="0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  <a:r>
              <a:rPr kumimoji="1" lang="zh-CN" altLang="en-US" sz="4000" i="0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</a:p>
        </p:txBody>
      </p:sp>
      <p:sp>
        <p:nvSpPr>
          <p:cNvPr id="13318" name="Rectangle 4"/>
          <p:cNvSpPr/>
          <p:nvPr/>
        </p:nvSpPr>
        <p:spPr>
          <a:xfrm>
            <a:off x="339725" y="493713"/>
            <a:ext cx="2382838" cy="64135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zh-CN" altLang="en-US" sz="3600" i="0" u="sng" dirty="0">
                <a:solidFill>
                  <a:srgbClr val="CC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梯形螺纹</a:t>
            </a:r>
          </a:p>
        </p:txBody>
      </p:sp>
      <p:sp>
        <p:nvSpPr>
          <p:cNvPr id="13319" name="Rectangle 5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13.1.1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螺纹的基本要素与种类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牙型</a:t>
            </a:r>
          </a:p>
        </p:txBody>
      </p:sp>
      <p:grpSp>
        <p:nvGrpSpPr>
          <p:cNvPr id="2" name="Group 7"/>
          <p:cNvGrpSpPr/>
          <p:nvPr/>
        </p:nvGrpSpPr>
        <p:grpSpPr>
          <a:xfrm>
            <a:off x="1476375" y="1157288"/>
            <a:ext cx="5243513" cy="3654425"/>
            <a:chOff x="930" y="729"/>
            <a:chExt cx="1950" cy="1272"/>
          </a:xfrm>
        </p:grpSpPr>
        <p:pic>
          <p:nvPicPr>
            <p:cNvPr id="13321" name="Picture 8" descr="60506803699"/>
            <p:cNvPicPr>
              <a:picLocks noChangeAspect="1"/>
            </p:cNvPicPr>
            <p:nvPr/>
          </p:nvPicPr>
          <p:blipFill>
            <a:blip r:embed="rId2">
              <a:lum bright="-42001"/>
            </a:blip>
            <a:srcRect l="2612" t="18851" r="2684" b="17273"/>
            <a:stretch>
              <a:fillRect/>
            </a:stretch>
          </p:blipFill>
          <p:spPr>
            <a:xfrm>
              <a:off x="930" y="973"/>
              <a:ext cx="1950" cy="102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22" name="Line 9"/>
            <p:cNvSpPr/>
            <p:nvPr/>
          </p:nvSpPr>
          <p:spPr>
            <a:xfrm flipH="1" flipV="1">
              <a:off x="1505" y="768"/>
              <a:ext cx="46" cy="317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23" name="Line 10"/>
            <p:cNvSpPr/>
            <p:nvPr/>
          </p:nvSpPr>
          <p:spPr>
            <a:xfrm flipV="1">
              <a:off x="1583" y="729"/>
              <a:ext cx="45" cy="36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24" name="Arc 11"/>
            <p:cNvSpPr>
              <a:spLocks noChangeAspect="1"/>
            </p:cNvSpPr>
            <p:nvPr/>
          </p:nvSpPr>
          <p:spPr>
            <a:xfrm rot="-3000000">
              <a:off x="1521" y="887"/>
              <a:ext cx="91" cy="91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635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oval" w="sm" len="lg"/>
              <a:tailEnd type="oval" w="sm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5" name="Text Box 12"/>
            <p:cNvSpPr txBox="1"/>
            <p:nvPr/>
          </p:nvSpPr>
          <p:spPr>
            <a:xfrm>
              <a:off x="1596" y="783"/>
              <a:ext cx="363" cy="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zh-CN" sz="1400" i="0" dirty="0">
                  <a:solidFill>
                    <a:srgbClr val="FF0000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30°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8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0259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FF"/>
      </a:hlink>
      <a:folHlink>
        <a:srgbClr val="CC00FF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4763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Dotum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4763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Dotum" pitchFamily="34" charset="-127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3</TotalTime>
  <Words>3073</Words>
  <Application>Microsoft Office PowerPoint</Application>
  <PresentationFormat>全屏显示(4:3)</PresentationFormat>
  <Paragraphs>526</Paragraphs>
  <Slides>45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64" baseType="lpstr">
      <vt:lpstr>Dotum</vt:lpstr>
      <vt:lpstr>UniversalMath1 BT</vt:lpstr>
      <vt:lpstr>仿宋_GB2312</vt:lpstr>
      <vt:lpstr>华文琥珀</vt:lpstr>
      <vt:lpstr>华文楷体</vt:lpstr>
      <vt:lpstr>华文行楷</vt:lpstr>
      <vt:lpstr>华文中宋</vt:lpstr>
      <vt:lpstr>楷体_GB2312</vt:lpstr>
      <vt:lpstr>隶书</vt:lpstr>
      <vt:lpstr>宋体</vt:lpstr>
      <vt:lpstr>Arial</vt:lpstr>
      <vt:lpstr>Bookman Old Style</vt:lpstr>
      <vt:lpstr>Garamond</vt:lpstr>
      <vt:lpstr>Symbol</vt:lpstr>
      <vt:lpstr>Times New Roman</vt:lpstr>
      <vt:lpstr>Verdana</vt:lpstr>
      <vt:lpstr>Wingdings</vt:lpstr>
      <vt:lpstr>默认设计模板</vt:lpstr>
      <vt:lpstr>Paintbrush Picture</vt:lpstr>
      <vt:lpstr>第13章 零件的连接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螺纹连接部分，按外螺纹画法绘制，其余部分按内、外螺纹各自的规定画法表示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</cp:lastModifiedBy>
  <cp:revision>638</cp:revision>
  <dcterms:created xsi:type="dcterms:W3CDTF">1999-08-24T10:29:00Z</dcterms:created>
  <dcterms:modified xsi:type="dcterms:W3CDTF">2026-06-28T09:22:33Z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2052-12.1.0.26895</vt:lpwstr>
  </property>
  <property fmtid="{D5CDD505-2E9C-101B-9397-08002B2CF9AE}" pid="3" name="ICV">
    <vt:lpwstr>23782D727E5D4FF78D145801C111F6DF_13</vt:lpwstr>
  </property>
</Properties>
</file>