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34"/>
  </p:notesMasterIdLst>
  <p:sldIdLst>
    <p:sldId id="561" r:id="rId2"/>
    <p:sldId id="604" r:id="rId3"/>
    <p:sldId id="605" r:id="rId4"/>
    <p:sldId id="606" r:id="rId5"/>
    <p:sldId id="607" r:id="rId6"/>
    <p:sldId id="608" r:id="rId7"/>
    <p:sldId id="609" r:id="rId8"/>
    <p:sldId id="610" r:id="rId9"/>
    <p:sldId id="611" r:id="rId10"/>
    <p:sldId id="612" r:id="rId11"/>
    <p:sldId id="599" r:id="rId12"/>
    <p:sldId id="595" r:id="rId13"/>
    <p:sldId id="575" r:id="rId14"/>
    <p:sldId id="574" r:id="rId15"/>
    <p:sldId id="576" r:id="rId16"/>
    <p:sldId id="626" r:id="rId17"/>
    <p:sldId id="619" r:id="rId18"/>
    <p:sldId id="628" r:id="rId19"/>
    <p:sldId id="631" r:id="rId20"/>
    <p:sldId id="578" r:id="rId21"/>
    <p:sldId id="579" r:id="rId22"/>
    <p:sldId id="580" r:id="rId23"/>
    <p:sldId id="581" r:id="rId24"/>
    <p:sldId id="582" r:id="rId25"/>
    <p:sldId id="630" r:id="rId26"/>
    <p:sldId id="583" r:id="rId27"/>
    <p:sldId id="584" r:id="rId28"/>
    <p:sldId id="585" r:id="rId29"/>
    <p:sldId id="587" r:id="rId30"/>
    <p:sldId id="588" r:id="rId31"/>
    <p:sldId id="589" r:id="rId32"/>
    <p:sldId id="590" r:id="rId33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，" initials="authorId_878148996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accent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FF3300"/>
    <a:srgbClr val="FF3399"/>
    <a:srgbClr val="FFFFCC"/>
    <a:srgbClr val="CC3300"/>
    <a:srgbClr val="8A0045"/>
    <a:srgbClr val="8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1643"/>
    <p:restoredTop sz="90533" autoAdjust="0"/>
  </p:normalViewPr>
  <p:slideViewPr>
    <p:cSldViewPr snapToGrid="0" showGuides="1">
      <p:cViewPr varScale="1">
        <p:scale>
          <a:sx n="58" d="100"/>
          <a:sy n="58" d="100"/>
        </p:scale>
        <p:origin x="1220" y="44"/>
      </p:cViewPr>
      <p:guideLst>
        <p:guide orient="horz" pos="2137"/>
        <p:guide pos="2880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‹#›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4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5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6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7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8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9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10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26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  <p:sp>
        <p:nvSpPr>
          <p:cNvPr id="49155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5113"/>
            <a:ext cx="2133600" cy="2428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FDD69D3-96F3-4F47-8D3A-100764FF610C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99238"/>
            <a:ext cx="2133600" cy="2587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>
                <a:ea typeface="宋体" panose="02010600030101010101" pitchFamily="2" charset="-122"/>
              </a:rPr>
              <a:t>‹#›</a:t>
            </a:fld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CF72C0-684C-4D44-A88E-4D7553956B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CF72C0-684C-4D44-A88E-4D7553956B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CF72C0-684C-4D44-A88E-4D7553956B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CF72C0-684C-4D44-A88E-4D7553956B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CF72C0-684C-4D44-A88E-4D7553956B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CF72C0-684C-4D44-A88E-4D7553956B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CF72C0-684C-4D44-A88E-4D7553956B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CF72C0-684C-4D44-A88E-4D7553956B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CF72C0-684C-4D44-A88E-4D7553956B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CF72C0-684C-4D44-A88E-4D7553956B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8288"/>
            <a:ext cx="1905000" cy="239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 i="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CF72C0-684C-4D44-A88E-4D7553956B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15238" y="6623050"/>
            <a:ext cx="1498600" cy="223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i="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rgbClr val="FFCC99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0263" y="392113"/>
            <a:ext cx="7772400" cy="107791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第</a:t>
            </a:r>
            <a:r>
              <a:rPr kumimoji="1" lang="en-US" altLang="zh-CN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3</a:t>
            </a:r>
            <a:r>
              <a:rPr kumimoji="1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章  平面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1328738" y="2676525"/>
            <a:ext cx="7604125" cy="2463800"/>
          </a:xfrm>
        </p:spPr>
        <p:txBody>
          <a:bodyPr vert="horz" wrap="square" lIns="91440" tIns="45720" rIns="91440" bIns="45720" anchor="t" anchorCtr="0"/>
          <a:lstStyle/>
          <a:p>
            <a:pPr algn="l" eaLnBrk="1" hangingPunct="1"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§3.1  </a:t>
            </a:r>
            <a:r>
              <a:rPr kumimoji="1" lang="zh-CN" altLang="en-US" sz="3400" b="1" u="sng" dirty="0">
                <a:latin typeface="+mn-lt"/>
                <a:ea typeface="+mn-ea"/>
                <a:cs typeface="+mn-cs"/>
                <a:hlinkClick r:id="" action="ppaction://noaction"/>
              </a:rPr>
              <a:t>平面的投影</a:t>
            </a:r>
            <a:endParaRPr kumimoji="1" lang="zh-CN" altLang="en-US" sz="3400" b="1" u="sng" dirty="0">
              <a:latin typeface="+mn-lt"/>
              <a:ea typeface="+mn-ea"/>
              <a:cs typeface="+mn-cs"/>
            </a:endParaRPr>
          </a:p>
          <a:p>
            <a:pPr algn="l" eaLnBrk="1" hangingPunct="1"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§3.2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平面上的点和直线</a:t>
            </a:r>
          </a:p>
          <a:p>
            <a:pPr algn="l" eaLnBrk="1" hangingPunct="1"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§3.3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直线、平面与平面的相对位置</a:t>
            </a:r>
          </a:p>
        </p:txBody>
      </p:sp>
      <p:sp>
        <p:nvSpPr>
          <p:cNvPr id="487428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60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Verdana" panose="020B0604030504040204" pitchFamily="34" charset="0"/>
              <a:ea typeface="华文行楷" panose="02010800040101010101" pitchFamily="2" charset="-122"/>
              <a:cs typeface="+mn-cs"/>
            </a:endParaRPr>
          </a:p>
        </p:txBody>
      </p:sp>
      <p:pic>
        <p:nvPicPr>
          <p:cNvPr id="4101" name="Picture 5" descr="j00885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5178"/>
            <a:ext cx="9144000" cy="34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FA92C5D-C855-430A-960C-63D804628A8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4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13317" name="Group 2"/>
          <p:cNvGrpSpPr/>
          <p:nvPr/>
        </p:nvGrpSpPr>
        <p:grpSpPr>
          <a:xfrm>
            <a:off x="-106362" y="682625"/>
            <a:ext cx="4889500" cy="4268788"/>
            <a:chOff x="1412" y="427"/>
            <a:chExt cx="3775" cy="3737"/>
          </a:xfrm>
        </p:grpSpPr>
        <p:sp>
          <p:nvSpPr>
            <p:cNvPr id="13381" name="AutoShape 3"/>
            <p:cNvSpPr/>
            <p:nvPr/>
          </p:nvSpPr>
          <p:spPr>
            <a:xfrm flipH="1">
              <a:off x="1698" y="2527"/>
              <a:ext cx="3203" cy="1406"/>
            </a:xfrm>
            <a:prstGeom prst="parallelogram">
              <a:avLst>
                <a:gd name="adj" fmla="val 88825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382" name="AutoShape 4"/>
            <p:cNvSpPr/>
            <p:nvPr/>
          </p:nvSpPr>
          <p:spPr>
            <a:xfrm rot="-5400000">
              <a:off x="2580" y="1607"/>
              <a:ext cx="3398" cy="1264"/>
            </a:xfrm>
            <a:prstGeom prst="parallelogram">
              <a:avLst>
                <a:gd name="adj" fmla="val 11075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383" name="Rectangle 5"/>
            <p:cNvSpPr/>
            <p:nvPr/>
          </p:nvSpPr>
          <p:spPr>
            <a:xfrm>
              <a:off x="1690" y="529"/>
              <a:ext cx="1960" cy="199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384" name="Text Box 6"/>
            <p:cNvSpPr txBox="1"/>
            <p:nvPr/>
          </p:nvSpPr>
          <p:spPr>
            <a:xfrm>
              <a:off x="3740" y="427"/>
              <a:ext cx="254" cy="4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Z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3385" name="Text Box 7"/>
            <p:cNvSpPr txBox="1"/>
            <p:nvPr/>
          </p:nvSpPr>
          <p:spPr>
            <a:xfrm>
              <a:off x="4931" y="3764"/>
              <a:ext cx="256" cy="4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Y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3386" name="Text Box 8"/>
            <p:cNvSpPr txBox="1"/>
            <p:nvPr/>
          </p:nvSpPr>
          <p:spPr>
            <a:xfrm>
              <a:off x="1412" y="2380"/>
              <a:ext cx="256" cy="4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X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</p:grpSp>
      <p:sp>
        <p:nvSpPr>
          <p:cNvPr id="540681" name="Rectangle 9"/>
          <p:cNvSpPr>
            <a:spLocks noGrp="1"/>
          </p:cNvSpPr>
          <p:nvPr>
            <p:ph idx="1"/>
          </p:nvPr>
        </p:nvSpPr>
        <p:spPr>
          <a:xfrm>
            <a:off x="252413" y="4981575"/>
            <a:ext cx="8235950" cy="1376363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000000"/>
                </a:solidFill>
              </a:rPr>
              <a:t>       </a:t>
            </a:r>
            <a:r>
              <a:rPr lang="zh-CN" altLang="en-US" sz="2800" b="1" dirty="0">
                <a:solidFill>
                  <a:srgbClr val="000000"/>
                </a:solidFill>
              </a:rPr>
              <a:t>投影特性：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</a:rPr>
              <a:t>(1)   abc </a:t>
            </a:r>
            <a:r>
              <a:rPr lang="zh-CN" altLang="en-US" sz="2800" b="1" dirty="0">
                <a:solidFill>
                  <a:srgbClr val="000000"/>
                </a:solidFill>
              </a:rPr>
              <a:t>、 </a:t>
            </a:r>
            <a:r>
              <a:rPr lang="en-US" altLang="zh-CN" sz="2800" b="1" dirty="0">
                <a:solidFill>
                  <a:srgbClr val="000000"/>
                </a:solidFill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dirty="0">
                <a:solidFill>
                  <a:srgbClr val="000000"/>
                </a:solidFill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dirty="0">
                <a:solidFill>
                  <a:srgbClr val="000000"/>
                </a:solidFill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sym typeface="Symbol" panose="05050102010706020507" pitchFamily="18" charset="2"/>
              </a:rPr>
              <a:t> </a:t>
            </a:r>
            <a:r>
              <a:rPr lang="zh-CN" altLang="en-US" sz="2800" b="1" dirty="0">
                <a:solidFill>
                  <a:srgbClr val="000000"/>
                </a:solidFill>
              </a:rPr>
              <a:t>重影为一条线，具有积聚性</a:t>
            </a:r>
          </a:p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000000"/>
                </a:solidFill>
              </a:rPr>
              <a:t>        </a:t>
            </a:r>
            <a:r>
              <a:rPr lang="en-US" altLang="zh-CN" sz="2800" b="1" dirty="0">
                <a:solidFill>
                  <a:srgbClr val="000000"/>
                </a:solidFill>
              </a:rPr>
              <a:t>(2)  </a:t>
            </a:r>
            <a:r>
              <a:rPr lang="zh-CN" altLang="en-US" sz="2800" b="1" dirty="0">
                <a:solidFill>
                  <a:srgbClr val="000000"/>
                </a:solidFill>
              </a:rPr>
              <a:t>侧平面投影</a:t>
            </a:r>
            <a:r>
              <a:rPr lang="zh-CN" altLang="en-US" sz="2800" b="1" dirty="0">
                <a:solidFill>
                  <a:srgbClr val="000000"/>
                </a:solidFill>
                <a:sym typeface="Symbol" panose="05050102010706020507" pitchFamily="18" charset="2"/>
              </a:rPr>
              <a:t></a:t>
            </a:r>
            <a:r>
              <a:rPr lang="zh-CN" altLang="en-US" sz="2800" b="1" dirty="0">
                <a:solidFill>
                  <a:srgbClr val="000000"/>
                </a:solidFill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</a:rPr>
              <a:t>a</a:t>
            </a:r>
            <a:r>
              <a:rPr lang="en-US" altLang="zh-CN" sz="2800" b="1" dirty="0">
                <a:solidFill>
                  <a:srgbClr val="000000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dirty="0">
                <a:solidFill>
                  <a:srgbClr val="000000"/>
                </a:solidFill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dirty="0">
                <a:solidFill>
                  <a:srgbClr val="000000"/>
                </a:solidFill>
              </a:rPr>
              <a:t>c</a:t>
            </a:r>
            <a:r>
              <a:rPr lang="en-US" altLang="zh-CN" sz="2800" b="1" dirty="0">
                <a:solidFill>
                  <a:srgbClr val="000000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dirty="0">
                <a:solidFill>
                  <a:srgbClr val="000000"/>
                </a:solidFill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</a:rPr>
              <a:t>反映</a:t>
            </a:r>
            <a:r>
              <a:rPr lang="zh-CN" altLang="en-US" sz="2800" b="1" dirty="0">
                <a:solidFill>
                  <a:srgbClr val="000000"/>
                </a:solidFill>
                <a:sym typeface="Symbol" panose="05050102010706020507" pitchFamily="18" charset="2"/>
              </a:rPr>
              <a:t></a:t>
            </a:r>
            <a:r>
              <a:rPr lang="zh-CN" altLang="en-US" sz="2800" b="1" dirty="0">
                <a:solidFill>
                  <a:srgbClr val="000000"/>
                </a:solidFill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</a:rPr>
              <a:t>ABC</a:t>
            </a:r>
            <a:r>
              <a:rPr lang="zh-CN" altLang="en-US" sz="2800" b="1" dirty="0">
                <a:solidFill>
                  <a:srgbClr val="000000"/>
                </a:solidFill>
              </a:rPr>
              <a:t>实形                    </a:t>
            </a:r>
          </a:p>
        </p:txBody>
      </p:sp>
      <p:sp>
        <p:nvSpPr>
          <p:cNvPr id="540682" name="Freeform 10"/>
          <p:cNvSpPr/>
          <p:nvPr/>
        </p:nvSpPr>
        <p:spPr>
          <a:xfrm>
            <a:off x="866775" y="752475"/>
            <a:ext cx="1457325" cy="3781425"/>
          </a:xfrm>
          <a:custGeom>
            <a:avLst/>
            <a:gdLst>
              <a:gd name="txL" fmla="*/ 0 w 918"/>
              <a:gd name="txT" fmla="*/ 0 h 2382"/>
              <a:gd name="txR" fmla="*/ 918 w 918"/>
              <a:gd name="txB" fmla="*/ 2382 h 2382"/>
            </a:gdLst>
            <a:ahLst/>
            <a:cxnLst>
              <a:cxn ang="0">
                <a:pos x="0" y="0"/>
              </a:cxn>
              <a:cxn ang="0">
                <a:pos x="6" y="1470"/>
              </a:cxn>
              <a:cxn ang="0">
                <a:pos x="918" y="2382"/>
              </a:cxn>
              <a:cxn ang="0">
                <a:pos x="918" y="798"/>
              </a:cxn>
              <a:cxn ang="0">
                <a:pos x="0" y="0"/>
              </a:cxn>
            </a:cxnLst>
            <a:rect l="txL" t="txT" r="txR" b="txB"/>
            <a:pathLst>
              <a:path w="918" h="2382">
                <a:moveTo>
                  <a:pt x="0" y="0"/>
                </a:moveTo>
                <a:lnTo>
                  <a:pt x="6" y="1470"/>
                </a:lnTo>
                <a:lnTo>
                  <a:pt x="918" y="2382"/>
                </a:lnTo>
                <a:lnTo>
                  <a:pt x="918" y="79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3" name="Group 11"/>
          <p:cNvGrpSpPr/>
          <p:nvPr/>
        </p:nvGrpSpPr>
        <p:grpSpPr>
          <a:xfrm>
            <a:off x="587375" y="904875"/>
            <a:ext cx="3495675" cy="3857625"/>
            <a:chOff x="282" y="570"/>
            <a:chExt cx="2202" cy="2430"/>
          </a:xfrm>
        </p:grpSpPr>
        <p:sp>
          <p:nvSpPr>
            <p:cNvPr id="13353" name="Line 12"/>
            <p:cNvSpPr/>
            <p:nvPr/>
          </p:nvSpPr>
          <p:spPr>
            <a:xfrm>
              <a:off x="624" y="1632"/>
              <a:ext cx="96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54" name="Text Box 13"/>
            <p:cNvSpPr txBox="1"/>
            <p:nvPr/>
          </p:nvSpPr>
          <p:spPr>
            <a:xfrm>
              <a:off x="1680" y="822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  <p:sp>
          <p:nvSpPr>
            <p:cNvPr id="13355" name="Text Box 14"/>
            <p:cNvSpPr txBox="1"/>
            <p:nvPr/>
          </p:nvSpPr>
          <p:spPr>
            <a:xfrm>
              <a:off x="324" y="570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'</a:t>
              </a:r>
            </a:p>
          </p:txBody>
        </p:sp>
        <p:sp>
          <p:nvSpPr>
            <p:cNvPr id="13356" name="Text Box 15"/>
            <p:cNvSpPr txBox="1"/>
            <p:nvPr/>
          </p:nvSpPr>
          <p:spPr>
            <a:xfrm>
              <a:off x="744" y="2334"/>
              <a:ext cx="1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13357" name="Text Box 16"/>
            <p:cNvSpPr txBox="1"/>
            <p:nvPr/>
          </p:nvSpPr>
          <p:spPr>
            <a:xfrm>
              <a:off x="426" y="2004"/>
              <a:ext cx="1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3358" name="Text Box 17"/>
            <p:cNvSpPr txBox="1"/>
            <p:nvPr/>
          </p:nvSpPr>
          <p:spPr>
            <a:xfrm>
              <a:off x="1158" y="2712"/>
              <a:ext cx="1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13359" name="Text Box 18"/>
            <p:cNvSpPr txBox="1"/>
            <p:nvPr/>
          </p:nvSpPr>
          <p:spPr>
            <a:xfrm>
              <a:off x="288" y="1434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'</a:t>
              </a:r>
            </a:p>
          </p:txBody>
        </p:sp>
        <p:sp>
          <p:nvSpPr>
            <p:cNvPr id="13360" name="Text Box 19"/>
            <p:cNvSpPr txBox="1"/>
            <p:nvPr/>
          </p:nvSpPr>
          <p:spPr>
            <a:xfrm>
              <a:off x="282" y="1230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'</a:t>
              </a:r>
            </a:p>
          </p:txBody>
        </p:sp>
        <p:sp>
          <p:nvSpPr>
            <p:cNvPr id="13361" name="Text Box 20"/>
            <p:cNvSpPr txBox="1"/>
            <p:nvPr/>
          </p:nvSpPr>
          <p:spPr>
            <a:xfrm>
              <a:off x="2052" y="2202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  <p:sp>
          <p:nvSpPr>
            <p:cNvPr id="13362" name="Freeform 21"/>
            <p:cNvSpPr/>
            <p:nvPr/>
          </p:nvSpPr>
          <p:spPr>
            <a:xfrm>
              <a:off x="640" y="1064"/>
              <a:ext cx="704" cy="1200"/>
            </a:xfrm>
            <a:custGeom>
              <a:avLst/>
              <a:gdLst>
                <a:gd name="txL" fmla="*/ 0 w 704"/>
                <a:gd name="txT" fmla="*/ 0 h 1200"/>
                <a:gd name="txR" fmla="*/ 704 w 704"/>
                <a:gd name="txB" fmla="*/ 1200 h 1200"/>
              </a:gdLst>
              <a:ahLst/>
              <a:cxnLst>
                <a:cxn ang="0">
                  <a:pos x="0" y="568"/>
                </a:cxn>
                <a:cxn ang="0">
                  <a:pos x="704" y="1200"/>
                </a:cxn>
                <a:cxn ang="0">
                  <a:pos x="288" y="0"/>
                </a:cxn>
                <a:cxn ang="0">
                  <a:pos x="0" y="568"/>
                </a:cxn>
              </a:cxnLst>
              <a:rect l="txL" t="txT" r="txR" b="txB"/>
              <a:pathLst>
                <a:path w="704" h="1200">
                  <a:moveTo>
                    <a:pt x="0" y="568"/>
                  </a:moveTo>
                  <a:lnTo>
                    <a:pt x="704" y="1200"/>
                  </a:lnTo>
                  <a:lnTo>
                    <a:pt x="288" y="0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FFCCCC"/>
            </a:solidFill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363" name="Text Box 22"/>
            <p:cNvSpPr txBox="1"/>
            <p:nvPr/>
          </p:nvSpPr>
          <p:spPr>
            <a:xfrm>
              <a:off x="1134" y="2208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13364" name="Text Box 23"/>
            <p:cNvSpPr txBox="1"/>
            <p:nvPr/>
          </p:nvSpPr>
          <p:spPr>
            <a:xfrm>
              <a:off x="444" y="1542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3365" name="Text Box 24"/>
            <p:cNvSpPr txBox="1"/>
            <p:nvPr/>
          </p:nvSpPr>
          <p:spPr>
            <a:xfrm>
              <a:off x="696" y="936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13366" name="Freeform 25"/>
            <p:cNvSpPr/>
            <p:nvPr/>
          </p:nvSpPr>
          <p:spPr>
            <a:xfrm>
              <a:off x="1584" y="1056"/>
              <a:ext cx="704" cy="1200"/>
            </a:xfrm>
            <a:custGeom>
              <a:avLst/>
              <a:gdLst>
                <a:gd name="txL" fmla="*/ 0 w 704"/>
                <a:gd name="txT" fmla="*/ 0 h 1200"/>
                <a:gd name="txR" fmla="*/ 704 w 704"/>
                <a:gd name="txB" fmla="*/ 1200 h 1200"/>
              </a:gdLst>
              <a:ahLst/>
              <a:cxnLst>
                <a:cxn ang="0">
                  <a:pos x="0" y="568"/>
                </a:cxn>
                <a:cxn ang="0">
                  <a:pos x="704" y="1200"/>
                </a:cxn>
                <a:cxn ang="0">
                  <a:pos x="288" y="0"/>
                </a:cxn>
                <a:cxn ang="0">
                  <a:pos x="0" y="568"/>
                </a:cxn>
              </a:cxnLst>
              <a:rect l="txL" t="txT" r="txR" b="txB"/>
              <a:pathLst>
                <a:path w="704" h="1200">
                  <a:moveTo>
                    <a:pt x="0" y="568"/>
                  </a:moveTo>
                  <a:lnTo>
                    <a:pt x="704" y="1200"/>
                  </a:lnTo>
                  <a:lnTo>
                    <a:pt x="288" y="0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00FFFF"/>
            </a:solidFill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3367" name="Line 26"/>
            <p:cNvSpPr/>
            <p:nvPr/>
          </p:nvSpPr>
          <p:spPr>
            <a:xfrm>
              <a:off x="912" y="1056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68" name="Line 27"/>
            <p:cNvSpPr/>
            <p:nvPr/>
          </p:nvSpPr>
          <p:spPr>
            <a:xfrm>
              <a:off x="1344" y="2256"/>
              <a:ext cx="0" cy="5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69" name="Line 28"/>
            <p:cNvSpPr/>
            <p:nvPr/>
          </p:nvSpPr>
          <p:spPr>
            <a:xfrm>
              <a:off x="1344" y="2832"/>
              <a:ext cx="96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0" name="Line 29"/>
            <p:cNvSpPr/>
            <p:nvPr/>
          </p:nvSpPr>
          <p:spPr>
            <a:xfrm flipV="1">
              <a:off x="2304" y="2256"/>
              <a:ext cx="0" cy="5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1" name="Line 30"/>
            <p:cNvSpPr/>
            <p:nvPr/>
          </p:nvSpPr>
          <p:spPr>
            <a:xfrm>
              <a:off x="1344" y="2256"/>
              <a:ext cx="96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2" name="Line 31"/>
            <p:cNvSpPr/>
            <p:nvPr/>
          </p:nvSpPr>
          <p:spPr>
            <a:xfrm>
              <a:off x="912" y="1056"/>
              <a:ext cx="96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3" name="Line 32"/>
            <p:cNvSpPr/>
            <p:nvPr/>
          </p:nvSpPr>
          <p:spPr>
            <a:xfrm flipH="1" flipV="1">
              <a:off x="528" y="1536"/>
              <a:ext cx="96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4" name="Line 33"/>
            <p:cNvSpPr/>
            <p:nvPr/>
          </p:nvSpPr>
          <p:spPr>
            <a:xfrm flipH="1" flipV="1">
              <a:off x="528" y="720"/>
              <a:ext cx="384" cy="33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5" name="Line 34"/>
            <p:cNvSpPr/>
            <p:nvPr/>
          </p:nvSpPr>
          <p:spPr>
            <a:xfrm>
              <a:off x="624" y="1632"/>
              <a:ext cx="0" cy="52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6" name="Line 35"/>
            <p:cNvSpPr/>
            <p:nvPr/>
          </p:nvSpPr>
          <p:spPr>
            <a:xfrm>
              <a:off x="528" y="720"/>
              <a:ext cx="0" cy="81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7" name="Line 36"/>
            <p:cNvSpPr/>
            <p:nvPr/>
          </p:nvSpPr>
          <p:spPr>
            <a:xfrm flipH="1" flipV="1">
              <a:off x="624" y="2112"/>
              <a:ext cx="720" cy="72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8" name="Line 37"/>
            <p:cNvSpPr/>
            <p:nvPr/>
          </p:nvSpPr>
          <p:spPr>
            <a:xfrm>
              <a:off x="912" y="1056"/>
              <a:ext cx="0" cy="13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79" name="Line 38"/>
            <p:cNvSpPr/>
            <p:nvPr/>
          </p:nvSpPr>
          <p:spPr>
            <a:xfrm flipH="1" flipV="1">
              <a:off x="525" y="1392"/>
              <a:ext cx="819" cy="86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80" name="Text Box 39"/>
            <p:cNvSpPr txBox="1"/>
            <p:nvPr/>
          </p:nvSpPr>
          <p:spPr>
            <a:xfrm>
              <a:off x="1599" y="1429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</p:grpSp>
      <p:grpSp>
        <p:nvGrpSpPr>
          <p:cNvPr id="4" name="Group 40"/>
          <p:cNvGrpSpPr/>
          <p:nvPr/>
        </p:nvGrpSpPr>
        <p:grpSpPr>
          <a:xfrm>
            <a:off x="4448175" y="593725"/>
            <a:ext cx="4681538" cy="4862513"/>
            <a:chOff x="2658" y="374"/>
            <a:chExt cx="2949" cy="3063"/>
          </a:xfrm>
        </p:grpSpPr>
        <p:grpSp>
          <p:nvGrpSpPr>
            <p:cNvPr id="13323" name="Group 41"/>
            <p:cNvGrpSpPr/>
            <p:nvPr/>
          </p:nvGrpSpPr>
          <p:grpSpPr>
            <a:xfrm>
              <a:off x="2820" y="461"/>
              <a:ext cx="2787" cy="2957"/>
              <a:chOff x="2790" y="675"/>
              <a:chExt cx="2787" cy="2957"/>
            </a:xfrm>
          </p:grpSpPr>
          <p:sp>
            <p:nvSpPr>
              <p:cNvPr id="13328" name="Freeform 42"/>
              <p:cNvSpPr/>
              <p:nvPr/>
            </p:nvSpPr>
            <p:spPr>
              <a:xfrm>
                <a:off x="2790" y="2088"/>
                <a:ext cx="2691" cy="3"/>
              </a:xfrm>
              <a:custGeom>
                <a:avLst/>
                <a:gdLst>
                  <a:gd name="txL" fmla="*/ 0 w 2691"/>
                  <a:gd name="txT" fmla="*/ 0 h 3"/>
                  <a:gd name="txR" fmla="*/ 2691 w 2691"/>
                  <a:gd name="txB" fmla="*/ 3 h 3"/>
                </a:gdLst>
                <a:ahLst/>
                <a:cxnLst>
                  <a:cxn ang="0">
                    <a:pos x="2691" y="3"/>
                  </a:cxn>
                  <a:cxn ang="0">
                    <a:pos x="0" y="0"/>
                  </a:cxn>
                </a:cxnLst>
                <a:rect l="txL" t="txT" r="txR" b="txB"/>
                <a:pathLst>
                  <a:path w="2691" h="3">
                    <a:moveTo>
                      <a:pt x="2691" y="3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29" name="Freeform 43"/>
              <p:cNvSpPr/>
              <p:nvPr/>
            </p:nvSpPr>
            <p:spPr>
              <a:xfrm>
                <a:off x="3884" y="2088"/>
                <a:ext cx="1536" cy="1364"/>
              </a:xfrm>
              <a:custGeom>
                <a:avLst/>
                <a:gdLst>
                  <a:gd name="txL" fmla="*/ 0 w 1536"/>
                  <a:gd name="txT" fmla="*/ 0 h 1364"/>
                  <a:gd name="txR" fmla="*/ 1536 w 1536"/>
                  <a:gd name="txB" fmla="*/ 1364 h 1364"/>
                </a:gdLst>
                <a:ahLst/>
                <a:cxnLst>
                  <a:cxn ang="0">
                    <a:pos x="0" y="0"/>
                  </a:cxn>
                  <a:cxn ang="0">
                    <a:pos x="1536" y="1364"/>
                  </a:cxn>
                </a:cxnLst>
                <a:rect l="txL" t="txT" r="txR" b="txB"/>
                <a:pathLst>
                  <a:path w="1536" h="1364">
                    <a:moveTo>
                      <a:pt x="0" y="0"/>
                    </a:moveTo>
                    <a:lnTo>
                      <a:pt x="1536" y="1364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30" name="Line 44"/>
              <p:cNvSpPr/>
              <p:nvPr/>
            </p:nvSpPr>
            <p:spPr>
              <a:xfrm rot="5400000" flipH="1" flipV="1">
                <a:off x="2429" y="2177"/>
                <a:ext cx="2909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31" name="Freeform 45"/>
              <p:cNvSpPr/>
              <p:nvPr/>
            </p:nvSpPr>
            <p:spPr>
              <a:xfrm>
                <a:off x="3136" y="3280"/>
                <a:ext cx="2099" cy="5"/>
              </a:xfrm>
              <a:custGeom>
                <a:avLst/>
                <a:gdLst>
                  <a:gd name="txL" fmla="*/ 0 w 2099"/>
                  <a:gd name="txT" fmla="*/ 0 h 5"/>
                  <a:gd name="txR" fmla="*/ 2099 w 2099"/>
                  <a:gd name="txB" fmla="*/ 5 h 5"/>
                </a:gdLst>
                <a:ahLst/>
                <a:cxnLst>
                  <a:cxn ang="0">
                    <a:pos x="2099" y="5"/>
                  </a:cxn>
                  <a:cxn ang="0">
                    <a:pos x="0" y="0"/>
                  </a:cxn>
                </a:cxnLst>
                <a:rect l="txL" t="txT" r="txR" b="txB"/>
                <a:pathLst>
                  <a:path w="2099" h="5">
                    <a:moveTo>
                      <a:pt x="2099" y="5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32" name="Freeform 46"/>
              <p:cNvSpPr/>
              <p:nvPr/>
            </p:nvSpPr>
            <p:spPr>
              <a:xfrm>
                <a:off x="3144" y="2420"/>
                <a:ext cx="1108" cy="2"/>
              </a:xfrm>
              <a:custGeom>
                <a:avLst/>
                <a:gdLst>
                  <a:gd name="txL" fmla="*/ 0 w 1108"/>
                  <a:gd name="txT" fmla="*/ 0 h 2"/>
                  <a:gd name="txR" fmla="*/ 1108 w 1108"/>
                  <a:gd name="txB" fmla="*/ 2 h 2"/>
                </a:gdLst>
                <a:ahLst/>
                <a:cxnLst>
                  <a:cxn ang="0">
                    <a:pos x="0" y="2"/>
                  </a:cxn>
                  <a:cxn ang="0">
                    <a:pos x="1108" y="0"/>
                  </a:cxn>
                </a:cxnLst>
                <a:rect l="txL" t="txT" r="txR" b="txB"/>
                <a:pathLst>
                  <a:path w="1108" h="2">
                    <a:moveTo>
                      <a:pt x="0" y="2"/>
                    </a:moveTo>
                    <a:lnTo>
                      <a:pt x="1108" y="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33" name="Freeform 47"/>
              <p:cNvSpPr/>
              <p:nvPr/>
            </p:nvSpPr>
            <p:spPr>
              <a:xfrm>
                <a:off x="5236" y="1824"/>
                <a:ext cx="1" cy="1460"/>
              </a:xfrm>
              <a:custGeom>
                <a:avLst/>
                <a:gdLst>
                  <a:gd name="txL" fmla="*/ 0 w 1"/>
                  <a:gd name="txT" fmla="*/ 0 h 1460"/>
                  <a:gd name="txR" fmla="*/ 1 w 1"/>
                  <a:gd name="txB" fmla="*/ 1460 h 1460"/>
                </a:gdLst>
                <a:ahLst/>
                <a:cxnLst>
                  <a:cxn ang="0">
                    <a:pos x="0" y="1460"/>
                  </a:cxn>
                  <a:cxn ang="0">
                    <a:pos x="0" y="0"/>
                  </a:cxn>
                </a:cxnLst>
                <a:rect l="txL" t="txT" r="txR" b="txB"/>
                <a:pathLst>
                  <a:path w="1" h="1460">
                    <a:moveTo>
                      <a:pt x="0" y="146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34" name="Freeform 48"/>
              <p:cNvSpPr/>
              <p:nvPr/>
            </p:nvSpPr>
            <p:spPr>
              <a:xfrm>
                <a:off x="3147" y="1832"/>
                <a:ext cx="1" cy="1025"/>
              </a:xfrm>
              <a:custGeom>
                <a:avLst/>
                <a:gdLst>
                  <a:gd name="txL" fmla="*/ 0 w 1"/>
                  <a:gd name="txT" fmla="*/ 0 h 1025"/>
                  <a:gd name="txR" fmla="*/ 1 w 1"/>
                  <a:gd name="txB" fmla="*/ 1025 h 1025"/>
                </a:gdLst>
                <a:ahLst/>
                <a:cxnLst>
                  <a:cxn ang="0">
                    <a:pos x="1" y="0"/>
                  </a:cxn>
                  <a:cxn ang="0">
                    <a:pos x="0" y="1025"/>
                  </a:cxn>
                </a:cxnLst>
                <a:rect l="txL" t="txT" r="txR" b="txB"/>
                <a:pathLst>
                  <a:path w="1" h="1025">
                    <a:moveTo>
                      <a:pt x="1" y="0"/>
                    </a:moveTo>
                    <a:lnTo>
                      <a:pt x="0" y="1025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35" name="Line 49"/>
              <p:cNvSpPr/>
              <p:nvPr/>
            </p:nvSpPr>
            <p:spPr>
              <a:xfrm rot="5400000" flipV="1">
                <a:off x="3875" y="178"/>
                <a:ext cx="0" cy="146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36" name="Freeform 50"/>
              <p:cNvSpPr/>
              <p:nvPr/>
            </p:nvSpPr>
            <p:spPr>
              <a:xfrm>
                <a:off x="4254" y="1355"/>
                <a:ext cx="2" cy="1065"/>
              </a:xfrm>
              <a:custGeom>
                <a:avLst/>
                <a:gdLst>
                  <a:gd name="txL" fmla="*/ 0 w 2"/>
                  <a:gd name="txT" fmla="*/ 0 h 1065"/>
                  <a:gd name="txR" fmla="*/ 2 w 2"/>
                  <a:gd name="txB" fmla="*/ 1065 h 1065"/>
                </a:gdLst>
                <a:ahLst/>
                <a:cxnLst>
                  <a:cxn ang="0">
                    <a:pos x="2" y="1065"/>
                  </a:cxn>
                  <a:cxn ang="0">
                    <a:pos x="0" y="0"/>
                  </a:cxn>
                </a:cxnLst>
                <a:rect l="txL" t="txT" r="txR" b="txB"/>
                <a:pathLst>
                  <a:path w="2" h="1065">
                    <a:moveTo>
                      <a:pt x="2" y="1065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37" name="Text Box 51"/>
              <p:cNvSpPr txBox="1"/>
              <p:nvPr/>
            </p:nvSpPr>
            <p:spPr>
              <a:xfrm rot="-10800000" flipV="1">
                <a:off x="2892" y="1188"/>
                <a:ext cx="6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</a:p>
            </p:txBody>
          </p:sp>
          <p:sp>
            <p:nvSpPr>
              <p:cNvPr id="13338" name="Text Box 52"/>
              <p:cNvSpPr txBox="1"/>
              <p:nvPr/>
            </p:nvSpPr>
            <p:spPr>
              <a:xfrm rot="-10800000" flipV="1">
                <a:off x="2904" y="756"/>
                <a:ext cx="6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</a:p>
            </p:txBody>
          </p:sp>
          <p:sp>
            <p:nvSpPr>
              <p:cNvPr id="13339" name="Text Box 53"/>
              <p:cNvSpPr txBox="1"/>
              <p:nvPr/>
            </p:nvSpPr>
            <p:spPr>
              <a:xfrm rot="-10800000" flipV="1">
                <a:off x="4474" y="675"/>
                <a:ext cx="49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13340" name="Text Box 54"/>
              <p:cNvSpPr txBox="1"/>
              <p:nvPr/>
            </p:nvSpPr>
            <p:spPr>
              <a:xfrm rot="-10800000" flipV="1">
                <a:off x="2951" y="2580"/>
                <a:ext cx="6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13341" name="Text Box 55"/>
              <p:cNvSpPr txBox="1"/>
              <p:nvPr/>
            </p:nvSpPr>
            <p:spPr>
              <a:xfrm rot="-10800000" flipV="1">
                <a:off x="4077" y="1128"/>
                <a:ext cx="53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13342" name="Text Box 56"/>
              <p:cNvSpPr txBox="1"/>
              <p:nvPr/>
            </p:nvSpPr>
            <p:spPr>
              <a:xfrm rot="-10800000" flipV="1">
                <a:off x="2893" y="1707"/>
                <a:ext cx="33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</a:p>
            </p:txBody>
          </p:sp>
          <p:sp>
            <p:nvSpPr>
              <p:cNvPr id="13343" name="Text Box 57"/>
              <p:cNvSpPr txBox="1"/>
              <p:nvPr/>
            </p:nvSpPr>
            <p:spPr>
              <a:xfrm rot="-10800000" flipV="1">
                <a:off x="5232" y="1680"/>
                <a:ext cx="34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13344" name="Freeform 58"/>
              <p:cNvSpPr/>
              <p:nvPr/>
            </p:nvSpPr>
            <p:spPr>
              <a:xfrm>
                <a:off x="3145" y="918"/>
                <a:ext cx="1" cy="933"/>
              </a:xfrm>
              <a:custGeom>
                <a:avLst/>
                <a:gdLst>
                  <a:gd name="txL" fmla="*/ 0 w 1"/>
                  <a:gd name="txT" fmla="*/ 0 h 933"/>
                  <a:gd name="txR" fmla="*/ 1 w 1"/>
                  <a:gd name="txB" fmla="*/ 933 h 933"/>
                </a:gdLst>
                <a:ahLst/>
                <a:cxnLst>
                  <a:cxn ang="0">
                    <a:pos x="0" y="933"/>
                  </a:cxn>
                  <a:cxn ang="0">
                    <a:pos x="0" y="0"/>
                  </a:cxn>
                </a:cxnLst>
                <a:rect l="txL" t="txT" r="txR" b="txB"/>
                <a:pathLst>
                  <a:path w="1" h="933">
                    <a:moveTo>
                      <a:pt x="0" y="933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45" name="Freeform 59"/>
              <p:cNvSpPr/>
              <p:nvPr/>
            </p:nvSpPr>
            <p:spPr>
              <a:xfrm>
                <a:off x="3144" y="2416"/>
                <a:ext cx="1" cy="868"/>
              </a:xfrm>
              <a:custGeom>
                <a:avLst/>
                <a:gdLst>
                  <a:gd name="txL" fmla="*/ 0 w 1"/>
                  <a:gd name="txT" fmla="*/ 0 h 868"/>
                  <a:gd name="txR" fmla="*/ 1 w 1"/>
                  <a:gd name="txB" fmla="*/ 868 h 868"/>
                </a:gdLst>
                <a:ahLst/>
                <a:cxnLst>
                  <a:cxn ang="0">
                    <a:pos x="0" y="0"/>
                  </a:cxn>
                  <a:cxn ang="0">
                    <a:pos x="1" y="868"/>
                  </a:cxn>
                </a:cxnLst>
                <a:rect l="txL" t="txT" r="txR" b="txB"/>
                <a:pathLst>
                  <a:path w="1" h="868">
                    <a:moveTo>
                      <a:pt x="0" y="0"/>
                    </a:moveTo>
                    <a:lnTo>
                      <a:pt x="1" y="868"/>
                    </a:lnTo>
                  </a:path>
                </a:pathLst>
              </a:custGeom>
              <a:noFill/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46" name="Line 60"/>
              <p:cNvSpPr/>
              <p:nvPr/>
            </p:nvSpPr>
            <p:spPr>
              <a:xfrm rot="5400000">
                <a:off x="3684" y="831"/>
                <a:ext cx="0" cy="108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47" name="Line 61"/>
              <p:cNvSpPr/>
              <p:nvPr/>
            </p:nvSpPr>
            <p:spPr>
              <a:xfrm rot="5400000" flipV="1">
                <a:off x="3696" y="1824"/>
                <a:ext cx="182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48" name="Line 62"/>
              <p:cNvSpPr/>
              <p:nvPr/>
            </p:nvSpPr>
            <p:spPr>
              <a:xfrm rot="5400000">
                <a:off x="3864" y="1992"/>
                <a:ext cx="0" cy="148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49" name="Freeform 63"/>
              <p:cNvSpPr/>
              <p:nvPr/>
            </p:nvSpPr>
            <p:spPr>
              <a:xfrm>
                <a:off x="3144" y="1828"/>
                <a:ext cx="2079" cy="1"/>
              </a:xfrm>
              <a:custGeom>
                <a:avLst/>
                <a:gdLst>
                  <a:gd name="txL" fmla="*/ 0 w 2079"/>
                  <a:gd name="txT" fmla="*/ 0 h 1"/>
                  <a:gd name="txR" fmla="*/ 2079 w 207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2079" y="0"/>
                  </a:cxn>
                </a:cxnLst>
                <a:rect l="txL" t="txT" r="txR" b="txB"/>
                <a:pathLst>
                  <a:path w="2079" h="1">
                    <a:moveTo>
                      <a:pt x="0" y="0"/>
                    </a:moveTo>
                    <a:lnTo>
                      <a:pt x="2079" y="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50" name="Text Box 64"/>
              <p:cNvSpPr txBox="1"/>
              <p:nvPr/>
            </p:nvSpPr>
            <p:spPr>
              <a:xfrm rot="-10800000" flipV="1">
                <a:off x="2951" y="3108"/>
                <a:ext cx="33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13351" name="Text Box 65"/>
              <p:cNvSpPr txBox="1"/>
              <p:nvPr/>
            </p:nvSpPr>
            <p:spPr>
              <a:xfrm rot="-10800000" flipV="1">
                <a:off x="2951" y="2244"/>
                <a:ext cx="6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13352" name="Freeform 66"/>
              <p:cNvSpPr/>
              <p:nvPr/>
            </p:nvSpPr>
            <p:spPr>
              <a:xfrm>
                <a:off x="4260" y="912"/>
                <a:ext cx="964" cy="912"/>
              </a:xfrm>
              <a:custGeom>
                <a:avLst/>
                <a:gdLst>
                  <a:gd name="txL" fmla="*/ 0 w 964"/>
                  <a:gd name="txT" fmla="*/ 0 h 912"/>
                  <a:gd name="txR" fmla="*/ 964 w 964"/>
                  <a:gd name="txB" fmla="*/ 912 h 912"/>
                </a:gdLst>
                <a:ahLst/>
                <a:cxnLst>
                  <a:cxn ang="0">
                    <a:pos x="0" y="464"/>
                  </a:cxn>
                  <a:cxn ang="0">
                    <a:pos x="331" y="0"/>
                  </a:cxn>
                  <a:cxn ang="0">
                    <a:pos x="964" y="912"/>
                  </a:cxn>
                  <a:cxn ang="0">
                    <a:pos x="0" y="464"/>
                  </a:cxn>
                </a:cxnLst>
                <a:rect l="txL" t="txT" r="txR" b="txB"/>
                <a:pathLst>
                  <a:path w="964" h="912">
                    <a:moveTo>
                      <a:pt x="0" y="464"/>
                    </a:moveTo>
                    <a:lnTo>
                      <a:pt x="331" y="0"/>
                    </a:lnTo>
                    <a:lnTo>
                      <a:pt x="964" y="912"/>
                    </a:lnTo>
                    <a:lnTo>
                      <a:pt x="0" y="464"/>
                    </a:lnTo>
                    <a:close/>
                  </a:path>
                </a:pathLst>
              </a:custGeom>
              <a:solidFill>
                <a:srgbClr val="CCECFF">
                  <a:alpha val="50195"/>
                </a:srgbClr>
              </a:solidFill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3324" name="Rectangle 67"/>
            <p:cNvSpPr/>
            <p:nvPr/>
          </p:nvSpPr>
          <p:spPr>
            <a:xfrm>
              <a:off x="3900" y="3149"/>
              <a:ext cx="3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13325" name="Rectangle 68"/>
            <p:cNvSpPr/>
            <p:nvPr/>
          </p:nvSpPr>
          <p:spPr>
            <a:xfrm>
              <a:off x="2658" y="1817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13326" name="Rectangle 69"/>
            <p:cNvSpPr/>
            <p:nvPr/>
          </p:nvSpPr>
          <p:spPr>
            <a:xfrm>
              <a:off x="3897" y="374"/>
              <a:ext cx="2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</a:p>
          </p:txBody>
        </p:sp>
        <p:sp>
          <p:nvSpPr>
            <p:cNvPr id="13327" name="Rectangle 70"/>
            <p:cNvSpPr/>
            <p:nvPr/>
          </p:nvSpPr>
          <p:spPr>
            <a:xfrm>
              <a:off x="5289" y="1890"/>
              <a:ext cx="31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sp>
        <p:nvSpPr>
          <p:cNvPr id="13322" name="Rectangle 7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各类平面的投影特性－投影面平行面</a:t>
            </a:r>
            <a:r>
              <a:rPr lang="zh-CN" altLang="en-US" i="0" dirty="0">
                <a:solidFill>
                  <a:srgbClr val="C00060"/>
                </a:solidFill>
                <a:latin typeface="仿宋_GB2312" pitchFamily="49" charset="-122"/>
                <a:ea typeface="仿宋_GB2312" pitchFamily="49" charset="-122"/>
              </a:rPr>
              <a:t>－侧平面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0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40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540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0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540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0681" grpId="0" build="p"/>
      <p:bldP spid="54068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B8F8C8-0BB2-41B5-8A86-2B4CED43999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27365" name="Rectangle 5"/>
          <p:cNvSpPr/>
          <p:nvPr/>
        </p:nvSpPr>
        <p:spPr>
          <a:xfrm>
            <a:off x="3025775" y="531813"/>
            <a:ext cx="3192463" cy="4460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l"/>
            <a:r>
              <a:rPr lang="zh-CN" altLang="en-US" sz="2800" i="0" dirty="0">
                <a:latin typeface="Times New Roman" panose="02020603050405020304" pitchFamily="18" charset="0"/>
                <a:ea typeface="楷体_GB2312" pitchFamily="49" charset="-122"/>
              </a:rPr>
              <a:t>水平面迹线表示法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4732338" y="1563688"/>
            <a:ext cx="3348037" cy="1584325"/>
            <a:chOff x="3068" y="838"/>
            <a:chExt cx="2109" cy="998"/>
          </a:xfrm>
        </p:grpSpPr>
        <p:sp>
          <p:nvSpPr>
            <p:cNvPr id="14356" name="Line 7"/>
            <p:cNvSpPr/>
            <p:nvPr/>
          </p:nvSpPr>
          <p:spPr>
            <a:xfrm>
              <a:off x="3388" y="1703"/>
              <a:ext cx="1789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7" name="Text Box 8"/>
            <p:cNvSpPr txBox="1"/>
            <p:nvPr/>
          </p:nvSpPr>
          <p:spPr>
            <a:xfrm>
              <a:off x="3068" y="1509"/>
              <a:ext cx="254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X</a:t>
              </a:r>
            </a:p>
          </p:txBody>
        </p:sp>
        <p:sp>
          <p:nvSpPr>
            <p:cNvPr id="14358" name="Line 9"/>
            <p:cNvSpPr/>
            <p:nvPr/>
          </p:nvSpPr>
          <p:spPr>
            <a:xfrm>
              <a:off x="3730" y="1243"/>
              <a:ext cx="924" cy="0"/>
            </a:xfrm>
            <a:prstGeom prst="line">
              <a:avLst/>
            </a:prstGeom>
            <a:ln w="57150" cap="flat" cmpd="sng">
              <a:solidFill>
                <a:srgbClr val="00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59" name="Text Box 10"/>
            <p:cNvSpPr txBox="1"/>
            <p:nvPr/>
          </p:nvSpPr>
          <p:spPr>
            <a:xfrm>
              <a:off x="3955" y="838"/>
              <a:ext cx="401" cy="288"/>
            </a:xfrm>
            <a:prstGeom prst="rect">
              <a:avLst/>
            </a:prstGeom>
            <a:noFill/>
            <a:ln w="4763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rgbClr val="00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altLang="zh-CN" baseline="-25000" dirty="0">
                  <a:solidFill>
                    <a:srgbClr val="00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grpSp>
        <p:nvGrpSpPr>
          <p:cNvPr id="14343" name="Group 12"/>
          <p:cNvGrpSpPr/>
          <p:nvPr/>
        </p:nvGrpSpPr>
        <p:grpSpPr>
          <a:xfrm>
            <a:off x="368300" y="1028700"/>
            <a:ext cx="3402013" cy="2971800"/>
            <a:chOff x="1412" y="427"/>
            <a:chExt cx="3775" cy="3945"/>
          </a:xfrm>
        </p:grpSpPr>
        <p:sp>
          <p:nvSpPr>
            <p:cNvPr id="14350" name="AutoShape 13"/>
            <p:cNvSpPr/>
            <p:nvPr/>
          </p:nvSpPr>
          <p:spPr>
            <a:xfrm flipH="1">
              <a:off x="1698" y="2527"/>
              <a:ext cx="3203" cy="1406"/>
            </a:xfrm>
            <a:prstGeom prst="parallelogram">
              <a:avLst>
                <a:gd name="adj" fmla="val 88825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4351" name="AutoShape 14"/>
            <p:cNvSpPr/>
            <p:nvPr/>
          </p:nvSpPr>
          <p:spPr>
            <a:xfrm rot="-5400000">
              <a:off x="2580" y="1607"/>
              <a:ext cx="3398" cy="1264"/>
            </a:xfrm>
            <a:prstGeom prst="parallelogram">
              <a:avLst>
                <a:gd name="adj" fmla="val 11075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4352" name="Rectangle 15"/>
            <p:cNvSpPr/>
            <p:nvPr/>
          </p:nvSpPr>
          <p:spPr>
            <a:xfrm>
              <a:off x="1690" y="529"/>
              <a:ext cx="1960" cy="199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4353" name="Text Box 16"/>
            <p:cNvSpPr txBox="1"/>
            <p:nvPr/>
          </p:nvSpPr>
          <p:spPr>
            <a:xfrm>
              <a:off x="3741" y="427"/>
              <a:ext cx="253" cy="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Z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4354" name="Text Box 17"/>
            <p:cNvSpPr txBox="1"/>
            <p:nvPr/>
          </p:nvSpPr>
          <p:spPr>
            <a:xfrm>
              <a:off x="4932" y="3765"/>
              <a:ext cx="255" cy="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Y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4355" name="Text Box 18"/>
            <p:cNvSpPr txBox="1"/>
            <p:nvPr/>
          </p:nvSpPr>
          <p:spPr>
            <a:xfrm>
              <a:off x="1412" y="2378"/>
              <a:ext cx="255" cy="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X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</p:grpSp>
      <p:sp>
        <p:nvSpPr>
          <p:cNvPr id="14344" name="AutoShape 4"/>
          <p:cNvSpPr/>
          <p:nvPr/>
        </p:nvSpPr>
        <p:spPr>
          <a:xfrm rot="-7576425">
            <a:off x="931863" y="1603375"/>
            <a:ext cx="1862137" cy="1285875"/>
          </a:xfrm>
          <a:prstGeom prst="parallelogram">
            <a:avLst>
              <a:gd name="adj" fmla="val 72111"/>
            </a:avLst>
          </a:prstGeom>
          <a:solidFill>
            <a:srgbClr val="008000"/>
          </a:solidFill>
          <a:ln w="4826" cap="flat" cmpd="sng">
            <a:solidFill>
              <a:srgbClr val="3399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4345" name="Rectangle 20"/>
          <p:cNvSpPr/>
          <p:nvPr/>
        </p:nvSpPr>
        <p:spPr>
          <a:xfrm>
            <a:off x="1201738" y="1485900"/>
            <a:ext cx="50482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</a:p>
        </p:txBody>
      </p:sp>
      <p:sp>
        <p:nvSpPr>
          <p:cNvPr id="14346" name="Rectangle 21"/>
          <p:cNvSpPr/>
          <p:nvPr/>
        </p:nvSpPr>
        <p:spPr>
          <a:xfrm>
            <a:off x="1722438" y="1927225"/>
            <a:ext cx="369887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endParaRPr lang="en-US" altLang="zh-CN" baseline="-250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7382" name="Text Box 22"/>
          <p:cNvSpPr txBox="1"/>
          <p:nvPr/>
        </p:nvSpPr>
        <p:spPr>
          <a:xfrm>
            <a:off x="342900" y="4268788"/>
            <a:ext cx="8343900" cy="1296987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面交线为正面迹线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，其具有重影性，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面没有交线，故不画出。这种表示即为水平面的迹线表示。</a:t>
            </a:r>
          </a:p>
          <a:p>
            <a:pPr algn="l">
              <a:lnSpc>
                <a:spcPct val="110000"/>
              </a:lnSpc>
            </a:pP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   其他依此类推。</a:t>
            </a:r>
          </a:p>
        </p:txBody>
      </p:sp>
      <p:sp>
        <p:nvSpPr>
          <p:cNvPr id="527383" name="Rectangle 23"/>
          <p:cNvSpPr>
            <a:spLocks noChangeArrowheads="1"/>
          </p:cNvSpPr>
          <p:nvPr/>
        </p:nvSpPr>
        <p:spPr bwMode="auto">
          <a:xfrm>
            <a:off x="2012950" y="5524500"/>
            <a:ext cx="3998913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正平面怎么表示？</a:t>
            </a:r>
          </a:p>
        </p:txBody>
      </p:sp>
      <p:sp>
        <p:nvSpPr>
          <p:cNvPr id="14349" name="Rectangle 2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各类平面的投影特性－投影面平行面</a:t>
            </a:r>
            <a:r>
              <a:rPr lang="zh-CN" altLang="en-US" i="0" dirty="0">
                <a:solidFill>
                  <a:srgbClr val="C00060"/>
                </a:solidFill>
                <a:latin typeface="仿宋_GB2312" pitchFamily="49" charset="-122"/>
                <a:ea typeface="仿宋_GB2312" pitchFamily="49" charset="-122"/>
              </a:rPr>
              <a:t>－迹线表示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273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73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73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27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7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7365" grpId="0"/>
      <p:bldP spid="52738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5F88BB-67E6-4C40-95ED-4769955C946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5365" name="Rectangle 2"/>
          <p:cNvSpPr/>
          <p:nvPr/>
        </p:nvSpPr>
        <p:spPr>
          <a:xfrm>
            <a:off x="3032125" y="441325"/>
            <a:ext cx="3192463" cy="4857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r>
              <a:rPr lang="zh-CN" altLang="en-US" sz="2800" i="0" dirty="0">
                <a:latin typeface="Times New Roman" panose="02020603050405020304" pitchFamily="18" charset="0"/>
                <a:ea typeface="楷体_GB2312" pitchFamily="49" charset="-122"/>
              </a:rPr>
              <a:t>铅垂面迹线表示法</a:t>
            </a:r>
          </a:p>
        </p:txBody>
      </p:sp>
      <p:sp>
        <p:nvSpPr>
          <p:cNvPr id="15366" name="Line 8"/>
          <p:cNvSpPr/>
          <p:nvPr/>
        </p:nvSpPr>
        <p:spPr>
          <a:xfrm>
            <a:off x="5318125" y="2867025"/>
            <a:ext cx="28400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5367" name="Text Box 9"/>
          <p:cNvSpPr txBox="1"/>
          <p:nvPr/>
        </p:nvSpPr>
        <p:spPr>
          <a:xfrm>
            <a:off x="4810125" y="2559050"/>
            <a:ext cx="403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523274" name="Text Box 10"/>
          <p:cNvSpPr txBox="1"/>
          <p:nvPr/>
        </p:nvSpPr>
        <p:spPr>
          <a:xfrm>
            <a:off x="6218238" y="1493838"/>
            <a:ext cx="636587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baseline="-25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</a:p>
        </p:txBody>
      </p:sp>
      <p:sp>
        <p:nvSpPr>
          <p:cNvPr id="523275" name="Line 11"/>
          <p:cNvSpPr/>
          <p:nvPr/>
        </p:nvSpPr>
        <p:spPr>
          <a:xfrm>
            <a:off x="6176963" y="1500188"/>
            <a:ext cx="0" cy="1363662"/>
          </a:xfrm>
          <a:prstGeom prst="line">
            <a:avLst/>
          </a:prstGeom>
          <a:ln w="5715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5370" name="Group 20"/>
          <p:cNvGrpSpPr/>
          <p:nvPr/>
        </p:nvGrpSpPr>
        <p:grpSpPr>
          <a:xfrm>
            <a:off x="368300" y="1028700"/>
            <a:ext cx="3402013" cy="2971800"/>
            <a:chOff x="1412" y="427"/>
            <a:chExt cx="3775" cy="3945"/>
          </a:xfrm>
        </p:grpSpPr>
        <p:sp>
          <p:nvSpPr>
            <p:cNvPr id="15380" name="AutoShape 21"/>
            <p:cNvSpPr/>
            <p:nvPr/>
          </p:nvSpPr>
          <p:spPr>
            <a:xfrm flipH="1">
              <a:off x="1698" y="2527"/>
              <a:ext cx="3203" cy="1406"/>
            </a:xfrm>
            <a:prstGeom prst="parallelogram">
              <a:avLst>
                <a:gd name="adj" fmla="val 88825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5381" name="AutoShape 22"/>
            <p:cNvSpPr/>
            <p:nvPr/>
          </p:nvSpPr>
          <p:spPr>
            <a:xfrm rot="-5400000">
              <a:off x="2580" y="1607"/>
              <a:ext cx="3398" cy="1264"/>
            </a:xfrm>
            <a:prstGeom prst="parallelogram">
              <a:avLst>
                <a:gd name="adj" fmla="val 11075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5382" name="Rectangle 23"/>
            <p:cNvSpPr/>
            <p:nvPr/>
          </p:nvSpPr>
          <p:spPr>
            <a:xfrm>
              <a:off x="1690" y="529"/>
              <a:ext cx="1960" cy="199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5383" name="Text Box 24"/>
            <p:cNvSpPr txBox="1"/>
            <p:nvPr/>
          </p:nvSpPr>
          <p:spPr>
            <a:xfrm>
              <a:off x="3741" y="427"/>
              <a:ext cx="253" cy="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Z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5384" name="Text Box 25"/>
            <p:cNvSpPr txBox="1"/>
            <p:nvPr/>
          </p:nvSpPr>
          <p:spPr>
            <a:xfrm>
              <a:off x="4932" y="3765"/>
              <a:ext cx="255" cy="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Y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5385" name="Text Box 26"/>
            <p:cNvSpPr txBox="1"/>
            <p:nvPr/>
          </p:nvSpPr>
          <p:spPr>
            <a:xfrm>
              <a:off x="1412" y="2378"/>
              <a:ext cx="255" cy="6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X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</p:grpSp>
      <p:sp>
        <p:nvSpPr>
          <p:cNvPr id="15371" name="AutoShape 5"/>
          <p:cNvSpPr/>
          <p:nvPr/>
        </p:nvSpPr>
        <p:spPr>
          <a:xfrm rot="5400000">
            <a:off x="317500" y="1454150"/>
            <a:ext cx="2871788" cy="1035050"/>
          </a:xfrm>
          <a:prstGeom prst="parallelogram">
            <a:avLst>
              <a:gd name="adj" fmla="val 76749"/>
            </a:avLst>
          </a:prstGeom>
          <a:solidFill>
            <a:srgbClr val="FFCC00"/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23281" name="Line 17"/>
          <p:cNvSpPr/>
          <p:nvPr/>
        </p:nvSpPr>
        <p:spPr>
          <a:xfrm>
            <a:off x="6169025" y="2867025"/>
            <a:ext cx="1014413" cy="762000"/>
          </a:xfrm>
          <a:prstGeom prst="line">
            <a:avLst/>
          </a:prstGeom>
          <a:ln w="5715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23282" name="Text Box 18"/>
          <p:cNvSpPr txBox="1"/>
          <p:nvPr/>
        </p:nvSpPr>
        <p:spPr>
          <a:xfrm>
            <a:off x="6875463" y="3067050"/>
            <a:ext cx="636587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baseline="-25000" dirty="0">
                <a:solidFill>
                  <a:srgbClr val="8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</a:p>
        </p:txBody>
      </p:sp>
      <p:sp>
        <p:nvSpPr>
          <p:cNvPr id="15374" name="Text Box 6"/>
          <p:cNvSpPr txBox="1"/>
          <p:nvPr/>
        </p:nvSpPr>
        <p:spPr>
          <a:xfrm>
            <a:off x="1374775" y="1971675"/>
            <a:ext cx="655638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P</a:t>
            </a:r>
            <a:endParaRPr lang="en-US" altLang="zh-CN" baseline="-25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75" name="Rectangle 27"/>
          <p:cNvSpPr/>
          <p:nvPr/>
        </p:nvSpPr>
        <p:spPr>
          <a:xfrm>
            <a:off x="773113" y="1271588"/>
            <a:ext cx="50482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</a:rPr>
              <a:t>V</a:t>
            </a:r>
          </a:p>
        </p:txBody>
      </p:sp>
      <p:sp>
        <p:nvSpPr>
          <p:cNvPr id="15376" name="Rectangle 28"/>
          <p:cNvSpPr/>
          <p:nvPr/>
        </p:nvSpPr>
        <p:spPr>
          <a:xfrm>
            <a:off x="1830388" y="3205163"/>
            <a:ext cx="528637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P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</a:p>
        </p:txBody>
      </p:sp>
      <p:sp>
        <p:nvSpPr>
          <p:cNvPr id="523293" name="Text Box 29"/>
          <p:cNvSpPr txBox="1"/>
          <p:nvPr/>
        </p:nvSpPr>
        <p:spPr>
          <a:xfrm>
            <a:off x="273050" y="4268788"/>
            <a:ext cx="8807450" cy="16986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面交线为水平迹线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，其具有重影性，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面的交线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垂直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轴，故当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画出后，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可确定。故在一般情况下，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i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V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可以省略。这种表示即为特殊位置平面的迹线表示。</a:t>
            </a:r>
          </a:p>
          <a:p>
            <a:pPr algn="l">
              <a:lnSpc>
                <a:spcPct val="110000"/>
              </a:lnSpc>
            </a:pP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   其他依此类推。</a:t>
            </a:r>
          </a:p>
        </p:txBody>
      </p:sp>
      <p:sp>
        <p:nvSpPr>
          <p:cNvPr id="523294" name="Rectangle 30"/>
          <p:cNvSpPr>
            <a:spLocks noChangeArrowheads="1"/>
          </p:cNvSpPr>
          <p:nvPr/>
        </p:nvSpPr>
        <p:spPr bwMode="auto">
          <a:xfrm>
            <a:off x="2012950" y="5524500"/>
            <a:ext cx="3998913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正垂面怎么表示？</a:t>
            </a:r>
          </a:p>
        </p:txBody>
      </p:sp>
      <p:sp>
        <p:nvSpPr>
          <p:cNvPr id="15379" name="Rectangle 3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各类平面的投影特性－投影面垂直面</a:t>
            </a:r>
            <a:r>
              <a:rPr lang="zh-CN" altLang="en-US" i="0" dirty="0">
                <a:solidFill>
                  <a:srgbClr val="C00060"/>
                </a:solidFill>
                <a:latin typeface="仿宋_GB2312" pitchFamily="49" charset="-122"/>
                <a:ea typeface="仿宋_GB2312" pitchFamily="49" charset="-122"/>
              </a:rPr>
              <a:t>－迹线表示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3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23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2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2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23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523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3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523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3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232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23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3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74" grpId="0"/>
      <p:bldP spid="523282" grpId="0"/>
      <p:bldP spid="523282" grpId="1"/>
      <p:bldP spid="5232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C7AC448-AE80-45E1-ABFB-2A63A03AEFF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5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7413" name="AutoShape 2"/>
          <p:cNvSpPr/>
          <p:nvPr/>
        </p:nvSpPr>
        <p:spPr>
          <a:xfrm rot="3254088">
            <a:off x="1014413" y="1349375"/>
            <a:ext cx="3095625" cy="2503488"/>
          </a:xfrm>
          <a:prstGeom prst="parallelogram">
            <a:avLst>
              <a:gd name="adj" fmla="val 56599"/>
            </a:avLst>
          </a:prstGeom>
          <a:solidFill>
            <a:srgbClr val="66FFFF">
              <a:alpha val="41960"/>
            </a:srgbClr>
          </a:solidFill>
          <a:ln w="4826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7414" name="Line 3"/>
          <p:cNvSpPr/>
          <p:nvPr/>
        </p:nvSpPr>
        <p:spPr>
          <a:xfrm flipH="1">
            <a:off x="1746250" y="2433638"/>
            <a:ext cx="860425" cy="638175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5" name="Line 4"/>
          <p:cNvSpPr/>
          <p:nvPr/>
        </p:nvSpPr>
        <p:spPr>
          <a:xfrm flipH="1" flipV="1">
            <a:off x="2605088" y="2432050"/>
            <a:ext cx="1016000" cy="623888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7416" name="Text Box 5"/>
          <p:cNvSpPr txBox="1"/>
          <p:nvPr/>
        </p:nvSpPr>
        <p:spPr>
          <a:xfrm>
            <a:off x="1412875" y="2566988"/>
            <a:ext cx="3873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7417" name="Text Box 6"/>
          <p:cNvSpPr txBox="1"/>
          <p:nvPr/>
        </p:nvSpPr>
        <p:spPr>
          <a:xfrm>
            <a:off x="2665413" y="1960563"/>
            <a:ext cx="3873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7418" name="Text Box 7"/>
          <p:cNvSpPr txBox="1"/>
          <p:nvPr/>
        </p:nvSpPr>
        <p:spPr>
          <a:xfrm>
            <a:off x="3590925" y="2627313"/>
            <a:ext cx="3873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7419" name="Line 8"/>
          <p:cNvSpPr/>
          <p:nvPr/>
        </p:nvSpPr>
        <p:spPr>
          <a:xfrm flipV="1">
            <a:off x="1757363" y="3046413"/>
            <a:ext cx="1828800" cy="17462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769" name="Line 9"/>
          <p:cNvSpPr/>
          <p:nvPr/>
        </p:nvSpPr>
        <p:spPr>
          <a:xfrm flipH="1" flipV="1">
            <a:off x="1725613" y="2557463"/>
            <a:ext cx="1436687" cy="622300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10"/>
          <p:cNvGrpSpPr/>
          <p:nvPr/>
        </p:nvGrpSpPr>
        <p:grpSpPr>
          <a:xfrm>
            <a:off x="4799013" y="857250"/>
            <a:ext cx="3251200" cy="3551238"/>
            <a:chOff x="3023" y="693"/>
            <a:chExt cx="2048" cy="2237"/>
          </a:xfrm>
        </p:grpSpPr>
        <p:sp>
          <p:nvSpPr>
            <p:cNvPr id="17456" name="Line 11"/>
            <p:cNvSpPr/>
            <p:nvPr/>
          </p:nvSpPr>
          <p:spPr>
            <a:xfrm>
              <a:off x="3661" y="1587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7" name="Line 12"/>
            <p:cNvSpPr/>
            <p:nvPr/>
          </p:nvSpPr>
          <p:spPr>
            <a:xfrm>
              <a:off x="4189" y="988"/>
              <a:ext cx="0" cy="166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8" name="Line 13"/>
            <p:cNvSpPr/>
            <p:nvPr/>
          </p:nvSpPr>
          <p:spPr>
            <a:xfrm>
              <a:off x="4635" y="1742"/>
              <a:ext cx="0" cy="5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7459" name="Group 14"/>
            <p:cNvGrpSpPr/>
            <p:nvPr/>
          </p:nvGrpSpPr>
          <p:grpSpPr>
            <a:xfrm>
              <a:off x="3023" y="693"/>
              <a:ext cx="2048" cy="2237"/>
              <a:chOff x="3132" y="1013"/>
              <a:chExt cx="2048" cy="2237"/>
            </a:xfrm>
          </p:grpSpPr>
          <p:sp>
            <p:nvSpPr>
              <p:cNvPr id="17460" name="Line 15"/>
              <p:cNvSpPr/>
              <p:nvPr/>
            </p:nvSpPr>
            <p:spPr>
              <a:xfrm>
                <a:off x="3530" y="2243"/>
                <a:ext cx="162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61" name="Line 16"/>
              <p:cNvSpPr/>
              <p:nvPr/>
            </p:nvSpPr>
            <p:spPr>
              <a:xfrm>
                <a:off x="3770" y="1907"/>
                <a:ext cx="974" cy="17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62" name="Line 17"/>
              <p:cNvSpPr/>
              <p:nvPr/>
            </p:nvSpPr>
            <p:spPr>
              <a:xfrm>
                <a:off x="3770" y="2387"/>
                <a:ext cx="983" cy="21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63" name="Line 18"/>
              <p:cNvSpPr/>
              <p:nvPr/>
            </p:nvSpPr>
            <p:spPr>
              <a:xfrm flipV="1">
                <a:off x="3770" y="1318"/>
                <a:ext cx="528" cy="58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64" name="Line 19"/>
              <p:cNvSpPr/>
              <p:nvPr/>
            </p:nvSpPr>
            <p:spPr>
              <a:xfrm>
                <a:off x="3770" y="2387"/>
                <a:ext cx="519" cy="57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65" name="Line 20"/>
              <p:cNvSpPr/>
              <p:nvPr/>
            </p:nvSpPr>
            <p:spPr>
              <a:xfrm>
                <a:off x="4298" y="1308"/>
                <a:ext cx="437" cy="76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66" name="Line 21"/>
              <p:cNvSpPr/>
              <p:nvPr/>
            </p:nvSpPr>
            <p:spPr>
              <a:xfrm flipV="1">
                <a:off x="4289" y="2604"/>
                <a:ext cx="455" cy="36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67" name="Text Box 22"/>
              <p:cNvSpPr txBox="1"/>
              <p:nvPr/>
            </p:nvSpPr>
            <p:spPr>
              <a:xfrm>
                <a:off x="3542" y="1679"/>
                <a:ext cx="4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68" name="Text Box 23"/>
              <p:cNvSpPr txBox="1"/>
              <p:nvPr/>
            </p:nvSpPr>
            <p:spPr>
              <a:xfrm>
                <a:off x="3545" y="2243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17469" name="Text Box 24"/>
              <p:cNvSpPr txBox="1"/>
              <p:nvPr/>
            </p:nvSpPr>
            <p:spPr>
              <a:xfrm>
                <a:off x="4156" y="1013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0" name="Text Box 25"/>
              <p:cNvSpPr txBox="1"/>
              <p:nvPr/>
            </p:nvSpPr>
            <p:spPr>
              <a:xfrm>
                <a:off x="4796" y="1867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471" name="Text Box 26"/>
              <p:cNvSpPr txBox="1"/>
              <p:nvPr/>
            </p:nvSpPr>
            <p:spPr>
              <a:xfrm>
                <a:off x="4157" y="2962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17472" name="Text Box 27"/>
              <p:cNvSpPr txBox="1"/>
              <p:nvPr/>
            </p:nvSpPr>
            <p:spPr>
              <a:xfrm>
                <a:off x="4720" y="2594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17473" name="Text Box 28"/>
              <p:cNvSpPr txBox="1"/>
              <p:nvPr/>
            </p:nvSpPr>
            <p:spPr>
              <a:xfrm>
                <a:off x="3132" y="2058"/>
                <a:ext cx="254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X</a:t>
                </a:r>
              </a:p>
            </p:txBody>
          </p:sp>
        </p:grpSp>
      </p:grpSp>
      <p:grpSp>
        <p:nvGrpSpPr>
          <p:cNvPr id="4" name="Group 29"/>
          <p:cNvGrpSpPr/>
          <p:nvPr/>
        </p:nvGrpSpPr>
        <p:grpSpPr>
          <a:xfrm>
            <a:off x="1939925" y="2135188"/>
            <a:ext cx="409575" cy="712787"/>
            <a:chOff x="1020" y="1779"/>
            <a:chExt cx="258" cy="379"/>
          </a:xfrm>
        </p:grpSpPr>
        <p:sp>
          <p:nvSpPr>
            <p:cNvPr id="501790" name="Oval 30"/>
            <p:cNvSpPr>
              <a:spLocks noChangeArrowheads="1"/>
            </p:cNvSpPr>
            <p:nvPr/>
          </p:nvSpPr>
          <p:spPr bwMode="auto">
            <a:xfrm>
              <a:off x="1090" y="2044"/>
              <a:ext cx="105" cy="114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A50021"/>
                </a:gs>
              </a:gsLst>
              <a:path path="shape">
                <a:fillToRect l="50000" t="50000" r="50000" b="50000"/>
              </a:path>
            </a:gradFill>
            <a:ln w="28575">
              <a:noFill/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2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55" name="Text Box 31"/>
            <p:cNvSpPr txBox="1"/>
            <p:nvPr/>
          </p:nvSpPr>
          <p:spPr>
            <a:xfrm>
              <a:off x="1020" y="1779"/>
              <a:ext cx="258" cy="211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</p:grpSp>
      <p:grpSp>
        <p:nvGrpSpPr>
          <p:cNvPr id="5" name="Group 32"/>
          <p:cNvGrpSpPr/>
          <p:nvPr/>
        </p:nvGrpSpPr>
        <p:grpSpPr>
          <a:xfrm>
            <a:off x="2547938" y="2913063"/>
            <a:ext cx="484187" cy="519112"/>
            <a:chOff x="1403" y="2185"/>
            <a:chExt cx="305" cy="276"/>
          </a:xfrm>
        </p:grpSpPr>
        <p:sp>
          <p:nvSpPr>
            <p:cNvPr id="501793" name="Oval 33"/>
            <p:cNvSpPr>
              <a:spLocks noChangeArrowheads="1"/>
            </p:cNvSpPr>
            <p:nvPr/>
          </p:nvSpPr>
          <p:spPr bwMode="auto">
            <a:xfrm>
              <a:off x="1506" y="2185"/>
              <a:ext cx="105" cy="114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A50021"/>
                </a:gs>
              </a:gsLst>
              <a:path path="shape">
                <a:fillToRect l="50000" t="50000" r="50000" b="50000"/>
              </a:path>
            </a:gradFill>
            <a:ln w="28575">
              <a:noFill/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2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453" name="Text Box 34"/>
            <p:cNvSpPr txBox="1"/>
            <p:nvPr/>
          </p:nvSpPr>
          <p:spPr>
            <a:xfrm>
              <a:off x="1403" y="2250"/>
              <a:ext cx="305" cy="211"/>
            </a:xfrm>
            <a:prstGeom prst="rect">
              <a:avLst/>
            </a:prstGeom>
            <a:noFill/>
            <a:ln w="4763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</p:grpSp>
      <p:sp>
        <p:nvSpPr>
          <p:cNvPr id="501795" name="Line 35"/>
          <p:cNvSpPr/>
          <p:nvPr/>
        </p:nvSpPr>
        <p:spPr>
          <a:xfrm>
            <a:off x="6051550" y="1498600"/>
            <a:ext cx="1019175" cy="1177925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796" name="Line 36"/>
          <p:cNvSpPr/>
          <p:nvPr/>
        </p:nvSpPr>
        <p:spPr>
          <a:xfrm flipH="1">
            <a:off x="6008688" y="3168650"/>
            <a:ext cx="1060450" cy="449263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37"/>
          <p:cNvGrpSpPr/>
          <p:nvPr/>
        </p:nvGrpSpPr>
        <p:grpSpPr>
          <a:xfrm>
            <a:off x="5694363" y="1169988"/>
            <a:ext cx="850900" cy="2473325"/>
            <a:chOff x="3696" y="1210"/>
            <a:chExt cx="536" cy="1558"/>
          </a:xfrm>
        </p:grpSpPr>
        <p:sp>
          <p:nvSpPr>
            <p:cNvPr id="17447" name="Line 38"/>
            <p:cNvSpPr/>
            <p:nvPr/>
          </p:nvSpPr>
          <p:spPr>
            <a:xfrm>
              <a:off x="4069" y="1573"/>
              <a:ext cx="0" cy="1161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8" name="Text Box 39"/>
            <p:cNvSpPr txBox="1"/>
            <p:nvPr/>
          </p:nvSpPr>
          <p:spPr>
            <a:xfrm>
              <a:off x="3696" y="2518"/>
              <a:ext cx="2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17449" name="Text Box 40"/>
            <p:cNvSpPr txBox="1"/>
            <p:nvPr/>
          </p:nvSpPr>
          <p:spPr>
            <a:xfrm>
              <a:off x="3848" y="1210"/>
              <a:ext cx="3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1801" name="Oval 41"/>
            <p:cNvSpPr>
              <a:spLocks noChangeArrowheads="1"/>
            </p:cNvSpPr>
            <p:nvPr/>
          </p:nvSpPr>
          <p:spPr bwMode="auto">
            <a:xfrm>
              <a:off x="4024" y="1534"/>
              <a:ext cx="77" cy="86"/>
            </a:xfrm>
            <a:prstGeom prst="ellipse">
              <a:avLst/>
            </a:prstGeom>
            <a:noFill/>
            <a:ln w="2857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2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1802" name="Oval 42"/>
            <p:cNvSpPr>
              <a:spLocks noChangeArrowheads="1"/>
            </p:cNvSpPr>
            <p:nvPr/>
          </p:nvSpPr>
          <p:spPr bwMode="auto">
            <a:xfrm>
              <a:off x="4029" y="2644"/>
              <a:ext cx="77" cy="86"/>
            </a:xfrm>
            <a:prstGeom prst="ellipse">
              <a:avLst/>
            </a:prstGeom>
            <a:noFill/>
            <a:ln w="2857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2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Group 43"/>
          <p:cNvGrpSpPr/>
          <p:nvPr/>
        </p:nvGrpSpPr>
        <p:grpSpPr>
          <a:xfrm>
            <a:off x="6818313" y="2112963"/>
            <a:ext cx="630237" cy="1209675"/>
            <a:chOff x="4404" y="1804"/>
            <a:chExt cx="397" cy="762"/>
          </a:xfrm>
        </p:grpSpPr>
        <p:sp>
          <p:nvSpPr>
            <p:cNvPr id="17439" name="Text Box 44"/>
            <p:cNvSpPr txBox="1"/>
            <p:nvPr/>
          </p:nvSpPr>
          <p:spPr>
            <a:xfrm>
              <a:off x="4513" y="2258"/>
              <a:ext cx="2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  <p:grpSp>
          <p:nvGrpSpPr>
            <p:cNvPr id="17440" name="Group 45"/>
            <p:cNvGrpSpPr/>
            <p:nvPr/>
          </p:nvGrpSpPr>
          <p:grpSpPr>
            <a:xfrm>
              <a:off x="4404" y="1804"/>
              <a:ext cx="388" cy="762"/>
              <a:chOff x="4394" y="1804"/>
              <a:chExt cx="388" cy="762"/>
            </a:xfrm>
          </p:grpSpPr>
          <p:grpSp>
            <p:nvGrpSpPr>
              <p:cNvPr id="17441" name="Group 46"/>
              <p:cNvGrpSpPr/>
              <p:nvPr/>
            </p:nvGrpSpPr>
            <p:grpSpPr>
              <a:xfrm>
                <a:off x="4398" y="1804"/>
                <a:ext cx="384" cy="701"/>
                <a:chOff x="4398" y="1804"/>
                <a:chExt cx="384" cy="701"/>
              </a:xfrm>
            </p:grpSpPr>
            <p:sp>
              <p:nvSpPr>
                <p:cNvPr id="17443" name="Line 47"/>
                <p:cNvSpPr/>
                <p:nvPr/>
              </p:nvSpPr>
              <p:spPr>
                <a:xfrm>
                  <a:off x="4453" y="2030"/>
                  <a:ext cx="0" cy="475"/>
                </a:xfrm>
                <a:prstGeom prst="line">
                  <a:avLst/>
                </a:prstGeom>
                <a:ln w="4763" cap="flat" cmpd="sng">
                  <a:solidFill>
                    <a:srgbClr val="1F1A17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7444" name="Group 48"/>
                <p:cNvGrpSpPr/>
                <p:nvPr/>
              </p:nvGrpSpPr>
              <p:grpSpPr>
                <a:xfrm>
                  <a:off x="4398" y="1804"/>
                  <a:ext cx="384" cy="264"/>
                  <a:chOff x="4398" y="1804"/>
                  <a:chExt cx="384" cy="264"/>
                </a:xfrm>
              </p:grpSpPr>
              <p:sp>
                <p:nvSpPr>
                  <p:cNvPr id="17445" name="Text Box 49"/>
                  <p:cNvSpPr txBox="1"/>
                  <p:nvPr/>
                </p:nvSpPr>
                <p:spPr>
                  <a:xfrm>
                    <a:off x="4398" y="1804"/>
                    <a:ext cx="384" cy="2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</a:pPr>
                    <a:r>
                      <a:rPr lang="en-US" altLang="zh-CN" sz="20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n</a:t>
                    </a:r>
                    <a:r>
                      <a:rPr lang="en-US" altLang="zh-CN" sz="20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Symbol" panose="05050102010706020507" pitchFamily="18" charset="2"/>
                      </a:rPr>
                      <a:t></a:t>
                    </a:r>
                    <a:endParaRPr lang="en-US" altLang="zh-CN" sz="2000" dirty="0">
                      <a:solidFill>
                        <a:schemeClr val="accent2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501810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4408" y="1982"/>
                    <a:ext cx="77" cy="86"/>
                  </a:xfrm>
                  <a:prstGeom prst="ellipse">
                    <a:avLst/>
                  </a:prstGeom>
                  <a:noFill/>
                  <a:ln w="28575">
                    <a:solidFill>
                      <a:srgbClr val="800000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1" lang="zh-CN" altLang="zh-CN" sz="2400" b="1" i="1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501811" name="Oval 51"/>
              <p:cNvSpPr>
                <a:spLocks noChangeArrowheads="1"/>
              </p:cNvSpPr>
              <p:nvPr/>
            </p:nvSpPr>
            <p:spPr bwMode="auto">
              <a:xfrm>
                <a:off x="4394" y="2480"/>
                <a:ext cx="77" cy="86"/>
              </a:xfrm>
              <a:prstGeom prst="ellipse">
                <a:avLst/>
              </a:prstGeom>
              <a:noFill/>
              <a:ln w="28575">
                <a:solidFill>
                  <a:srgbClr val="800000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zh-CN" sz="2400" b="1" i="1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1" name="Group 52"/>
          <p:cNvGrpSpPr/>
          <p:nvPr/>
        </p:nvGrpSpPr>
        <p:grpSpPr>
          <a:xfrm>
            <a:off x="2649538" y="2071688"/>
            <a:ext cx="1116012" cy="550862"/>
            <a:chOff x="1266" y="1101"/>
            <a:chExt cx="703" cy="293"/>
          </a:xfrm>
        </p:grpSpPr>
        <p:sp>
          <p:nvSpPr>
            <p:cNvPr id="17437" name="Line 53"/>
            <p:cNvSpPr/>
            <p:nvPr/>
          </p:nvSpPr>
          <p:spPr>
            <a:xfrm rot="-3889120" flipH="1" flipV="1">
              <a:off x="1377" y="1076"/>
              <a:ext cx="206" cy="429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8" name="Text Box 54"/>
            <p:cNvSpPr txBox="1"/>
            <p:nvPr/>
          </p:nvSpPr>
          <p:spPr>
            <a:xfrm>
              <a:off x="1714" y="1101"/>
              <a:ext cx="255" cy="243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grpSp>
        <p:nvGrpSpPr>
          <p:cNvPr id="12" name="Group 55"/>
          <p:cNvGrpSpPr/>
          <p:nvPr/>
        </p:nvGrpSpPr>
        <p:grpSpPr>
          <a:xfrm>
            <a:off x="6646863" y="1135063"/>
            <a:ext cx="1189037" cy="3352800"/>
            <a:chOff x="4187" y="868"/>
            <a:chExt cx="749" cy="2112"/>
          </a:xfrm>
        </p:grpSpPr>
        <p:sp>
          <p:nvSpPr>
            <p:cNvPr id="17432" name="Text Box 56"/>
            <p:cNvSpPr txBox="1"/>
            <p:nvPr/>
          </p:nvSpPr>
          <p:spPr>
            <a:xfrm>
              <a:off x="4580" y="868"/>
              <a:ext cx="35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d</a:t>
              </a:r>
              <a:r>
                <a:rPr lang="en-US" altLang="zh-CN" b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endParaRPr>
            </a:p>
          </p:txBody>
        </p:sp>
        <p:sp>
          <p:nvSpPr>
            <p:cNvPr id="17433" name="Line 57"/>
            <p:cNvSpPr/>
            <p:nvPr/>
          </p:nvSpPr>
          <p:spPr>
            <a:xfrm>
              <a:off x="4197" y="997"/>
              <a:ext cx="402" cy="91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4" name="Line 58"/>
            <p:cNvSpPr/>
            <p:nvPr/>
          </p:nvSpPr>
          <p:spPr>
            <a:xfrm>
              <a:off x="4187" y="2642"/>
              <a:ext cx="421" cy="46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5" name="Text Box 59"/>
            <p:cNvSpPr txBox="1"/>
            <p:nvPr/>
          </p:nvSpPr>
          <p:spPr>
            <a:xfrm>
              <a:off x="4484" y="2692"/>
              <a:ext cx="35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d</a:t>
              </a:r>
            </a:p>
          </p:txBody>
        </p:sp>
        <p:sp>
          <p:nvSpPr>
            <p:cNvPr id="17436" name="Line 60"/>
            <p:cNvSpPr/>
            <p:nvPr/>
          </p:nvSpPr>
          <p:spPr>
            <a:xfrm>
              <a:off x="4599" y="1079"/>
              <a:ext cx="0" cy="1609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7430" name="Rectangle 6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平面上取直线和点－平面上取直线</a:t>
            </a:r>
          </a:p>
        </p:txBody>
      </p:sp>
      <p:sp>
        <p:nvSpPr>
          <p:cNvPr id="501822" name="Text Box 62"/>
          <p:cNvSpPr txBox="1">
            <a:spLocks noChangeArrowheads="1"/>
          </p:cNvSpPr>
          <p:nvPr/>
        </p:nvSpPr>
        <p:spPr bwMode="auto">
          <a:xfrm>
            <a:off x="376238" y="4586288"/>
            <a:ext cx="8362950" cy="138366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i="0" kern="1200" cap="none" spc="0" normalizeH="0" baseline="0" noProof="0" smtClean="0"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      </a:t>
            </a:r>
            <a:r>
              <a:rPr kumimoji="1" lang="zh-CN" altLang="en-US" sz="2800" i="0" kern="1200" cap="none" spc="0" normalizeH="0" baseline="0" noProof="0" smtClean="0"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直线经过平面上的两个点，则此直线一定在该平面上。直线经过平面上一个点且平行于平面上的另一直线，则此直线一定在该平面上。</a:t>
            </a:r>
            <a:endParaRPr kumimoji="1" lang="zh-CN" altLang="en-US" sz="2800" i="0" kern="1200" cap="none" spc="0" normalizeH="0" baseline="0" noProof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0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1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892F2F-BE36-4D25-9FBB-4DE35A7150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8437" name="AutoShape 2"/>
          <p:cNvSpPr/>
          <p:nvPr/>
        </p:nvSpPr>
        <p:spPr>
          <a:xfrm rot="3254088">
            <a:off x="1384300" y="1636713"/>
            <a:ext cx="2513013" cy="2503487"/>
          </a:xfrm>
          <a:prstGeom prst="parallelogram">
            <a:avLst>
              <a:gd name="adj" fmla="val 45947"/>
            </a:avLst>
          </a:prstGeom>
          <a:solidFill>
            <a:srgbClr val="66FFFF">
              <a:alpha val="41960"/>
            </a:srgbClr>
          </a:solidFill>
          <a:ln w="4826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8438" name="Line 3"/>
          <p:cNvSpPr/>
          <p:nvPr/>
        </p:nvSpPr>
        <p:spPr>
          <a:xfrm flipH="1">
            <a:off x="1652588" y="2525713"/>
            <a:ext cx="860425" cy="538162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9" name="Line 4"/>
          <p:cNvSpPr/>
          <p:nvPr/>
        </p:nvSpPr>
        <p:spPr>
          <a:xfrm flipH="1" flipV="1">
            <a:off x="2511425" y="2520950"/>
            <a:ext cx="1016000" cy="527050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40" name="Text Box 5"/>
          <p:cNvSpPr txBox="1"/>
          <p:nvPr/>
        </p:nvSpPr>
        <p:spPr>
          <a:xfrm>
            <a:off x="1319213" y="2643188"/>
            <a:ext cx="3873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8441" name="Text Box 6"/>
          <p:cNvSpPr txBox="1"/>
          <p:nvPr/>
        </p:nvSpPr>
        <p:spPr>
          <a:xfrm>
            <a:off x="2628900" y="2165350"/>
            <a:ext cx="3873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8442" name="Text Box 7"/>
          <p:cNvSpPr txBox="1"/>
          <p:nvPr/>
        </p:nvSpPr>
        <p:spPr>
          <a:xfrm>
            <a:off x="3497263" y="2703513"/>
            <a:ext cx="3873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8443" name="Line 8"/>
          <p:cNvSpPr/>
          <p:nvPr/>
        </p:nvSpPr>
        <p:spPr>
          <a:xfrm flipV="1">
            <a:off x="1663700" y="3041650"/>
            <a:ext cx="1828800" cy="14288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9"/>
          <p:cNvGrpSpPr/>
          <p:nvPr/>
        </p:nvGrpSpPr>
        <p:grpSpPr>
          <a:xfrm>
            <a:off x="1846263" y="2295525"/>
            <a:ext cx="409575" cy="601663"/>
            <a:chOff x="1020" y="1779"/>
            <a:chExt cx="258" cy="379"/>
          </a:xfrm>
        </p:grpSpPr>
        <p:sp>
          <p:nvSpPr>
            <p:cNvPr id="500746" name="Oval 10"/>
            <p:cNvSpPr>
              <a:spLocks noChangeArrowheads="1"/>
            </p:cNvSpPr>
            <p:nvPr/>
          </p:nvSpPr>
          <p:spPr bwMode="auto">
            <a:xfrm>
              <a:off x="1090" y="2044"/>
              <a:ext cx="105" cy="114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A50021"/>
                </a:gs>
              </a:gsLst>
              <a:path path="shape">
                <a:fillToRect l="50000" t="50000" r="50000" b="50000"/>
              </a:path>
            </a:gradFill>
            <a:ln w="28575">
              <a:noFill/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2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85" name="Text Box 11"/>
            <p:cNvSpPr txBox="1"/>
            <p:nvPr/>
          </p:nvSpPr>
          <p:spPr>
            <a:xfrm>
              <a:off x="1020" y="1779"/>
              <a:ext cx="258" cy="250"/>
            </a:xfrm>
            <a:prstGeom prst="rect">
              <a:avLst/>
            </a:prstGeom>
            <a:noFill/>
            <a:ln w="4763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2454275" y="2940050"/>
            <a:ext cx="484188" cy="500063"/>
            <a:chOff x="1403" y="2185"/>
            <a:chExt cx="305" cy="315"/>
          </a:xfrm>
        </p:grpSpPr>
        <p:sp>
          <p:nvSpPr>
            <p:cNvPr id="500749" name="Oval 13"/>
            <p:cNvSpPr>
              <a:spLocks noChangeArrowheads="1"/>
            </p:cNvSpPr>
            <p:nvPr/>
          </p:nvSpPr>
          <p:spPr bwMode="auto">
            <a:xfrm>
              <a:off x="1506" y="2185"/>
              <a:ext cx="105" cy="114"/>
            </a:xfrm>
            <a:prstGeom prst="ellipse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A50021"/>
                </a:gs>
              </a:gsLst>
              <a:path path="shape">
                <a:fillToRect l="50000" t="50000" r="50000" b="50000"/>
              </a:path>
            </a:gradFill>
            <a:ln w="28575">
              <a:noFill/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2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483" name="Text Box 14"/>
            <p:cNvSpPr txBox="1"/>
            <p:nvPr/>
          </p:nvSpPr>
          <p:spPr>
            <a:xfrm>
              <a:off x="1403" y="2250"/>
              <a:ext cx="305" cy="250"/>
            </a:xfrm>
            <a:prstGeom prst="rect">
              <a:avLst/>
            </a:prstGeom>
            <a:noFill/>
            <a:ln w="4763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</p:grpSp>
      <p:grpSp>
        <p:nvGrpSpPr>
          <p:cNvPr id="18446" name="Group 15"/>
          <p:cNvGrpSpPr/>
          <p:nvPr/>
        </p:nvGrpSpPr>
        <p:grpSpPr>
          <a:xfrm>
            <a:off x="4799013" y="1100138"/>
            <a:ext cx="3251200" cy="3551237"/>
            <a:chOff x="3023" y="693"/>
            <a:chExt cx="2048" cy="2237"/>
          </a:xfrm>
        </p:grpSpPr>
        <p:sp>
          <p:nvSpPr>
            <p:cNvPr id="18464" name="Line 16"/>
            <p:cNvSpPr/>
            <p:nvPr/>
          </p:nvSpPr>
          <p:spPr>
            <a:xfrm>
              <a:off x="3661" y="1587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5" name="Line 17"/>
            <p:cNvSpPr/>
            <p:nvPr/>
          </p:nvSpPr>
          <p:spPr>
            <a:xfrm>
              <a:off x="4189" y="988"/>
              <a:ext cx="0" cy="166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6" name="Line 18"/>
            <p:cNvSpPr/>
            <p:nvPr/>
          </p:nvSpPr>
          <p:spPr>
            <a:xfrm>
              <a:off x="4635" y="1742"/>
              <a:ext cx="0" cy="5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8467" name="Group 19"/>
            <p:cNvGrpSpPr/>
            <p:nvPr/>
          </p:nvGrpSpPr>
          <p:grpSpPr>
            <a:xfrm>
              <a:off x="3023" y="693"/>
              <a:ext cx="2048" cy="2237"/>
              <a:chOff x="3132" y="1013"/>
              <a:chExt cx="2048" cy="2237"/>
            </a:xfrm>
          </p:grpSpPr>
          <p:sp>
            <p:nvSpPr>
              <p:cNvPr id="18468" name="Line 20"/>
              <p:cNvSpPr/>
              <p:nvPr/>
            </p:nvSpPr>
            <p:spPr>
              <a:xfrm>
                <a:off x="3530" y="2243"/>
                <a:ext cx="162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69" name="Line 21"/>
              <p:cNvSpPr/>
              <p:nvPr/>
            </p:nvSpPr>
            <p:spPr>
              <a:xfrm>
                <a:off x="3770" y="1907"/>
                <a:ext cx="974" cy="17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0" name="Line 22"/>
              <p:cNvSpPr/>
              <p:nvPr/>
            </p:nvSpPr>
            <p:spPr>
              <a:xfrm>
                <a:off x="3770" y="2387"/>
                <a:ext cx="983" cy="21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1" name="Line 23"/>
              <p:cNvSpPr/>
              <p:nvPr/>
            </p:nvSpPr>
            <p:spPr>
              <a:xfrm flipV="1">
                <a:off x="3770" y="1318"/>
                <a:ext cx="528" cy="58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2" name="Line 24"/>
              <p:cNvSpPr/>
              <p:nvPr/>
            </p:nvSpPr>
            <p:spPr>
              <a:xfrm>
                <a:off x="3770" y="2387"/>
                <a:ext cx="519" cy="57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3" name="Line 25"/>
              <p:cNvSpPr/>
              <p:nvPr/>
            </p:nvSpPr>
            <p:spPr>
              <a:xfrm>
                <a:off x="4298" y="1308"/>
                <a:ext cx="437" cy="76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4" name="Line 26"/>
              <p:cNvSpPr/>
              <p:nvPr/>
            </p:nvSpPr>
            <p:spPr>
              <a:xfrm flipV="1">
                <a:off x="4289" y="2604"/>
                <a:ext cx="455" cy="36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75" name="Text Box 27"/>
              <p:cNvSpPr txBox="1"/>
              <p:nvPr/>
            </p:nvSpPr>
            <p:spPr>
              <a:xfrm>
                <a:off x="3542" y="1679"/>
                <a:ext cx="4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76" name="Text Box 28"/>
              <p:cNvSpPr txBox="1"/>
              <p:nvPr/>
            </p:nvSpPr>
            <p:spPr>
              <a:xfrm>
                <a:off x="3545" y="2243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18477" name="Text Box 29"/>
              <p:cNvSpPr txBox="1"/>
              <p:nvPr/>
            </p:nvSpPr>
            <p:spPr>
              <a:xfrm>
                <a:off x="4156" y="1013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78" name="Text Box 30"/>
              <p:cNvSpPr txBox="1"/>
              <p:nvPr/>
            </p:nvSpPr>
            <p:spPr>
              <a:xfrm>
                <a:off x="4796" y="1867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79" name="Text Box 31"/>
              <p:cNvSpPr txBox="1"/>
              <p:nvPr/>
            </p:nvSpPr>
            <p:spPr>
              <a:xfrm>
                <a:off x="4157" y="2962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18480" name="Text Box 32"/>
              <p:cNvSpPr txBox="1"/>
              <p:nvPr/>
            </p:nvSpPr>
            <p:spPr>
              <a:xfrm>
                <a:off x="4720" y="2594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18481" name="Text Box 33"/>
              <p:cNvSpPr txBox="1"/>
              <p:nvPr/>
            </p:nvSpPr>
            <p:spPr>
              <a:xfrm>
                <a:off x="3132" y="2058"/>
                <a:ext cx="254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X</a:t>
                </a:r>
              </a:p>
            </p:txBody>
          </p:sp>
        </p:grpSp>
      </p:grpSp>
      <p:grpSp>
        <p:nvGrpSpPr>
          <p:cNvPr id="6" name="Group 34"/>
          <p:cNvGrpSpPr/>
          <p:nvPr/>
        </p:nvGrpSpPr>
        <p:grpSpPr>
          <a:xfrm>
            <a:off x="5694363" y="1412875"/>
            <a:ext cx="850900" cy="2473325"/>
            <a:chOff x="3696" y="1210"/>
            <a:chExt cx="536" cy="1558"/>
          </a:xfrm>
        </p:grpSpPr>
        <p:sp>
          <p:nvSpPr>
            <p:cNvPr id="18459" name="Line 35"/>
            <p:cNvSpPr/>
            <p:nvPr/>
          </p:nvSpPr>
          <p:spPr>
            <a:xfrm>
              <a:off x="4069" y="1573"/>
              <a:ext cx="0" cy="1161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60" name="Text Box 36"/>
            <p:cNvSpPr txBox="1"/>
            <p:nvPr/>
          </p:nvSpPr>
          <p:spPr>
            <a:xfrm>
              <a:off x="3696" y="2518"/>
              <a:ext cx="2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  <p:sp>
          <p:nvSpPr>
            <p:cNvPr id="18461" name="Text Box 37"/>
            <p:cNvSpPr txBox="1"/>
            <p:nvPr/>
          </p:nvSpPr>
          <p:spPr>
            <a:xfrm>
              <a:off x="3848" y="1210"/>
              <a:ext cx="38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0774" name="Oval 38"/>
            <p:cNvSpPr>
              <a:spLocks noChangeArrowheads="1"/>
            </p:cNvSpPr>
            <p:nvPr/>
          </p:nvSpPr>
          <p:spPr bwMode="auto">
            <a:xfrm>
              <a:off x="4024" y="1534"/>
              <a:ext cx="77" cy="86"/>
            </a:xfrm>
            <a:prstGeom prst="ellipse">
              <a:avLst/>
            </a:prstGeom>
            <a:noFill/>
            <a:ln w="2857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2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0775" name="Oval 39"/>
            <p:cNvSpPr>
              <a:spLocks noChangeArrowheads="1"/>
            </p:cNvSpPr>
            <p:nvPr/>
          </p:nvSpPr>
          <p:spPr bwMode="auto">
            <a:xfrm>
              <a:off x="4029" y="2644"/>
              <a:ext cx="77" cy="86"/>
            </a:xfrm>
            <a:prstGeom prst="ellipse">
              <a:avLst/>
            </a:prstGeom>
            <a:noFill/>
            <a:ln w="28575">
              <a:solidFill>
                <a:srgbClr val="800000"/>
              </a:solidFill>
              <a:round/>
            </a:ln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2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Group 40"/>
          <p:cNvGrpSpPr/>
          <p:nvPr/>
        </p:nvGrpSpPr>
        <p:grpSpPr>
          <a:xfrm>
            <a:off x="6818313" y="2355850"/>
            <a:ext cx="630237" cy="1209675"/>
            <a:chOff x="4404" y="1804"/>
            <a:chExt cx="397" cy="762"/>
          </a:xfrm>
        </p:grpSpPr>
        <p:sp>
          <p:nvSpPr>
            <p:cNvPr id="18451" name="Text Box 41"/>
            <p:cNvSpPr txBox="1"/>
            <p:nvPr/>
          </p:nvSpPr>
          <p:spPr>
            <a:xfrm>
              <a:off x="4513" y="2258"/>
              <a:ext cx="2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  <p:grpSp>
          <p:nvGrpSpPr>
            <p:cNvPr id="18452" name="Group 42"/>
            <p:cNvGrpSpPr/>
            <p:nvPr/>
          </p:nvGrpSpPr>
          <p:grpSpPr>
            <a:xfrm>
              <a:off x="4404" y="1804"/>
              <a:ext cx="388" cy="762"/>
              <a:chOff x="4394" y="1804"/>
              <a:chExt cx="388" cy="762"/>
            </a:xfrm>
          </p:grpSpPr>
          <p:grpSp>
            <p:nvGrpSpPr>
              <p:cNvPr id="18453" name="Group 43"/>
              <p:cNvGrpSpPr/>
              <p:nvPr/>
            </p:nvGrpSpPr>
            <p:grpSpPr>
              <a:xfrm>
                <a:off x="4398" y="1804"/>
                <a:ext cx="384" cy="701"/>
                <a:chOff x="4398" y="1804"/>
                <a:chExt cx="384" cy="701"/>
              </a:xfrm>
            </p:grpSpPr>
            <p:sp>
              <p:nvSpPr>
                <p:cNvPr id="18455" name="Line 44"/>
                <p:cNvSpPr/>
                <p:nvPr/>
              </p:nvSpPr>
              <p:spPr>
                <a:xfrm>
                  <a:off x="4453" y="2030"/>
                  <a:ext cx="0" cy="475"/>
                </a:xfrm>
                <a:prstGeom prst="line">
                  <a:avLst/>
                </a:prstGeom>
                <a:ln w="4763" cap="flat" cmpd="sng">
                  <a:solidFill>
                    <a:srgbClr val="1F1A17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8456" name="Group 45"/>
                <p:cNvGrpSpPr/>
                <p:nvPr/>
              </p:nvGrpSpPr>
              <p:grpSpPr>
                <a:xfrm>
                  <a:off x="4398" y="1804"/>
                  <a:ext cx="384" cy="264"/>
                  <a:chOff x="4398" y="1804"/>
                  <a:chExt cx="384" cy="264"/>
                </a:xfrm>
              </p:grpSpPr>
              <p:sp>
                <p:nvSpPr>
                  <p:cNvPr id="18457" name="Text Box 46"/>
                  <p:cNvSpPr txBox="1"/>
                  <p:nvPr/>
                </p:nvSpPr>
                <p:spPr>
                  <a:xfrm>
                    <a:off x="4398" y="1804"/>
                    <a:ext cx="384" cy="2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</a:pPr>
                    <a:r>
                      <a:rPr lang="en-US" altLang="zh-CN" sz="20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n</a:t>
                    </a:r>
                    <a:r>
                      <a:rPr lang="en-US" altLang="zh-CN" sz="2000" dirty="0">
                        <a:solidFill>
                          <a:schemeClr val="accent2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Symbol" panose="05050102010706020507" pitchFamily="18" charset="2"/>
                      </a:rPr>
                      <a:t></a:t>
                    </a:r>
                    <a:endParaRPr lang="en-US" altLang="zh-CN" sz="2000" dirty="0">
                      <a:solidFill>
                        <a:schemeClr val="accent2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500783" name="Oval 47"/>
                  <p:cNvSpPr>
                    <a:spLocks noChangeArrowheads="1"/>
                  </p:cNvSpPr>
                  <p:nvPr/>
                </p:nvSpPr>
                <p:spPr bwMode="auto">
                  <a:xfrm>
                    <a:off x="4408" y="1982"/>
                    <a:ext cx="77" cy="86"/>
                  </a:xfrm>
                  <a:prstGeom prst="ellipse">
                    <a:avLst/>
                  </a:prstGeom>
                  <a:noFill/>
                  <a:ln w="28575">
                    <a:solidFill>
                      <a:srgbClr val="800000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algn="ctr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1" lang="zh-CN" altLang="zh-CN" sz="2400" b="1" i="1" u="none" strike="noStrike" kern="1200" cap="none" spc="0" normalizeH="0" baseline="0" noProof="0" smtClean="0">
                      <a:ln>
                        <a:noFill/>
                      </a:ln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uLnTx/>
                      <a:uFillTx/>
                      <a:latin typeface="Times New Roman" panose="02020603050405020304" pitchFamily="18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sp>
            <p:nvSpPr>
              <p:cNvPr id="500784" name="Oval 48"/>
              <p:cNvSpPr>
                <a:spLocks noChangeArrowheads="1"/>
              </p:cNvSpPr>
              <p:nvPr/>
            </p:nvSpPr>
            <p:spPr bwMode="auto">
              <a:xfrm>
                <a:off x="4394" y="2480"/>
                <a:ext cx="77" cy="86"/>
              </a:xfrm>
              <a:prstGeom prst="ellipse">
                <a:avLst/>
              </a:prstGeom>
              <a:noFill/>
              <a:ln w="28575">
                <a:solidFill>
                  <a:srgbClr val="800000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zh-CN" sz="2400" b="1" i="1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8449" name="Rectangle 4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平面上取直线和点－平面上取点</a:t>
            </a:r>
          </a:p>
        </p:txBody>
      </p:sp>
      <p:sp>
        <p:nvSpPr>
          <p:cNvPr id="500786" name="Text Box 50"/>
          <p:cNvSpPr txBox="1"/>
          <p:nvPr/>
        </p:nvSpPr>
        <p:spPr>
          <a:xfrm>
            <a:off x="630238" y="4667250"/>
            <a:ext cx="7853362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i="0" dirty="0">
                <a:latin typeface="Times New Roman" panose="02020603050405020304" pitchFamily="18" charset="0"/>
                <a:ea typeface="楷体_GB2312" pitchFamily="49" charset="-122"/>
              </a:rPr>
              <a:t>如果点在平面内的任一直线上，则此点一定在该平面上。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00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07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1B3E81-4302-4EB7-BAD6-7314FDE3602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8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9461" name="Line 2"/>
          <p:cNvSpPr/>
          <p:nvPr/>
        </p:nvSpPr>
        <p:spPr>
          <a:xfrm>
            <a:off x="2663825" y="2395538"/>
            <a:ext cx="0" cy="3330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2" name="Line 3"/>
          <p:cNvSpPr/>
          <p:nvPr/>
        </p:nvSpPr>
        <p:spPr>
          <a:xfrm>
            <a:off x="3357563" y="3606800"/>
            <a:ext cx="0" cy="20939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3" name="Line 4"/>
          <p:cNvSpPr/>
          <p:nvPr/>
        </p:nvSpPr>
        <p:spPr>
          <a:xfrm>
            <a:off x="763588" y="3952875"/>
            <a:ext cx="353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4" name="Line 5"/>
          <p:cNvSpPr/>
          <p:nvPr/>
        </p:nvSpPr>
        <p:spPr>
          <a:xfrm>
            <a:off x="1695450" y="4413250"/>
            <a:ext cx="1690688" cy="12890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5" name="Line 6"/>
          <p:cNvSpPr/>
          <p:nvPr/>
        </p:nvSpPr>
        <p:spPr>
          <a:xfrm>
            <a:off x="2663825" y="2395538"/>
            <a:ext cx="693738" cy="12112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6" name="Text Box 7"/>
          <p:cNvSpPr txBox="1"/>
          <p:nvPr/>
        </p:nvSpPr>
        <p:spPr>
          <a:xfrm>
            <a:off x="838200" y="1998663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7" name="Text Box 8"/>
          <p:cNvSpPr txBox="1"/>
          <p:nvPr/>
        </p:nvSpPr>
        <p:spPr>
          <a:xfrm>
            <a:off x="611188" y="4229100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9468" name="Text Box 9"/>
          <p:cNvSpPr txBox="1"/>
          <p:nvPr/>
        </p:nvSpPr>
        <p:spPr>
          <a:xfrm>
            <a:off x="2438400" y="1927225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9" name="Text Box 10"/>
          <p:cNvSpPr txBox="1"/>
          <p:nvPr/>
        </p:nvSpPr>
        <p:spPr>
          <a:xfrm>
            <a:off x="3454400" y="328295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0" name="Text Box 11"/>
          <p:cNvSpPr txBox="1"/>
          <p:nvPr/>
        </p:nvSpPr>
        <p:spPr>
          <a:xfrm>
            <a:off x="2324100" y="5586413"/>
            <a:ext cx="4572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9471" name="Text Box 12"/>
          <p:cNvSpPr txBox="1"/>
          <p:nvPr/>
        </p:nvSpPr>
        <p:spPr>
          <a:xfrm>
            <a:off x="3392488" y="5438775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19472" name="Text Box 13"/>
          <p:cNvSpPr txBox="1"/>
          <p:nvPr/>
        </p:nvSpPr>
        <p:spPr>
          <a:xfrm>
            <a:off x="290513" y="3468688"/>
            <a:ext cx="4032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502798" name="Rectangle 14"/>
          <p:cNvSpPr>
            <a:spLocks noChangeArrowheads="1"/>
          </p:cNvSpPr>
          <p:nvPr/>
        </p:nvSpPr>
        <p:spPr bwMode="auto">
          <a:xfrm>
            <a:off x="292100" y="654050"/>
            <a:ext cx="8616950" cy="1049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[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例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]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已知在平行四边形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ABCD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上开一燕尾槽</a:t>
            </a: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ⅠⅡⅢⅣ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，要求根据其正面投影作出其水平投影。</a:t>
            </a:r>
          </a:p>
        </p:txBody>
      </p:sp>
      <p:sp>
        <p:nvSpPr>
          <p:cNvPr id="19474" name="Line 15"/>
          <p:cNvSpPr/>
          <p:nvPr/>
        </p:nvSpPr>
        <p:spPr>
          <a:xfrm>
            <a:off x="1703388" y="3627438"/>
            <a:ext cx="1654175" cy="0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5" name="Line 16"/>
          <p:cNvSpPr/>
          <p:nvPr/>
        </p:nvSpPr>
        <p:spPr>
          <a:xfrm flipH="1">
            <a:off x="1035050" y="2424113"/>
            <a:ext cx="508000" cy="0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6" name="Line 17"/>
          <p:cNvSpPr/>
          <p:nvPr/>
        </p:nvSpPr>
        <p:spPr>
          <a:xfrm>
            <a:off x="1030288" y="2432050"/>
            <a:ext cx="693737" cy="12112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7" name="Text Box 18"/>
          <p:cNvSpPr txBox="1"/>
          <p:nvPr/>
        </p:nvSpPr>
        <p:spPr>
          <a:xfrm>
            <a:off x="1687513" y="353060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78" name="Line 19"/>
          <p:cNvSpPr/>
          <p:nvPr/>
        </p:nvSpPr>
        <p:spPr>
          <a:xfrm>
            <a:off x="1557338" y="2424113"/>
            <a:ext cx="174625" cy="800100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79" name="Line 20"/>
          <p:cNvSpPr/>
          <p:nvPr/>
        </p:nvSpPr>
        <p:spPr>
          <a:xfrm>
            <a:off x="1731963" y="3236913"/>
            <a:ext cx="1117600" cy="0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0" name="Line 21"/>
          <p:cNvSpPr/>
          <p:nvPr/>
        </p:nvSpPr>
        <p:spPr>
          <a:xfrm flipH="1" flipV="1">
            <a:off x="2166938" y="2424113"/>
            <a:ext cx="696912" cy="812800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1" name="Line 22"/>
          <p:cNvSpPr/>
          <p:nvPr/>
        </p:nvSpPr>
        <p:spPr>
          <a:xfrm flipH="1">
            <a:off x="2146300" y="2401888"/>
            <a:ext cx="508000" cy="0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2" name="Line 23"/>
          <p:cNvSpPr/>
          <p:nvPr/>
        </p:nvSpPr>
        <p:spPr>
          <a:xfrm>
            <a:off x="1689100" y="3613150"/>
            <a:ext cx="0" cy="79851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3" name="Line 24"/>
          <p:cNvSpPr/>
          <p:nvPr/>
        </p:nvSpPr>
        <p:spPr>
          <a:xfrm>
            <a:off x="1035050" y="2438400"/>
            <a:ext cx="0" cy="20034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4" name="Line 25"/>
          <p:cNvSpPr/>
          <p:nvPr/>
        </p:nvSpPr>
        <p:spPr>
          <a:xfrm flipV="1">
            <a:off x="1033463" y="4418013"/>
            <a:ext cx="657225" cy="23812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5" name="Line 26"/>
          <p:cNvSpPr/>
          <p:nvPr/>
        </p:nvSpPr>
        <p:spPr>
          <a:xfrm flipH="1">
            <a:off x="2646363" y="5703888"/>
            <a:ext cx="711200" cy="0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6" name="Line 27"/>
          <p:cNvSpPr/>
          <p:nvPr/>
        </p:nvSpPr>
        <p:spPr>
          <a:xfrm>
            <a:off x="1035050" y="4441825"/>
            <a:ext cx="1625600" cy="12763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87" name="Text Box 28"/>
          <p:cNvSpPr txBox="1"/>
          <p:nvPr/>
        </p:nvSpPr>
        <p:spPr>
          <a:xfrm>
            <a:off x="1484313" y="2063750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8" name="Text Box 29"/>
          <p:cNvSpPr txBox="1"/>
          <p:nvPr/>
        </p:nvSpPr>
        <p:spPr>
          <a:xfrm>
            <a:off x="2012950" y="2041525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89" name="Text Box 30"/>
          <p:cNvSpPr txBox="1"/>
          <p:nvPr/>
        </p:nvSpPr>
        <p:spPr>
          <a:xfrm>
            <a:off x="2747963" y="3167063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90" name="Text Box 31"/>
          <p:cNvSpPr txBox="1"/>
          <p:nvPr/>
        </p:nvSpPr>
        <p:spPr>
          <a:xfrm>
            <a:off x="1622425" y="3203575"/>
            <a:ext cx="685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32"/>
          <p:cNvGrpSpPr/>
          <p:nvPr/>
        </p:nvGrpSpPr>
        <p:grpSpPr>
          <a:xfrm>
            <a:off x="1274763" y="2424113"/>
            <a:ext cx="685800" cy="2844800"/>
            <a:chOff x="1449" y="1189"/>
            <a:chExt cx="432" cy="1792"/>
          </a:xfrm>
        </p:grpSpPr>
        <p:sp>
          <p:nvSpPr>
            <p:cNvPr id="19523" name="Line 33"/>
            <p:cNvSpPr/>
            <p:nvPr/>
          </p:nvSpPr>
          <p:spPr>
            <a:xfrm>
              <a:off x="1627" y="1189"/>
              <a:ext cx="0" cy="1546"/>
            </a:xfrm>
            <a:prstGeom prst="line">
              <a:avLst/>
            </a:prstGeom>
            <a:ln w="4763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4" name="Text Box 34"/>
            <p:cNvSpPr txBox="1"/>
            <p:nvPr/>
          </p:nvSpPr>
          <p:spPr>
            <a:xfrm>
              <a:off x="1449" y="2693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1892300" y="2387600"/>
            <a:ext cx="685800" cy="3355975"/>
            <a:chOff x="1838" y="1166"/>
            <a:chExt cx="432" cy="2114"/>
          </a:xfrm>
        </p:grpSpPr>
        <p:sp>
          <p:nvSpPr>
            <p:cNvPr id="19521" name="Line 36"/>
            <p:cNvSpPr/>
            <p:nvPr/>
          </p:nvSpPr>
          <p:spPr>
            <a:xfrm>
              <a:off x="1997" y="1166"/>
              <a:ext cx="0" cy="1847"/>
            </a:xfrm>
            <a:prstGeom prst="line">
              <a:avLst/>
            </a:prstGeom>
            <a:ln w="4763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22" name="Text Box 37"/>
            <p:cNvSpPr txBox="1"/>
            <p:nvPr/>
          </p:nvSpPr>
          <p:spPr>
            <a:xfrm>
              <a:off x="1838" y="2992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sp>
        <p:nvSpPr>
          <p:cNvPr id="502822" name="Text Box 38"/>
          <p:cNvSpPr txBox="1">
            <a:spLocks noChangeArrowheads="1"/>
          </p:cNvSpPr>
          <p:nvPr/>
        </p:nvSpPr>
        <p:spPr bwMode="auto">
          <a:xfrm>
            <a:off x="4116388" y="1811338"/>
            <a:ext cx="4808538" cy="137318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i="0" u="sng" kern="1200" cap="none" spc="0" normalizeH="0" baseline="0" noProof="0" smtClean="0">
                <a:solidFill>
                  <a:srgbClr val="C00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作图步骤：</a:t>
            </a:r>
          </a:p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第一步：作出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Ⅰ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Ⅱ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的水平投影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kumimoji="1" lang="zh-CN" altLang="en-US" sz="2800" i="0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502823" name="Text Box 39"/>
          <p:cNvSpPr txBox="1">
            <a:spLocks noChangeArrowheads="1"/>
          </p:cNvSpPr>
          <p:nvPr/>
        </p:nvSpPr>
        <p:spPr bwMode="auto">
          <a:xfrm>
            <a:off x="4143375" y="3255963"/>
            <a:ext cx="5000625" cy="137318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第二步：延长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4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交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b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c 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、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d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于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5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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、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6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，并作出水平投影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5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、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6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，以及在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56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上的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3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、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4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。</a:t>
            </a:r>
            <a:endParaRPr kumimoji="1" lang="zh-CN" altLang="en-US" sz="2800" i="0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2824" name="Text Box 40"/>
          <p:cNvSpPr txBox="1">
            <a:spLocks noChangeArrowheads="1"/>
          </p:cNvSpPr>
          <p:nvPr/>
        </p:nvSpPr>
        <p:spPr bwMode="auto">
          <a:xfrm>
            <a:off x="4170363" y="4668838"/>
            <a:ext cx="4432300" cy="9461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第三步：连接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1-4-3-2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并完成燕尾槽的水平投影。</a:t>
            </a:r>
          </a:p>
        </p:txBody>
      </p:sp>
      <p:grpSp>
        <p:nvGrpSpPr>
          <p:cNvPr id="4" name="Group 41"/>
          <p:cNvGrpSpPr/>
          <p:nvPr/>
        </p:nvGrpSpPr>
        <p:grpSpPr>
          <a:xfrm>
            <a:off x="1069975" y="2979738"/>
            <a:ext cx="2740025" cy="536575"/>
            <a:chOff x="1320" y="1539"/>
            <a:chExt cx="1726" cy="338"/>
          </a:xfrm>
        </p:grpSpPr>
        <p:sp>
          <p:nvSpPr>
            <p:cNvPr id="19518" name="Line 42"/>
            <p:cNvSpPr/>
            <p:nvPr/>
          </p:nvSpPr>
          <p:spPr>
            <a:xfrm flipH="1">
              <a:off x="1573" y="1691"/>
              <a:ext cx="1042" cy="0"/>
            </a:xfrm>
            <a:prstGeom prst="line">
              <a:avLst/>
            </a:prstGeom>
            <a:ln w="4763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9" name="Text Box 43"/>
            <p:cNvSpPr txBox="1"/>
            <p:nvPr/>
          </p:nvSpPr>
          <p:spPr>
            <a:xfrm>
              <a:off x="2614" y="1539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520" name="Text Box 44"/>
            <p:cNvSpPr txBox="1"/>
            <p:nvPr/>
          </p:nvSpPr>
          <p:spPr>
            <a:xfrm>
              <a:off x="1320" y="1589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9497" name="Text Box 45"/>
          <p:cNvSpPr txBox="1"/>
          <p:nvPr/>
        </p:nvSpPr>
        <p:spPr>
          <a:xfrm>
            <a:off x="1663700" y="4056063"/>
            <a:ext cx="457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grpSp>
        <p:nvGrpSpPr>
          <p:cNvPr id="5" name="Group 46"/>
          <p:cNvGrpSpPr/>
          <p:nvPr/>
        </p:nvGrpSpPr>
        <p:grpSpPr>
          <a:xfrm>
            <a:off x="2897188" y="3222625"/>
            <a:ext cx="457200" cy="2930525"/>
            <a:chOff x="2480" y="1691"/>
            <a:chExt cx="288" cy="1846"/>
          </a:xfrm>
        </p:grpSpPr>
        <p:sp>
          <p:nvSpPr>
            <p:cNvPr id="19516" name="Line 47"/>
            <p:cNvSpPr/>
            <p:nvPr/>
          </p:nvSpPr>
          <p:spPr>
            <a:xfrm>
              <a:off x="2624" y="1691"/>
              <a:ext cx="0" cy="1564"/>
            </a:xfrm>
            <a:prstGeom prst="line">
              <a:avLst/>
            </a:prstGeom>
            <a:ln w="4763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7" name="Text Box 48"/>
            <p:cNvSpPr txBox="1"/>
            <p:nvPr/>
          </p:nvSpPr>
          <p:spPr>
            <a:xfrm>
              <a:off x="2480" y="3287"/>
              <a:ext cx="28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99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5</a:t>
              </a:r>
            </a:p>
          </p:txBody>
        </p:sp>
      </p:grpSp>
      <p:grpSp>
        <p:nvGrpSpPr>
          <p:cNvPr id="6" name="Group 49"/>
          <p:cNvGrpSpPr/>
          <p:nvPr/>
        </p:nvGrpSpPr>
        <p:grpSpPr>
          <a:xfrm rot="-144216">
            <a:off x="1163638" y="3221038"/>
            <a:ext cx="457200" cy="1284287"/>
            <a:chOff x="1379" y="1691"/>
            <a:chExt cx="288" cy="809"/>
          </a:xfrm>
        </p:grpSpPr>
        <p:sp>
          <p:nvSpPr>
            <p:cNvPr id="19514" name="Line 50"/>
            <p:cNvSpPr/>
            <p:nvPr/>
          </p:nvSpPr>
          <p:spPr>
            <a:xfrm>
              <a:off x="1573" y="1691"/>
              <a:ext cx="0" cy="768"/>
            </a:xfrm>
            <a:prstGeom prst="line">
              <a:avLst/>
            </a:prstGeom>
            <a:ln w="4763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5" name="Text Box 51"/>
            <p:cNvSpPr txBox="1"/>
            <p:nvPr/>
          </p:nvSpPr>
          <p:spPr>
            <a:xfrm>
              <a:off x="1379" y="2212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6</a:t>
              </a:r>
            </a:p>
          </p:txBody>
        </p:sp>
      </p:grpSp>
      <p:sp>
        <p:nvSpPr>
          <p:cNvPr id="502836" name="Line 52"/>
          <p:cNvSpPr/>
          <p:nvPr/>
        </p:nvSpPr>
        <p:spPr>
          <a:xfrm>
            <a:off x="1471613" y="4440238"/>
            <a:ext cx="1682750" cy="1263650"/>
          </a:xfrm>
          <a:prstGeom prst="line">
            <a:avLst/>
          </a:prstGeom>
          <a:ln w="4763" cap="flat" cmpd="sng">
            <a:solidFill>
              <a:srgbClr val="990099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" name="Group 53"/>
          <p:cNvGrpSpPr/>
          <p:nvPr/>
        </p:nvGrpSpPr>
        <p:grpSpPr>
          <a:xfrm>
            <a:off x="2679700" y="3221038"/>
            <a:ext cx="457200" cy="2611437"/>
            <a:chOff x="2334" y="1691"/>
            <a:chExt cx="288" cy="1645"/>
          </a:xfrm>
        </p:grpSpPr>
        <p:sp>
          <p:nvSpPr>
            <p:cNvPr id="19512" name="Line 54"/>
            <p:cNvSpPr/>
            <p:nvPr/>
          </p:nvSpPr>
          <p:spPr>
            <a:xfrm>
              <a:off x="2432" y="1691"/>
              <a:ext cx="0" cy="1408"/>
            </a:xfrm>
            <a:prstGeom prst="line">
              <a:avLst/>
            </a:prstGeom>
            <a:ln w="4763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3" name="Text Box 55"/>
            <p:cNvSpPr txBox="1"/>
            <p:nvPr/>
          </p:nvSpPr>
          <p:spPr>
            <a:xfrm>
              <a:off x="2334" y="3048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8" name="Group 56"/>
          <p:cNvGrpSpPr/>
          <p:nvPr/>
        </p:nvGrpSpPr>
        <p:grpSpPr>
          <a:xfrm>
            <a:off x="1746250" y="3236913"/>
            <a:ext cx="496888" cy="1455737"/>
            <a:chOff x="1746" y="1701"/>
            <a:chExt cx="313" cy="917"/>
          </a:xfrm>
        </p:grpSpPr>
        <p:sp>
          <p:nvSpPr>
            <p:cNvPr id="19510" name="Line 57"/>
            <p:cNvSpPr/>
            <p:nvPr/>
          </p:nvSpPr>
          <p:spPr>
            <a:xfrm>
              <a:off x="1746" y="1701"/>
              <a:ext cx="0" cy="896"/>
            </a:xfrm>
            <a:prstGeom prst="line">
              <a:avLst/>
            </a:prstGeom>
            <a:ln w="4763" cap="flat" cmpd="sng">
              <a:solidFill>
                <a:srgbClr val="990099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9511" name="Text Box 58"/>
            <p:cNvSpPr txBox="1"/>
            <p:nvPr/>
          </p:nvSpPr>
          <p:spPr>
            <a:xfrm>
              <a:off x="1771" y="2330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</p:grpSp>
      <p:sp>
        <p:nvSpPr>
          <p:cNvPr id="502843" name="Line 59"/>
          <p:cNvSpPr/>
          <p:nvPr/>
        </p:nvSpPr>
        <p:spPr>
          <a:xfrm flipV="1">
            <a:off x="1543050" y="4643438"/>
            <a:ext cx="203200" cy="203200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844" name="Line 60"/>
          <p:cNvSpPr/>
          <p:nvPr/>
        </p:nvSpPr>
        <p:spPr>
          <a:xfrm>
            <a:off x="1731963" y="4643438"/>
            <a:ext cx="1089025" cy="812800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845" name="Line 61"/>
          <p:cNvSpPr/>
          <p:nvPr/>
        </p:nvSpPr>
        <p:spPr>
          <a:xfrm flipH="1" flipV="1">
            <a:off x="2138363" y="5326063"/>
            <a:ext cx="696912" cy="130175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846" name="Line 62"/>
          <p:cNvSpPr/>
          <p:nvPr/>
        </p:nvSpPr>
        <p:spPr>
          <a:xfrm>
            <a:off x="1035050" y="4454525"/>
            <a:ext cx="522288" cy="390525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847" name="Line 63"/>
          <p:cNvSpPr/>
          <p:nvPr/>
        </p:nvSpPr>
        <p:spPr>
          <a:xfrm flipH="1" flipV="1">
            <a:off x="2166938" y="5340350"/>
            <a:ext cx="479425" cy="363538"/>
          </a:xfrm>
          <a:prstGeom prst="line">
            <a:avLst/>
          </a:prstGeom>
          <a:ln w="3810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848" name="Line 64"/>
          <p:cNvSpPr/>
          <p:nvPr/>
        </p:nvSpPr>
        <p:spPr>
          <a:xfrm flipH="1" flipV="1">
            <a:off x="1573213" y="4849813"/>
            <a:ext cx="534987" cy="447675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509" name="Rectangle 6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平面上取直线和点</a:t>
            </a:r>
            <a:r>
              <a:rPr lang="en-US" altLang="zh-CN" i="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chemeClr val="tx1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2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02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502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502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02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02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02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02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02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02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822" grpId="0"/>
      <p:bldP spid="502823" grpId="0"/>
      <p:bldP spid="5028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2369AB-2336-49DB-943D-92DFA71BD25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2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0485" name="Group 2"/>
          <p:cNvGrpSpPr/>
          <p:nvPr/>
        </p:nvGrpSpPr>
        <p:grpSpPr>
          <a:xfrm>
            <a:off x="1246188" y="1354138"/>
            <a:ext cx="4354512" cy="4124325"/>
            <a:chOff x="3023" y="693"/>
            <a:chExt cx="2048" cy="2193"/>
          </a:xfrm>
        </p:grpSpPr>
        <p:sp>
          <p:nvSpPr>
            <p:cNvPr id="20504" name="Line 3"/>
            <p:cNvSpPr/>
            <p:nvPr/>
          </p:nvSpPr>
          <p:spPr>
            <a:xfrm>
              <a:off x="3661" y="1587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5" name="Line 4"/>
            <p:cNvSpPr/>
            <p:nvPr/>
          </p:nvSpPr>
          <p:spPr>
            <a:xfrm>
              <a:off x="4189" y="988"/>
              <a:ext cx="0" cy="166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6" name="Line 5"/>
            <p:cNvSpPr/>
            <p:nvPr/>
          </p:nvSpPr>
          <p:spPr>
            <a:xfrm>
              <a:off x="4635" y="1742"/>
              <a:ext cx="0" cy="5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0507" name="Group 6"/>
            <p:cNvGrpSpPr/>
            <p:nvPr/>
          </p:nvGrpSpPr>
          <p:grpSpPr>
            <a:xfrm>
              <a:off x="3023" y="693"/>
              <a:ext cx="2048" cy="2193"/>
              <a:chOff x="3132" y="1013"/>
              <a:chExt cx="2048" cy="2193"/>
            </a:xfrm>
          </p:grpSpPr>
          <p:sp>
            <p:nvSpPr>
              <p:cNvPr id="20508" name="Line 7"/>
              <p:cNvSpPr/>
              <p:nvPr/>
            </p:nvSpPr>
            <p:spPr>
              <a:xfrm>
                <a:off x="3530" y="2243"/>
                <a:ext cx="162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09" name="Line 8"/>
              <p:cNvSpPr/>
              <p:nvPr/>
            </p:nvSpPr>
            <p:spPr>
              <a:xfrm>
                <a:off x="3770" y="1907"/>
                <a:ext cx="974" cy="17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10" name="Line 9"/>
              <p:cNvSpPr/>
              <p:nvPr/>
            </p:nvSpPr>
            <p:spPr>
              <a:xfrm>
                <a:off x="3770" y="2387"/>
                <a:ext cx="983" cy="21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11" name="Line 10"/>
              <p:cNvSpPr/>
              <p:nvPr/>
            </p:nvSpPr>
            <p:spPr>
              <a:xfrm flipV="1">
                <a:off x="3770" y="1318"/>
                <a:ext cx="528" cy="58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12" name="Line 11"/>
              <p:cNvSpPr/>
              <p:nvPr/>
            </p:nvSpPr>
            <p:spPr>
              <a:xfrm>
                <a:off x="3770" y="2387"/>
                <a:ext cx="519" cy="57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13" name="Line 12"/>
              <p:cNvSpPr/>
              <p:nvPr/>
            </p:nvSpPr>
            <p:spPr>
              <a:xfrm>
                <a:off x="4298" y="1308"/>
                <a:ext cx="437" cy="763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14" name="Line 13"/>
              <p:cNvSpPr/>
              <p:nvPr/>
            </p:nvSpPr>
            <p:spPr>
              <a:xfrm flipV="1">
                <a:off x="4289" y="2604"/>
                <a:ext cx="455" cy="36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0515" name="Text Box 14"/>
              <p:cNvSpPr txBox="1"/>
              <p:nvPr/>
            </p:nvSpPr>
            <p:spPr>
              <a:xfrm>
                <a:off x="3542" y="1679"/>
                <a:ext cx="432" cy="2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16" name="Text Box 15"/>
              <p:cNvSpPr txBox="1"/>
              <p:nvPr/>
            </p:nvSpPr>
            <p:spPr>
              <a:xfrm>
                <a:off x="3545" y="2243"/>
                <a:ext cx="288" cy="2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20517" name="Text Box 16"/>
              <p:cNvSpPr txBox="1"/>
              <p:nvPr/>
            </p:nvSpPr>
            <p:spPr>
              <a:xfrm>
                <a:off x="4156" y="1013"/>
                <a:ext cx="384" cy="2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18" name="Text Box 17"/>
              <p:cNvSpPr txBox="1"/>
              <p:nvPr/>
            </p:nvSpPr>
            <p:spPr>
              <a:xfrm>
                <a:off x="4796" y="1867"/>
                <a:ext cx="384" cy="2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519" name="Text Box 18"/>
              <p:cNvSpPr txBox="1"/>
              <p:nvPr/>
            </p:nvSpPr>
            <p:spPr>
              <a:xfrm>
                <a:off x="4157" y="2962"/>
                <a:ext cx="288" cy="24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20520" name="Text Box 19"/>
              <p:cNvSpPr txBox="1"/>
              <p:nvPr/>
            </p:nvSpPr>
            <p:spPr>
              <a:xfrm>
                <a:off x="4720" y="2594"/>
                <a:ext cx="288" cy="24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20521" name="Text Box 20"/>
              <p:cNvSpPr txBox="1"/>
              <p:nvPr/>
            </p:nvSpPr>
            <p:spPr>
              <a:xfrm>
                <a:off x="3132" y="2058"/>
                <a:ext cx="254" cy="27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X</a:t>
                </a:r>
              </a:p>
            </p:txBody>
          </p:sp>
        </p:grpSp>
      </p:grpSp>
      <p:sp>
        <p:nvSpPr>
          <p:cNvPr id="562197" name="Line 21"/>
          <p:cNvSpPr/>
          <p:nvPr/>
        </p:nvSpPr>
        <p:spPr>
          <a:xfrm>
            <a:off x="4430713" y="2984500"/>
            <a:ext cx="0" cy="1552575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" name="Group 22"/>
          <p:cNvGrpSpPr/>
          <p:nvPr/>
        </p:nvGrpSpPr>
        <p:grpSpPr>
          <a:xfrm>
            <a:off x="2601913" y="2668588"/>
            <a:ext cx="2525712" cy="396875"/>
            <a:chOff x="1582" y="1758"/>
            <a:chExt cx="1591" cy="250"/>
          </a:xfrm>
        </p:grpSpPr>
        <p:sp>
          <p:nvSpPr>
            <p:cNvPr id="20502" name="Line 23"/>
            <p:cNvSpPr/>
            <p:nvPr/>
          </p:nvSpPr>
          <p:spPr>
            <a:xfrm>
              <a:off x="1582" y="1975"/>
              <a:ext cx="1152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3" name="Text Box 24"/>
            <p:cNvSpPr txBox="1"/>
            <p:nvPr/>
          </p:nvSpPr>
          <p:spPr>
            <a:xfrm>
              <a:off x="2741" y="1758"/>
              <a:ext cx="43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25"/>
          <p:cNvGrpSpPr/>
          <p:nvPr/>
        </p:nvGrpSpPr>
        <p:grpSpPr>
          <a:xfrm>
            <a:off x="2616200" y="3956050"/>
            <a:ext cx="2359025" cy="944563"/>
            <a:chOff x="1591" y="2569"/>
            <a:chExt cx="1486" cy="595"/>
          </a:xfrm>
        </p:grpSpPr>
        <p:sp>
          <p:nvSpPr>
            <p:cNvPr id="20500" name="Line 26"/>
            <p:cNvSpPr/>
            <p:nvPr/>
          </p:nvSpPr>
          <p:spPr>
            <a:xfrm>
              <a:off x="1591" y="2569"/>
              <a:ext cx="1152" cy="357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01" name="Text Box 27"/>
            <p:cNvSpPr txBox="1"/>
            <p:nvPr/>
          </p:nvSpPr>
          <p:spPr>
            <a:xfrm>
              <a:off x="2645" y="2914"/>
              <a:ext cx="43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sp>
        <p:nvSpPr>
          <p:cNvPr id="562204" name="Line 28"/>
          <p:cNvSpPr/>
          <p:nvPr/>
        </p:nvSpPr>
        <p:spPr>
          <a:xfrm flipV="1">
            <a:off x="3051175" y="2606675"/>
            <a:ext cx="0" cy="1770063"/>
          </a:xfrm>
          <a:prstGeom prst="line">
            <a:avLst/>
          </a:prstGeom>
          <a:ln w="4763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29"/>
          <p:cNvGrpSpPr/>
          <p:nvPr/>
        </p:nvGrpSpPr>
        <p:grpSpPr>
          <a:xfrm>
            <a:off x="2671763" y="4205288"/>
            <a:ext cx="1976437" cy="396875"/>
            <a:chOff x="1626" y="2726"/>
            <a:chExt cx="1245" cy="250"/>
          </a:xfrm>
        </p:grpSpPr>
        <p:sp>
          <p:nvSpPr>
            <p:cNvPr id="20498" name="Line 30"/>
            <p:cNvSpPr/>
            <p:nvPr/>
          </p:nvSpPr>
          <p:spPr>
            <a:xfrm flipH="1">
              <a:off x="1865" y="2834"/>
              <a:ext cx="1006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9" name="Text Box 31"/>
            <p:cNvSpPr txBox="1"/>
            <p:nvPr/>
          </p:nvSpPr>
          <p:spPr>
            <a:xfrm>
              <a:off x="1626" y="2726"/>
              <a:ext cx="43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</a:p>
          </p:txBody>
        </p:sp>
      </p:grpSp>
      <p:grpSp>
        <p:nvGrpSpPr>
          <p:cNvPr id="7" name="Group 32"/>
          <p:cNvGrpSpPr/>
          <p:nvPr/>
        </p:nvGrpSpPr>
        <p:grpSpPr>
          <a:xfrm>
            <a:off x="2736850" y="2166938"/>
            <a:ext cx="1911350" cy="1179512"/>
            <a:chOff x="1667" y="1442"/>
            <a:chExt cx="1204" cy="743"/>
          </a:xfrm>
        </p:grpSpPr>
        <p:sp>
          <p:nvSpPr>
            <p:cNvPr id="20496" name="Line 33"/>
            <p:cNvSpPr/>
            <p:nvPr/>
          </p:nvSpPr>
          <p:spPr>
            <a:xfrm flipH="1" flipV="1">
              <a:off x="1847" y="1710"/>
              <a:ext cx="1024" cy="475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7" name="Text Box 34"/>
            <p:cNvSpPr txBox="1"/>
            <p:nvPr/>
          </p:nvSpPr>
          <p:spPr>
            <a:xfrm>
              <a:off x="1667" y="1442"/>
              <a:ext cx="43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 sz="20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62211" name="Text Box 35"/>
          <p:cNvSpPr txBox="1">
            <a:spLocks noChangeArrowheads="1"/>
          </p:cNvSpPr>
          <p:nvPr/>
        </p:nvSpPr>
        <p:spPr bwMode="auto">
          <a:xfrm>
            <a:off x="1941513" y="5437188"/>
            <a:ext cx="4643438" cy="9461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AD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为△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ABC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平面上的水平线</a:t>
            </a: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280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CE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为△</a:t>
            </a: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ABC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平面上的正平线</a:t>
            </a:r>
          </a:p>
        </p:txBody>
      </p:sp>
      <p:sp>
        <p:nvSpPr>
          <p:cNvPr id="20493" name="Rectangle 36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3.2.2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平面上的特殊直线－平面上的投影面平行线</a:t>
            </a:r>
          </a:p>
        </p:txBody>
      </p:sp>
      <p:sp>
        <p:nvSpPr>
          <p:cNvPr id="562213" name="Rectangle 37"/>
          <p:cNvSpPr>
            <a:spLocks noChangeArrowheads="1"/>
          </p:cNvSpPr>
          <p:nvPr/>
        </p:nvSpPr>
        <p:spPr bwMode="auto">
          <a:xfrm>
            <a:off x="5827713" y="4197350"/>
            <a:ext cx="22860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倾角多大？</a:t>
            </a:r>
          </a:p>
        </p:txBody>
      </p:sp>
      <p:sp>
        <p:nvSpPr>
          <p:cNvPr id="562215" name="Text Box 39"/>
          <p:cNvSpPr txBox="1">
            <a:spLocks noChangeArrowheads="1"/>
          </p:cNvSpPr>
          <p:nvPr/>
        </p:nvSpPr>
        <p:spPr bwMode="auto">
          <a:xfrm>
            <a:off x="263525" y="450850"/>
            <a:ext cx="8880475" cy="9461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平面上的投影面平行线即要符合投影面平行线的投影特性，同时还要符合直线在平面上的投影特性。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6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62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62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2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2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62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2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2211" grpId="0"/>
      <p:bldP spid="562213" grpId="0"/>
      <p:bldP spid="5622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175846-52CB-4356-94B2-44F19DEEBDB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1509" name="Group 42"/>
          <p:cNvGrpSpPr/>
          <p:nvPr/>
        </p:nvGrpSpPr>
        <p:grpSpPr>
          <a:xfrm>
            <a:off x="-74612" y="487363"/>
            <a:ext cx="7023100" cy="6002337"/>
            <a:chOff x="1412" y="427"/>
            <a:chExt cx="3775" cy="3612"/>
          </a:xfrm>
        </p:grpSpPr>
        <p:sp>
          <p:nvSpPr>
            <p:cNvPr id="21553" name="AutoShape 43"/>
            <p:cNvSpPr/>
            <p:nvPr/>
          </p:nvSpPr>
          <p:spPr>
            <a:xfrm flipH="1">
              <a:off x="1698" y="2527"/>
              <a:ext cx="3203" cy="1406"/>
            </a:xfrm>
            <a:prstGeom prst="parallelogram">
              <a:avLst>
                <a:gd name="adj" fmla="val 88825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554" name="AutoShape 44"/>
            <p:cNvSpPr/>
            <p:nvPr/>
          </p:nvSpPr>
          <p:spPr>
            <a:xfrm rot="-5400000">
              <a:off x="2580" y="1607"/>
              <a:ext cx="3398" cy="1264"/>
            </a:xfrm>
            <a:prstGeom prst="parallelogram">
              <a:avLst>
                <a:gd name="adj" fmla="val 11075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555" name="Rectangle 45"/>
            <p:cNvSpPr/>
            <p:nvPr/>
          </p:nvSpPr>
          <p:spPr>
            <a:xfrm>
              <a:off x="1690" y="529"/>
              <a:ext cx="1960" cy="199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556" name="Text Box 46"/>
            <p:cNvSpPr txBox="1"/>
            <p:nvPr/>
          </p:nvSpPr>
          <p:spPr>
            <a:xfrm>
              <a:off x="3742" y="427"/>
              <a:ext cx="251" cy="2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Z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21557" name="Text Box 47"/>
            <p:cNvSpPr txBox="1"/>
            <p:nvPr/>
          </p:nvSpPr>
          <p:spPr>
            <a:xfrm>
              <a:off x="4931" y="3764"/>
              <a:ext cx="256" cy="2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Y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21558" name="Text Box 48"/>
            <p:cNvSpPr txBox="1"/>
            <p:nvPr/>
          </p:nvSpPr>
          <p:spPr>
            <a:xfrm>
              <a:off x="1412" y="2378"/>
              <a:ext cx="256" cy="27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X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</p:grpSp>
      <p:sp>
        <p:nvSpPr>
          <p:cNvPr id="555083" name="Line 75"/>
          <p:cNvSpPr/>
          <p:nvPr/>
        </p:nvSpPr>
        <p:spPr>
          <a:xfrm flipV="1">
            <a:off x="1752600" y="4371975"/>
            <a:ext cx="1404938" cy="65563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76"/>
          <p:cNvGrpSpPr/>
          <p:nvPr/>
        </p:nvGrpSpPr>
        <p:grpSpPr>
          <a:xfrm>
            <a:off x="1911350" y="4365625"/>
            <a:ext cx="558800" cy="560388"/>
            <a:chOff x="2019" y="2420"/>
            <a:chExt cx="352" cy="353"/>
          </a:xfrm>
        </p:grpSpPr>
        <p:sp>
          <p:nvSpPr>
            <p:cNvPr id="21551" name="Freeform 77"/>
            <p:cNvSpPr/>
            <p:nvPr/>
          </p:nvSpPr>
          <p:spPr>
            <a:xfrm rot="-1034138">
              <a:off x="2019" y="2670"/>
              <a:ext cx="27" cy="103"/>
            </a:xfrm>
            <a:custGeom>
              <a:avLst/>
              <a:gdLst>
                <a:gd name="txL" fmla="*/ 0 w 21"/>
                <a:gd name="txT" fmla="*/ 0 h 153"/>
                <a:gd name="txR" fmla="*/ 21 w 21"/>
                <a:gd name="txB" fmla="*/ 153 h 153"/>
              </a:gdLst>
              <a:ahLst/>
              <a:cxnLst>
                <a:cxn ang="0">
                  <a:pos x="0" y="0"/>
                </a:cxn>
                <a:cxn ang="0">
                  <a:pos x="18" y="75"/>
                </a:cxn>
                <a:cxn ang="0">
                  <a:pos x="21" y="153"/>
                </a:cxn>
              </a:cxnLst>
              <a:rect l="txL" t="txT" r="txR" b="txB"/>
              <a:pathLst>
                <a:path w="21" h="153">
                  <a:moveTo>
                    <a:pt x="0" y="0"/>
                  </a:moveTo>
                  <a:lnTo>
                    <a:pt x="18" y="75"/>
                  </a:lnTo>
                  <a:lnTo>
                    <a:pt x="21" y="153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552" name="Text Box 78"/>
            <p:cNvSpPr txBox="1"/>
            <p:nvPr/>
          </p:nvSpPr>
          <p:spPr>
            <a:xfrm rot="-271763">
              <a:off x="2063" y="2420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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2</a:t>
              </a:r>
              <a:endParaRPr lang="en-US" altLang="zh-CN" b="0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Math1" pitchFamily="2" charset="2"/>
              </a:endParaRPr>
            </a:p>
          </p:txBody>
        </p:sp>
      </p:grpSp>
      <p:grpSp>
        <p:nvGrpSpPr>
          <p:cNvPr id="4" name="Group 79"/>
          <p:cNvGrpSpPr/>
          <p:nvPr/>
        </p:nvGrpSpPr>
        <p:grpSpPr>
          <a:xfrm>
            <a:off x="2668588" y="4725988"/>
            <a:ext cx="568325" cy="457200"/>
            <a:chOff x="2854" y="2370"/>
            <a:chExt cx="358" cy="288"/>
          </a:xfrm>
        </p:grpSpPr>
        <p:sp>
          <p:nvSpPr>
            <p:cNvPr id="21549" name="Freeform 80"/>
            <p:cNvSpPr/>
            <p:nvPr/>
          </p:nvSpPr>
          <p:spPr>
            <a:xfrm rot="-1034138">
              <a:off x="2890" y="2514"/>
              <a:ext cx="37" cy="45"/>
            </a:xfrm>
            <a:custGeom>
              <a:avLst/>
              <a:gdLst>
                <a:gd name="txL" fmla="*/ 0 w 96"/>
                <a:gd name="txT" fmla="*/ 0 h 180"/>
                <a:gd name="txR" fmla="*/ 96 w 96"/>
                <a:gd name="txB" fmla="*/ 180 h 180"/>
              </a:gdLst>
              <a:ahLst/>
              <a:cxnLst>
                <a:cxn ang="0">
                  <a:pos x="0" y="0"/>
                </a:cxn>
                <a:cxn ang="0">
                  <a:pos x="66" y="84"/>
                </a:cxn>
                <a:cxn ang="0">
                  <a:pos x="96" y="180"/>
                </a:cxn>
              </a:cxnLst>
              <a:rect l="txL" t="txT" r="txR" b="txB"/>
              <a:pathLst>
                <a:path w="96" h="180">
                  <a:moveTo>
                    <a:pt x="0" y="0"/>
                  </a:moveTo>
                  <a:lnTo>
                    <a:pt x="66" y="84"/>
                  </a:lnTo>
                  <a:lnTo>
                    <a:pt x="96" y="180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1550" name="Text Box 81"/>
            <p:cNvSpPr txBox="1"/>
            <p:nvPr/>
          </p:nvSpPr>
          <p:spPr>
            <a:xfrm rot="-1034138">
              <a:off x="2854" y="2370"/>
              <a:ext cx="35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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1</a:t>
              </a:r>
              <a:endParaRPr lang="en-US" altLang="zh-CN" b="0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Math1" pitchFamily="2" charset="2"/>
              </a:endParaRPr>
            </a:p>
          </p:txBody>
        </p:sp>
      </p:grpSp>
      <p:sp>
        <p:nvSpPr>
          <p:cNvPr id="555090" name="Line 82"/>
          <p:cNvSpPr/>
          <p:nvPr/>
        </p:nvSpPr>
        <p:spPr>
          <a:xfrm flipV="1">
            <a:off x="2670175" y="4359275"/>
            <a:ext cx="530225" cy="86201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98" name="Line 90"/>
          <p:cNvSpPr/>
          <p:nvPr/>
        </p:nvSpPr>
        <p:spPr>
          <a:xfrm flipH="1">
            <a:off x="3182938" y="2009775"/>
            <a:ext cx="12700" cy="23558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102" name="Oval 94"/>
          <p:cNvSpPr/>
          <p:nvPr/>
        </p:nvSpPr>
        <p:spPr>
          <a:xfrm>
            <a:off x="3092450" y="4276725"/>
            <a:ext cx="180975" cy="179388"/>
          </a:xfrm>
          <a:prstGeom prst="ellipse">
            <a:avLst/>
          </a:prstGeom>
          <a:solidFill>
            <a:srgbClr val="FF0000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1516" name="Rectangle 4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3.2.2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平面上的特殊直线－平面上的最大斜度线</a:t>
            </a:r>
          </a:p>
        </p:txBody>
      </p:sp>
      <p:sp>
        <p:nvSpPr>
          <p:cNvPr id="555011" name="Freeform 3"/>
          <p:cNvSpPr/>
          <p:nvPr/>
        </p:nvSpPr>
        <p:spPr>
          <a:xfrm rot="-1056015">
            <a:off x="1020763" y="628650"/>
            <a:ext cx="4203700" cy="5246688"/>
          </a:xfrm>
          <a:custGeom>
            <a:avLst/>
            <a:gdLst>
              <a:gd name="txL" fmla="*/ 0 w 2992"/>
              <a:gd name="txT" fmla="*/ 0 h 3224"/>
              <a:gd name="txR" fmla="*/ 2992 w 2992"/>
              <a:gd name="txB" fmla="*/ 3224 h 3224"/>
            </a:gdLst>
            <a:ahLst/>
            <a:cxnLst>
              <a:cxn ang="0">
                <a:pos x="0" y="2312"/>
              </a:cxn>
              <a:cxn ang="0">
                <a:pos x="1872" y="3224"/>
              </a:cxn>
              <a:cxn ang="0">
                <a:pos x="2992" y="896"/>
              </a:cxn>
              <a:cxn ang="0">
                <a:pos x="1128" y="0"/>
              </a:cxn>
              <a:cxn ang="0">
                <a:pos x="0" y="2312"/>
              </a:cxn>
            </a:cxnLst>
            <a:rect l="txL" t="txT" r="txR" b="txB"/>
            <a:pathLst>
              <a:path w="2992" h="3224">
                <a:moveTo>
                  <a:pt x="0" y="2312"/>
                </a:moveTo>
                <a:lnTo>
                  <a:pt x="1872" y="3224"/>
                </a:lnTo>
                <a:lnTo>
                  <a:pt x="2992" y="896"/>
                </a:lnTo>
                <a:lnTo>
                  <a:pt x="1128" y="0"/>
                </a:lnTo>
                <a:lnTo>
                  <a:pt x="0" y="2312"/>
                </a:lnTo>
                <a:close/>
              </a:path>
            </a:pathLst>
          </a:custGeom>
          <a:solidFill>
            <a:srgbClr val="FFFFCC">
              <a:alpha val="83920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55057" name="Line 49"/>
          <p:cNvSpPr/>
          <p:nvPr/>
        </p:nvSpPr>
        <p:spPr>
          <a:xfrm>
            <a:off x="1951038" y="1970088"/>
            <a:ext cx="1312862" cy="292417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59" name="Line 51"/>
          <p:cNvSpPr/>
          <p:nvPr/>
        </p:nvSpPr>
        <p:spPr>
          <a:xfrm rot="-1034138" flipH="1">
            <a:off x="1555750" y="2127250"/>
            <a:ext cx="2535238" cy="1858963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61" name="Line 53"/>
          <p:cNvSpPr/>
          <p:nvPr/>
        </p:nvSpPr>
        <p:spPr>
          <a:xfrm>
            <a:off x="2233613" y="1763713"/>
            <a:ext cx="1531937" cy="341153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62" name="Line 54"/>
          <p:cNvSpPr/>
          <p:nvPr/>
        </p:nvSpPr>
        <p:spPr>
          <a:xfrm>
            <a:off x="2347913" y="1350963"/>
            <a:ext cx="1854200" cy="3824287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63" name="Line 55"/>
          <p:cNvSpPr/>
          <p:nvPr/>
        </p:nvSpPr>
        <p:spPr>
          <a:xfrm>
            <a:off x="3173413" y="1401763"/>
            <a:ext cx="1184275" cy="28829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64" name="Line 56"/>
          <p:cNvSpPr/>
          <p:nvPr/>
        </p:nvSpPr>
        <p:spPr>
          <a:xfrm flipV="1">
            <a:off x="2092325" y="2433638"/>
            <a:ext cx="2189163" cy="27051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65" name="Line 57"/>
          <p:cNvSpPr/>
          <p:nvPr/>
        </p:nvSpPr>
        <p:spPr>
          <a:xfrm flipV="1">
            <a:off x="3057525" y="2511425"/>
            <a:ext cx="1017588" cy="25241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66" name="Line 58"/>
          <p:cNvSpPr/>
          <p:nvPr/>
        </p:nvSpPr>
        <p:spPr>
          <a:xfrm flipV="1">
            <a:off x="1924050" y="1919288"/>
            <a:ext cx="2563813" cy="746125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67" name="Line 59"/>
          <p:cNvSpPr/>
          <p:nvPr/>
        </p:nvSpPr>
        <p:spPr>
          <a:xfrm flipV="1">
            <a:off x="1773238" y="2987675"/>
            <a:ext cx="2486025" cy="1430338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68" name="Line 60"/>
          <p:cNvSpPr/>
          <p:nvPr/>
        </p:nvSpPr>
        <p:spPr>
          <a:xfrm>
            <a:off x="2144713" y="1801813"/>
            <a:ext cx="2487612" cy="527050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69" name="Line 61"/>
          <p:cNvSpPr/>
          <p:nvPr/>
        </p:nvSpPr>
        <p:spPr>
          <a:xfrm>
            <a:off x="2082800" y="1981200"/>
            <a:ext cx="2487613" cy="5270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70" name="Line 62"/>
          <p:cNvSpPr/>
          <p:nvPr/>
        </p:nvSpPr>
        <p:spPr>
          <a:xfrm>
            <a:off x="1990725" y="2289175"/>
            <a:ext cx="2487613" cy="5270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71" name="Line 63"/>
          <p:cNvSpPr/>
          <p:nvPr/>
        </p:nvSpPr>
        <p:spPr>
          <a:xfrm>
            <a:off x="1914525" y="2687638"/>
            <a:ext cx="2487613" cy="5270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72" name="Line 64"/>
          <p:cNvSpPr/>
          <p:nvPr/>
        </p:nvSpPr>
        <p:spPr>
          <a:xfrm>
            <a:off x="1835150" y="3717925"/>
            <a:ext cx="2487613" cy="5270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73" name="Line 65"/>
          <p:cNvSpPr/>
          <p:nvPr/>
        </p:nvSpPr>
        <p:spPr>
          <a:xfrm>
            <a:off x="1808163" y="3497263"/>
            <a:ext cx="2487612" cy="5270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74" name="Line 66"/>
          <p:cNvSpPr/>
          <p:nvPr/>
        </p:nvSpPr>
        <p:spPr>
          <a:xfrm>
            <a:off x="1962150" y="2916238"/>
            <a:ext cx="2487613" cy="5270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75" name="Line 67"/>
          <p:cNvSpPr/>
          <p:nvPr/>
        </p:nvSpPr>
        <p:spPr>
          <a:xfrm>
            <a:off x="1998663" y="3135313"/>
            <a:ext cx="2487612" cy="5270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76" name="Line 68"/>
          <p:cNvSpPr/>
          <p:nvPr/>
        </p:nvSpPr>
        <p:spPr>
          <a:xfrm flipH="1">
            <a:off x="2644775" y="1790700"/>
            <a:ext cx="593725" cy="3438525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77" name="Line 69"/>
          <p:cNvSpPr/>
          <p:nvPr/>
        </p:nvSpPr>
        <p:spPr>
          <a:xfrm flipH="1">
            <a:off x="1757363" y="1558925"/>
            <a:ext cx="1673225" cy="3463925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078" name="Rectangle 70"/>
          <p:cNvSpPr>
            <a:spLocks noChangeArrowheads="1"/>
          </p:cNvSpPr>
          <p:nvPr/>
        </p:nvSpPr>
        <p:spPr bwMode="auto">
          <a:xfrm>
            <a:off x="5349875" y="442913"/>
            <a:ext cx="3573463" cy="1090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内有多少条投影面平行线？垂直线？一般位置直线？</a:t>
            </a:r>
          </a:p>
        </p:txBody>
      </p:sp>
      <p:sp>
        <p:nvSpPr>
          <p:cNvPr id="555080" name="Rectangle 72"/>
          <p:cNvSpPr>
            <a:spLocks noChangeArrowheads="1"/>
          </p:cNvSpPr>
          <p:nvPr/>
        </p:nvSpPr>
        <p:spPr bwMode="auto">
          <a:xfrm>
            <a:off x="1873250" y="979488"/>
            <a:ext cx="638175" cy="446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en-US" altLang="zh-CN" sz="2800" i="0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</p:txBody>
      </p:sp>
      <p:sp>
        <p:nvSpPr>
          <p:cNvPr id="555081" name="Rectangle 73"/>
          <p:cNvSpPr>
            <a:spLocks noChangeArrowheads="1"/>
          </p:cNvSpPr>
          <p:nvPr/>
        </p:nvSpPr>
        <p:spPr bwMode="auto">
          <a:xfrm>
            <a:off x="6754813" y="2500313"/>
            <a:ext cx="2130425" cy="717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倾角最大为多少？最小为？</a:t>
            </a:r>
          </a:p>
        </p:txBody>
      </p:sp>
      <p:sp>
        <p:nvSpPr>
          <p:cNvPr id="555099" name="Oval 91"/>
          <p:cNvSpPr/>
          <p:nvPr/>
        </p:nvSpPr>
        <p:spPr>
          <a:xfrm>
            <a:off x="3119438" y="1908175"/>
            <a:ext cx="180975" cy="179388"/>
          </a:xfrm>
          <a:prstGeom prst="ellipse">
            <a:avLst/>
          </a:prstGeom>
          <a:solidFill>
            <a:srgbClr val="FF0000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55103" name="Rectangle 95"/>
          <p:cNvSpPr>
            <a:spLocks noChangeArrowheads="1"/>
          </p:cNvSpPr>
          <p:nvPr/>
        </p:nvSpPr>
        <p:spPr bwMode="auto">
          <a:xfrm>
            <a:off x="6223000" y="1592263"/>
            <a:ext cx="2921000" cy="742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与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交线为什么平行于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P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内的水平线？</a:t>
            </a:r>
          </a:p>
        </p:txBody>
      </p:sp>
      <p:sp>
        <p:nvSpPr>
          <p:cNvPr id="555105" name="Rectangle 97"/>
          <p:cNvSpPr>
            <a:spLocks noChangeArrowheads="1"/>
          </p:cNvSpPr>
          <p:nvPr/>
        </p:nvSpPr>
        <p:spPr bwMode="auto">
          <a:xfrm>
            <a:off x="6540500" y="3476625"/>
            <a:ext cx="2565400" cy="26479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对应倾角最大的直线为平面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P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相对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H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的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最大斜度线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其垂直于平面相对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H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C00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的投影面的平行线及其对应的同面投影。</a:t>
            </a:r>
          </a:p>
        </p:txBody>
      </p:sp>
      <p:sp>
        <p:nvSpPr>
          <p:cNvPr id="555106" name="Line 98"/>
          <p:cNvSpPr/>
          <p:nvPr/>
        </p:nvSpPr>
        <p:spPr>
          <a:xfrm>
            <a:off x="1604963" y="4992688"/>
            <a:ext cx="2487612" cy="527050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5100" name="Oval 92"/>
          <p:cNvSpPr/>
          <p:nvPr/>
        </p:nvSpPr>
        <p:spPr>
          <a:xfrm>
            <a:off x="1701800" y="4921250"/>
            <a:ext cx="180975" cy="179388"/>
          </a:xfrm>
          <a:prstGeom prst="ellipse">
            <a:avLst/>
          </a:prstGeom>
          <a:solidFill>
            <a:srgbClr val="FF0000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55101" name="Oval 93"/>
          <p:cNvSpPr/>
          <p:nvPr/>
        </p:nvSpPr>
        <p:spPr>
          <a:xfrm>
            <a:off x="2563813" y="5126038"/>
            <a:ext cx="180975" cy="179387"/>
          </a:xfrm>
          <a:prstGeom prst="ellipse">
            <a:avLst/>
          </a:prstGeom>
          <a:solidFill>
            <a:srgbClr val="FF0000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5" name="Group 101"/>
          <p:cNvGrpSpPr/>
          <p:nvPr/>
        </p:nvGrpSpPr>
        <p:grpSpPr>
          <a:xfrm>
            <a:off x="2692400" y="5059363"/>
            <a:ext cx="153988" cy="220662"/>
            <a:chOff x="1696" y="3131"/>
            <a:chExt cx="170" cy="195"/>
          </a:xfrm>
        </p:grpSpPr>
        <p:sp>
          <p:nvSpPr>
            <p:cNvPr id="21547" name="Line 99"/>
            <p:cNvSpPr/>
            <p:nvPr/>
          </p:nvSpPr>
          <p:spPr>
            <a:xfrm>
              <a:off x="1696" y="3131"/>
              <a:ext cx="162" cy="17"/>
            </a:xfrm>
            <a:prstGeom prst="line">
              <a:avLst/>
            </a:prstGeom>
            <a:ln w="571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1548" name="Line 100"/>
            <p:cNvSpPr/>
            <p:nvPr/>
          </p:nvSpPr>
          <p:spPr>
            <a:xfrm flipH="1">
              <a:off x="1842" y="3140"/>
              <a:ext cx="24" cy="186"/>
            </a:xfrm>
            <a:prstGeom prst="line">
              <a:avLst/>
            </a:prstGeom>
            <a:ln w="571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5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5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5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55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5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5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5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5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5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5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5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5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5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5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55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5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5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5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5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50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55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0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55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55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5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5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555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555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4" dur="500"/>
                                        <p:tgtEl>
                                          <p:spTgt spid="5550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7" dur="500"/>
                                        <p:tgtEl>
                                          <p:spTgt spid="5550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0" dur="500"/>
                                        <p:tgtEl>
                                          <p:spTgt spid="555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3" dur="500"/>
                                        <p:tgtEl>
                                          <p:spTgt spid="5550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6" dur="500"/>
                                        <p:tgtEl>
                                          <p:spTgt spid="555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9" dur="500"/>
                                        <p:tgtEl>
                                          <p:spTgt spid="555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2" dur="500"/>
                                        <p:tgtEl>
                                          <p:spTgt spid="555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5" dur="500"/>
                                        <p:tgtEl>
                                          <p:spTgt spid="5550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8" dur="500"/>
                                        <p:tgtEl>
                                          <p:spTgt spid="5550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1" dur="500"/>
                                        <p:tgtEl>
                                          <p:spTgt spid="5550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4" dur="500"/>
                                        <p:tgtEl>
                                          <p:spTgt spid="5550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7" dur="500"/>
                                        <p:tgtEl>
                                          <p:spTgt spid="5550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0" dur="500"/>
                                        <p:tgtEl>
                                          <p:spTgt spid="5550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3" dur="500"/>
                                        <p:tgtEl>
                                          <p:spTgt spid="5550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6" dur="500"/>
                                        <p:tgtEl>
                                          <p:spTgt spid="555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9" dur="500"/>
                                        <p:tgtEl>
                                          <p:spTgt spid="555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2" dur="500"/>
                                        <p:tgtEl>
                                          <p:spTgt spid="555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8" dur="500"/>
                                        <p:tgtEl>
                                          <p:spTgt spid="555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2" dur="500"/>
                                        <p:tgtEl>
                                          <p:spTgt spid="555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"/>
                            </p:stCondLst>
                            <p:childTnLst>
                              <p:par>
                                <p:cTn id="1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6" dur="500"/>
                                        <p:tgtEl>
                                          <p:spTgt spid="555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80" dur="500"/>
                                        <p:tgtEl>
                                          <p:spTgt spid="5550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555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"/>
                            </p:stCondLst>
                            <p:childTnLst>
                              <p:par>
                                <p:cTn id="1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0" dur="500"/>
                                        <p:tgtEl>
                                          <p:spTgt spid="555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55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555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4" dur="500"/>
                                        <p:tgtEl>
                                          <p:spTgt spid="555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500"/>
                                        <p:tgtEl>
                                          <p:spTgt spid="555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9" dur="500"/>
                                        <p:tgtEl>
                                          <p:spTgt spid="555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5102" grpId="0" animBg="1"/>
      <p:bldP spid="555011" grpId="0" animBg="1"/>
      <p:bldP spid="555011" grpId="1" animBg="1"/>
      <p:bldP spid="555011" grpId="2" animBg="1"/>
      <p:bldP spid="555078" grpId="0"/>
      <p:bldP spid="555080" grpId="0"/>
      <p:bldP spid="555080" grpId="1"/>
      <p:bldP spid="555081" grpId="0"/>
      <p:bldP spid="555099" grpId="0" animBg="1"/>
      <p:bldP spid="555103" grpId="0"/>
      <p:bldP spid="555100" grpId="0" animBg="1"/>
      <p:bldP spid="55510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2EFBA7D-B054-4A72-85E3-188F4BE7735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2533" name="AutoShape 3"/>
          <p:cNvSpPr/>
          <p:nvPr/>
        </p:nvSpPr>
        <p:spPr>
          <a:xfrm flipH="1">
            <a:off x="177800" y="3595688"/>
            <a:ext cx="5295900" cy="2336800"/>
          </a:xfrm>
          <a:prstGeom prst="parallelogram">
            <a:avLst>
              <a:gd name="adj" fmla="val 60213"/>
            </a:avLst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2534" name="Freeform 21"/>
          <p:cNvSpPr/>
          <p:nvPr/>
        </p:nvSpPr>
        <p:spPr>
          <a:xfrm rot="-1056015">
            <a:off x="1020763" y="628650"/>
            <a:ext cx="4203700" cy="5246688"/>
          </a:xfrm>
          <a:custGeom>
            <a:avLst/>
            <a:gdLst>
              <a:gd name="txL" fmla="*/ 0 w 2992"/>
              <a:gd name="txT" fmla="*/ 0 h 3224"/>
              <a:gd name="txR" fmla="*/ 2992 w 2992"/>
              <a:gd name="txB" fmla="*/ 3224 h 3224"/>
            </a:gdLst>
            <a:ahLst/>
            <a:cxnLst>
              <a:cxn ang="0">
                <a:pos x="0" y="2312"/>
              </a:cxn>
              <a:cxn ang="0">
                <a:pos x="1872" y="3224"/>
              </a:cxn>
              <a:cxn ang="0">
                <a:pos x="2992" y="896"/>
              </a:cxn>
              <a:cxn ang="0">
                <a:pos x="1128" y="0"/>
              </a:cxn>
              <a:cxn ang="0">
                <a:pos x="0" y="2312"/>
              </a:cxn>
            </a:cxnLst>
            <a:rect l="txL" t="txT" r="txR" b="txB"/>
            <a:pathLst>
              <a:path w="2992" h="3224">
                <a:moveTo>
                  <a:pt x="0" y="2312"/>
                </a:moveTo>
                <a:lnTo>
                  <a:pt x="1872" y="3224"/>
                </a:lnTo>
                <a:lnTo>
                  <a:pt x="2992" y="896"/>
                </a:lnTo>
                <a:lnTo>
                  <a:pt x="1128" y="0"/>
                </a:lnTo>
                <a:lnTo>
                  <a:pt x="0" y="2312"/>
                </a:lnTo>
                <a:close/>
              </a:path>
            </a:pathLst>
          </a:custGeom>
          <a:solidFill>
            <a:srgbClr val="FFFFCC">
              <a:alpha val="83920"/>
            </a:srgbClr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2535" name="Text Box 6"/>
          <p:cNvSpPr txBox="1"/>
          <p:nvPr/>
        </p:nvSpPr>
        <p:spPr>
          <a:xfrm>
            <a:off x="1697038" y="5446713"/>
            <a:ext cx="466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H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方正舒体" panose="02010601030101010101" pitchFamily="2" charset="-122"/>
            </a:endParaRPr>
          </a:p>
        </p:txBody>
      </p:sp>
      <p:sp>
        <p:nvSpPr>
          <p:cNvPr id="22536" name="Line 9"/>
          <p:cNvSpPr/>
          <p:nvPr/>
        </p:nvSpPr>
        <p:spPr>
          <a:xfrm flipV="1">
            <a:off x="1752600" y="4371975"/>
            <a:ext cx="1404938" cy="65563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2537" name="Group 10"/>
          <p:cNvGrpSpPr/>
          <p:nvPr/>
        </p:nvGrpSpPr>
        <p:grpSpPr>
          <a:xfrm>
            <a:off x="1911350" y="4365625"/>
            <a:ext cx="558800" cy="560388"/>
            <a:chOff x="2019" y="2420"/>
            <a:chExt cx="352" cy="353"/>
          </a:xfrm>
        </p:grpSpPr>
        <p:sp>
          <p:nvSpPr>
            <p:cNvPr id="22559" name="Freeform 11"/>
            <p:cNvSpPr/>
            <p:nvPr/>
          </p:nvSpPr>
          <p:spPr>
            <a:xfrm rot="-1034138">
              <a:off x="2019" y="2670"/>
              <a:ext cx="27" cy="103"/>
            </a:xfrm>
            <a:custGeom>
              <a:avLst/>
              <a:gdLst>
                <a:gd name="txL" fmla="*/ 0 w 21"/>
                <a:gd name="txT" fmla="*/ 0 h 153"/>
                <a:gd name="txR" fmla="*/ 21 w 21"/>
                <a:gd name="txB" fmla="*/ 153 h 153"/>
              </a:gdLst>
              <a:ahLst/>
              <a:cxnLst>
                <a:cxn ang="0">
                  <a:pos x="0" y="0"/>
                </a:cxn>
                <a:cxn ang="0">
                  <a:pos x="18" y="75"/>
                </a:cxn>
                <a:cxn ang="0">
                  <a:pos x="21" y="153"/>
                </a:cxn>
              </a:cxnLst>
              <a:rect l="txL" t="txT" r="txR" b="txB"/>
              <a:pathLst>
                <a:path w="21" h="153">
                  <a:moveTo>
                    <a:pt x="0" y="0"/>
                  </a:moveTo>
                  <a:lnTo>
                    <a:pt x="18" y="75"/>
                  </a:lnTo>
                  <a:lnTo>
                    <a:pt x="21" y="153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560" name="Text Box 12"/>
            <p:cNvSpPr txBox="1"/>
            <p:nvPr/>
          </p:nvSpPr>
          <p:spPr>
            <a:xfrm rot="-271763">
              <a:off x="2063" y="2420"/>
              <a:ext cx="30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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2</a:t>
              </a:r>
              <a:endParaRPr lang="en-US" altLang="zh-CN" b="0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Math1" pitchFamily="2" charset="2"/>
              </a:endParaRPr>
            </a:p>
          </p:txBody>
        </p:sp>
      </p:grpSp>
      <p:grpSp>
        <p:nvGrpSpPr>
          <p:cNvPr id="22538" name="Group 13"/>
          <p:cNvGrpSpPr/>
          <p:nvPr/>
        </p:nvGrpSpPr>
        <p:grpSpPr>
          <a:xfrm>
            <a:off x="2668588" y="4725988"/>
            <a:ext cx="568325" cy="457200"/>
            <a:chOff x="2854" y="2370"/>
            <a:chExt cx="358" cy="288"/>
          </a:xfrm>
        </p:grpSpPr>
        <p:sp>
          <p:nvSpPr>
            <p:cNvPr id="22557" name="Freeform 14"/>
            <p:cNvSpPr/>
            <p:nvPr/>
          </p:nvSpPr>
          <p:spPr>
            <a:xfrm rot="-1034138">
              <a:off x="2890" y="2514"/>
              <a:ext cx="37" cy="45"/>
            </a:xfrm>
            <a:custGeom>
              <a:avLst/>
              <a:gdLst>
                <a:gd name="txL" fmla="*/ 0 w 96"/>
                <a:gd name="txT" fmla="*/ 0 h 180"/>
                <a:gd name="txR" fmla="*/ 96 w 96"/>
                <a:gd name="txB" fmla="*/ 180 h 180"/>
              </a:gdLst>
              <a:ahLst/>
              <a:cxnLst>
                <a:cxn ang="0">
                  <a:pos x="0" y="0"/>
                </a:cxn>
                <a:cxn ang="0">
                  <a:pos x="66" y="84"/>
                </a:cxn>
                <a:cxn ang="0">
                  <a:pos x="96" y="180"/>
                </a:cxn>
              </a:cxnLst>
              <a:rect l="txL" t="txT" r="txR" b="txB"/>
              <a:pathLst>
                <a:path w="96" h="180">
                  <a:moveTo>
                    <a:pt x="0" y="0"/>
                  </a:moveTo>
                  <a:lnTo>
                    <a:pt x="66" y="84"/>
                  </a:lnTo>
                  <a:lnTo>
                    <a:pt x="96" y="180"/>
                  </a:ln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2558" name="Text Box 15"/>
            <p:cNvSpPr txBox="1"/>
            <p:nvPr/>
          </p:nvSpPr>
          <p:spPr>
            <a:xfrm rot="-1034138">
              <a:off x="2854" y="2370"/>
              <a:ext cx="35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</a:t>
              </a:r>
              <a:r>
                <a:rPr lang="en-US" altLang="zh-CN" b="0" baseline="-2500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1</a:t>
              </a:r>
              <a:endParaRPr lang="en-US" altLang="zh-CN" b="0" baseline="-25000" dirty="0">
                <a:latin typeface="Times New Roman" panose="02020603050405020304" pitchFamily="18" charset="0"/>
                <a:ea typeface="宋体" panose="02010600030101010101" pitchFamily="2" charset="-122"/>
                <a:sym typeface="Math1" pitchFamily="2" charset="2"/>
              </a:endParaRPr>
            </a:p>
          </p:txBody>
        </p:sp>
      </p:grpSp>
      <p:sp>
        <p:nvSpPr>
          <p:cNvPr id="22539" name="Line 16"/>
          <p:cNvSpPr/>
          <p:nvPr/>
        </p:nvSpPr>
        <p:spPr>
          <a:xfrm flipV="1">
            <a:off x="2670175" y="4359275"/>
            <a:ext cx="530225" cy="86201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0" name="Line 17"/>
          <p:cNvSpPr/>
          <p:nvPr/>
        </p:nvSpPr>
        <p:spPr>
          <a:xfrm flipH="1">
            <a:off x="3182938" y="2009775"/>
            <a:ext cx="12700" cy="235585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1" name="Rectangle 2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.2.2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平面上的特殊直线－平面上的最大斜度线</a:t>
            </a:r>
          </a:p>
        </p:txBody>
      </p:sp>
      <p:sp>
        <p:nvSpPr>
          <p:cNvPr id="22542" name="Line 31"/>
          <p:cNvSpPr/>
          <p:nvPr/>
        </p:nvSpPr>
        <p:spPr>
          <a:xfrm>
            <a:off x="2144713" y="1801813"/>
            <a:ext cx="2487612" cy="527050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3" name="Line 39"/>
          <p:cNvSpPr/>
          <p:nvPr/>
        </p:nvSpPr>
        <p:spPr>
          <a:xfrm flipH="1">
            <a:off x="2644775" y="1790700"/>
            <a:ext cx="593725" cy="3438525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44" name="Line 40"/>
          <p:cNvSpPr/>
          <p:nvPr/>
        </p:nvSpPr>
        <p:spPr>
          <a:xfrm flipH="1">
            <a:off x="1757363" y="1558925"/>
            <a:ext cx="1673225" cy="3463925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4265" name="Rectangle 41"/>
          <p:cNvSpPr>
            <a:spLocks noChangeArrowheads="1"/>
          </p:cNvSpPr>
          <p:nvPr/>
        </p:nvSpPr>
        <p:spPr bwMode="auto">
          <a:xfrm>
            <a:off x="5349875" y="442913"/>
            <a:ext cx="3794125" cy="10906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倾角具体值为多少？ </a:t>
            </a:r>
          </a:p>
        </p:txBody>
      </p:sp>
      <p:sp>
        <p:nvSpPr>
          <p:cNvPr id="564267" name="Rectangle 43"/>
          <p:cNvSpPr>
            <a:spLocks noChangeArrowheads="1"/>
          </p:cNvSpPr>
          <p:nvPr/>
        </p:nvSpPr>
        <p:spPr bwMode="auto">
          <a:xfrm>
            <a:off x="1873250" y="979488"/>
            <a:ext cx="638175" cy="446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l"/>
            <a:r>
              <a:rPr lang="en-US" altLang="zh-CN" sz="2800" i="0" dirty="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</p:txBody>
      </p:sp>
      <p:sp>
        <p:nvSpPr>
          <p:cNvPr id="22547" name="Oval 45"/>
          <p:cNvSpPr/>
          <p:nvPr/>
        </p:nvSpPr>
        <p:spPr>
          <a:xfrm>
            <a:off x="3119438" y="1908175"/>
            <a:ext cx="180975" cy="179388"/>
          </a:xfrm>
          <a:prstGeom prst="ellipse">
            <a:avLst/>
          </a:prstGeom>
          <a:solidFill>
            <a:srgbClr val="FF0000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64272" name="Rectangle 48"/>
          <p:cNvSpPr>
            <a:spLocks noChangeArrowheads="1"/>
          </p:cNvSpPr>
          <p:nvPr/>
        </p:nvSpPr>
        <p:spPr bwMode="auto">
          <a:xfrm>
            <a:off x="5086350" y="1595438"/>
            <a:ext cx="3787775" cy="374967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对应倾角最大的直线为平面</a:t>
            </a:r>
            <a:r>
              <a:rPr kumimoji="1" lang="en-US" altLang="zh-CN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P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相对</a:t>
            </a:r>
            <a:r>
              <a:rPr kumimoji="1" lang="en-US" altLang="zh-CN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H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的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最大斜度线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。其对应的倾角即为该平面相对</a:t>
            </a:r>
            <a:r>
              <a:rPr kumimoji="1" lang="en-US" altLang="zh-CN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H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的倾角。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rgbClr val="C00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其垂直于平面相对</a:t>
            </a:r>
            <a:r>
              <a:rPr kumimoji="1" lang="en-US" altLang="zh-CN" sz="3000" b="1" i="0" u="none" strike="noStrike" kern="1200" cap="none" spc="0" normalizeH="0" baseline="0" noProof="0" smtClean="0">
                <a:ln>
                  <a:noFill/>
                </a:ln>
                <a:solidFill>
                  <a:srgbClr val="C00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H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rgbClr val="C00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的投影面的平行线及其对应的同面投影。</a:t>
            </a:r>
          </a:p>
        </p:txBody>
      </p:sp>
      <p:sp>
        <p:nvSpPr>
          <p:cNvPr id="22549" name="Line 49"/>
          <p:cNvSpPr/>
          <p:nvPr/>
        </p:nvSpPr>
        <p:spPr>
          <a:xfrm>
            <a:off x="1604963" y="4992688"/>
            <a:ext cx="2487612" cy="527050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50" name="Oval 50"/>
          <p:cNvSpPr/>
          <p:nvPr/>
        </p:nvSpPr>
        <p:spPr>
          <a:xfrm>
            <a:off x="1701800" y="4921250"/>
            <a:ext cx="180975" cy="179388"/>
          </a:xfrm>
          <a:prstGeom prst="ellipse">
            <a:avLst/>
          </a:prstGeom>
          <a:solidFill>
            <a:srgbClr val="FF0000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2551" name="Oval 51"/>
          <p:cNvSpPr/>
          <p:nvPr/>
        </p:nvSpPr>
        <p:spPr>
          <a:xfrm>
            <a:off x="2563813" y="5126038"/>
            <a:ext cx="180975" cy="179387"/>
          </a:xfrm>
          <a:prstGeom prst="ellipse">
            <a:avLst/>
          </a:prstGeom>
          <a:solidFill>
            <a:srgbClr val="FF0000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2552" name="Group 52"/>
          <p:cNvGrpSpPr/>
          <p:nvPr/>
        </p:nvGrpSpPr>
        <p:grpSpPr>
          <a:xfrm>
            <a:off x="2692400" y="5059363"/>
            <a:ext cx="153988" cy="220662"/>
            <a:chOff x="1696" y="3131"/>
            <a:chExt cx="170" cy="195"/>
          </a:xfrm>
        </p:grpSpPr>
        <p:sp>
          <p:nvSpPr>
            <p:cNvPr id="22555" name="Line 53"/>
            <p:cNvSpPr/>
            <p:nvPr/>
          </p:nvSpPr>
          <p:spPr>
            <a:xfrm>
              <a:off x="1696" y="3131"/>
              <a:ext cx="162" cy="17"/>
            </a:xfrm>
            <a:prstGeom prst="line">
              <a:avLst/>
            </a:prstGeom>
            <a:ln w="571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56" name="Line 54"/>
            <p:cNvSpPr/>
            <p:nvPr/>
          </p:nvSpPr>
          <p:spPr>
            <a:xfrm flipH="1">
              <a:off x="1842" y="3140"/>
              <a:ext cx="24" cy="186"/>
            </a:xfrm>
            <a:prstGeom prst="line">
              <a:avLst/>
            </a:prstGeom>
            <a:ln w="571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2553" name="Line 55"/>
          <p:cNvSpPr/>
          <p:nvPr/>
        </p:nvSpPr>
        <p:spPr>
          <a:xfrm>
            <a:off x="2789238" y="4292600"/>
            <a:ext cx="1960562" cy="411163"/>
          </a:xfrm>
          <a:prstGeom prst="line">
            <a:avLst/>
          </a:prstGeom>
          <a:ln w="381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554" name="Oval 18"/>
          <p:cNvSpPr/>
          <p:nvPr/>
        </p:nvSpPr>
        <p:spPr>
          <a:xfrm>
            <a:off x="3092450" y="4276725"/>
            <a:ext cx="180975" cy="179388"/>
          </a:xfrm>
          <a:prstGeom prst="ellipse">
            <a:avLst/>
          </a:prstGeom>
          <a:solidFill>
            <a:srgbClr val="FF0000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4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4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64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64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426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8C8E6F-E1F5-47D3-A124-8BE9D760E2C5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3557" name="Rectangle 1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3.2.2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平面上的特殊直线－平面上的最大斜度线</a:t>
            </a:r>
            <a:r>
              <a:rPr lang="en-US" altLang="zh-CN" i="0" dirty="0">
                <a:solidFill>
                  <a:srgbClr val="C0006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C00060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  <p:sp>
        <p:nvSpPr>
          <p:cNvPr id="567314" name="Rectangle 18"/>
          <p:cNvSpPr>
            <a:spLocks noChangeArrowheads="1"/>
          </p:cNvSpPr>
          <p:nvPr/>
        </p:nvSpPr>
        <p:spPr bwMode="auto">
          <a:xfrm>
            <a:off x="2062163" y="547688"/>
            <a:ext cx="6235700" cy="46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平面相对</a:t>
            </a:r>
            <a:r>
              <a:rPr kumimoji="1" lang="en-US" altLang="zh-CN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</a:t>
            </a:r>
            <a:r>
              <a:rPr kumimoji="1" lang="zh-CN" altLang="en-US" sz="30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面的倾角具体值为多少？ </a:t>
            </a:r>
          </a:p>
        </p:txBody>
      </p:sp>
      <p:pic>
        <p:nvPicPr>
          <p:cNvPr id="567315" name="Picture 19" descr="0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738" y="481013"/>
            <a:ext cx="469900" cy="50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60" name="AutoShape 32"/>
          <p:cNvSpPr/>
          <p:nvPr/>
        </p:nvSpPr>
        <p:spPr>
          <a:xfrm rot="2016822">
            <a:off x="3509963" y="1641475"/>
            <a:ext cx="2095500" cy="2141538"/>
          </a:xfrm>
          <a:prstGeom prst="parallelogram">
            <a:avLst>
              <a:gd name="adj" fmla="val 12412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3561" name="Line 33"/>
          <p:cNvSpPr/>
          <p:nvPr/>
        </p:nvSpPr>
        <p:spPr>
          <a:xfrm>
            <a:off x="1868488" y="4251325"/>
            <a:ext cx="551497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2" name="Text Box 34"/>
          <p:cNvSpPr txBox="1"/>
          <p:nvPr/>
        </p:nvSpPr>
        <p:spPr>
          <a:xfrm>
            <a:off x="1374775" y="4040188"/>
            <a:ext cx="3873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</a:p>
        </p:txBody>
      </p:sp>
      <p:sp>
        <p:nvSpPr>
          <p:cNvPr id="567331" name="AutoShape 35"/>
          <p:cNvSpPr/>
          <p:nvPr/>
        </p:nvSpPr>
        <p:spPr>
          <a:xfrm rot="2366130">
            <a:off x="3109913" y="4870450"/>
            <a:ext cx="2924175" cy="1082675"/>
          </a:xfrm>
          <a:prstGeom prst="parallelogram">
            <a:avLst>
              <a:gd name="adj" fmla="val 86141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67332" name="Line 36"/>
          <p:cNvSpPr/>
          <p:nvPr/>
        </p:nvSpPr>
        <p:spPr>
          <a:xfrm>
            <a:off x="3084513" y="3013075"/>
            <a:ext cx="0" cy="2471738"/>
          </a:xfrm>
          <a:prstGeom prst="line">
            <a:avLst/>
          </a:prstGeom>
          <a:ln w="4763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33" name="Line 37"/>
          <p:cNvSpPr/>
          <p:nvPr/>
        </p:nvSpPr>
        <p:spPr>
          <a:xfrm>
            <a:off x="4506913" y="1395413"/>
            <a:ext cx="0" cy="3271837"/>
          </a:xfrm>
          <a:prstGeom prst="line">
            <a:avLst/>
          </a:prstGeom>
          <a:ln w="4763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34" name="Line 38"/>
          <p:cNvSpPr/>
          <p:nvPr/>
        </p:nvSpPr>
        <p:spPr>
          <a:xfrm>
            <a:off x="6048375" y="2408238"/>
            <a:ext cx="0" cy="3779837"/>
          </a:xfrm>
          <a:prstGeom prst="line">
            <a:avLst/>
          </a:prstGeom>
          <a:ln w="4763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35" name="Line 39"/>
          <p:cNvSpPr/>
          <p:nvPr/>
        </p:nvSpPr>
        <p:spPr>
          <a:xfrm>
            <a:off x="4619625" y="3995738"/>
            <a:ext cx="0" cy="2500312"/>
          </a:xfrm>
          <a:prstGeom prst="line">
            <a:avLst/>
          </a:prstGeom>
          <a:ln w="4763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3568" name="Rectangle 45"/>
          <p:cNvSpPr/>
          <p:nvPr/>
        </p:nvSpPr>
        <p:spPr>
          <a:xfrm>
            <a:off x="2541588" y="2703513"/>
            <a:ext cx="601662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</a:rPr>
              <a:t>a</a:t>
            </a:r>
            <a:r>
              <a:rPr lang="en-US" altLang="zh-CN" b="0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23569" name="Rectangle 46"/>
          <p:cNvSpPr/>
          <p:nvPr/>
        </p:nvSpPr>
        <p:spPr>
          <a:xfrm>
            <a:off x="4613275" y="3746500"/>
            <a:ext cx="601663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</a:rPr>
              <a:t>b</a:t>
            </a:r>
            <a:r>
              <a:rPr lang="en-US" altLang="zh-CN" b="0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23570" name="Rectangle 47"/>
          <p:cNvSpPr/>
          <p:nvPr/>
        </p:nvSpPr>
        <p:spPr>
          <a:xfrm>
            <a:off x="5972175" y="2705100"/>
            <a:ext cx="601663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</a:rPr>
              <a:t>c</a:t>
            </a:r>
            <a:r>
              <a:rPr lang="en-US" altLang="zh-CN" b="0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23571" name="Rectangle 48"/>
          <p:cNvSpPr/>
          <p:nvPr/>
        </p:nvSpPr>
        <p:spPr>
          <a:xfrm>
            <a:off x="4411663" y="1006475"/>
            <a:ext cx="601662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</a:rPr>
              <a:t>d</a:t>
            </a:r>
            <a:r>
              <a:rPr lang="en-US" altLang="zh-CN" b="0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567345" name="Rectangle 49"/>
          <p:cNvSpPr/>
          <p:nvPr/>
        </p:nvSpPr>
        <p:spPr>
          <a:xfrm>
            <a:off x="2619375" y="4673600"/>
            <a:ext cx="601663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</a:rPr>
              <a:t>a</a:t>
            </a:r>
            <a:endParaRPr lang="en-US" altLang="zh-CN" b="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67347" name="Rectangle 51"/>
          <p:cNvSpPr/>
          <p:nvPr/>
        </p:nvSpPr>
        <p:spPr>
          <a:xfrm>
            <a:off x="4525963" y="6084888"/>
            <a:ext cx="601662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</a:rPr>
              <a:t>b</a:t>
            </a:r>
            <a:endParaRPr lang="en-US" altLang="zh-CN" b="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67348" name="Rectangle 52"/>
          <p:cNvSpPr/>
          <p:nvPr/>
        </p:nvSpPr>
        <p:spPr>
          <a:xfrm>
            <a:off x="5961063" y="5703888"/>
            <a:ext cx="601662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</a:rPr>
              <a:t>c</a:t>
            </a:r>
            <a:endParaRPr lang="en-US" altLang="zh-CN" b="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67349" name="Rectangle 53"/>
          <p:cNvSpPr/>
          <p:nvPr/>
        </p:nvSpPr>
        <p:spPr>
          <a:xfrm>
            <a:off x="4081463" y="4256088"/>
            <a:ext cx="601662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</a:rPr>
              <a:t>d</a:t>
            </a:r>
            <a:endParaRPr lang="en-US" altLang="zh-CN" b="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67350" name="Line 54"/>
          <p:cNvSpPr/>
          <p:nvPr/>
        </p:nvSpPr>
        <p:spPr>
          <a:xfrm>
            <a:off x="3090863" y="3008313"/>
            <a:ext cx="241300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51" name="Line 55"/>
          <p:cNvSpPr/>
          <p:nvPr/>
        </p:nvSpPr>
        <p:spPr>
          <a:xfrm>
            <a:off x="5499100" y="3009900"/>
            <a:ext cx="0" cy="3017838"/>
          </a:xfrm>
          <a:prstGeom prst="line">
            <a:avLst/>
          </a:prstGeom>
          <a:ln w="4763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52" name="Line 56"/>
          <p:cNvSpPr/>
          <p:nvPr/>
        </p:nvSpPr>
        <p:spPr>
          <a:xfrm flipH="1" flipV="1">
            <a:off x="3078163" y="4875213"/>
            <a:ext cx="2413000" cy="11430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53" name="Line 57"/>
          <p:cNvSpPr/>
          <p:nvPr/>
        </p:nvSpPr>
        <p:spPr>
          <a:xfrm flipH="1">
            <a:off x="3941763" y="4659313"/>
            <a:ext cx="558800" cy="91440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54" name="Line 58"/>
          <p:cNvSpPr/>
          <p:nvPr/>
        </p:nvSpPr>
        <p:spPr>
          <a:xfrm>
            <a:off x="3924300" y="3543300"/>
            <a:ext cx="0" cy="2039938"/>
          </a:xfrm>
          <a:prstGeom prst="line">
            <a:avLst/>
          </a:prstGeom>
          <a:ln w="4763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55" name="Line 59"/>
          <p:cNvSpPr/>
          <p:nvPr/>
        </p:nvSpPr>
        <p:spPr>
          <a:xfrm flipH="1">
            <a:off x="3916363" y="1395413"/>
            <a:ext cx="571500" cy="2184400"/>
          </a:xfrm>
          <a:prstGeom prst="line">
            <a:avLst/>
          </a:prstGeom>
          <a:ln w="381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57" name="Line 61"/>
          <p:cNvSpPr/>
          <p:nvPr/>
        </p:nvSpPr>
        <p:spPr>
          <a:xfrm flipH="1">
            <a:off x="2189163" y="1382713"/>
            <a:ext cx="228600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58" name="Line 62"/>
          <p:cNvSpPr/>
          <p:nvPr/>
        </p:nvSpPr>
        <p:spPr>
          <a:xfrm flipH="1">
            <a:off x="2201863" y="3567113"/>
            <a:ext cx="1727200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59" name="Line 63"/>
          <p:cNvSpPr/>
          <p:nvPr/>
        </p:nvSpPr>
        <p:spPr>
          <a:xfrm>
            <a:off x="2392363" y="1382713"/>
            <a:ext cx="0" cy="21971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567360" name="AutoShape 64"/>
          <p:cNvSpPr/>
          <p:nvPr/>
        </p:nvSpPr>
        <p:spPr>
          <a:xfrm>
            <a:off x="801688" y="1743075"/>
            <a:ext cx="1257300" cy="419100"/>
          </a:xfrm>
          <a:prstGeom prst="wedgeRectCallout">
            <a:avLst>
              <a:gd name="adj1" fmla="val 77778"/>
              <a:gd name="adj2" fmla="val 169699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-z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7361" name="Rectangle 65"/>
          <p:cNvSpPr/>
          <p:nvPr/>
        </p:nvSpPr>
        <p:spPr>
          <a:xfrm>
            <a:off x="3406775" y="3492500"/>
            <a:ext cx="601663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b="0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567362" name="Rectangle 66"/>
          <p:cNvSpPr/>
          <p:nvPr/>
        </p:nvSpPr>
        <p:spPr>
          <a:xfrm>
            <a:off x="3573463" y="5500688"/>
            <a:ext cx="601662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b="0" dirty="0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67363" name="Line 67"/>
          <p:cNvSpPr/>
          <p:nvPr/>
        </p:nvSpPr>
        <p:spPr>
          <a:xfrm>
            <a:off x="4487863" y="4659313"/>
            <a:ext cx="2033587" cy="5461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oval" w="med" len="med"/>
            <a:tailEnd type="oval" w="med" len="med"/>
          </a:ln>
        </p:spPr>
      </p:sp>
      <p:sp>
        <p:nvSpPr>
          <p:cNvPr id="567365" name="AutoShape 69"/>
          <p:cNvSpPr/>
          <p:nvPr/>
        </p:nvSpPr>
        <p:spPr>
          <a:xfrm>
            <a:off x="6708775" y="3382963"/>
            <a:ext cx="1257300" cy="419100"/>
          </a:xfrm>
          <a:prstGeom prst="wedgeRectCallout">
            <a:avLst>
              <a:gd name="adj1" fmla="val -137375"/>
              <a:gd name="adj2" fmla="val 324241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z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-z</a:t>
            </a:r>
            <a:r>
              <a:rPr lang="en-US" altLang="zh-CN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7366" name="Line 70"/>
          <p:cNvSpPr/>
          <p:nvPr/>
        </p:nvSpPr>
        <p:spPr>
          <a:xfrm flipV="1">
            <a:off x="3929063" y="5205413"/>
            <a:ext cx="2578100" cy="3810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67367" name="AutoShape 71"/>
          <p:cNvSpPr/>
          <p:nvPr/>
        </p:nvSpPr>
        <p:spPr>
          <a:xfrm rot="3371966">
            <a:off x="3465513" y="5141913"/>
            <a:ext cx="895350" cy="939800"/>
          </a:xfrm>
          <a:custGeom>
            <a:avLst/>
            <a:gdLst>
              <a:gd name="txL" fmla="*/ 4661 w 21600"/>
              <a:gd name="txT" fmla="*/ 0 h 21600"/>
              <a:gd name="txR" fmla="*/ 16939 w 21600"/>
              <a:gd name="txB" fmla="*/ 3510 h 21600"/>
            </a:gdLst>
            <a:ahLst/>
            <a:cxnLst>
              <a:cxn ang="0">
                <a:pos x="447675" y="0"/>
              </a:cxn>
              <a:cxn ang="0">
                <a:pos x="281165" y="79448"/>
              </a:cxn>
              <a:cxn ang="0">
                <a:pos x="447675" y="84364"/>
              </a:cxn>
              <a:cxn ang="0">
                <a:pos x="614185" y="79448"/>
              </a:cxn>
            </a:cxnLst>
            <a:rect l="txL" t="txT" r="txR" b="txB"/>
            <a:pathLst>
              <a:path w="21600" h="21600">
                <a:moveTo>
                  <a:pt x="7180" y="2712"/>
                </a:moveTo>
                <a:cubicBezTo>
                  <a:pt x="8318" y="2202"/>
                  <a:pt x="9552" y="1938"/>
                  <a:pt x="10800" y="1939"/>
                </a:cubicBezTo>
                <a:cubicBezTo>
                  <a:pt x="12047" y="1939"/>
                  <a:pt x="13281" y="2202"/>
                  <a:pt x="14419" y="2712"/>
                </a:cubicBezTo>
                <a:lnTo>
                  <a:pt x="15212" y="942"/>
                </a:lnTo>
                <a:cubicBezTo>
                  <a:pt x="13824" y="321"/>
                  <a:pt x="12320" y="-1"/>
                  <a:pt x="10799" y="0"/>
                </a:cubicBezTo>
                <a:cubicBezTo>
                  <a:pt x="9279" y="0"/>
                  <a:pt x="7775" y="321"/>
                  <a:pt x="6387" y="942"/>
                </a:cubicBezTo>
                <a:close/>
              </a:path>
            </a:pathLst>
          </a:custGeom>
          <a:solidFill>
            <a:srgbClr val="FF0000"/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67369" name="Rectangle 73"/>
          <p:cNvSpPr>
            <a:spLocks noChangeArrowheads="1"/>
          </p:cNvSpPr>
          <p:nvPr/>
        </p:nvSpPr>
        <p:spPr bwMode="auto">
          <a:xfrm>
            <a:off x="4230688" y="5013325"/>
            <a:ext cx="3762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1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Symbol" panose="05050102010706020507" pitchFamily="18" charset="2"/>
              </a:rPr>
              <a:t></a:t>
            </a:r>
          </a:p>
        </p:txBody>
      </p:sp>
      <p:grpSp>
        <p:nvGrpSpPr>
          <p:cNvPr id="2" name="Group 75"/>
          <p:cNvGrpSpPr/>
          <p:nvPr/>
        </p:nvGrpSpPr>
        <p:grpSpPr>
          <a:xfrm rot="-4405850">
            <a:off x="3968750" y="5122863"/>
            <a:ext cx="153988" cy="220662"/>
            <a:chOff x="1696" y="3131"/>
            <a:chExt cx="170" cy="195"/>
          </a:xfrm>
        </p:grpSpPr>
        <p:sp>
          <p:nvSpPr>
            <p:cNvPr id="23594" name="Line 76"/>
            <p:cNvSpPr/>
            <p:nvPr/>
          </p:nvSpPr>
          <p:spPr>
            <a:xfrm>
              <a:off x="1696" y="3131"/>
              <a:ext cx="162" cy="17"/>
            </a:xfrm>
            <a:prstGeom prst="line">
              <a:avLst/>
            </a:prstGeom>
            <a:ln w="571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3595" name="Line 77"/>
            <p:cNvSpPr/>
            <p:nvPr/>
          </p:nvSpPr>
          <p:spPr>
            <a:xfrm flipH="1">
              <a:off x="1842" y="3140"/>
              <a:ext cx="24" cy="186"/>
            </a:xfrm>
            <a:prstGeom prst="line">
              <a:avLst/>
            </a:prstGeom>
            <a:ln w="57150" cap="flat" cmpd="sng">
              <a:solidFill>
                <a:srgbClr val="CC3300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7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7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7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67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67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67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67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6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6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6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6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6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6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6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6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6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67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56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6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567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6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56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6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9" dur="500"/>
                                        <p:tgtEl>
                                          <p:spTgt spid="56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67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8" dur="500"/>
                                        <p:tgtEl>
                                          <p:spTgt spid="56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56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56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56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7314" grpId="0"/>
      <p:bldP spid="567331" grpId="0" animBg="1"/>
      <p:bldP spid="567345" grpId="0"/>
      <p:bldP spid="567347" grpId="0"/>
      <p:bldP spid="567348" grpId="0"/>
      <p:bldP spid="567349" grpId="0"/>
      <p:bldP spid="567360" grpId="0" animBg="1"/>
      <p:bldP spid="567361" grpId="0"/>
      <p:bldP spid="567362" grpId="0"/>
      <p:bldP spid="567365" grpId="0" animBg="1"/>
      <p:bldP spid="567367" grpId="0" animBg="1"/>
      <p:bldP spid="5673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2280FC-448B-461B-9F40-03DB453EE7F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125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平面的投影图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5354638" y="2974975"/>
            <a:ext cx="1981200" cy="3014663"/>
            <a:chOff x="4224" y="768"/>
            <a:chExt cx="1248" cy="1899"/>
          </a:xfrm>
        </p:grpSpPr>
        <p:sp>
          <p:nvSpPr>
            <p:cNvPr id="5199" name="Line 4"/>
            <p:cNvSpPr/>
            <p:nvPr/>
          </p:nvSpPr>
          <p:spPr>
            <a:xfrm>
              <a:off x="4224" y="1824"/>
              <a:ext cx="120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0" name="Line 5"/>
            <p:cNvSpPr/>
            <p:nvPr/>
          </p:nvSpPr>
          <p:spPr>
            <a:xfrm>
              <a:off x="4464" y="1488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1" name="Line 6"/>
            <p:cNvSpPr/>
            <p:nvPr/>
          </p:nvSpPr>
          <p:spPr>
            <a:xfrm>
              <a:off x="4800" y="1008"/>
              <a:ext cx="0" cy="13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2" name="Line 7"/>
            <p:cNvSpPr/>
            <p:nvPr/>
          </p:nvSpPr>
          <p:spPr>
            <a:xfrm>
              <a:off x="5136" y="1680"/>
              <a:ext cx="0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3" name="Line 8"/>
            <p:cNvSpPr/>
            <p:nvPr/>
          </p:nvSpPr>
          <p:spPr>
            <a:xfrm>
              <a:off x="4464" y="1488"/>
              <a:ext cx="672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4" name="Line 9"/>
            <p:cNvSpPr/>
            <p:nvPr/>
          </p:nvSpPr>
          <p:spPr>
            <a:xfrm>
              <a:off x="4464" y="1968"/>
              <a:ext cx="672" cy="1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5" name="Line 10"/>
            <p:cNvSpPr/>
            <p:nvPr/>
          </p:nvSpPr>
          <p:spPr>
            <a:xfrm flipV="1">
              <a:off x="4464" y="1008"/>
              <a:ext cx="336" cy="4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6" name="Line 11"/>
            <p:cNvSpPr/>
            <p:nvPr/>
          </p:nvSpPr>
          <p:spPr>
            <a:xfrm>
              <a:off x="4464" y="1968"/>
              <a:ext cx="336" cy="4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7" name="Line 12"/>
            <p:cNvSpPr/>
            <p:nvPr/>
          </p:nvSpPr>
          <p:spPr>
            <a:xfrm>
              <a:off x="4800" y="1008"/>
              <a:ext cx="336" cy="6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8" name="Line 13"/>
            <p:cNvSpPr/>
            <p:nvPr/>
          </p:nvSpPr>
          <p:spPr>
            <a:xfrm flipV="1">
              <a:off x="4800" y="2112"/>
              <a:ext cx="336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09" name="Text Box 14"/>
            <p:cNvSpPr txBox="1"/>
            <p:nvPr/>
          </p:nvSpPr>
          <p:spPr>
            <a:xfrm>
              <a:off x="4236" y="1260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210" name="Text Box 15"/>
            <p:cNvSpPr txBox="1"/>
            <p:nvPr/>
          </p:nvSpPr>
          <p:spPr>
            <a:xfrm>
              <a:off x="4239" y="1824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5211" name="Text Box 16"/>
            <p:cNvSpPr txBox="1"/>
            <p:nvPr/>
          </p:nvSpPr>
          <p:spPr>
            <a:xfrm>
              <a:off x="4704" y="768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212" name="Text Box 17"/>
            <p:cNvSpPr txBox="1"/>
            <p:nvPr/>
          </p:nvSpPr>
          <p:spPr>
            <a:xfrm>
              <a:off x="5088" y="1485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213" name="Text Box 18"/>
            <p:cNvSpPr txBox="1"/>
            <p:nvPr/>
          </p:nvSpPr>
          <p:spPr>
            <a:xfrm>
              <a:off x="4659" y="2379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5214" name="Text Box 19"/>
            <p:cNvSpPr txBox="1"/>
            <p:nvPr/>
          </p:nvSpPr>
          <p:spPr>
            <a:xfrm>
              <a:off x="5094" y="1938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</p:grpSp>
      <p:grpSp>
        <p:nvGrpSpPr>
          <p:cNvPr id="3" name="Group 20"/>
          <p:cNvGrpSpPr/>
          <p:nvPr/>
        </p:nvGrpSpPr>
        <p:grpSpPr>
          <a:xfrm>
            <a:off x="2222500" y="3305175"/>
            <a:ext cx="2686050" cy="2490788"/>
            <a:chOff x="1920" y="2565"/>
            <a:chExt cx="1692" cy="1569"/>
          </a:xfrm>
        </p:grpSpPr>
        <p:sp>
          <p:nvSpPr>
            <p:cNvPr id="5182" name="Line 21"/>
            <p:cNvSpPr/>
            <p:nvPr/>
          </p:nvSpPr>
          <p:spPr>
            <a:xfrm>
              <a:off x="1920" y="3408"/>
              <a:ext cx="168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83" name="Line 22"/>
            <p:cNvSpPr/>
            <p:nvPr/>
          </p:nvSpPr>
          <p:spPr>
            <a:xfrm>
              <a:off x="2400" y="2832"/>
              <a:ext cx="384" cy="4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84" name="Line 23"/>
            <p:cNvSpPr/>
            <p:nvPr/>
          </p:nvSpPr>
          <p:spPr>
            <a:xfrm>
              <a:off x="2976" y="2784"/>
              <a:ext cx="384" cy="4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85" name="Line 24"/>
            <p:cNvSpPr/>
            <p:nvPr/>
          </p:nvSpPr>
          <p:spPr>
            <a:xfrm flipH="1">
              <a:off x="2400" y="3696"/>
              <a:ext cx="384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86" name="Line 25"/>
            <p:cNvSpPr/>
            <p:nvPr/>
          </p:nvSpPr>
          <p:spPr>
            <a:xfrm flipH="1">
              <a:off x="2976" y="3648"/>
              <a:ext cx="384" cy="28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87" name="Line 26"/>
            <p:cNvSpPr/>
            <p:nvPr/>
          </p:nvSpPr>
          <p:spPr>
            <a:xfrm>
              <a:off x="2400" y="2832"/>
              <a:ext cx="0" cy="115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88" name="Line 27"/>
            <p:cNvSpPr/>
            <p:nvPr/>
          </p:nvSpPr>
          <p:spPr>
            <a:xfrm>
              <a:off x="2784" y="3264"/>
              <a:ext cx="0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89" name="Line 28"/>
            <p:cNvSpPr/>
            <p:nvPr/>
          </p:nvSpPr>
          <p:spPr>
            <a:xfrm>
              <a:off x="2976" y="2784"/>
              <a:ext cx="0" cy="115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0" name="Line 29"/>
            <p:cNvSpPr/>
            <p:nvPr/>
          </p:nvSpPr>
          <p:spPr>
            <a:xfrm>
              <a:off x="3360" y="3216"/>
              <a:ext cx="0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91" name="Text Box 30"/>
            <p:cNvSpPr txBox="1"/>
            <p:nvPr/>
          </p:nvSpPr>
          <p:spPr>
            <a:xfrm>
              <a:off x="2256" y="2592"/>
              <a:ext cx="39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92" name="Text Box 31"/>
            <p:cNvSpPr txBox="1"/>
            <p:nvPr/>
          </p:nvSpPr>
          <p:spPr>
            <a:xfrm>
              <a:off x="2717" y="3008"/>
              <a:ext cx="43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93" name="Text Box 32"/>
            <p:cNvSpPr txBox="1"/>
            <p:nvPr/>
          </p:nvSpPr>
          <p:spPr>
            <a:xfrm>
              <a:off x="3324" y="2999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  <p:sp>
          <p:nvSpPr>
            <p:cNvPr id="5194" name="Text Box 33"/>
            <p:cNvSpPr txBox="1"/>
            <p:nvPr/>
          </p:nvSpPr>
          <p:spPr>
            <a:xfrm>
              <a:off x="2174" y="3831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5195" name="Text Box 34"/>
            <p:cNvSpPr txBox="1"/>
            <p:nvPr/>
          </p:nvSpPr>
          <p:spPr>
            <a:xfrm>
              <a:off x="2736" y="3600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5196" name="Text Box 35"/>
            <p:cNvSpPr txBox="1"/>
            <p:nvPr/>
          </p:nvSpPr>
          <p:spPr>
            <a:xfrm>
              <a:off x="3312" y="3552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5197" name="Text Box 36"/>
            <p:cNvSpPr txBox="1"/>
            <p:nvPr/>
          </p:nvSpPr>
          <p:spPr>
            <a:xfrm>
              <a:off x="2793" y="2565"/>
              <a:ext cx="3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98" name="Text Box 37"/>
            <p:cNvSpPr txBox="1"/>
            <p:nvPr/>
          </p:nvSpPr>
          <p:spPr>
            <a:xfrm>
              <a:off x="2730" y="3846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grpSp>
        <p:nvGrpSpPr>
          <p:cNvPr id="5128" name="Group 38"/>
          <p:cNvGrpSpPr/>
          <p:nvPr/>
        </p:nvGrpSpPr>
        <p:grpSpPr>
          <a:xfrm>
            <a:off x="1023938" y="307975"/>
            <a:ext cx="1905000" cy="2851150"/>
            <a:chOff x="375" y="649"/>
            <a:chExt cx="1200" cy="1796"/>
          </a:xfrm>
        </p:grpSpPr>
        <p:sp>
          <p:nvSpPr>
            <p:cNvPr id="5165" name="Text Box 39"/>
            <p:cNvSpPr txBox="1"/>
            <p:nvPr/>
          </p:nvSpPr>
          <p:spPr>
            <a:xfrm>
              <a:off x="937" y="649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  <p:grpSp>
          <p:nvGrpSpPr>
            <p:cNvPr id="5166" name="Group 40"/>
            <p:cNvGrpSpPr/>
            <p:nvPr/>
          </p:nvGrpSpPr>
          <p:grpSpPr>
            <a:xfrm>
              <a:off x="375" y="738"/>
              <a:ext cx="1200" cy="1707"/>
              <a:chOff x="357" y="967"/>
              <a:chExt cx="1200" cy="1707"/>
            </a:xfrm>
          </p:grpSpPr>
          <p:sp>
            <p:nvSpPr>
              <p:cNvPr id="5167" name="Text Box 41"/>
              <p:cNvSpPr txBox="1"/>
              <p:nvPr/>
            </p:nvSpPr>
            <p:spPr>
              <a:xfrm>
                <a:off x="1176" y="1368"/>
                <a:ext cx="33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68" name="Line 42"/>
              <p:cNvSpPr/>
              <p:nvPr/>
            </p:nvSpPr>
            <p:spPr>
              <a:xfrm>
                <a:off x="357" y="1838"/>
                <a:ext cx="1200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69" name="Line 43"/>
              <p:cNvSpPr/>
              <p:nvPr/>
            </p:nvSpPr>
            <p:spPr>
              <a:xfrm>
                <a:off x="597" y="1502"/>
                <a:ext cx="0" cy="48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70" name="Line 44"/>
              <p:cNvSpPr/>
              <p:nvPr/>
            </p:nvSpPr>
            <p:spPr>
              <a:xfrm>
                <a:off x="933" y="1022"/>
                <a:ext cx="0" cy="13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71" name="Line 45"/>
              <p:cNvSpPr/>
              <p:nvPr/>
            </p:nvSpPr>
            <p:spPr>
              <a:xfrm>
                <a:off x="1269" y="1694"/>
                <a:ext cx="0" cy="43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72" name="Text Box 46"/>
              <p:cNvSpPr txBox="1"/>
              <p:nvPr/>
            </p:nvSpPr>
            <p:spPr>
              <a:xfrm>
                <a:off x="361" y="1207"/>
                <a:ext cx="4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173" name="Text Box 47"/>
              <p:cNvSpPr txBox="1"/>
              <p:nvPr/>
            </p:nvSpPr>
            <p:spPr>
              <a:xfrm>
                <a:off x="375" y="1883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5174" name="Text Box 48"/>
              <p:cNvSpPr txBox="1"/>
              <p:nvPr/>
            </p:nvSpPr>
            <p:spPr>
              <a:xfrm>
                <a:off x="1197" y="2135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5175" name="Text Box 49"/>
              <p:cNvSpPr txBox="1"/>
              <p:nvPr/>
            </p:nvSpPr>
            <p:spPr>
              <a:xfrm>
                <a:off x="890" y="2386"/>
                <a:ext cx="28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5176" name="Oval 50"/>
              <p:cNvSpPr/>
              <p:nvPr/>
            </p:nvSpPr>
            <p:spPr>
              <a:xfrm flipH="1">
                <a:off x="560" y="1474"/>
                <a:ext cx="60" cy="60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77" name="Oval 51"/>
              <p:cNvSpPr/>
              <p:nvPr/>
            </p:nvSpPr>
            <p:spPr>
              <a:xfrm flipH="1">
                <a:off x="564" y="1973"/>
                <a:ext cx="60" cy="60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78" name="Oval 52"/>
              <p:cNvSpPr/>
              <p:nvPr/>
            </p:nvSpPr>
            <p:spPr>
              <a:xfrm flipH="1">
                <a:off x="903" y="967"/>
                <a:ext cx="60" cy="60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79" name="Oval 53"/>
              <p:cNvSpPr/>
              <p:nvPr/>
            </p:nvSpPr>
            <p:spPr>
              <a:xfrm flipH="1">
                <a:off x="899" y="2407"/>
                <a:ext cx="60" cy="60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80" name="Oval 54"/>
              <p:cNvSpPr/>
              <p:nvPr/>
            </p:nvSpPr>
            <p:spPr>
              <a:xfrm flipH="1">
                <a:off x="1242" y="1634"/>
                <a:ext cx="60" cy="60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81" name="Oval 55"/>
              <p:cNvSpPr/>
              <p:nvPr/>
            </p:nvSpPr>
            <p:spPr>
              <a:xfrm flipH="1">
                <a:off x="1237" y="2115"/>
                <a:ext cx="60" cy="60"/>
              </a:xfrm>
              <a:prstGeom prst="ellipse">
                <a:avLst/>
              </a:prstGeom>
              <a:solidFill>
                <a:schemeClr val="bg1"/>
              </a:solidFill>
              <a:ln w="190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Group 56"/>
          <p:cNvGrpSpPr/>
          <p:nvPr/>
        </p:nvGrpSpPr>
        <p:grpSpPr>
          <a:xfrm>
            <a:off x="3833813" y="271463"/>
            <a:ext cx="1935162" cy="2606675"/>
            <a:chOff x="2145" y="563"/>
            <a:chExt cx="1219" cy="1642"/>
          </a:xfrm>
        </p:grpSpPr>
        <p:sp>
          <p:nvSpPr>
            <p:cNvPr id="5151" name="Text Box 57"/>
            <p:cNvSpPr txBox="1"/>
            <p:nvPr/>
          </p:nvSpPr>
          <p:spPr>
            <a:xfrm>
              <a:off x="3028" y="1199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52" name="Line 58"/>
            <p:cNvSpPr/>
            <p:nvPr/>
          </p:nvSpPr>
          <p:spPr>
            <a:xfrm>
              <a:off x="2145" y="1596"/>
              <a:ext cx="120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53" name="Line 59"/>
            <p:cNvSpPr/>
            <p:nvPr/>
          </p:nvSpPr>
          <p:spPr>
            <a:xfrm>
              <a:off x="2385" y="1260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54" name="Line 60"/>
            <p:cNvSpPr/>
            <p:nvPr/>
          </p:nvSpPr>
          <p:spPr>
            <a:xfrm>
              <a:off x="2721" y="780"/>
              <a:ext cx="0" cy="13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55" name="Line 61"/>
            <p:cNvSpPr/>
            <p:nvPr/>
          </p:nvSpPr>
          <p:spPr>
            <a:xfrm>
              <a:off x="3057" y="1452"/>
              <a:ext cx="0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56" name="Line 62"/>
            <p:cNvSpPr/>
            <p:nvPr/>
          </p:nvSpPr>
          <p:spPr>
            <a:xfrm>
              <a:off x="2385" y="1260"/>
              <a:ext cx="672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57" name="Line 63"/>
            <p:cNvSpPr/>
            <p:nvPr/>
          </p:nvSpPr>
          <p:spPr>
            <a:xfrm>
              <a:off x="2385" y="1740"/>
              <a:ext cx="672" cy="1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58" name="Text Box 64"/>
            <p:cNvSpPr txBox="1"/>
            <p:nvPr/>
          </p:nvSpPr>
          <p:spPr>
            <a:xfrm>
              <a:off x="2241" y="1020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59" name="Text Box 65"/>
            <p:cNvSpPr txBox="1"/>
            <p:nvPr/>
          </p:nvSpPr>
          <p:spPr>
            <a:xfrm>
              <a:off x="2163" y="1641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5160" name="Text Box 66"/>
            <p:cNvSpPr txBox="1"/>
            <p:nvPr/>
          </p:nvSpPr>
          <p:spPr>
            <a:xfrm>
              <a:off x="2469" y="563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  <p:sp>
          <p:nvSpPr>
            <p:cNvPr id="5161" name="Text Box 67"/>
            <p:cNvSpPr txBox="1"/>
            <p:nvPr/>
          </p:nvSpPr>
          <p:spPr>
            <a:xfrm>
              <a:off x="3003" y="1828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5162" name="Text Box 68"/>
            <p:cNvSpPr txBox="1"/>
            <p:nvPr/>
          </p:nvSpPr>
          <p:spPr>
            <a:xfrm>
              <a:off x="2494" y="1917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5163" name="Oval 69"/>
            <p:cNvSpPr/>
            <p:nvPr/>
          </p:nvSpPr>
          <p:spPr>
            <a:xfrm flipH="1">
              <a:off x="2697" y="2139"/>
              <a:ext cx="60" cy="60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5164" name="Oval 70"/>
            <p:cNvSpPr/>
            <p:nvPr/>
          </p:nvSpPr>
          <p:spPr>
            <a:xfrm flipH="1">
              <a:off x="2692" y="717"/>
              <a:ext cx="60" cy="60"/>
            </a:xfrm>
            <a:prstGeom prst="ellipse">
              <a:avLst/>
            </a:prstGeom>
            <a:solidFill>
              <a:schemeClr val="bg1"/>
            </a:solidFill>
            <a:ln w="190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71"/>
          <p:cNvGrpSpPr/>
          <p:nvPr/>
        </p:nvGrpSpPr>
        <p:grpSpPr>
          <a:xfrm>
            <a:off x="6407150" y="285750"/>
            <a:ext cx="2139950" cy="2873375"/>
            <a:chOff x="4013" y="533"/>
            <a:chExt cx="1348" cy="1810"/>
          </a:xfrm>
        </p:grpSpPr>
        <p:sp>
          <p:nvSpPr>
            <p:cNvPr id="5137" name="Text Box 72"/>
            <p:cNvSpPr txBox="1"/>
            <p:nvPr/>
          </p:nvSpPr>
          <p:spPr>
            <a:xfrm>
              <a:off x="4929" y="1253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38" name="Line 73"/>
            <p:cNvSpPr/>
            <p:nvPr/>
          </p:nvSpPr>
          <p:spPr>
            <a:xfrm>
              <a:off x="4061" y="1660"/>
              <a:ext cx="120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39" name="Line 74"/>
            <p:cNvSpPr/>
            <p:nvPr/>
          </p:nvSpPr>
          <p:spPr>
            <a:xfrm>
              <a:off x="4301" y="1324"/>
              <a:ext cx="0" cy="48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0" name="Line 75"/>
            <p:cNvSpPr/>
            <p:nvPr/>
          </p:nvSpPr>
          <p:spPr>
            <a:xfrm>
              <a:off x="4637" y="844"/>
              <a:ext cx="0" cy="139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1" name="Line 76"/>
            <p:cNvSpPr/>
            <p:nvPr/>
          </p:nvSpPr>
          <p:spPr>
            <a:xfrm>
              <a:off x="4973" y="1516"/>
              <a:ext cx="0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2" name="Line 77"/>
            <p:cNvSpPr/>
            <p:nvPr/>
          </p:nvSpPr>
          <p:spPr>
            <a:xfrm>
              <a:off x="4301" y="1324"/>
              <a:ext cx="672" cy="19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3" name="Line 78"/>
            <p:cNvSpPr/>
            <p:nvPr/>
          </p:nvSpPr>
          <p:spPr>
            <a:xfrm>
              <a:off x="4301" y="1804"/>
              <a:ext cx="672" cy="1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4" name="Line 79"/>
            <p:cNvSpPr/>
            <p:nvPr/>
          </p:nvSpPr>
          <p:spPr>
            <a:xfrm flipV="1">
              <a:off x="4301" y="844"/>
              <a:ext cx="336" cy="48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5" name="Line 80"/>
            <p:cNvSpPr/>
            <p:nvPr/>
          </p:nvSpPr>
          <p:spPr>
            <a:xfrm>
              <a:off x="4301" y="1804"/>
              <a:ext cx="336" cy="4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46" name="Text Box 81"/>
            <p:cNvSpPr txBox="1"/>
            <p:nvPr/>
          </p:nvSpPr>
          <p:spPr>
            <a:xfrm>
              <a:off x="4013" y="1084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47" name="Text Box 82"/>
            <p:cNvSpPr txBox="1"/>
            <p:nvPr/>
          </p:nvSpPr>
          <p:spPr>
            <a:xfrm>
              <a:off x="4058" y="1678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5148" name="Text Box 83"/>
            <p:cNvSpPr txBox="1"/>
            <p:nvPr/>
          </p:nvSpPr>
          <p:spPr>
            <a:xfrm>
              <a:off x="4384" y="533"/>
              <a:ext cx="3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49" name="Text Box 84"/>
            <p:cNvSpPr txBox="1"/>
            <p:nvPr/>
          </p:nvSpPr>
          <p:spPr>
            <a:xfrm>
              <a:off x="4976" y="1804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5150" name="Text Box 85"/>
            <p:cNvSpPr txBox="1"/>
            <p:nvPr/>
          </p:nvSpPr>
          <p:spPr>
            <a:xfrm>
              <a:off x="4681" y="2055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</p:grpSp>
      <p:sp>
        <p:nvSpPr>
          <p:cNvPr id="5131" name="Text Box 86"/>
          <p:cNvSpPr txBox="1"/>
          <p:nvPr/>
        </p:nvSpPr>
        <p:spPr>
          <a:xfrm>
            <a:off x="1504950" y="2957513"/>
            <a:ext cx="882650" cy="519112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i="0" dirty="0">
                <a:solidFill>
                  <a:srgbClr val="000066"/>
                </a:solidFill>
                <a:latin typeface="Times New Roman" panose="02020603050405020304" pitchFamily="18" charset="0"/>
              </a:rPr>
              <a:t>三点</a:t>
            </a:r>
          </a:p>
        </p:txBody>
      </p:sp>
      <p:sp>
        <p:nvSpPr>
          <p:cNvPr id="532567" name="Text Box 87"/>
          <p:cNvSpPr txBox="1"/>
          <p:nvPr/>
        </p:nvSpPr>
        <p:spPr>
          <a:xfrm>
            <a:off x="3943350" y="2917825"/>
            <a:ext cx="1587500" cy="519113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i="0" dirty="0">
                <a:solidFill>
                  <a:srgbClr val="000066"/>
                </a:solidFill>
                <a:latin typeface="Times New Roman" panose="02020603050405020304" pitchFamily="18" charset="0"/>
              </a:rPr>
              <a:t>点和直线</a:t>
            </a:r>
          </a:p>
        </p:txBody>
      </p:sp>
      <p:sp>
        <p:nvSpPr>
          <p:cNvPr id="532568" name="Text Box 88"/>
          <p:cNvSpPr txBox="1"/>
          <p:nvPr/>
        </p:nvSpPr>
        <p:spPr>
          <a:xfrm>
            <a:off x="6707188" y="2938463"/>
            <a:ext cx="1943100" cy="519112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i="0" dirty="0">
                <a:solidFill>
                  <a:srgbClr val="000066"/>
                </a:solidFill>
                <a:latin typeface="Times New Roman" panose="02020603050405020304" pitchFamily="18" charset="0"/>
              </a:rPr>
              <a:t>两相交直线</a:t>
            </a:r>
          </a:p>
        </p:txBody>
      </p:sp>
      <p:sp>
        <p:nvSpPr>
          <p:cNvPr id="532569" name="Text Box 89"/>
          <p:cNvSpPr txBox="1"/>
          <p:nvPr/>
        </p:nvSpPr>
        <p:spPr>
          <a:xfrm>
            <a:off x="2662238" y="5780088"/>
            <a:ext cx="1943100" cy="519112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i="0" dirty="0">
                <a:solidFill>
                  <a:srgbClr val="000066"/>
                </a:solidFill>
                <a:latin typeface="Times New Roman" panose="02020603050405020304" pitchFamily="18" charset="0"/>
              </a:rPr>
              <a:t>两平行直线</a:t>
            </a:r>
          </a:p>
        </p:txBody>
      </p:sp>
      <p:sp>
        <p:nvSpPr>
          <p:cNvPr id="532570" name="Text Box 90"/>
          <p:cNvSpPr txBox="1"/>
          <p:nvPr/>
        </p:nvSpPr>
        <p:spPr>
          <a:xfrm>
            <a:off x="5653088" y="5810250"/>
            <a:ext cx="1587500" cy="519113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i="0" dirty="0">
                <a:solidFill>
                  <a:srgbClr val="000066"/>
                </a:solidFill>
                <a:latin typeface="Times New Roman" panose="02020603050405020304" pitchFamily="18" charset="0"/>
              </a:rPr>
              <a:t>平面图形</a:t>
            </a:r>
          </a:p>
        </p:txBody>
      </p:sp>
      <p:sp>
        <p:nvSpPr>
          <p:cNvPr id="532571" name="AutoShape 91"/>
          <p:cNvSpPr>
            <a:spLocks noChangeArrowheads="1"/>
          </p:cNvSpPr>
          <p:nvPr/>
        </p:nvSpPr>
        <p:spPr bwMode="auto">
          <a:xfrm>
            <a:off x="176213" y="3335338"/>
            <a:ext cx="2192338" cy="1733550"/>
          </a:xfrm>
          <a:prstGeom prst="star16">
            <a:avLst>
              <a:gd name="adj" fmla="val 39606"/>
            </a:avLst>
          </a:prstGeom>
          <a:solidFill>
            <a:srgbClr val="CCFFCC">
              <a:alpha val="73000"/>
            </a:srgbClr>
          </a:solidFill>
          <a:ln w="4826">
            <a:solidFill>
              <a:srgbClr val="1F1A17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五种类型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可相互转换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A5002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宋体" panose="02010600040101010101" pitchFamily="2" charset="-122"/>
              <a:ea typeface="华文宋体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3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7" grpId="0"/>
      <p:bldP spid="532568" grpId="0"/>
      <p:bldP spid="532569" grpId="0"/>
      <p:bldP spid="532570" grpId="0"/>
      <p:bldP spid="53257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DCC4952-BFA3-4CA2-9189-8062098E0F0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1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5605" name="AutoShape 2"/>
          <p:cNvSpPr/>
          <p:nvPr/>
        </p:nvSpPr>
        <p:spPr>
          <a:xfrm rot="-976390">
            <a:off x="727075" y="1203325"/>
            <a:ext cx="2366963" cy="2084388"/>
          </a:xfrm>
          <a:prstGeom prst="parallelogram">
            <a:avLst>
              <a:gd name="adj" fmla="val 28888"/>
            </a:avLst>
          </a:prstGeom>
          <a:solidFill>
            <a:srgbClr val="CCFFCC"/>
          </a:solidFill>
          <a:ln w="4826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5606" name="Text Box 3"/>
          <p:cNvSpPr txBox="1"/>
          <p:nvPr/>
        </p:nvSpPr>
        <p:spPr>
          <a:xfrm>
            <a:off x="1128713" y="1376363"/>
            <a:ext cx="5365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1331913" y="1195388"/>
            <a:ext cx="1371600" cy="1873250"/>
            <a:chOff x="1239" y="1125"/>
            <a:chExt cx="864" cy="1180"/>
          </a:xfrm>
        </p:grpSpPr>
        <p:sp>
          <p:nvSpPr>
            <p:cNvPr id="25639" name="Line 5"/>
            <p:cNvSpPr/>
            <p:nvPr/>
          </p:nvSpPr>
          <p:spPr>
            <a:xfrm flipH="1">
              <a:off x="1481" y="1381"/>
              <a:ext cx="475" cy="704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40" name="Text Box 6"/>
            <p:cNvSpPr txBox="1"/>
            <p:nvPr/>
          </p:nvSpPr>
          <p:spPr>
            <a:xfrm>
              <a:off x="1765" y="1125"/>
              <a:ext cx="33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  <p:sp>
          <p:nvSpPr>
            <p:cNvPr id="25641" name="Text Box 7"/>
            <p:cNvSpPr txBox="1"/>
            <p:nvPr/>
          </p:nvSpPr>
          <p:spPr>
            <a:xfrm>
              <a:off x="1239" y="2017"/>
              <a:ext cx="33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</p:grpSp>
      <p:grpSp>
        <p:nvGrpSpPr>
          <p:cNvPr id="3" name="Group 8"/>
          <p:cNvGrpSpPr/>
          <p:nvPr/>
        </p:nvGrpSpPr>
        <p:grpSpPr>
          <a:xfrm>
            <a:off x="1725613" y="1601788"/>
            <a:ext cx="2349500" cy="2038350"/>
            <a:chOff x="1487" y="1381"/>
            <a:chExt cx="1480" cy="1284"/>
          </a:xfrm>
        </p:grpSpPr>
        <p:sp>
          <p:nvSpPr>
            <p:cNvPr id="25633" name="Line 9"/>
            <p:cNvSpPr/>
            <p:nvPr/>
          </p:nvSpPr>
          <p:spPr>
            <a:xfrm>
              <a:off x="1957" y="1381"/>
              <a:ext cx="685" cy="402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34" name="Line 10"/>
            <p:cNvSpPr/>
            <p:nvPr/>
          </p:nvSpPr>
          <p:spPr>
            <a:xfrm>
              <a:off x="1487" y="2072"/>
              <a:ext cx="685" cy="402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5635" name="Group 11"/>
            <p:cNvGrpSpPr/>
            <p:nvPr/>
          </p:nvGrpSpPr>
          <p:grpSpPr>
            <a:xfrm>
              <a:off x="2149" y="1615"/>
              <a:ext cx="818" cy="1050"/>
              <a:chOff x="2149" y="1615"/>
              <a:chExt cx="818" cy="1050"/>
            </a:xfrm>
          </p:grpSpPr>
          <p:sp>
            <p:nvSpPr>
              <p:cNvPr id="25636" name="Line 12"/>
              <p:cNvSpPr/>
              <p:nvPr/>
            </p:nvSpPr>
            <p:spPr>
              <a:xfrm flipH="1">
                <a:off x="2172" y="1761"/>
                <a:ext cx="475" cy="704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5637" name="Text Box 13"/>
              <p:cNvSpPr txBox="1"/>
              <p:nvPr/>
            </p:nvSpPr>
            <p:spPr>
              <a:xfrm>
                <a:off x="2149" y="2377"/>
                <a:ext cx="33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25638" name="Text Box 14"/>
              <p:cNvSpPr txBox="1"/>
              <p:nvPr/>
            </p:nvSpPr>
            <p:spPr>
              <a:xfrm>
                <a:off x="2629" y="1615"/>
                <a:ext cx="33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</p:grpSp>
      </p:grpSp>
      <p:grpSp>
        <p:nvGrpSpPr>
          <p:cNvPr id="5" name="Group 15"/>
          <p:cNvGrpSpPr/>
          <p:nvPr/>
        </p:nvGrpSpPr>
        <p:grpSpPr>
          <a:xfrm>
            <a:off x="4919663" y="1330325"/>
            <a:ext cx="2068512" cy="1836738"/>
            <a:chOff x="3207" y="964"/>
            <a:chExt cx="1303" cy="1157"/>
          </a:xfrm>
        </p:grpSpPr>
        <p:sp>
          <p:nvSpPr>
            <p:cNvPr id="25631" name="AutoShape 16"/>
            <p:cNvSpPr/>
            <p:nvPr/>
          </p:nvSpPr>
          <p:spPr>
            <a:xfrm rot="-976390">
              <a:off x="3207" y="964"/>
              <a:ext cx="1303" cy="1157"/>
            </a:xfrm>
            <a:prstGeom prst="parallelogram">
              <a:avLst>
                <a:gd name="adj" fmla="val 29020"/>
              </a:avLst>
            </a:prstGeom>
            <a:solidFill>
              <a:srgbClr val="CCFFCC"/>
            </a:solidFill>
            <a:ln w="4826" cap="flat" cmpd="sng">
              <a:solidFill>
                <a:srgbClr val="00CC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5632" name="Text Box 17"/>
            <p:cNvSpPr txBox="1"/>
            <p:nvPr/>
          </p:nvSpPr>
          <p:spPr>
            <a:xfrm>
              <a:off x="3365" y="1024"/>
              <a:ext cx="33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P</a:t>
              </a:r>
            </a:p>
          </p:txBody>
        </p:sp>
      </p:grpSp>
      <p:grpSp>
        <p:nvGrpSpPr>
          <p:cNvPr id="6" name="Group 18"/>
          <p:cNvGrpSpPr/>
          <p:nvPr/>
        </p:nvGrpSpPr>
        <p:grpSpPr>
          <a:xfrm>
            <a:off x="6697663" y="1119188"/>
            <a:ext cx="2068512" cy="1836737"/>
            <a:chOff x="4327" y="831"/>
            <a:chExt cx="1303" cy="1157"/>
          </a:xfrm>
        </p:grpSpPr>
        <p:sp>
          <p:nvSpPr>
            <p:cNvPr id="25629" name="AutoShape 19"/>
            <p:cNvSpPr/>
            <p:nvPr/>
          </p:nvSpPr>
          <p:spPr>
            <a:xfrm rot="-976390">
              <a:off x="4327" y="831"/>
              <a:ext cx="1303" cy="1157"/>
            </a:xfrm>
            <a:prstGeom prst="parallelogram">
              <a:avLst>
                <a:gd name="adj" fmla="val 29020"/>
              </a:avLst>
            </a:prstGeom>
            <a:solidFill>
              <a:srgbClr val="FFFF99"/>
            </a:solidFill>
            <a:ln w="4826" cap="flat" cmpd="sng">
              <a:solidFill>
                <a:srgbClr val="FFCC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5630" name="Text Box 20"/>
            <p:cNvSpPr txBox="1"/>
            <p:nvPr/>
          </p:nvSpPr>
          <p:spPr>
            <a:xfrm>
              <a:off x="4493" y="865"/>
              <a:ext cx="33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MS Gothic" panose="020B0609070205080204" pitchFamily="49" charset="-128"/>
                  <a:ea typeface="MS Gothic" panose="020B0609070205080204" pitchFamily="49" charset="-128"/>
                </a:rPr>
                <a:t>Q</a:t>
              </a:r>
            </a:p>
          </p:txBody>
        </p:sp>
      </p:grpSp>
      <p:grpSp>
        <p:nvGrpSpPr>
          <p:cNvPr id="7" name="Group 21"/>
          <p:cNvGrpSpPr/>
          <p:nvPr/>
        </p:nvGrpSpPr>
        <p:grpSpPr>
          <a:xfrm>
            <a:off x="7019925" y="974725"/>
            <a:ext cx="1473200" cy="2103438"/>
            <a:chOff x="4530" y="740"/>
            <a:chExt cx="928" cy="1325"/>
          </a:xfrm>
        </p:grpSpPr>
        <p:sp>
          <p:nvSpPr>
            <p:cNvPr id="25626" name="Line 22"/>
            <p:cNvSpPr/>
            <p:nvPr/>
          </p:nvSpPr>
          <p:spPr>
            <a:xfrm flipH="1">
              <a:off x="4713" y="983"/>
              <a:ext cx="539" cy="869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7" name="Text Box 23"/>
            <p:cNvSpPr txBox="1"/>
            <p:nvPr/>
          </p:nvSpPr>
          <p:spPr>
            <a:xfrm>
              <a:off x="4530" y="1815"/>
              <a:ext cx="33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sz="2000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5628" name="Text Box 24"/>
            <p:cNvSpPr txBox="1"/>
            <p:nvPr/>
          </p:nvSpPr>
          <p:spPr>
            <a:xfrm>
              <a:off x="5120" y="740"/>
              <a:ext cx="33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000" b="0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8" name="Group 25"/>
          <p:cNvGrpSpPr/>
          <p:nvPr/>
        </p:nvGrpSpPr>
        <p:grpSpPr>
          <a:xfrm>
            <a:off x="7316788" y="1454150"/>
            <a:ext cx="1212850" cy="1347788"/>
            <a:chOff x="4717" y="1042"/>
            <a:chExt cx="764" cy="849"/>
          </a:xfrm>
        </p:grpSpPr>
        <p:sp>
          <p:nvSpPr>
            <p:cNvPr id="25623" name="Line 26"/>
            <p:cNvSpPr/>
            <p:nvPr/>
          </p:nvSpPr>
          <p:spPr>
            <a:xfrm>
              <a:off x="4805" y="1239"/>
              <a:ext cx="384" cy="61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4" name="Text Box 27"/>
            <p:cNvSpPr txBox="1"/>
            <p:nvPr/>
          </p:nvSpPr>
          <p:spPr>
            <a:xfrm>
              <a:off x="5143" y="1641"/>
              <a:ext cx="33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sz="2000" b="0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5625" name="Text Box 28"/>
            <p:cNvSpPr txBox="1"/>
            <p:nvPr/>
          </p:nvSpPr>
          <p:spPr>
            <a:xfrm>
              <a:off x="4717" y="1042"/>
              <a:ext cx="33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="0" baseline="-25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9" name="Group 29"/>
          <p:cNvGrpSpPr/>
          <p:nvPr/>
        </p:nvGrpSpPr>
        <p:grpSpPr>
          <a:xfrm>
            <a:off x="5272088" y="1220788"/>
            <a:ext cx="1566862" cy="2011362"/>
            <a:chOff x="3429" y="895"/>
            <a:chExt cx="987" cy="1267"/>
          </a:xfrm>
        </p:grpSpPr>
        <p:sp>
          <p:nvSpPr>
            <p:cNvPr id="25620" name="Line 30"/>
            <p:cNvSpPr/>
            <p:nvPr/>
          </p:nvSpPr>
          <p:spPr>
            <a:xfrm flipH="1">
              <a:off x="3648" y="1097"/>
              <a:ext cx="539" cy="869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1" name="Text Box 31"/>
            <p:cNvSpPr txBox="1"/>
            <p:nvPr/>
          </p:nvSpPr>
          <p:spPr>
            <a:xfrm>
              <a:off x="3429" y="1874"/>
              <a:ext cx="33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25622" name="Text Box 32"/>
            <p:cNvSpPr txBox="1"/>
            <p:nvPr/>
          </p:nvSpPr>
          <p:spPr>
            <a:xfrm>
              <a:off x="4078" y="895"/>
              <a:ext cx="33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</p:grpSp>
      <p:grpSp>
        <p:nvGrpSpPr>
          <p:cNvPr id="10" name="Group 33"/>
          <p:cNvGrpSpPr/>
          <p:nvPr/>
        </p:nvGrpSpPr>
        <p:grpSpPr>
          <a:xfrm>
            <a:off x="5727700" y="1257300"/>
            <a:ext cx="987425" cy="1616075"/>
            <a:chOff x="3716" y="918"/>
            <a:chExt cx="622" cy="1018"/>
          </a:xfrm>
        </p:grpSpPr>
        <p:sp>
          <p:nvSpPr>
            <p:cNvPr id="25617" name="Line 34"/>
            <p:cNvSpPr/>
            <p:nvPr/>
          </p:nvSpPr>
          <p:spPr>
            <a:xfrm>
              <a:off x="3813" y="1143"/>
              <a:ext cx="384" cy="61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8" name="Text Box 35"/>
            <p:cNvSpPr txBox="1"/>
            <p:nvPr/>
          </p:nvSpPr>
          <p:spPr>
            <a:xfrm>
              <a:off x="4000" y="1686"/>
              <a:ext cx="33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25619" name="Text Box 36"/>
            <p:cNvSpPr txBox="1"/>
            <p:nvPr/>
          </p:nvSpPr>
          <p:spPr>
            <a:xfrm>
              <a:off x="3716" y="918"/>
              <a:ext cx="33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sp>
        <p:nvSpPr>
          <p:cNvPr id="504869" name="Text Box 37"/>
          <p:cNvSpPr txBox="1">
            <a:spLocks noChangeArrowheads="1"/>
          </p:cNvSpPr>
          <p:nvPr/>
        </p:nvSpPr>
        <p:spPr bwMode="auto">
          <a:xfrm>
            <a:off x="288925" y="4441825"/>
            <a:ext cx="8332788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如一直线与平面上任一直线平行，则此直线必与该平面平行。如一平面上的相交两直线对应地平行于另一平面上的相交两直线，则此两平面必定平行。</a:t>
            </a:r>
            <a:endParaRPr kumimoji="1" lang="zh-CN" altLang="en-US" sz="2800" i="0" kern="1200" cap="none" spc="0" normalizeH="0" baseline="0" noProof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6" name="Rectangle 3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.3.1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0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8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52EC3A9-444A-4A87-9C03-B93EE31DFE2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6629" name="Group 2"/>
          <p:cNvGrpSpPr/>
          <p:nvPr/>
        </p:nvGrpSpPr>
        <p:grpSpPr>
          <a:xfrm>
            <a:off x="420688" y="1620838"/>
            <a:ext cx="4351337" cy="2365375"/>
            <a:chOff x="420" y="960"/>
            <a:chExt cx="4167" cy="2038"/>
          </a:xfrm>
        </p:grpSpPr>
        <p:sp>
          <p:nvSpPr>
            <p:cNvPr id="26648" name="AutoShape 3"/>
            <p:cNvSpPr/>
            <p:nvPr/>
          </p:nvSpPr>
          <p:spPr>
            <a:xfrm>
              <a:off x="1069" y="1270"/>
              <a:ext cx="2167" cy="1728"/>
            </a:xfrm>
            <a:prstGeom prst="parallelogram">
              <a:avLst>
                <a:gd name="adj" fmla="val 31351"/>
              </a:avLst>
            </a:prstGeom>
            <a:solidFill>
              <a:srgbClr val="CCFFFF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6649" name="Line 4"/>
            <p:cNvSpPr/>
            <p:nvPr/>
          </p:nvSpPr>
          <p:spPr>
            <a:xfrm flipH="1">
              <a:off x="1248" y="1920"/>
              <a:ext cx="1344" cy="48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lgDash"/>
              <a:headEnd type="none" w="med" len="med"/>
              <a:tailEnd type="none" w="med" len="med"/>
            </a:ln>
          </p:spPr>
        </p:sp>
        <p:grpSp>
          <p:nvGrpSpPr>
            <p:cNvPr id="26650" name="Group 5"/>
            <p:cNvGrpSpPr/>
            <p:nvPr/>
          </p:nvGrpSpPr>
          <p:grpSpPr>
            <a:xfrm>
              <a:off x="420" y="2400"/>
              <a:ext cx="828" cy="472"/>
              <a:chOff x="420" y="2400"/>
              <a:chExt cx="828" cy="472"/>
            </a:xfrm>
          </p:grpSpPr>
          <p:sp>
            <p:nvSpPr>
              <p:cNvPr id="26656" name="Text Box 6"/>
              <p:cNvSpPr txBox="1"/>
              <p:nvPr/>
            </p:nvSpPr>
            <p:spPr>
              <a:xfrm>
                <a:off x="420" y="2425"/>
                <a:ext cx="267" cy="4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26657" name="Line 7"/>
              <p:cNvSpPr/>
              <p:nvPr/>
            </p:nvSpPr>
            <p:spPr>
              <a:xfrm flipH="1">
                <a:off x="672" y="2400"/>
                <a:ext cx="576" cy="192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6651" name="Group 8"/>
            <p:cNvGrpSpPr/>
            <p:nvPr/>
          </p:nvGrpSpPr>
          <p:grpSpPr>
            <a:xfrm>
              <a:off x="2544" y="960"/>
              <a:ext cx="2043" cy="1060"/>
              <a:chOff x="2544" y="960"/>
              <a:chExt cx="2043" cy="1060"/>
            </a:xfrm>
          </p:grpSpPr>
          <p:sp>
            <p:nvSpPr>
              <p:cNvPr id="26652" name="Text Box 9"/>
              <p:cNvSpPr txBox="1"/>
              <p:nvPr/>
            </p:nvSpPr>
            <p:spPr>
              <a:xfrm>
                <a:off x="2544" y="1573"/>
                <a:ext cx="268" cy="4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K</a:t>
                </a:r>
                <a:endPara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26653" name="Text Box 10"/>
              <p:cNvSpPr txBox="1"/>
              <p:nvPr/>
            </p:nvSpPr>
            <p:spPr>
              <a:xfrm>
                <a:off x="4319" y="960"/>
                <a:ext cx="268" cy="44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26654" name="Line 11"/>
              <p:cNvSpPr/>
              <p:nvPr/>
            </p:nvSpPr>
            <p:spPr>
              <a:xfrm flipV="1">
                <a:off x="2688" y="1200"/>
                <a:ext cx="1728" cy="672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55" name="Oval 12"/>
              <p:cNvSpPr/>
              <p:nvPr/>
            </p:nvSpPr>
            <p:spPr>
              <a:xfrm>
                <a:off x="2640" y="1824"/>
                <a:ext cx="96" cy="96"/>
              </a:xfrm>
              <a:prstGeom prst="ellipse">
                <a:avLst/>
              </a:prstGeom>
              <a:solidFill>
                <a:srgbClr val="FF3300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6630" name="Group 13"/>
          <p:cNvGrpSpPr/>
          <p:nvPr/>
        </p:nvGrpSpPr>
        <p:grpSpPr>
          <a:xfrm>
            <a:off x="5122863" y="1735138"/>
            <a:ext cx="2146300" cy="2286000"/>
            <a:chOff x="1912" y="804"/>
            <a:chExt cx="1653" cy="1634"/>
          </a:xfrm>
        </p:grpSpPr>
        <p:sp>
          <p:nvSpPr>
            <p:cNvPr id="26646" name="Freeform 14"/>
            <p:cNvSpPr/>
            <p:nvPr/>
          </p:nvSpPr>
          <p:spPr>
            <a:xfrm>
              <a:off x="2134" y="967"/>
              <a:ext cx="1431" cy="1471"/>
            </a:xfrm>
            <a:custGeom>
              <a:avLst/>
              <a:gdLst>
                <a:gd name="txL" fmla="*/ 0 w 1504"/>
                <a:gd name="txT" fmla="*/ 0 h 1584"/>
                <a:gd name="txR" fmla="*/ 1504 w 1504"/>
                <a:gd name="txB" fmla="*/ 1584 h 1584"/>
              </a:gdLst>
              <a:ahLst/>
              <a:cxnLst>
                <a:cxn ang="0">
                  <a:pos x="928" y="1584"/>
                </a:cxn>
                <a:cxn ang="0">
                  <a:pos x="0" y="0"/>
                </a:cxn>
                <a:cxn ang="0">
                  <a:pos x="1504" y="960"/>
                </a:cxn>
                <a:cxn ang="0">
                  <a:pos x="928" y="1584"/>
                </a:cxn>
              </a:cxnLst>
              <a:rect l="txL" t="txT" r="txR" b="txB"/>
              <a:pathLst>
                <a:path w="1504" h="1584">
                  <a:moveTo>
                    <a:pt x="928" y="1584"/>
                  </a:moveTo>
                  <a:lnTo>
                    <a:pt x="0" y="0"/>
                  </a:lnTo>
                  <a:lnTo>
                    <a:pt x="1504" y="960"/>
                  </a:lnTo>
                  <a:lnTo>
                    <a:pt x="928" y="1584"/>
                  </a:lnTo>
                  <a:close/>
                </a:path>
              </a:pathLst>
            </a:custGeom>
            <a:solidFill>
              <a:srgbClr val="FF99CC"/>
            </a:solid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6647" name="Text Box 15"/>
            <p:cNvSpPr txBox="1"/>
            <p:nvPr/>
          </p:nvSpPr>
          <p:spPr>
            <a:xfrm flipH="1">
              <a:off x="1912" y="804"/>
              <a:ext cx="463" cy="3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</p:grpSp>
      <p:sp>
        <p:nvSpPr>
          <p:cNvPr id="26631" name="Freeform 16"/>
          <p:cNvSpPr/>
          <p:nvPr/>
        </p:nvSpPr>
        <p:spPr>
          <a:xfrm flipH="1">
            <a:off x="5741988" y="1281113"/>
            <a:ext cx="2540000" cy="4302125"/>
          </a:xfrm>
          <a:custGeom>
            <a:avLst/>
            <a:gdLst>
              <a:gd name="txL" fmla="*/ 0 w 1104"/>
              <a:gd name="txT" fmla="*/ 0 h 1104"/>
              <a:gd name="txR" fmla="*/ 1104 w 1104"/>
              <a:gd name="txB" fmla="*/ 1104 h 1104"/>
            </a:gdLst>
            <a:ahLst/>
            <a:cxnLst>
              <a:cxn ang="0">
                <a:pos x="0" y="528"/>
              </a:cxn>
              <a:cxn ang="0">
                <a:pos x="1104" y="1104"/>
              </a:cxn>
              <a:cxn ang="0">
                <a:pos x="432" y="0"/>
              </a:cxn>
              <a:cxn ang="0">
                <a:pos x="0" y="528"/>
              </a:cxn>
            </a:cxnLst>
            <a:rect l="txL" t="txT" r="txR" b="txB"/>
            <a:pathLst>
              <a:path w="1104" h="1104">
                <a:moveTo>
                  <a:pt x="0" y="528"/>
                </a:moveTo>
                <a:lnTo>
                  <a:pt x="1104" y="1104"/>
                </a:lnTo>
                <a:lnTo>
                  <a:pt x="432" y="0"/>
                </a:lnTo>
                <a:lnTo>
                  <a:pt x="0" y="528"/>
                </a:lnTo>
                <a:close/>
              </a:path>
            </a:pathLst>
          </a:custGeom>
          <a:solidFill>
            <a:srgbClr val="FFFF99"/>
          </a:soli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632" name="Freeform 17"/>
          <p:cNvSpPr/>
          <p:nvPr/>
        </p:nvSpPr>
        <p:spPr>
          <a:xfrm>
            <a:off x="6815138" y="3287713"/>
            <a:ext cx="1970087" cy="1416050"/>
          </a:xfrm>
          <a:custGeom>
            <a:avLst/>
            <a:gdLst>
              <a:gd name="txL" fmla="*/ 0 w 1304"/>
              <a:gd name="txT" fmla="*/ 0 h 960"/>
              <a:gd name="txR" fmla="*/ 1304 w 1304"/>
              <a:gd name="txB" fmla="*/ 960 h 960"/>
            </a:gdLst>
            <a:ahLst/>
            <a:cxnLst>
              <a:cxn ang="0">
                <a:pos x="576" y="0"/>
              </a:cxn>
              <a:cxn ang="0">
                <a:pos x="0" y="624"/>
              </a:cxn>
              <a:cxn ang="0">
                <a:pos x="192" y="960"/>
              </a:cxn>
              <a:cxn ang="0">
                <a:pos x="1304" y="464"/>
              </a:cxn>
              <a:cxn ang="0">
                <a:pos x="576" y="0"/>
              </a:cxn>
            </a:cxnLst>
            <a:rect l="txL" t="txT" r="txR" b="txB"/>
            <a:pathLst>
              <a:path w="1304" h="960">
                <a:moveTo>
                  <a:pt x="576" y="0"/>
                </a:moveTo>
                <a:lnTo>
                  <a:pt x="0" y="624"/>
                </a:lnTo>
                <a:lnTo>
                  <a:pt x="192" y="960"/>
                </a:lnTo>
                <a:lnTo>
                  <a:pt x="1304" y="464"/>
                </a:lnTo>
                <a:lnTo>
                  <a:pt x="576" y="0"/>
                </a:lnTo>
                <a:close/>
              </a:path>
            </a:pathLst>
          </a:custGeom>
          <a:solidFill>
            <a:srgbClr val="FF99CC"/>
          </a:soli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6633" name="Text Box 18"/>
          <p:cNvSpPr txBox="1"/>
          <p:nvPr/>
        </p:nvSpPr>
        <p:spPr>
          <a:xfrm flipH="1">
            <a:off x="6532563" y="3695700"/>
            <a:ext cx="736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</p:txBody>
      </p:sp>
      <p:sp>
        <p:nvSpPr>
          <p:cNvPr id="26634" name="Text Box 19"/>
          <p:cNvSpPr txBox="1"/>
          <p:nvPr/>
        </p:nvSpPr>
        <p:spPr>
          <a:xfrm flipH="1">
            <a:off x="7473950" y="2874963"/>
            <a:ext cx="7413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26635" name="Text Box 20"/>
          <p:cNvSpPr txBox="1"/>
          <p:nvPr/>
        </p:nvSpPr>
        <p:spPr>
          <a:xfrm flipH="1">
            <a:off x="6837363" y="4678363"/>
            <a:ext cx="736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6636" name="Text Box 21"/>
          <p:cNvSpPr txBox="1"/>
          <p:nvPr/>
        </p:nvSpPr>
        <p:spPr>
          <a:xfrm flipH="1">
            <a:off x="8585200" y="3983038"/>
            <a:ext cx="558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26637" name="Text Box 22"/>
          <p:cNvSpPr txBox="1"/>
          <p:nvPr/>
        </p:nvSpPr>
        <p:spPr>
          <a:xfrm flipH="1">
            <a:off x="5319713" y="5033963"/>
            <a:ext cx="736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26638" name="Text Box 23"/>
          <p:cNvSpPr txBox="1"/>
          <p:nvPr/>
        </p:nvSpPr>
        <p:spPr>
          <a:xfrm flipH="1">
            <a:off x="7459663" y="1223963"/>
            <a:ext cx="4603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26639" name="Text Box 24"/>
          <p:cNvSpPr txBox="1"/>
          <p:nvPr/>
        </p:nvSpPr>
        <p:spPr>
          <a:xfrm flipH="1">
            <a:off x="8204200" y="2973388"/>
            <a:ext cx="7366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26640" name="Text Box 25"/>
          <p:cNvSpPr txBox="1"/>
          <p:nvPr/>
        </p:nvSpPr>
        <p:spPr>
          <a:xfrm flipH="1">
            <a:off x="1655763" y="2022475"/>
            <a:ext cx="736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</a:p>
        </p:txBody>
      </p:sp>
      <p:sp>
        <p:nvSpPr>
          <p:cNvPr id="26641" name="Rectangle 26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相交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重影性法</a:t>
            </a:r>
            <a:endParaRPr lang="zh-CN" altLang="en-US" i="0" dirty="0">
              <a:solidFill>
                <a:srgbClr val="C0006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05883" name="Text Box 27"/>
          <p:cNvSpPr txBox="1">
            <a:spLocks noChangeArrowheads="1"/>
          </p:cNvSpPr>
          <p:nvPr/>
        </p:nvSpPr>
        <p:spPr bwMode="auto">
          <a:xfrm>
            <a:off x="282575" y="392113"/>
            <a:ext cx="8310563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直线与平面相交只有一个交点，它是直线与平面的共有点。两平面相交的交线是一条直线，是两平面的共有线。</a:t>
            </a:r>
            <a:endParaRPr kumimoji="1" lang="zh-CN" altLang="en-US" sz="2800" i="0" kern="1200" cap="none" spc="0" normalizeH="0" baseline="0" noProof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5884" name="Rectangle 28"/>
          <p:cNvSpPr>
            <a:spLocks noChangeArrowheads="1"/>
          </p:cNvSpPr>
          <p:nvPr/>
        </p:nvSpPr>
        <p:spPr bwMode="auto">
          <a:xfrm>
            <a:off x="288925" y="3903663"/>
            <a:ext cx="3998913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怎么求交点或交线？</a:t>
            </a:r>
          </a:p>
        </p:txBody>
      </p:sp>
      <p:pic>
        <p:nvPicPr>
          <p:cNvPr id="505885" name="Picture 29" descr="0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725" y="4062413"/>
            <a:ext cx="839788" cy="90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5886" name="Text Box 30"/>
          <p:cNvSpPr txBox="1">
            <a:spLocks noChangeArrowheads="1"/>
          </p:cNvSpPr>
          <p:nvPr/>
        </p:nvSpPr>
        <p:spPr bwMode="auto">
          <a:xfrm>
            <a:off x="0" y="5445125"/>
            <a:ext cx="9144000" cy="11874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zh-CN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如果两相交的几何元素之一在投影面上的投影具有重影性，则它们的交点或交线在该投影面上的投影可直接求得，再利用平面上取点、直线或直线上取点的方法求出交点或交线的其他投影。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5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5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5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5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05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05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5883" grpId="0"/>
      <p:bldP spid="505884" grpId="0"/>
      <p:bldP spid="5058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43AD84-F458-44CB-8ADB-1294774786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5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7653" name="Line 2"/>
          <p:cNvSpPr/>
          <p:nvPr/>
        </p:nvSpPr>
        <p:spPr>
          <a:xfrm flipV="1">
            <a:off x="3933825" y="2495550"/>
            <a:ext cx="0" cy="13049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4" name="Rectangle 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相交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重影性法</a:t>
            </a:r>
            <a:r>
              <a:rPr lang="en-US" altLang="zh-CN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  <p:sp>
        <p:nvSpPr>
          <p:cNvPr id="27655" name="Oval 4"/>
          <p:cNvSpPr/>
          <p:nvPr/>
        </p:nvSpPr>
        <p:spPr>
          <a:xfrm>
            <a:off x="3873500" y="2451100"/>
            <a:ext cx="131763" cy="131763"/>
          </a:xfrm>
          <a:prstGeom prst="ellipse">
            <a:avLst/>
          </a:prstGeom>
          <a:noFill/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7656" name="Line 5"/>
          <p:cNvSpPr/>
          <p:nvPr/>
        </p:nvSpPr>
        <p:spPr>
          <a:xfrm>
            <a:off x="3078163" y="3054350"/>
            <a:ext cx="0" cy="16589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7" name="Line 6"/>
          <p:cNvSpPr/>
          <p:nvPr/>
        </p:nvSpPr>
        <p:spPr>
          <a:xfrm>
            <a:off x="4200525" y="1636713"/>
            <a:ext cx="0" cy="22971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8" name="Line 7"/>
          <p:cNvSpPr/>
          <p:nvPr/>
        </p:nvSpPr>
        <p:spPr>
          <a:xfrm>
            <a:off x="5351463" y="2765425"/>
            <a:ext cx="0" cy="26781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9" name="Line 8"/>
          <p:cNvSpPr/>
          <p:nvPr/>
        </p:nvSpPr>
        <p:spPr>
          <a:xfrm>
            <a:off x="2566988" y="3686175"/>
            <a:ext cx="34464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0" name="Line 9"/>
          <p:cNvSpPr/>
          <p:nvPr/>
        </p:nvSpPr>
        <p:spPr>
          <a:xfrm flipV="1">
            <a:off x="3078163" y="2741613"/>
            <a:ext cx="2303462" cy="3127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1" name="Line 10"/>
          <p:cNvSpPr/>
          <p:nvPr/>
        </p:nvSpPr>
        <p:spPr>
          <a:xfrm flipH="1" flipV="1">
            <a:off x="3078163" y="4699000"/>
            <a:ext cx="2263775" cy="7381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2" name="Line 11"/>
          <p:cNvSpPr/>
          <p:nvPr/>
        </p:nvSpPr>
        <p:spPr>
          <a:xfrm flipV="1">
            <a:off x="3078163" y="1641475"/>
            <a:ext cx="1122362" cy="14128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3" name="Line 12"/>
          <p:cNvSpPr/>
          <p:nvPr/>
        </p:nvSpPr>
        <p:spPr>
          <a:xfrm flipV="1">
            <a:off x="3094038" y="3925888"/>
            <a:ext cx="1116012" cy="7874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4" name="Line 13"/>
          <p:cNvSpPr/>
          <p:nvPr/>
        </p:nvSpPr>
        <p:spPr>
          <a:xfrm>
            <a:off x="4186238" y="1636713"/>
            <a:ext cx="1160462" cy="10874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5" name="Line 14"/>
          <p:cNvSpPr/>
          <p:nvPr/>
        </p:nvSpPr>
        <p:spPr>
          <a:xfrm>
            <a:off x="4224338" y="3954463"/>
            <a:ext cx="1127125" cy="148431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6" name="Text Box 15"/>
          <p:cNvSpPr txBox="1"/>
          <p:nvPr/>
        </p:nvSpPr>
        <p:spPr>
          <a:xfrm>
            <a:off x="5364163" y="2422525"/>
            <a:ext cx="9191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7" name="Text Box 16"/>
          <p:cNvSpPr txBox="1"/>
          <p:nvPr/>
        </p:nvSpPr>
        <p:spPr>
          <a:xfrm>
            <a:off x="5356225" y="5051425"/>
            <a:ext cx="612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27668" name="Text Box 17"/>
          <p:cNvSpPr txBox="1"/>
          <p:nvPr/>
        </p:nvSpPr>
        <p:spPr>
          <a:xfrm>
            <a:off x="3752850" y="1430338"/>
            <a:ext cx="815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9" name="Text Box 18"/>
          <p:cNvSpPr txBox="1"/>
          <p:nvPr/>
        </p:nvSpPr>
        <p:spPr>
          <a:xfrm>
            <a:off x="2630488" y="2835275"/>
            <a:ext cx="815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70" name="Text Box 19"/>
          <p:cNvSpPr txBox="1"/>
          <p:nvPr/>
        </p:nvSpPr>
        <p:spPr>
          <a:xfrm>
            <a:off x="4248150" y="3630613"/>
            <a:ext cx="612775" cy="458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27671" name="Text Box 20"/>
          <p:cNvSpPr txBox="1"/>
          <p:nvPr/>
        </p:nvSpPr>
        <p:spPr>
          <a:xfrm>
            <a:off x="2774950" y="4564063"/>
            <a:ext cx="612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7672" name="Text Box 21"/>
          <p:cNvSpPr txBox="1"/>
          <p:nvPr/>
        </p:nvSpPr>
        <p:spPr>
          <a:xfrm>
            <a:off x="2055813" y="340836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27673" name="Line 22"/>
          <p:cNvSpPr/>
          <p:nvPr/>
        </p:nvSpPr>
        <p:spPr>
          <a:xfrm>
            <a:off x="3944938" y="3798888"/>
            <a:ext cx="0" cy="290512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4" name="Line 23"/>
          <p:cNvSpPr/>
          <p:nvPr/>
        </p:nvSpPr>
        <p:spPr>
          <a:xfrm>
            <a:off x="3944938" y="4986338"/>
            <a:ext cx="0" cy="420687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75" name="Text Box 24"/>
          <p:cNvSpPr txBox="1"/>
          <p:nvPr/>
        </p:nvSpPr>
        <p:spPr>
          <a:xfrm>
            <a:off x="3527425" y="5143500"/>
            <a:ext cx="612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7676" name="Text Box 25"/>
          <p:cNvSpPr txBox="1"/>
          <p:nvPr/>
        </p:nvSpPr>
        <p:spPr>
          <a:xfrm>
            <a:off x="3584575" y="3657600"/>
            <a:ext cx="307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27677" name="Text Box 26"/>
          <p:cNvSpPr txBox="1"/>
          <p:nvPr/>
        </p:nvSpPr>
        <p:spPr>
          <a:xfrm>
            <a:off x="3659188" y="2513013"/>
            <a:ext cx="11064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 b </a:t>
            </a:r>
          </a:p>
        </p:txBody>
      </p:sp>
      <p:grpSp>
        <p:nvGrpSpPr>
          <p:cNvPr id="2" name="Group 27"/>
          <p:cNvGrpSpPr/>
          <p:nvPr/>
        </p:nvGrpSpPr>
        <p:grpSpPr>
          <a:xfrm>
            <a:off x="3105150" y="1663700"/>
            <a:ext cx="2416175" cy="1370013"/>
            <a:chOff x="1591" y="1121"/>
            <a:chExt cx="1522" cy="863"/>
          </a:xfrm>
        </p:grpSpPr>
        <p:sp>
          <p:nvSpPr>
            <p:cNvPr id="27702" name="Line 28"/>
            <p:cNvSpPr/>
            <p:nvPr/>
          </p:nvSpPr>
          <p:spPr>
            <a:xfrm flipV="1">
              <a:off x="1591" y="1371"/>
              <a:ext cx="969" cy="613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703" name="Text Box 29"/>
            <p:cNvSpPr txBox="1"/>
            <p:nvPr/>
          </p:nvSpPr>
          <p:spPr>
            <a:xfrm>
              <a:off x="2534" y="1121"/>
              <a:ext cx="57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b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06910" name="Line 30"/>
          <p:cNvSpPr/>
          <p:nvPr/>
        </p:nvSpPr>
        <p:spPr>
          <a:xfrm>
            <a:off x="4629150" y="2044700"/>
            <a:ext cx="0" cy="2424113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80" name="Line 31"/>
          <p:cNvSpPr/>
          <p:nvPr/>
        </p:nvSpPr>
        <p:spPr>
          <a:xfrm>
            <a:off x="3946525" y="4119563"/>
            <a:ext cx="0" cy="8286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" name="Group 32"/>
          <p:cNvGrpSpPr/>
          <p:nvPr/>
        </p:nvGrpSpPr>
        <p:grpSpPr>
          <a:xfrm>
            <a:off x="3105150" y="4159250"/>
            <a:ext cx="2071688" cy="541338"/>
            <a:chOff x="1600" y="2685"/>
            <a:chExt cx="1305" cy="341"/>
          </a:xfrm>
        </p:grpSpPr>
        <p:sp>
          <p:nvSpPr>
            <p:cNvPr id="27700" name="Line 33"/>
            <p:cNvSpPr/>
            <p:nvPr/>
          </p:nvSpPr>
          <p:spPr>
            <a:xfrm flipV="1">
              <a:off x="1600" y="2880"/>
              <a:ext cx="960" cy="146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701" name="Text Box 34"/>
            <p:cNvSpPr txBox="1"/>
            <p:nvPr/>
          </p:nvSpPr>
          <p:spPr>
            <a:xfrm>
              <a:off x="2519" y="2685"/>
              <a:ext cx="3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</p:grpSp>
      <p:grpSp>
        <p:nvGrpSpPr>
          <p:cNvPr id="4" name="Group 35"/>
          <p:cNvGrpSpPr/>
          <p:nvPr/>
        </p:nvGrpSpPr>
        <p:grpSpPr>
          <a:xfrm>
            <a:off x="3860800" y="1989138"/>
            <a:ext cx="565150" cy="593725"/>
            <a:chOff x="1956" y="1382"/>
            <a:chExt cx="356" cy="374"/>
          </a:xfrm>
        </p:grpSpPr>
        <p:sp>
          <p:nvSpPr>
            <p:cNvPr id="27698" name="Oval 36"/>
            <p:cNvSpPr/>
            <p:nvPr/>
          </p:nvSpPr>
          <p:spPr>
            <a:xfrm>
              <a:off x="1956" y="1673"/>
              <a:ext cx="83" cy="83"/>
            </a:xfrm>
            <a:prstGeom prst="ellipse">
              <a:avLst/>
            </a:prstGeom>
            <a:solidFill>
              <a:srgbClr val="FF3300"/>
            </a:solidFill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7699" name="Text Box 37"/>
            <p:cNvSpPr txBox="1"/>
            <p:nvPr/>
          </p:nvSpPr>
          <p:spPr>
            <a:xfrm>
              <a:off x="2043" y="1382"/>
              <a:ext cx="26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38"/>
          <p:cNvGrpSpPr/>
          <p:nvPr/>
        </p:nvGrpSpPr>
        <p:grpSpPr>
          <a:xfrm>
            <a:off x="3879850" y="4216400"/>
            <a:ext cx="682625" cy="457200"/>
            <a:chOff x="1951" y="2727"/>
            <a:chExt cx="430" cy="288"/>
          </a:xfrm>
        </p:grpSpPr>
        <p:sp>
          <p:nvSpPr>
            <p:cNvPr id="27696" name="Oval 39"/>
            <p:cNvSpPr/>
            <p:nvPr/>
          </p:nvSpPr>
          <p:spPr>
            <a:xfrm>
              <a:off x="1951" y="2912"/>
              <a:ext cx="83" cy="83"/>
            </a:xfrm>
            <a:prstGeom prst="ellipse">
              <a:avLst/>
            </a:prstGeom>
            <a:solidFill>
              <a:srgbClr val="FF3300"/>
            </a:solidFill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7697" name="Text Box 40"/>
            <p:cNvSpPr txBox="1"/>
            <p:nvPr/>
          </p:nvSpPr>
          <p:spPr>
            <a:xfrm>
              <a:off x="1995" y="2727"/>
              <a:ext cx="3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</a:p>
          </p:txBody>
        </p:sp>
      </p:grpSp>
      <p:grpSp>
        <p:nvGrpSpPr>
          <p:cNvPr id="6" name="Group 41"/>
          <p:cNvGrpSpPr/>
          <p:nvPr/>
        </p:nvGrpSpPr>
        <p:grpSpPr>
          <a:xfrm>
            <a:off x="3314700" y="4860925"/>
            <a:ext cx="727075" cy="396875"/>
            <a:chOff x="1599" y="3094"/>
            <a:chExt cx="458" cy="250"/>
          </a:xfrm>
        </p:grpSpPr>
        <p:sp>
          <p:nvSpPr>
            <p:cNvPr id="27694" name="Oval 42"/>
            <p:cNvSpPr/>
            <p:nvPr/>
          </p:nvSpPr>
          <p:spPr>
            <a:xfrm>
              <a:off x="1955" y="3118"/>
              <a:ext cx="83" cy="83"/>
            </a:xfrm>
            <a:prstGeom prst="ellipse">
              <a:avLst/>
            </a:prstGeom>
            <a:solidFill>
              <a:srgbClr val="008000"/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7695" name="Text Box 43"/>
            <p:cNvSpPr txBox="1"/>
            <p:nvPr/>
          </p:nvSpPr>
          <p:spPr>
            <a:xfrm>
              <a:off x="1599" y="3094"/>
              <a:ext cx="4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1(2)</a:t>
              </a:r>
            </a:p>
          </p:txBody>
        </p:sp>
      </p:grpSp>
      <p:sp>
        <p:nvSpPr>
          <p:cNvPr id="506924" name="Text Box 44"/>
          <p:cNvSpPr txBox="1"/>
          <p:nvPr/>
        </p:nvSpPr>
        <p:spPr>
          <a:xfrm>
            <a:off x="3757613" y="2054225"/>
            <a:ext cx="3968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dirty="0">
              <a:solidFill>
                <a:srgbClr val="008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" name="Group 45"/>
          <p:cNvGrpSpPr/>
          <p:nvPr/>
        </p:nvGrpSpPr>
        <p:grpSpPr>
          <a:xfrm>
            <a:off x="3884613" y="2865438"/>
            <a:ext cx="454025" cy="422275"/>
            <a:chOff x="1954" y="1879"/>
            <a:chExt cx="286" cy="266"/>
          </a:xfrm>
        </p:grpSpPr>
        <p:sp>
          <p:nvSpPr>
            <p:cNvPr id="27692" name="Text Box 46"/>
            <p:cNvSpPr txBox="1"/>
            <p:nvPr/>
          </p:nvSpPr>
          <p:spPr>
            <a:xfrm>
              <a:off x="1954" y="1895"/>
              <a:ext cx="28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93" name="Oval 47"/>
            <p:cNvSpPr/>
            <p:nvPr/>
          </p:nvSpPr>
          <p:spPr>
            <a:xfrm>
              <a:off x="1958" y="1879"/>
              <a:ext cx="83" cy="83"/>
            </a:xfrm>
            <a:prstGeom prst="ellipse">
              <a:avLst/>
            </a:prstGeom>
            <a:solidFill>
              <a:srgbClr val="008000"/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48"/>
          <p:cNvGrpSpPr/>
          <p:nvPr/>
        </p:nvGrpSpPr>
        <p:grpSpPr>
          <a:xfrm>
            <a:off x="3944938" y="4149725"/>
            <a:ext cx="1587" cy="857250"/>
            <a:chOff x="2129" y="2679"/>
            <a:chExt cx="1" cy="540"/>
          </a:xfrm>
        </p:grpSpPr>
        <p:sp>
          <p:nvSpPr>
            <p:cNvPr id="27690" name="Line 49"/>
            <p:cNvSpPr/>
            <p:nvPr/>
          </p:nvSpPr>
          <p:spPr>
            <a:xfrm>
              <a:off x="2130" y="2981"/>
              <a:ext cx="0" cy="238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91" name="Line 50"/>
            <p:cNvSpPr/>
            <p:nvPr/>
          </p:nvSpPr>
          <p:spPr>
            <a:xfrm>
              <a:off x="2129" y="2679"/>
              <a:ext cx="0" cy="265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27688" name="Rectangle 51"/>
          <p:cNvSpPr/>
          <p:nvPr/>
        </p:nvSpPr>
        <p:spPr>
          <a:xfrm>
            <a:off x="1035050" y="638175"/>
            <a:ext cx="5911850" cy="519113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i="0" dirty="0">
                <a:latin typeface="Times New Roman" panose="02020603050405020304" pitchFamily="18" charset="0"/>
              </a:rPr>
              <a:t>[</a:t>
            </a:r>
            <a:r>
              <a:rPr lang="zh-CN" altLang="en-US" sz="2800" i="0" dirty="0">
                <a:latin typeface="Times New Roman" panose="02020603050405020304" pitchFamily="18" charset="0"/>
              </a:rPr>
              <a:t>例</a:t>
            </a:r>
            <a:r>
              <a:rPr lang="en-US" altLang="zh-CN" sz="2800" i="0" dirty="0">
                <a:latin typeface="Times New Roman" panose="02020603050405020304" pitchFamily="18" charset="0"/>
              </a:rPr>
              <a:t>1]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求正垂线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与平面△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CDE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的交点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506932" name="Text Box 52"/>
          <p:cNvSpPr txBox="1"/>
          <p:nvPr/>
        </p:nvSpPr>
        <p:spPr>
          <a:xfrm>
            <a:off x="2092325" y="5842000"/>
            <a:ext cx="5227638" cy="519113"/>
          </a:xfrm>
          <a:prstGeom prst="rect">
            <a:avLst/>
          </a:prstGeom>
          <a:solidFill>
            <a:srgbClr val="CCFFCC"/>
          </a:solidFill>
          <a:ln w="4826">
            <a:noFill/>
          </a:ln>
        </p:spPr>
        <p:txBody>
          <a:bodyPr>
            <a:spAutoFit/>
          </a:bodyPr>
          <a:lstStyle/>
          <a:p>
            <a:r>
              <a:rPr lang="zh-CN" altLang="en-US" sz="2800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特殊位置直线与一般位置平面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0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06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06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6924" grpId="0"/>
      <p:bldP spid="5069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AE43D45-36C8-4F5B-8CFF-23609A5E8C56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8677" name="AutoShape 2"/>
          <p:cNvSpPr/>
          <p:nvPr/>
        </p:nvSpPr>
        <p:spPr>
          <a:xfrm rot="9839844">
            <a:off x="3167063" y="1892300"/>
            <a:ext cx="1627187" cy="1270000"/>
          </a:xfrm>
          <a:prstGeom prst="parallelogram">
            <a:avLst>
              <a:gd name="adj" fmla="val 28679"/>
            </a:avLst>
          </a:prstGeom>
          <a:solidFill>
            <a:srgbClr val="CCFFFF"/>
          </a:solidFill>
          <a:ln w="38100" cap="flat" cmpd="sng">
            <a:solidFill>
              <a:srgbClr val="1F1A17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8678" name="Rectangle 3"/>
          <p:cNvSpPr/>
          <p:nvPr/>
        </p:nvSpPr>
        <p:spPr>
          <a:xfrm>
            <a:off x="1152525" y="596900"/>
            <a:ext cx="5719763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2]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求直线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与铅垂面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EFGH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的交点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8679" name="Line 4"/>
          <p:cNvSpPr/>
          <p:nvPr/>
        </p:nvSpPr>
        <p:spPr>
          <a:xfrm>
            <a:off x="3049588" y="3013075"/>
            <a:ext cx="0" cy="1905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0" name="Line 5"/>
          <p:cNvSpPr/>
          <p:nvPr/>
        </p:nvSpPr>
        <p:spPr>
          <a:xfrm>
            <a:off x="4606925" y="2986088"/>
            <a:ext cx="0" cy="1819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1" name="Line 6"/>
          <p:cNvSpPr/>
          <p:nvPr/>
        </p:nvSpPr>
        <p:spPr>
          <a:xfrm>
            <a:off x="5322888" y="1998663"/>
            <a:ext cx="0" cy="36496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2" name="Line 7"/>
          <p:cNvSpPr/>
          <p:nvPr/>
        </p:nvSpPr>
        <p:spPr>
          <a:xfrm>
            <a:off x="2538413" y="3890963"/>
            <a:ext cx="34464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3" name="Line 8"/>
          <p:cNvSpPr/>
          <p:nvPr/>
        </p:nvSpPr>
        <p:spPr>
          <a:xfrm flipV="1">
            <a:off x="4584700" y="2017713"/>
            <a:ext cx="739775" cy="32385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4" name="Line 9"/>
          <p:cNvSpPr/>
          <p:nvPr/>
        </p:nvSpPr>
        <p:spPr>
          <a:xfrm flipH="1" flipV="1">
            <a:off x="3049588" y="4903788"/>
            <a:ext cx="2263775" cy="738187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5" name="Line 10"/>
          <p:cNvSpPr/>
          <p:nvPr/>
        </p:nvSpPr>
        <p:spPr>
          <a:xfrm flipV="1">
            <a:off x="3340100" y="4772025"/>
            <a:ext cx="1287463" cy="6492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86" name="Text Box 11"/>
          <p:cNvSpPr txBox="1"/>
          <p:nvPr/>
        </p:nvSpPr>
        <p:spPr>
          <a:xfrm>
            <a:off x="4333875" y="1271588"/>
            <a:ext cx="409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7" name="Text Box 12"/>
          <p:cNvSpPr txBox="1"/>
          <p:nvPr/>
        </p:nvSpPr>
        <p:spPr>
          <a:xfrm>
            <a:off x="4570413" y="4371975"/>
            <a:ext cx="6810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e </a:t>
            </a:r>
            <a:r>
              <a:rPr lang="en-US" altLang="zh-CN" b="0" i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b="0" i="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28688" name="Text Box 13"/>
          <p:cNvSpPr txBox="1"/>
          <p:nvPr/>
        </p:nvSpPr>
        <p:spPr>
          <a:xfrm>
            <a:off x="2584450" y="5260975"/>
            <a:ext cx="78740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Comic Sans MS" panose="030F0702030302020204" pitchFamily="66" charset="0"/>
                <a:ea typeface="宋体" panose="02010600030101010101" pitchFamily="2" charset="-122"/>
              </a:rPr>
              <a:t>h </a:t>
            </a:r>
            <a:r>
              <a:rPr lang="en-US" altLang="zh-CN" sz="2000" b="0" i="0" dirty="0">
                <a:latin typeface="Comic Sans MS" panose="030F0702030302020204" pitchFamily="66" charset="0"/>
                <a:ea typeface="宋体" panose="02010600030101010101" pitchFamily="2" charset="-122"/>
              </a:rPr>
              <a:t>(</a:t>
            </a:r>
            <a:r>
              <a:rPr lang="en-US" altLang="zh-CN" sz="2000" b="0" dirty="0">
                <a:latin typeface="Comic Sans MS" panose="030F0702030302020204" pitchFamily="66" charset="0"/>
                <a:ea typeface="宋体" panose="02010600030101010101" pitchFamily="2" charset="-122"/>
              </a:rPr>
              <a:t>g</a:t>
            </a:r>
            <a:r>
              <a:rPr lang="en-US" altLang="zh-CN" sz="2000" b="0" i="0" dirty="0">
                <a:latin typeface="Comic Sans MS" panose="030F0702030302020204" pitchFamily="66" charset="0"/>
                <a:ea typeface="宋体" panose="02010600030101010101" pitchFamily="2" charset="-122"/>
              </a:rPr>
              <a:t>)</a:t>
            </a:r>
            <a:endParaRPr lang="en-US" altLang="zh-CN" sz="2000" b="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89" name="Text Box 14"/>
          <p:cNvSpPr txBox="1"/>
          <p:nvPr/>
        </p:nvSpPr>
        <p:spPr>
          <a:xfrm>
            <a:off x="2027238" y="361632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28690" name="Text Box 15"/>
          <p:cNvSpPr txBox="1"/>
          <p:nvPr/>
        </p:nvSpPr>
        <p:spPr>
          <a:xfrm>
            <a:off x="2736850" y="4654550"/>
            <a:ext cx="612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8691" name="Text Box 16"/>
          <p:cNvSpPr txBox="1"/>
          <p:nvPr/>
        </p:nvSpPr>
        <p:spPr>
          <a:xfrm>
            <a:off x="5297488" y="5502275"/>
            <a:ext cx="307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28692" name="Text Box 17"/>
          <p:cNvSpPr txBox="1"/>
          <p:nvPr/>
        </p:nvSpPr>
        <p:spPr>
          <a:xfrm>
            <a:off x="5256213" y="1644650"/>
            <a:ext cx="584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b </a:t>
            </a:r>
          </a:p>
        </p:txBody>
      </p:sp>
      <p:sp>
        <p:nvSpPr>
          <p:cNvPr id="507922" name="Line 18"/>
          <p:cNvSpPr/>
          <p:nvPr/>
        </p:nvSpPr>
        <p:spPr>
          <a:xfrm>
            <a:off x="3889375" y="2714625"/>
            <a:ext cx="0" cy="243840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94" name="Line 19"/>
          <p:cNvSpPr/>
          <p:nvPr/>
        </p:nvSpPr>
        <p:spPr>
          <a:xfrm flipV="1">
            <a:off x="3352800" y="3381375"/>
            <a:ext cx="0" cy="204628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8695" name="Text Box 20"/>
          <p:cNvSpPr txBox="1"/>
          <p:nvPr/>
        </p:nvSpPr>
        <p:spPr>
          <a:xfrm>
            <a:off x="2592388" y="2795588"/>
            <a:ext cx="48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 </a:t>
            </a:r>
          </a:p>
        </p:txBody>
      </p:sp>
      <p:sp>
        <p:nvSpPr>
          <p:cNvPr id="28696" name="Text Box 21"/>
          <p:cNvSpPr txBox="1"/>
          <p:nvPr/>
        </p:nvSpPr>
        <p:spPr>
          <a:xfrm>
            <a:off x="2990850" y="3224213"/>
            <a:ext cx="655638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Comic Sans MS" panose="030F0702030302020204" pitchFamily="66" charset="0"/>
                <a:ea typeface="宋体" panose="02010600030101010101" pitchFamily="2" charset="-122"/>
              </a:rPr>
              <a:t>g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97" name="Text Box 22"/>
          <p:cNvSpPr txBox="1"/>
          <p:nvPr/>
        </p:nvSpPr>
        <p:spPr>
          <a:xfrm>
            <a:off x="2970213" y="1763713"/>
            <a:ext cx="5254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98" name="Text Box 23"/>
          <p:cNvSpPr txBox="1"/>
          <p:nvPr/>
        </p:nvSpPr>
        <p:spPr>
          <a:xfrm>
            <a:off x="4616450" y="2701925"/>
            <a:ext cx="409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99" name="Line 24"/>
          <p:cNvSpPr/>
          <p:nvPr/>
        </p:nvSpPr>
        <p:spPr>
          <a:xfrm flipV="1">
            <a:off x="3068638" y="2898775"/>
            <a:ext cx="288925" cy="120650"/>
          </a:xfrm>
          <a:prstGeom prst="line">
            <a:avLst/>
          </a:prstGeom>
          <a:ln w="3810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7929" name="Line 25"/>
          <p:cNvSpPr/>
          <p:nvPr/>
        </p:nvSpPr>
        <p:spPr>
          <a:xfrm flipH="1">
            <a:off x="3338513" y="2336800"/>
            <a:ext cx="1262062" cy="566738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26"/>
          <p:cNvGrpSpPr/>
          <p:nvPr/>
        </p:nvGrpSpPr>
        <p:grpSpPr>
          <a:xfrm>
            <a:off x="3703638" y="2076450"/>
            <a:ext cx="482600" cy="652463"/>
            <a:chOff x="2004" y="1262"/>
            <a:chExt cx="304" cy="411"/>
          </a:xfrm>
        </p:grpSpPr>
        <p:sp>
          <p:nvSpPr>
            <p:cNvPr id="28720" name="Oval 27"/>
            <p:cNvSpPr/>
            <p:nvPr/>
          </p:nvSpPr>
          <p:spPr>
            <a:xfrm>
              <a:off x="2074" y="1590"/>
              <a:ext cx="83" cy="83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8721" name="Text Box 28"/>
            <p:cNvSpPr txBox="1"/>
            <p:nvPr/>
          </p:nvSpPr>
          <p:spPr>
            <a:xfrm>
              <a:off x="2004" y="1262"/>
              <a:ext cx="3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29"/>
          <p:cNvGrpSpPr/>
          <p:nvPr/>
        </p:nvGrpSpPr>
        <p:grpSpPr>
          <a:xfrm>
            <a:off x="4289425" y="4475163"/>
            <a:ext cx="454025" cy="396875"/>
            <a:chOff x="2364" y="2755"/>
            <a:chExt cx="286" cy="250"/>
          </a:xfrm>
        </p:grpSpPr>
        <p:sp>
          <p:nvSpPr>
            <p:cNvPr id="28718" name="Text Box 30"/>
            <p:cNvSpPr txBox="1"/>
            <p:nvPr/>
          </p:nvSpPr>
          <p:spPr>
            <a:xfrm>
              <a:off x="2364" y="2755"/>
              <a:ext cx="28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8719" name="Oval 31"/>
            <p:cNvSpPr/>
            <p:nvPr/>
          </p:nvSpPr>
          <p:spPr>
            <a:xfrm>
              <a:off x="2534" y="2913"/>
              <a:ext cx="65" cy="64"/>
            </a:xfrm>
            <a:prstGeom prst="ellipse">
              <a:avLst/>
            </a:prstGeom>
            <a:solidFill>
              <a:srgbClr val="008000"/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4441825" y="4803775"/>
            <a:ext cx="396875" cy="1071563"/>
            <a:chOff x="2460" y="2962"/>
            <a:chExt cx="250" cy="675"/>
          </a:xfrm>
        </p:grpSpPr>
        <p:sp>
          <p:nvSpPr>
            <p:cNvPr id="28715" name="Text Box 33"/>
            <p:cNvSpPr txBox="1"/>
            <p:nvPr/>
          </p:nvSpPr>
          <p:spPr>
            <a:xfrm>
              <a:off x="2460" y="3387"/>
              <a:ext cx="2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8716" name="Line 34"/>
            <p:cNvSpPr/>
            <p:nvPr/>
          </p:nvSpPr>
          <p:spPr>
            <a:xfrm>
              <a:off x="2569" y="2962"/>
              <a:ext cx="0" cy="393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17" name="Oval 35"/>
            <p:cNvSpPr/>
            <p:nvPr/>
          </p:nvSpPr>
          <p:spPr>
            <a:xfrm>
              <a:off x="2538" y="3310"/>
              <a:ext cx="65" cy="64"/>
            </a:xfrm>
            <a:prstGeom prst="ellipse">
              <a:avLst/>
            </a:prstGeom>
            <a:solidFill>
              <a:srgbClr val="008000"/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36"/>
          <p:cNvGrpSpPr/>
          <p:nvPr/>
        </p:nvGrpSpPr>
        <p:grpSpPr>
          <a:xfrm>
            <a:off x="3660775" y="5095875"/>
            <a:ext cx="612775" cy="642938"/>
            <a:chOff x="1986" y="3149"/>
            <a:chExt cx="386" cy="405"/>
          </a:xfrm>
        </p:grpSpPr>
        <p:sp>
          <p:nvSpPr>
            <p:cNvPr id="28713" name="Text Box 37"/>
            <p:cNvSpPr txBox="1"/>
            <p:nvPr/>
          </p:nvSpPr>
          <p:spPr>
            <a:xfrm>
              <a:off x="1986" y="3266"/>
              <a:ext cx="3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28714" name="Oval 38"/>
            <p:cNvSpPr/>
            <p:nvPr/>
          </p:nvSpPr>
          <p:spPr>
            <a:xfrm>
              <a:off x="2079" y="3149"/>
              <a:ext cx="83" cy="83"/>
            </a:xfrm>
            <a:prstGeom prst="ellipse">
              <a:avLst/>
            </a:prstGeom>
            <a:solidFill>
              <a:srgbClr val="FF3300"/>
            </a:solidFill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39"/>
          <p:cNvGrpSpPr/>
          <p:nvPr/>
        </p:nvGrpSpPr>
        <p:grpSpPr>
          <a:xfrm>
            <a:off x="3338513" y="2351088"/>
            <a:ext cx="1204912" cy="566737"/>
            <a:chOff x="1783" y="1408"/>
            <a:chExt cx="759" cy="357"/>
          </a:xfrm>
        </p:grpSpPr>
        <p:sp>
          <p:nvSpPr>
            <p:cNvPr id="28711" name="Line 40"/>
            <p:cNvSpPr/>
            <p:nvPr/>
          </p:nvSpPr>
          <p:spPr>
            <a:xfrm flipH="1">
              <a:off x="2121" y="1408"/>
              <a:ext cx="421" cy="19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712" name="Line 41"/>
            <p:cNvSpPr/>
            <p:nvPr/>
          </p:nvSpPr>
          <p:spPr>
            <a:xfrm flipH="1">
              <a:off x="1783" y="1618"/>
              <a:ext cx="292" cy="147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7" name="Group 42"/>
          <p:cNvGrpSpPr/>
          <p:nvPr/>
        </p:nvGrpSpPr>
        <p:grpSpPr>
          <a:xfrm>
            <a:off x="4506913" y="2249488"/>
            <a:ext cx="1069975" cy="403225"/>
            <a:chOff x="2522" y="1353"/>
            <a:chExt cx="650" cy="254"/>
          </a:xfrm>
        </p:grpSpPr>
        <p:sp>
          <p:nvSpPr>
            <p:cNvPr id="28709" name="Text Box 43"/>
            <p:cNvSpPr txBox="1"/>
            <p:nvPr/>
          </p:nvSpPr>
          <p:spPr>
            <a:xfrm>
              <a:off x="2522" y="1357"/>
              <a:ext cx="65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 </a:t>
              </a:r>
              <a:r>
                <a:rPr lang="en-US" altLang="zh-CN" sz="2000" i="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 </a:t>
              </a: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 </a:t>
              </a:r>
              <a:r>
                <a:rPr lang="en-US" altLang="zh-CN" sz="2000" i="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</a:p>
          </p:txBody>
        </p:sp>
        <p:sp>
          <p:nvSpPr>
            <p:cNvPr id="28710" name="Oval 44"/>
            <p:cNvSpPr/>
            <p:nvPr/>
          </p:nvSpPr>
          <p:spPr>
            <a:xfrm>
              <a:off x="2541" y="1353"/>
              <a:ext cx="62" cy="83"/>
            </a:xfrm>
            <a:prstGeom prst="ellipse">
              <a:avLst/>
            </a:prstGeom>
            <a:solidFill>
              <a:srgbClr val="008000"/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8707" name="Rectangle 4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相交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重影性法</a:t>
            </a:r>
            <a:r>
              <a:rPr lang="en-US" altLang="zh-CN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  <p:sp>
        <p:nvSpPr>
          <p:cNvPr id="507950" name="Text Box 46"/>
          <p:cNvSpPr txBox="1"/>
          <p:nvPr/>
        </p:nvSpPr>
        <p:spPr>
          <a:xfrm>
            <a:off x="2092325" y="5842000"/>
            <a:ext cx="5127625" cy="519113"/>
          </a:xfrm>
          <a:prstGeom prst="rect">
            <a:avLst/>
          </a:prstGeom>
          <a:solidFill>
            <a:srgbClr val="CCFFCC"/>
          </a:solidFill>
          <a:ln w="4826">
            <a:noFill/>
          </a:ln>
        </p:spPr>
        <p:txBody>
          <a:bodyPr>
            <a:spAutoFit/>
          </a:bodyPr>
          <a:lstStyle/>
          <a:p>
            <a:r>
              <a:rPr lang="zh-CN" altLang="en-US" sz="2800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一般位置直线与特殊位置平面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0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07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07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795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79DC067-8153-4C39-8154-5CA9DCCEEBB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9701" name="Rectangle 2"/>
          <p:cNvSpPr/>
          <p:nvPr/>
        </p:nvSpPr>
        <p:spPr>
          <a:xfrm>
            <a:off x="1284288" y="581025"/>
            <a:ext cx="6500812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3]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求正垂面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DEFG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与平面△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的交线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MN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9702" name="Line 3"/>
          <p:cNvSpPr/>
          <p:nvPr/>
        </p:nvSpPr>
        <p:spPr>
          <a:xfrm>
            <a:off x="3270250" y="2627313"/>
            <a:ext cx="0" cy="16589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3" name="Line 4"/>
          <p:cNvSpPr/>
          <p:nvPr/>
        </p:nvSpPr>
        <p:spPr>
          <a:xfrm>
            <a:off x="5805488" y="3019425"/>
            <a:ext cx="0" cy="20256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4" name="Line 5"/>
          <p:cNvSpPr/>
          <p:nvPr/>
        </p:nvSpPr>
        <p:spPr>
          <a:xfrm>
            <a:off x="2555875" y="3259138"/>
            <a:ext cx="402748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5" name="Text Box 6"/>
          <p:cNvSpPr txBox="1"/>
          <p:nvPr/>
        </p:nvSpPr>
        <p:spPr>
          <a:xfrm>
            <a:off x="2944813" y="2692400"/>
            <a:ext cx="64928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i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b="0" i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)</a:t>
            </a:r>
            <a:endParaRPr lang="en-US" altLang="zh-CN" b="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6" name="Text Box 7"/>
          <p:cNvSpPr txBox="1"/>
          <p:nvPr/>
        </p:nvSpPr>
        <p:spPr>
          <a:xfrm>
            <a:off x="5432425" y="4103688"/>
            <a:ext cx="612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29707" name="Text Box 8"/>
          <p:cNvSpPr txBox="1"/>
          <p:nvPr/>
        </p:nvSpPr>
        <p:spPr>
          <a:xfrm>
            <a:off x="3989388" y="1177925"/>
            <a:ext cx="409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8" name="Text Box 9"/>
          <p:cNvSpPr txBox="1"/>
          <p:nvPr/>
        </p:nvSpPr>
        <p:spPr>
          <a:xfrm>
            <a:off x="2938463" y="2233613"/>
            <a:ext cx="4683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9" name="Text Box 10"/>
          <p:cNvSpPr txBox="1"/>
          <p:nvPr/>
        </p:nvSpPr>
        <p:spPr>
          <a:xfrm>
            <a:off x="3279775" y="4770438"/>
            <a:ext cx="366713" cy="458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29710" name="Text Box 11"/>
          <p:cNvSpPr txBox="1"/>
          <p:nvPr/>
        </p:nvSpPr>
        <p:spPr>
          <a:xfrm>
            <a:off x="3898900" y="3084513"/>
            <a:ext cx="612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29711" name="Text Box 12"/>
          <p:cNvSpPr txBox="1"/>
          <p:nvPr/>
        </p:nvSpPr>
        <p:spPr>
          <a:xfrm>
            <a:off x="2000250" y="300037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29712" name="Text Box 13"/>
          <p:cNvSpPr txBox="1"/>
          <p:nvPr/>
        </p:nvSpPr>
        <p:spPr>
          <a:xfrm>
            <a:off x="5740400" y="4759325"/>
            <a:ext cx="438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9713" name="Text Box 14"/>
          <p:cNvSpPr txBox="1"/>
          <p:nvPr/>
        </p:nvSpPr>
        <p:spPr>
          <a:xfrm>
            <a:off x="2962275" y="4043363"/>
            <a:ext cx="307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29714" name="Text Box 15"/>
          <p:cNvSpPr txBox="1"/>
          <p:nvPr/>
        </p:nvSpPr>
        <p:spPr>
          <a:xfrm>
            <a:off x="5768975" y="2605088"/>
            <a:ext cx="438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 </a:t>
            </a:r>
          </a:p>
        </p:txBody>
      </p:sp>
      <p:sp>
        <p:nvSpPr>
          <p:cNvPr id="29715" name="Text Box 16"/>
          <p:cNvSpPr txBox="1"/>
          <p:nvPr/>
        </p:nvSpPr>
        <p:spPr>
          <a:xfrm>
            <a:off x="2652713" y="2665413"/>
            <a:ext cx="4095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6" name="Text Box 17"/>
          <p:cNvSpPr txBox="1"/>
          <p:nvPr/>
        </p:nvSpPr>
        <p:spPr>
          <a:xfrm>
            <a:off x="5730875" y="1722438"/>
            <a:ext cx="692150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i="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000" b="0" dirty="0">
                <a:latin typeface="Comic Sans MS" panose="030F0702030302020204" pitchFamily="66" charset="0"/>
                <a:ea typeface="宋体" panose="02010600030101010101" pitchFamily="2" charset="-122"/>
              </a:rPr>
              <a:t>g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 </a:t>
            </a:r>
            <a:r>
              <a:rPr lang="en-US" altLang="zh-CN" sz="2000" b="0" i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)</a:t>
            </a:r>
            <a:endParaRPr lang="en-US" altLang="zh-CN" sz="2000" b="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7" name="Text Box 18"/>
          <p:cNvSpPr txBox="1"/>
          <p:nvPr/>
        </p:nvSpPr>
        <p:spPr>
          <a:xfrm>
            <a:off x="5402263" y="1692275"/>
            <a:ext cx="9604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8" name="Line 19"/>
          <p:cNvSpPr/>
          <p:nvPr/>
        </p:nvSpPr>
        <p:spPr>
          <a:xfrm flipV="1">
            <a:off x="5373688" y="1892300"/>
            <a:ext cx="0" cy="142240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19" name="Line 20"/>
          <p:cNvSpPr/>
          <p:nvPr/>
        </p:nvSpPr>
        <p:spPr>
          <a:xfrm flipV="1">
            <a:off x="3513138" y="3011488"/>
            <a:ext cx="0" cy="8572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20" name="Text Box 21"/>
          <p:cNvSpPr txBox="1"/>
          <p:nvPr/>
        </p:nvSpPr>
        <p:spPr>
          <a:xfrm>
            <a:off x="5322888" y="3165475"/>
            <a:ext cx="554037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Comic Sans MS" panose="030F0702030302020204" pitchFamily="66" charset="0"/>
                <a:ea typeface="宋体" panose="02010600030101010101" pitchFamily="2" charset="-122"/>
              </a:rPr>
              <a:t>g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21" name="Text Box 22"/>
          <p:cNvSpPr txBox="1"/>
          <p:nvPr/>
        </p:nvSpPr>
        <p:spPr>
          <a:xfrm>
            <a:off x="3236913" y="3497263"/>
            <a:ext cx="466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29722" name="AutoShape 23"/>
          <p:cNvSpPr/>
          <p:nvPr/>
        </p:nvSpPr>
        <p:spPr>
          <a:xfrm rot="9839844">
            <a:off x="3341688" y="3624263"/>
            <a:ext cx="2211387" cy="974725"/>
          </a:xfrm>
          <a:prstGeom prst="parallelogram">
            <a:avLst>
              <a:gd name="adj" fmla="val 27980"/>
            </a:avLst>
          </a:prstGeom>
          <a:solidFill>
            <a:srgbClr val="CCFFFF"/>
          </a:solidFill>
          <a:ln w="12700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9723" name="AutoShape 24"/>
          <p:cNvSpPr/>
          <p:nvPr/>
        </p:nvSpPr>
        <p:spPr>
          <a:xfrm rot="508747">
            <a:off x="3336925" y="1755775"/>
            <a:ext cx="2559050" cy="1095375"/>
          </a:xfrm>
          <a:prstGeom prst="triangle">
            <a:avLst>
              <a:gd name="adj" fmla="val 20806"/>
            </a:avLst>
          </a:prstGeom>
          <a:solidFill>
            <a:srgbClr val="FFCCCC"/>
          </a:solidFill>
          <a:ln w="381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29724" name="Line 25"/>
          <p:cNvSpPr/>
          <p:nvPr/>
        </p:nvSpPr>
        <p:spPr>
          <a:xfrm flipV="1">
            <a:off x="3963988" y="1647825"/>
            <a:ext cx="0" cy="1798638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25" name="Line 26"/>
          <p:cNvSpPr/>
          <p:nvPr/>
        </p:nvSpPr>
        <p:spPr>
          <a:xfrm flipV="1">
            <a:off x="3484563" y="1908175"/>
            <a:ext cx="1889125" cy="1089025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8955" name="Line 27"/>
          <p:cNvSpPr/>
          <p:nvPr/>
        </p:nvSpPr>
        <p:spPr>
          <a:xfrm flipV="1">
            <a:off x="3906838" y="4129088"/>
            <a:ext cx="827087" cy="347662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28"/>
          <p:cNvGrpSpPr/>
          <p:nvPr/>
        </p:nvGrpSpPr>
        <p:grpSpPr>
          <a:xfrm>
            <a:off x="3530600" y="2282825"/>
            <a:ext cx="673100" cy="533400"/>
            <a:chOff x="1747" y="1772"/>
            <a:chExt cx="424" cy="336"/>
          </a:xfrm>
        </p:grpSpPr>
        <p:sp>
          <p:nvSpPr>
            <p:cNvPr id="29769" name="Text Box 29"/>
            <p:cNvSpPr txBox="1"/>
            <p:nvPr/>
          </p:nvSpPr>
          <p:spPr>
            <a:xfrm>
              <a:off x="1747" y="1772"/>
              <a:ext cx="42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9770" name="Oval 30"/>
            <p:cNvSpPr/>
            <p:nvPr/>
          </p:nvSpPr>
          <p:spPr>
            <a:xfrm>
              <a:off x="1949" y="2034"/>
              <a:ext cx="64" cy="74"/>
            </a:xfrm>
            <a:prstGeom prst="ellipse">
              <a:avLst/>
            </a:prstGeom>
            <a:solidFill>
              <a:srgbClr val="008000"/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31"/>
          <p:cNvGrpSpPr/>
          <p:nvPr/>
        </p:nvGrpSpPr>
        <p:grpSpPr>
          <a:xfrm>
            <a:off x="4538663" y="1797050"/>
            <a:ext cx="673100" cy="517525"/>
            <a:chOff x="2382" y="1466"/>
            <a:chExt cx="424" cy="326"/>
          </a:xfrm>
        </p:grpSpPr>
        <p:sp>
          <p:nvSpPr>
            <p:cNvPr id="29767" name="Text Box 32"/>
            <p:cNvSpPr txBox="1"/>
            <p:nvPr/>
          </p:nvSpPr>
          <p:spPr>
            <a:xfrm>
              <a:off x="2382" y="1466"/>
              <a:ext cx="42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r>
                <a:rPr lang="en-US" altLang="zh-CN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9768" name="Oval 33"/>
            <p:cNvSpPr/>
            <p:nvPr/>
          </p:nvSpPr>
          <p:spPr>
            <a:xfrm>
              <a:off x="2483" y="1718"/>
              <a:ext cx="64" cy="74"/>
            </a:xfrm>
            <a:prstGeom prst="ellipse">
              <a:avLst/>
            </a:prstGeom>
            <a:solidFill>
              <a:srgbClr val="008000"/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34"/>
          <p:cNvGrpSpPr/>
          <p:nvPr/>
        </p:nvGrpSpPr>
        <p:grpSpPr>
          <a:xfrm>
            <a:off x="3535363" y="2773363"/>
            <a:ext cx="612775" cy="2011362"/>
            <a:chOff x="1750" y="2081"/>
            <a:chExt cx="386" cy="1267"/>
          </a:xfrm>
        </p:grpSpPr>
        <p:sp>
          <p:nvSpPr>
            <p:cNvPr id="29765" name="Line 35"/>
            <p:cNvSpPr/>
            <p:nvPr/>
          </p:nvSpPr>
          <p:spPr>
            <a:xfrm>
              <a:off x="1988" y="2081"/>
              <a:ext cx="0" cy="1061"/>
            </a:xfrm>
            <a:prstGeom prst="line">
              <a:avLst/>
            </a:prstGeom>
            <a:ln w="4763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66" name="Text Box 36"/>
            <p:cNvSpPr txBox="1"/>
            <p:nvPr/>
          </p:nvSpPr>
          <p:spPr>
            <a:xfrm>
              <a:off x="1750" y="3060"/>
              <a:ext cx="3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</p:grpSp>
      <p:grpSp>
        <p:nvGrpSpPr>
          <p:cNvPr id="5" name="Group 37"/>
          <p:cNvGrpSpPr/>
          <p:nvPr/>
        </p:nvGrpSpPr>
        <p:grpSpPr>
          <a:xfrm>
            <a:off x="4689475" y="2257425"/>
            <a:ext cx="612775" cy="1968500"/>
            <a:chOff x="2477" y="1756"/>
            <a:chExt cx="386" cy="1240"/>
          </a:xfrm>
        </p:grpSpPr>
        <p:sp>
          <p:nvSpPr>
            <p:cNvPr id="29763" name="Line 38"/>
            <p:cNvSpPr/>
            <p:nvPr/>
          </p:nvSpPr>
          <p:spPr>
            <a:xfrm>
              <a:off x="2514" y="1756"/>
              <a:ext cx="0" cy="1171"/>
            </a:xfrm>
            <a:prstGeom prst="line">
              <a:avLst/>
            </a:prstGeom>
            <a:ln w="4763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64" name="Text Box 39"/>
            <p:cNvSpPr txBox="1"/>
            <p:nvPr/>
          </p:nvSpPr>
          <p:spPr>
            <a:xfrm>
              <a:off x="2477" y="2708"/>
              <a:ext cx="3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</a:p>
          </p:txBody>
        </p:sp>
      </p:grpSp>
      <p:sp>
        <p:nvSpPr>
          <p:cNvPr id="508968" name="AutoShape 40"/>
          <p:cNvSpPr/>
          <p:nvPr/>
        </p:nvSpPr>
        <p:spPr>
          <a:xfrm rot="1062787">
            <a:off x="3363913" y="3687763"/>
            <a:ext cx="2651125" cy="996950"/>
          </a:xfrm>
          <a:prstGeom prst="triangle">
            <a:avLst>
              <a:gd name="adj" fmla="val 15833"/>
            </a:avLst>
          </a:prstGeom>
          <a:noFill/>
          <a:ln w="12700" cap="flat" cmpd="sng">
            <a:solidFill>
              <a:srgbClr val="A5002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6" name="Group 41"/>
          <p:cNvGrpSpPr/>
          <p:nvPr/>
        </p:nvGrpSpPr>
        <p:grpSpPr>
          <a:xfrm>
            <a:off x="3514725" y="3330575"/>
            <a:ext cx="1873250" cy="1552575"/>
            <a:chOff x="1737" y="2432"/>
            <a:chExt cx="1180" cy="978"/>
          </a:xfrm>
        </p:grpSpPr>
        <p:sp>
          <p:nvSpPr>
            <p:cNvPr id="29755" name="Line 42"/>
            <p:cNvSpPr/>
            <p:nvPr/>
          </p:nvSpPr>
          <p:spPr>
            <a:xfrm flipV="1">
              <a:off x="2203" y="2441"/>
              <a:ext cx="704" cy="201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56" name="Line 43"/>
            <p:cNvSpPr/>
            <p:nvPr/>
          </p:nvSpPr>
          <p:spPr>
            <a:xfrm>
              <a:off x="2916" y="2432"/>
              <a:ext cx="0" cy="64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57" name="Line 44"/>
            <p:cNvSpPr/>
            <p:nvPr/>
          </p:nvSpPr>
          <p:spPr>
            <a:xfrm flipH="1">
              <a:off x="1737" y="3072"/>
              <a:ext cx="1180" cy="338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58" name="Line 45"/>
            <p:cNvSpPr/>
            <p:nvPr/>
          </p:nvSpPr>
          <p:spPr>
            <a:xfrm flipV="1">
              <a:off x="1746" y="3063"/>
              <a:ext cx="0" cy="338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59" name="Line 46"/>
            <p:cNvSpPr/>
            <p:nvPr/>
          </p:nvSpPr>
          <p:spPr>
            <a:xfrm flipV="1">
              <a:off x="1838" y="2651"/>
              <a:ext cx="338" cy="83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9760" name="Line 47"/>
            <p:cNvSpPr/>
            <p:nvPr/>
          </p:nvSpPr>
          <p:spPr>
            <a:xfrm>
              <a:off x="1746" y="2825"/>
              <a:ext cx="0" cy="238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29761" name="Line 48"/>
            <p:cNvSpPr/>
            <p:nvPr/>
          </p:nvSpPr>
          <p:spPr>
            <a:xfrm flipH="1">
              <a:off x="1737" y="2734"/>
              <a:ext cx="92" cy="18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9762" name="Line 49"/>
            <p:cNvSpPr/>
            <p:nvPr/>
          </p:nvSpPr>
          <p:spPr>
            <a:xfrm>
              <a:off x="1737" y="2752"/>
              <a:ext cx="0" cy="73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50"/>
          <p:cNvGrpSpPr/>
          <p:nvPr/>
        </p:nvGrpSpPr>
        <p:grpSpPr>
          <a:xfrm>
            <a:off x="3267075" y="3432175"/>
            <a:ext cx="2525713" cy="1625600"/>
            <a:chOff x="1582" y="2496"/>
            <a:chExt cx="1591" cy="1024"/>
          </a:xfrm>
        </p:grpSpPr>
        <p:sp>
          <p:nvSpPr>
            <p:cNvPr id="29745" name="Line 51"/>
            <p:cNvSpPr/>
            <p:nvPr/>
          </p:nvSpPr>
          <p:spPr>
            <a:xfrm flipH="1">
              <a:off x="1582" y="2496"/>
              <a:ext cx="448" cy="530"/>
            </a:xfrm>
            <a:prstGeom prst="line">
              <a:avLst/>
            </a:prstGeom>
            <a:ln w="38100" cap="flat" cmpd="sng">
              <a:solidFill>
                <a:srgbClr val="80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29746" name="Group 52"/>
            <p:cNvGrpSpPr/>
            <p:nvPr/>
          </p:nvGrpSpPr>
          <p:grpSpPr>
            <a:xfrm>
              <a:off x="1582" y="2496"/>
              <a:ext cx="1591" cy="1024"/>
              <a:chOff x="1582" y="2496"/>
              <a:chExt cx="1591" cy="1024"/>
            </a:xfrm>
          </p:grpSpPr>
          <p:sp>
            <p:nvSpPr>
              <p:cNvPr id="29747" name="Line 53"/>
              <p:cNvSpPr/>
              <p:nvPr/>
            </p:nvSpPr>
            <p:spPr>
              <a:xfrm flipV="1">
                <a:off x="1993" y="2926"/>
                <a:ext cx="512" cy="219"/>
              </a:xfrm>
              <a:prstGeom prst="line">
                <a:avLst/>
              </a:prstGeom>
              <a:ln w="57150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29748" name="Group 54"/>
              <p:cNvGrpSpPr/>
              <p:nvPr/>
            </p:nvGrpSpPr>
            <p:grpSpPr>
              <a:xfrm>
                <a:off x="1582" y="2496"/>
                <a:ext cx="1591" cy="1024"/>
                <a:chOff x="1582" y="2496"/>
                <a:chExt cx="1591" cy="1024"/>
              </a:xfrm>
            </p:grpSpPr>
            <p:sp>
              <p:nvSpPr>
                <p:cNvPr id="29749" name="Line 55"/>
                <p:cNvSpPr/>
                <p:nvPr/>
              </p:nvSpPr>
              <p:spPr>
                <a:xfrm>
                  <a:off x="2030" y="2496"/>
                  <a:ext cx="475" cy="421"/>
                </a:xfrm>
                <a:prstGeom prst="line">
                  <a:avLst/>
                </a:prstGeom>
                <a:ln w="38100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9750" name="Line 56"/>
                <p:cNvSpPr/>
                <p:nvPr/>
              </p:nvSpPr>
              <p:spPr>
                <a:xfrm>
                  <a:off x="1582" y="3026"/>
                  <a:ext cx="402" cy="119"/>
                </a:xfrm>
                <a:prstGeom prst="line">
                  <a:avLst/>
                </a:prstGeom>
                <a:ln w="38100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9751" name="Line 57"/>
                <p:cNvSpPr/>
                <p:nvPr/>
              </p:nvSpPr>
              <p:spPr>
                <a:xfrm>
                  <a:off x="2725" y="3136"/>
                  <a:ext cx="448" cy="384"/>
                </a:xfrm>
                <a:prstGeom prst="line">
                  <a:avLst/>
                </a:prstGeom>
                <a:ln w="38100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9752" name="Line 58"/>
                <p:cNvSpPr/>
                <p:nvPr/>
              </p:nvSpPr>
              <p:spPr>
                <a:xfrm flipH="1" flipV="1">
                  <a:off x="2331" y="3246"/>
                  <a:ext cx="842" cy="265"/>
                </a:xfrm>
                <a:prstGeom prst="line">
                  <a:avLst/>
                </a:prstGeom>
                <a:ln w="38100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9753" name="Line 59"/>
                <p:cNvSpPr/>
                <p:nvPr/>
              </p:nvSpPr>
              <p:spPr>
                <a:xfrm flipH="1" flipV="1">
                  <a:off x="2002" y="3154"/>
                  <a:ext cx="275" cy="92"/>
                </a:xfrm>
                <a:prstGeom prst="line">
                  <a:avLst/>
                </a:prstGeom>
                <a:ln w="28575" cap="flat" cmpd="sng">
                  <a:solidFill>
                    <a:srgbClr val="800000"/>
                  </a:solidFill>
                  <a:prstDash val="dash"/>
                  <a:headEnd type="none" w="med" len="med"/>
                  <a:tailEnd type="none" w="med" len="med"/>
                </a:ln>
              </p:spPr>
            </p:sp>
            <p:sp>
              <p:nvSpPr>
                <p:cNvPr id="29754" name="Line 60"/>
                <p:cNvSpPr/>
                <p:nvPr/>
              </p:nvSpPr>
              <p:spPr>
                <a:xfrm>
                  <a:off x="2514" y="2917"/>
                  <a:ext cx="211" cy="201"/>
                </a:xfrm>
                <a:prstGeom prst="line">
                  <a:avLst/>
                </a:prstGeom>
                <a:ln w="28575" cap="flat" cmpd="sng">
                  <a:solidFill>
                    <a:srgbClr val="800000"/>
                  </a:solidFill>
                  <a:prstDash val="dash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29734" name="Rectangle 6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相交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重影性法</a:t>
            </a:r>
            <a:r>
              <a:rPr lang="en-US" altLang="zh-CN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  <p:sp>
        <p:nvSpPr>
          <p:cNvPr id="29735" name="Line 62"/>
          <p:cNvSpPr/>
          <p:nvPr/>
        </p:nvSpPr>
        <p:spPr>
          <a:xfrm flipV="1">
            <a:off x="4224338" y="1838325"/>
            <a:ext cx="0" cy="182880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8991" name="Oval 63"/>
          <p:cNvSpPr/>
          <p:nvPr/>
        </p:nvSpPr>
        <p:spPr>
          <a:xfrm>
            <a:off x="4113213" y="3568700"/>
            <a:ext cx="215900" cy="215900"/>
          </a:xfrm>
          <a:prstGeom prst="ellipse">
            <a:avLst/>
          </a:prstGeom>
          <a:solidFill>
            <a:srgbClr val="FF3300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10" name="Group 64"/>
          <p:cNvGrpSpPr/>
          <p:nvPr/>
        </p:nvGrpSpPr>
        <p:grpSpPr>
          <a:xfrm>
            <a:off x="4105275" y="1528763"/>
            <a:ext cx="563563" cy="419100"/>
            <a:chOff x="2596" y="1233"/>
            <a:chExt cx="355" cy="264"/>
          </a:xfrm>
        </p:grpSpPr>
        <p:sp>
          <p:nvSpPr>
            <p:cNvPr id="29743" name="Oval 65"/>
            <p:cNvSpPr/>
            <p:nvPr/>
          </p:nvSpPr>
          <p:spPr>
            <a:xfrm>
              <a:off x="2596" y="1361"/>
              <a:ext cx="136" cy="136"/>
            </a:xfrm>
            <a:prstGeom prst="ellipse">
              <a:avLst/>
            </a:prstGeom>
            <a:solidFill>
              <a:srgbClr val="FF3300"/>
            </a:solidFill>
            <a:ln w="4826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9744" name="Text Box 66"/>
            <p:cNvSpPr txBox="1"/>
            <p:nvPr/>
          </p:nvSpPr>
          <p:spPr>
            <a:xfrm>
              <a:off x="2693" y="1233"/>
              <a:ext cx="2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i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b="0" i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0" i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67"/>
          <p:cNvGrpSpPr/>
          <p:nvPr/>
        </p:nvGrpSpPr>
        <p:grpSpPr>
          <a:xfrm>
            <a:off x="4111625" y="2422525"/>
            <a:ext cx="590550" cy="396875"/>
            <a:chOff x="2600" y="1796"/>
            <a:chExt cx="372" cy="250"/>
          </a:xfrm>
        </p:grpSpPr>
        <p:sp>
          <p:nvSpPr>
            <p:cNvPr id="29741" name="Oval 68"/>
            <p:cNvSpPr/>
            <p:nvPr/>
          </p:nvSpPr>
          <p:spPr>
            <a:xfrm>
              <a:off x="2600" y="1823"/>
              <a:ext cx="136" cy="136"/>
            </a:xfrm>
            <a:prstGeom prst="ellipse">
              <a:avLst/>
            </a:prstGeom>
            <a:solidFill>
              <a:srgbClr val="FF3300"/>
            </a:solidFill>
            <a:ln w="4826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29742" name="Text Box 69"/>
            <p:cNvSpPr txBox="1"/>
            <p:nvPr/>
          </p:nvSpPr>
          <p:spPr>
            <a:xfrm>
              <a:off x="2714" y="1796"/>
              <a:ext cx="25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i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2000" b="0" i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0" i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08998" name="Text Box 70"/>
          <p:cNvSpPr txBox="1"/>
          <p:nvPr/>
        </p:nvSpPr>
        <p:spPr>
          <a:xfrm>
            <a:off x="4133850" y="3209925"/>
            <a:ext cx="715963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i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b="0" i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(</a:t>
            </a:r>
            <a:r>
              <a:rPr lang="en-US" altLang="zh-CN" sz="2000" b="0" i="0" dirty="0">
                <a:latin typeface="Times New Roman" panose="02020603050405020304" pitchFamily="18" charset="0"/>
              </a:rPr>
              <a:t>2</a:t>
            </a:r>
            <a:r>
              <a:rPr lang="en-US" altLang="zh-CN" sz="2000" b="0" i="0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altLang="zh-CN" sz="2000" b="0" i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)</a:t>
            </a:r>
          </a:p>
        </p:txBody>
      </p:sp>
      <p:sp>
        <p:nvSpPr>
          <p:cNvPr id="508999" name="Text Box 71"/>
          <p:cNvSpPr txBox="1"/>
          <p:nvPr/>
        </p:nvSpPr>
        <p:spPr>
          <a:xfrm>
            <a:off x="1935163" y="5756275"/>
            <a:ext cx="5084762" cy="519113"/>
          </a:xfrm>
          <a:prstGeom prst="rect">
            <a:avLst/>
          </a:prstGeom>
          <a:solidFill>
            <a:srgbClr val="CCFFCC"/>
          </a:solidFill>
          <a:ln w="4826">
            <a:noFill/>
          </a:ln>
        </p:spPr>
        <p:txBody>
          <a:bodyPr>
            <a:spAutoFit/>
          </a:bodyPr>
          <a:lstStyle/>
          <a:p>
            <a:r>
              <a:rPr lang="zh-CN" altLang="en-US" sz="2800" i="0" dirty="0">
                <a:solidFill>
                  <a:srgbClr val="00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一般位置平面与特殊位置平面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8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08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08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9" dur="500"/>
                                        <p:tgtEl>
                                          <p:spTgt spid="5089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5089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508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8968" grpId="0" animBg="1"/>
      <p:bldP spid="508991" grpId="0" animBg="1"/>
      <p:bldP spid="508998" grpId="0"/>
      <p:bldP spid="50899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E0B578-6728-4B8F-A9ED-FF339A846F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66275" name="Text Box 3"/>
          <p:cNvSpPr txBox="1"/>
          <p:nvPr/>
        </p:nvSpPr>
        <p:spPr>
          <a:xfrm>
            <a:off x="393700" y="582613"/>
            <a:ext cx="8470900" cy="18002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当相交两几何元素都不垂直于投影面时，则不能用重影性作图，可以通过构建特殊位置辅助平面的方法求交点或求交线。</a:t>
            </a:r>
          </a:p>
          <a:p>
            <a:pPr algn="l"/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	包括以下两种情况：</a:t>
            </a:r>
          </a:p>
        </p:txBody>
      </p:sp>
      <p:sp>
        <p:nvSpPr>
          <p:cNvPr id="566279" name="Text Box 7"/>
          <p:cNvSpPr txBox="1"/>
          <p:nvPr/>
        </p:nvSpPr>
        <p:spPr>
          <a:xfrm>
            <a:off x="777875" y="2919413"/>
            <a:ext cx="7996238" cy="118745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）过已知直线作一辅助平面（一般为投影面垂直面）。</a:t>
            </a:r>
          </a:p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）作出辅助平面与已知平面的交线。</a:t>
            </a:r>
          </a:p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）再作出交线与已知直线的交点。</a:t>
            </a:r>
          </a:p>
        </p:txBody>
      </p:sp>
      <p:sp>
        <p:nvSpPr>
          <p:cNvPr id="566283" name="Text Box 11"/>
          <p:cNvSpPr txBox="1"/>
          <p:nvPr/>
        </p:nvSpPr>
        <p:spPr>
          <a:xfrm>
            <a:off x="688975" y="4598988"/>
            <a:ext cx="7612063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）取一已知平面的两条边作两辅助平面。</a:t>
            </a:r>
          </a:p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）分别作出两辅助平面与已知平面的交线，并作出交线与已知直线的两个交点。</a:t>
            </a:r>
          </a:p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）连接两交点，画出交线。</a:t>
            </a:r>
          </a:p>
        </p:txBody>
      </p:sp>
      <p:sp>
        <p:nvSpPr>
          <p:cNvPr id="30728" name="Rectangle 1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相交－辅助平面法</a:t>
            </a:r>
          </a:p>
        </p:txBody>
      </p:sp>
      <p:sp>
        <p:nvSpPr>
          <p:cNvPr id="566288" name="Rectangle 16"/>
          <p:cNvSpPr>
            <a:spLocks noChangeArrowheads="1"/>
          </p:cNvSpPr>
          <p:nvPr/>
        </p:nvSpPr>
        <p:spPr bwMode="auto">
          <a:xfrm>
            <a:off x="328613" y="2447925"/>
            <a:ext cx="3856038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一般位置线与面相交</a:t>
            </a:r>
          </a:p>
        </p:txBody>
      </p:sp>
      <p:sp>
        <p:nvSpPr>
          <p:cNvPr id="566289" name="Rectangle 17"/>
          <p:cNvSpPr>
            <a:spLocks noChangeArrowheads="1"/>
          </p:cNvSpPr>
          <p:nvPr/>
        </p:nvSpPr>
        <p:spPr bwMode="auto">
          <a:xfrm>
            <a:off x="342900" y="4076700"/>
            <a:ext cx="3856038" cy="519113"/>
          </a:xfrm>
          <a:prstGeom prst="rect">
            <a:avLst/>
          </a:prstGeom>
          <a:noFill/>
          <a:ln w="4763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一般位置面与面相交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6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6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66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66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662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6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6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66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66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6275" grpId="0"/>
      <p:bldP spid="566288" grpId="0"/>
      <p:bldP spid="56628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34F9C2-51FE-442C-8586-358FD19BF496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1749" name="Rectangle 2"/>
          <p:cNvSpPr/>
          <p:nvPr/>
        </p:nvSpPr>
        <p:spPr>
          <a:xfrm>
            <a:off x="544513" y="585788"/>
            <a:ext cx="4976812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4]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求直线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MN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与△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的交点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1750" name="Line 3"/>
          <p:cNvSpPr/>
          <p:nvPr/>
        </p:nvSpPr>
        <p:spPr>
          <a:xfrm>
            <a:off x="2058988" y="2790825"/>
            <a:ext cx="0" cy="2035175"/>
          </a:xfrm>
          <a:prstGeom prst="line">
            <a:avLst/>
          </a:prstGeom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1" name="Line 4"/>
          <p:cNvSpPr/>
          <p:nvPr/>
        </p:nvSpPr>
        <p:spPr>
          <a:xfrm>
            <a:off x="3355975" y="1517650"/>
            <a:ext cx="0" cy="2587625"/>
          </a:xfrm>
          <a:prstGeom prst="line">
            <a:avLst/>
          </a:prstGeom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2" name="Line 5"/>
          <p:cNvSpPr/>
          <p:nvPr/>
        </p:nvSpPr>
        <p:spPr>
          <a:xfrm>
            <a:off x="4929188" y="3314700"/>
            <a:ext cx="0" cy="2387600"/>
          </a:xfrm>
          <a:prstGeom prst="line">
            <a:avLst/>
          </a:prstGeom>
          <a:ln w="9525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3" name="Line 6"/>
          <p:cNvSpPr/>
          <p:nvPr/>
        </p:nvSpPr>
        <p:spPr>
          <a:xfrm>
            <a:off x="1374775" y="3857625"/>
            <a:ext cx="398145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4" name="Line 7"/>
          <p:cNvSpPr/>
          <p:nvPr/>
        </p:nvSpPr>
        <p:spPr>
          <a:xfrm>
            <a:off x="2046288" y="2790825"/>
            <a:ext cx="2882900" cy="5286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5" name="Line 8"/>
          <p:cNvSpPr/>
          <p:nvPr/>
        </p:nvSpPr>
        <p:spPr>
          <a:xfrm flipH="1" flipV="1">
            <a:off x="2044700" y="4813300"/>
            <a:ext cx="2887663" cy="8826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6" name="Line 9"/>
          <p:cNvSpPr/>
          <p:nvPr/>
        </p:nvSpPr>
        <p:spPr>
          <a:xfrm flipV="1">
            <a:off x="2044700" y="1522413"/>
            <a:ext cx="1339850" cy="12827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7" name="Line 10"/>
          <p:cNvSpPr/>
          <p:nvPr/>
        </p:nvSpPr>
        <p:spPr>
          <a:xfrm flipV="1">
            <a:off x="2046288" y="4097338"/>
            <a:ext cx="1319212" cy="71437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8" name="Line 11"/>
          <p:cNvSpPr/>
          <p:nvPr/>
        </p:nvSpPr>
        <p:spPr>
          <a:xfrm>
            <a:off x="3355975" y="1517650"/>
            <a:ext cx="1609725" cy="17986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59" name="Line 12"/>
          <p:cNvSpPr/>
          <p:nvPr/>
        </p:nvSpPr>
        <p:spPr>
          <a:xfrm>
            <a:off x="3336925" y="4111625"/>
            <a:ext cx="1590675" cy="158591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60" name="Text Box 13"/>
          <p:cNvSpPr txBox="1"/>
          <p:nvPr/>
        </p:nvSpPr>
        <p:spPr>
          <a:xfrm>
            <a:off x="4949825" y="3021013"/>
            <a:ext cx="4540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61" name="Text Box 14"/>
          <p:cNvSpPr txBox="1"/>
          <p:nvPr/>
        </p:nvSpPr>
        <p:spPr>
          <a:xfrm>
            <a:off x="4908550" y="5330825"/>
            <a:ext cx="612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1762" name="Text Box 15"/>
          <p:cNvSpPr txBox="1"/>
          <p:nvPr/>
        </p:nvSpPr>
        <p:spPr>
          <a:xfrm>
            <a:off x="804863" y="357981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1763" name="Text Box 16"/>
          <p:cNvSpPr txBox="1"/>
          <p:nvPr/>
        </p:nvSpPr>
        <p:spPr>
          <a:xfrm>
            <a:off x="1603375" y="4592638"/>
            <a:ext cx="350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1764" name="Text Box 17"/>
          <p:cNvSpPr txBox="1"/>
          <p:nvPr/>
        </p:nvSpPr>
        <p:spPr>
          <a:xfrm>
            <a:off x="3044825" y="3786188"/>
            <a:ext cx="307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1765" name="Text Box 18"/>
          <p:cNvSpPr txBox="1"/>
          <p:nvPr/>
        </p:nvSpPr>
        <p:spPr>
          <a:xfrm>
            <a:off x="3387725" y="1130300"/>
            <a:ext cx="511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3100388" y="2065338"/>
            <a:ext cx="427037" cy="593725"/>
            <a:chOff x="2348" y="1264"/>
            <a:chExt cx="269" cy="374"/>
          </a:xfrm>
        </p:grpSpPr>
        <p:sp>
          <p:nvSpPr>
            <p:cNvPr id="31816" name="Oval 20"/>
            <p:cNvSpPr/>
            <p:nvPr/>
          </p:nvSpPr>
          <p:spPr>
            <a:xfrm>
              <a:off x="2434" y="1555"/>
              <a:ext cx="83" cy="83"/>
            </a:xfrm>
            <a:prstGeom prst="ellipse">
              <a:avLst/>
            </a:prstGeom>
            <a:solidFill>
              <a:srgbClr val="FF3300"/>
            </a:solidFill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1817" name="Text Box 21"/>
            <p:cNvSpPr txBox="1"/>
            <p:nvPr/>
          </p:nvSpPr>
          <p:spPr>
            <a:xfrm>
              <a:off x="2348" y="1264"/>
              <a:ext cx="26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22"/>
          <p:cNvGrpSpPr/>
          <p:nvPr/>
        </p:nvGrpSpPr>
        <p:grpSpPr>
          <a:xfrm>
            <a:off x="3795713" y="5307013"/>
            <a:ext cx="438150" cy="547687"/>
            <a:chOff x="2768" y="3282"/>
            <a:chExt cx="276" cy="345"/>
          </a:xfrm>
        </p:grpSpPr>
        <p:sp>
          <p:nvSpPr>
            <p:cNvPr id="31814" name="Oval 23"/>
            <p:cNvSpPr/>
            <p:nvPr/>
          </p:nvSpPr>
          <p:spPr>
            <a:xfrm>
              <a:off x="2768" y="3282"/>
              <a:ext cx="83" cy="83"/>
            </a:xfrm>
            <a:prstGeom prst="ellipse">
              <a:avLst/>
            </a:prstGeom>
            <a:solidFill>
              <a:srgbClr val="008000"/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1815" name="Text Box 24"/>
            <p:cNvSpPr txBox="1"/>
            <p:nvPr/>
          </p:nvSpPr>
          <p:spPr>
            <a:xfrm>
              <a:off x="2796" y="3377"/>
              <a:ext cx="24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31768" name="Text Box 25"/>
          <p:cNvSpPr txBox="1"/>
          <p:nvPr/>
        </p:nvSpPr>
        <p:spPr>
          <a:xfrm>
            <a:off x="1633538" y="2489200"/>
            <a:ext cx="466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 </a:t>
            </a:r>
          </a:p>
        </p:txBody>
      </p:sp>
      <p:sp>
        <p:nvSpPr>
          <p:cNvPr id="31769" name="Line 26"/>
          <p:cNvSpPr/>
          <p:nvPr/>
        </p:nvSpPr>
        <p:spPr>
          <a:xfrm>
            <a:off x="2347913" y="1677988"/>
            <a:ext cx="436562" cy="436562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70" name="Line 27"/>
          <p:cNvSpPr/>
          <p:nvPr/>
        </p:nvSpPr>
        <p:spPr>
          <a:xfrm>
            <a:off x="2362200" y="1679575"/>
            <a:ext cx="0" cy="3802063"/>
          </a:xfrm>
          <a:prstGeom prst="line">
            <a:avLst/>
          </a:prstGeom>
          <a:ln w="4763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71" name="Line 28"/>
          <p:cNvSpPr/>
          <p:nvPr/>
        </p:nvSpPr>
        <p:spPr>
          <a:xfrm flipV="1">
            <a:off x="2378075" y="5103813"/>
            <a:ext cx="609600" cy="377825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72" name="Line 29"/>
          <p:cNvSpPr/>
          <p:nvPr/>
        </p:nvSpPr>
        <p:spPr>
          <a:xfrm>
            <a:off x="4322763" y="3551238"/>
            <a:ext cx="0" cy="725487"/>
          </a:xfrm>
          <a:prstGeom prst="line">
            <a:avLst/>
          </a:prstGeom>
          <a:ln w="4763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73" name="Line 30"/>
          <p:cNvSpPr/>
          <p:nvPr/>
        </p:nvSpPr>
        <p:spPr>
          <a:xfrm>
            <a:off x="3887788" y="3144838"/>
            <a:ext cx="465137" cy="420687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74" name="Line 31"/>
          <p:cNvSpPr/>
          <p:nvPr/>
        </p:nvSpPr>
        <p:spPr>
          <a:xfrm flipH="1">
            <a:off x="3829050" y="4276725"/>
            <a:ext cx="479425" cy="304800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75" name="Text Box 32"/>
          <p:cNvSpPr txBox="1"/>
          <p:nvPr/>
        </p:nvSpPr>
        <p:spPr>
          <a:xfrm>
            <a:off x="1971675" y="5180013"/>
            <a:ext cx="466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</a:p>
        </p:txBody>
      </p:sp>
      <p:sp>
        <p:nvSpPr>
          <p:cNvPr id="31776" name="Text Box 33"/>
          <p:cNvSpPr txBox="1"/>
          <p:nvPr/>
        </p:nvSpPr>
        <p:spPr>
          <a:xfrm>
            <a:off x="4287838" y="4083050"/>
            <a:ext cx="466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</a:p>
        </p:txBody>
      </p:sp>
      <p:sp>
        <p:nvSpPr>
          <p:cNvPr id="31777" name="Text Box 34"/>
          <p:cNvSpPr txBox="1"/>
          <p:nvPr/>
        </p:nvSpPr>
        <p:spPr>
          <a:xfrm>
            <a:off x="1995488" y="1196975"/>
            <a:ext cx="511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31778" name="Text Box 35"/>
          <p:cNvSpPr txBox="1"/>
          <p:nvPr/>
        </p:nvSpPr>
        <p:spPr>
          <a:xfrm>
            <a:off x="4281488" y="3265488"/>
            <a:ext cx="511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</a:p>
        </p:txBody>
      </p:sp>
      <p:grpSp>
        <p:nvGrpSpPr>
          <p:cNvPr id="4" name="Group 36"/>
          <p:cNvGrpSpPr/>
          <p:nvPr/>
        </p:nvGrpSpPr>
        <p:grpSpPr>
          <a:xfrm>
            <a:off x="1087438" y="3935413"/>
            <a:ext cx="3800475" cy="2193925"/>
            <a:chOff x="943" y="2492"/>
            <a:chExt cx="2394" cy="1382"/>
          </a:xfrm>
        </p:grpSpPr>
        <p:sp>
          <p:nvSpPr>
            <p:cNvPr id="31812" name="Line 37"/>
            <p:cNvSpPr/>
            <p:nvPr/>
          </p:nvSpPr>
          <p:spPr>
            <a:xfrm flipH="1">
              <a:off x="1317" y="2492"/>
              <a:ext cx="2020" cy="1247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13" name="Text Box 38"/>
            <p:cNvSpPr txBox="1"/>
            <p:nvPr/>
          </p:nvSpPr>
          <p:spPr>
            <a:xfrm>
              <a:off x="943" y="3586"/>
              <a:ext cx="6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altLang="zh-CN" b="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</p:grpSp>
      <p:grpSp>
        <p:nvGrpSpPr>
          <p:cNvPr id="5" name="Group 39"/>
          <p:cNvGrpSpPr/>
          <p:nvPr/>
        </p:nvGrpSpPr>
        <p:grpSpPr>
          <a:xfrm>
            <a:off x="2832100" y="4354513"/>
            <a:ext cx="1220788" cy="1157287"/>
            <a:chOff x="2469" y="2734"/>
            <a:chExt cx="769" cy="729"/>
          </a:xfrm>
        </p:grpSpPr>
        <p:sp>
          <p:nvSpPr>
            <p:cNvPr id="31810" name="Text Box 40"/>
            <p:cNvSpPr txBox="1"/>
            <p:nvPr/>
          </p:nvSpPr>
          <p:spPr>
            <a:xfrm>
              <a:off x="2852" y="2734"/>
              <a:ext cx="38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</a:p>
          </p:txBody>
        </p:sp>
        <p:sp>
          <p:nvSpPr>
            <p:cNvPr id="31811" name="Text Box 41"/>
            <p:cNvSpPr txBox="1"/>
            <p:nvPr/>
          </p:nvSpPr>
          <p:spPr>
            <a:xfrm>
              <a:off x="2469" y="3213"/>
              <a:ext cx="38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grpSp>
        <p:nvGrpSpPr>
          <p:cNvPr id="6" name="Group 42"/>
          <p:cNvGrpSpPr/>
          <p:nvPr/>
        </p:nvGrpSpPr>
        <p:grpSpPr>
          <a:xfrm>
            <a:off x="2560638" y="1716088"/>
            <a:ext cx="1700212" cy="3373437"/>
            <a:chOff x="2008" y="1020"/>
            <a:chExt cx="1071" cy="2125"/>
          </a:xfrm>
        </p:grpSpPr>
        <p:sp>
          <p:nvSpPr>
            <p:cNvPr id="31805" name="Text Box 43"/>
            <p:cNvSpPr txBox="1"/>
            <p:nvPr/>
          </p:nvSpPr>
          <p:spPr>
            <a:xfrm>
              <a:off x="2008" y="1783"/>
              <a:ext cx="37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806" name="Text Box 44"/>
            <p:cNvSpPr txBox="1"/>
            <p:nvPr/>
          </p:nvSpPr>
          <p:spPr>
            <a:xfrm>
              <a:off x="2794" y="1020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807" name="Line 45"/>
            <p:cNvSpPr/>
            <p:nvPr/>
          </p:nvSpPr>
          <p:spPr>
            <a:xfrm>
              <a:off x="2268" y="1792"/>
              <a:ext cx="0" cy="1353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08" name="Line 46"/>
            <p:cNvSpPr/>
            <p:nvPr/>
          </p:nvSpPr>
          <p:spPr>
            <a:xfrm flipV="1">
              <a:off x="2807" y="1216"/>
              <a:ext cx="0" cy="1600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09" name="Line 47"/>
            <p:cNvSpPr/>
            <p:nvPr/>
          </p:nvSpPr>
          <p:spPr>
            <a:xfrm flipV="1">
              <a:off x="2267" y="1234"/>
              <a:ext cx="549" cy="567"/>
            </a:xfrm>
            <a:prstGeom prst="line">
              <a:avLst/>
            </a:prstGeom>
            <a:ln w="4763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10000" name="Line 48"/>
          <p:cNvSpPr/>
          <p:nvPr/>
        </p:nvSpPr>
        <p:spPr>
          <a:xfrm>
            <a:off x="3306763" y="2622550"/>
            <a:ext cx="0" cy="2233613"/>
          </a:xfrm>
          <a:prstGeom prst="line">
            <a:avLst/>
          </a:prstGeom>
          <a:ln w="4763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0001" name="Line 49"/>
          <p:cNvSpPr/>
          <p:nvPr/>
        </p:nvSpPr>
        <p:spPr>
          <a:xfrm>
            <a:off x="3871913" y="3130550"/>
            <a:ext cx="0" cy="2220913"/>
          </a:xfrm>
          <a:prstGeom prst="line">
            <a:avLst/>
          </a:prstGeom>
          <a:ln w="4763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7" name="Group 50"/>
          <p:cNvGrpSpPr/>
          <p:nvPr/>
        </p:nvGrpSpPr>
        <p:grpSpPr>
          <a:xfrm>
            <a:off x="3803650" y="4457700"/>
            <a:ext cx="614363" cy="396875"/>
            <a:chOff x="4122" y="2892"/>
            <a:chExt cx="387" cy="250"/>
          </a:xfrm>
        </p:grpSpPr>
        <p:sp>
          <p:nvSpPr>
            <p:cNvPr id="31803" name="Oval 51"/>
            <p:cNvSpPr/>
            <p:nvPr/>
          </p:nvSpPr>
          <p:spPr>
            <a:xfrm>
              <a:off x="4122" y="2967"/>
              <a:ext cx="83" cy="83"/>
            </a:xfrm>
            <a:prstGeom prst="ellipse">
              <a:avLst/>
            </a:prstGeom>
            <a:solidFill>
              <a:srgbClr val="008000"/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1804" name="Text Box 52"/>
            <p:cNvSpPr txBox="1"/>
            <p:nvPr/>
          </p:nvSpPr>
          <p:spPr>
            <a:xfrm>
              <a:off x="4261" y="2892"/>
              <a:ext cx="24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8" name="Group 53"/>
          <p:cNvGrpSpPr/>
          <p:nvPr/>
        </p:nvGrpSpPr>
        <p:grpSpPr>
          <a:xfrm>
            <a:off x="2740025" y="2100263"/>
            <a:ext cx="1074738" cy="942975"/>
            <a:chOff x="2121" y="1262"/>
            <a:chExt cx="677" cy="594"/>
          </a:xfrm>
        </p:grpSpPr>
        <p:sp>
          <p:nvSpPr>
            <p:cNvPr id="31801" name="Line 54"/>
            <p:cNvSpPr/>
            <p:nvPr/>
          </p:nvSpPr>
          <p:spPr>
            <a:xfrm>
              <a:off x="2121" y="1262"/>
              <a:ext cx="329" cy="292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02" name="Line 55"/>
            <p:cNvSpPr/>
            <p:nvPr/>
          </p:nvSpPr>
          <p:spPr>
            <a:xfrm>
              <a:off x="2505" y="1609"/>
              <a:ext cx="293" cy="247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9" name="Group 56"/>
          <p:cNvGrpSpPr/>
          <p:nvPr/>
        </p:nvGrpSpPr>
        <p:grpSpPr>
          <a:xfrm>
            <a:off x="3014663" y="4618038"/>
            <a:ext cx="755650" cy="458787"/>
            <a:chOff x="2294" y="2848"/>
            <a:chExt cx="476" cy="289"/>
          </a:xfrm>
        </p:grpSpPr>
        <p:sp>
          <p:nvSpPr>
            <p:cNvPr id="31799" name="Line 57"/>
            <p:cNvSpPr/>
            <p:nvPr/>
          </p:nvSpPr>
          <p:spPr>
            <a:xfrm flipV="1">
              <a:off x="2294" y="3027"/>
              <a:ext cx="174" cy="110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00" name="Line 58"/>
            <p:cNvSpPr/>
            <p:nvPr/>
          </p:nvSpPr>
          <p:spPr>
            <a:xfrm flipV="1">
              <a:off x="2542" y="2848"/>
              <a:ext cx="228" cy="142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31787" name="Rectangle 59"/>
          <p:cNvSpPr/>
          <p:nvPr/>
        </p:nvSpPr>
        <p:spPr>
          <a:xfrm>
            <a:off x="0" y="0"/>
            <a:ext cx="9336088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相交－辅助平面法</a:t>
            </a:r>
            <a:r>
              <a:rPr lang="en-US" altLang="zh-CN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  <p:sp>
        <p:nvSpPr>
          <p:cNvPr id="510012" name="Text Box 60"/>
          <p:cNvSpPr txBox="1"/>
          <p:nvPr/>
        </p:nvSpPr>
        <p:spPr>
          <a:xfrm>
            <a:off x="5461000" y="1420813"/>
            <a:ext cx="2678113" cy="519112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sz="2800" b="0" baseline="-25000" dirty="0"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zh-CN" altLang="en-US" sz="2800" i="0" dirty="0">
                <a:latin typeface="Times New Roman" panose="02020603050405020304" pitchFamily="18" charset="0"/>
              </a:rPr>
              <a:t>是什么平面？</a:t>
            </a:r>
          </a:p>
        </p:txBody>
      </p:sp>
      <p:pic>
        <p:nvPicPr>
          <p:cNvPr id="510013" name="Picture 61" descr="0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550" y="1560513"/>
            <a:ext cx="549275" cy="54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0014" name="Picture 62" descr="0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1850" y="2232025"/>
            <a:ext cx="549275" cy="59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0015" name="Text Box 63"/>
          <p:cNvSpPr txBox="1"/>
          <p:nvPr/>
        </p:nvSpPr>
        <p:spPr>
          <a:xfrm>
            <a:off x="5516563" y="2093913"/>
            <a:ext cx="2654300" cy="10064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</a:rPr>
              <a:t>k</a:t>
            </a:r>
            <a:r>
              <a:rPr lang="en-US" altLang="zh-CN" sz="2800" dirty="0"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  <a:r>
              <a:rPr lang="en-US" altLang="zh-CN" sz="2800" dirty="0">
                <a:latin typeface="Times New Roman" panose="02020603050405020304" pitchFamily="18" charset="0"/>
              </a:rPr>
              <a:t> </a:t>
            </a:r>
            <a:r>
              <a:rPr lang="zh-CN" altLang="en-US" sz="2800" i="0" dirty="0">
                <a:latin typeface="Times New Roman" panose="02020603050405020304" pitchFamily="18" charset="0"/>
              </a:rPr>
              <a:t>为什么就是所求的交点</a:t>
            </a:r>
            <a:r>
              <a:rPr lang="zh-CN" altLang="en-US" sz="3200" i="0" dirty="0">
                <a:latin typeface="Times New Roman" panose="02020603050405020304" pitchFamily="18" charset="0"/>
              </a:rPr>
              <a:t>？</a:t>
            </a:r>
          </a:p>
        </p:txBody>
      </p:sp>
      <p:sp>
        <p:nvSpPr>
          <p:cNvPr id="510016" name="Line 64"/>
          <p:cNvSpPr/>
          <p:nvPr/>
        </p:nvSpPr>
        <p:spPr>
          <a:xfrm>
            <a:off x="2755900" y="2093913"/>
            <a:ext cx="1125538" cy="1020762"/>
          </a:xfrm>
          <a:prstGeom prst="line">
            <a:avLst/>
          </a:prstGeom>
          <a:ln w="4763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" name="Group 65"/>
          <p:cNvGrpSpPr/>
          <p:nvPr/>
        </p:nvGrpSpPr>
        <p:grpSpPr>
          <a:xfrm>
            <a:off x="3238500" y="4468813"/>
            <a:ext cx="638175" cy="484187"/>
            <a:chOff x="2435" y="2754"/>
            <a:chExt cx="402" cy="305"/>
          </a:xfrm>
        </p:grpSpPr>
        <p:sp>
          <p:nvSpPr>
            <p:cNvPr id="31797" name="Oval 66"/>
            <p:cNvSpPr/>
            <p:nvPr/>
          </p:nvSpPr>
          <p:spPr>
            <a:xfrm>
              <a:off x="2435" y="2976"/>
              <a:ext cx="83" cy="83"/>
            </a:xfrm>
            <a:prstGeom prst="ellipse">
              <a:avLst/>
            </a:prstGeom>
            <a:solidFill>
              <a:srgbClr val="FF0000"/>
            </a:solidFill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1798" name="Text Box 67"/>
            <p:cNvSpPr txBox="1"/>
            <p:nvPr/>
          </p:nvSpPr>
          <p:spPr>
            <a:xfrm>
              <a:off x="2451" y="2754"/>
              <a:ext cx="3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</a:p>
          </p:txBody>
        </p:sp>
      </p:grpSp>
      <p:grpSp>
        <p:nvGrpSpPr>
          <p:cNvPr id="11" name="Group 68"/>
          <p:cNvGrpSpPr/>
          <p:nvPr/>
        </p:nvGrpSpPr>
        <p:grpSpPr>
          <a:xfrm>
            <a:off x="3787775" y="2684463"/>
            <a:ext cx="896938" cy="484187"/>
            <a:chOff x="2781" y="1630"/>
            <a:chExt cx="565" cy="305"/>
          </a:xfrm>
        </p:grpSpPr>
        <p:sp>
          <p:nvSpPr>
            <p:cNvPr id="31795" name="Text Box 69"/>
            <p:cNvSpPr txBox="1"/>
            <p:nvPr/>
          </p:nvSpPr>
          <p:spPr>
            <a:xfrm>
              <a:off x="2795" y="1630"/>
              <a:ext cx="551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</a:t>
              </a:r>
              <a:r>
                <a:rPr lang="en-US" altLang="zh-CN" sz="20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)</a:t>
              </a:r>
            </a:p>
          </p:txBody>
        </p:sp>
        <p:sp>
          <p:nvSpPr>
            <p:cNvPr id="31796" name="Oval 70"/>
            <p:cNvSpPr/>
            <p:nvPr/>
          </p:nvSpPr>
          <p:spPr>
            <a:xfrm>
              <a:off x="2781" y="1852"/>
              <a:ext cx="83" cy="83"/>
            </a:xfrm>
            <a:prstGeom prst="ellipse">
              <a:avLst/>
            </a:prstGeom>
            <a:solidFill>
              <a:srgbClr val="008000"/>
            </a:solidFill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0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0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0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0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10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0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0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0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0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0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10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9" dur="500"/>
                                        <p:tgtEl>
                                          <p:spTgt spid="5100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0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0012" grpId="0"/>
      <p:bldP spid="5100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D4A6BF-4BAC-4001-B8C1-F899EFAEFDC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2773" name="AutoShape 2"/>
          <p:cNvSpPr/>
          <p:nvPr/>
        </p:nvSpPr>
        <p:spPr>
          <a:xfrm rot="1165334">
            <a:off x="3082925" y="1911350"/>
            <a:ext cx="1935163" cy="1858963"/>
          </a:xfrm>
          <a:prstGeom prst="parallelogram">
            <a:avLst>
              <a:gd name="adj" fmla="val 44767"/>
            </a:avLst>
          </a:prstGeom>
          <a:solidFill>
            <a:srgbClr val="CCFFFF">
              <a:alpha val="50195"/>
            </a:srgbClr>
          </a:solidFill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774" name="AutoShape 3"/>
          <p:cNvSpPr/>
          <p:nvPr/>
        </p:nvSpPr>
        <p:spPr>
          <a:xfrm rot="-9780580">
            <a:off x="2959100" y="4573588"/>
            <a:ext cx="2201863" cy="969962"/>
          </a:xfrm>
          <a:prstGeom prst="parallelogram">
            <a:avLst>
              <a:gd name="adj" fmla="val 78947"/>
            </a:avLst>
          </a:prstGeom>
          <a:solidFill>
            <a:srgbClr val="CCFFFF"/>
          </a:solidFill>
          <a:ln w="38100" cap="flat" cmpd="sng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775" name="Line 4"/>
          <p:cNvSpPr/>
          <p:nvPr/>
        </p:nvSpPr>
        <p:spPr>
          <a:xfrm>
            <a:off x="2366963" y="4056063"/>
            <a:ext cx="472281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776" name="Text Box 5"/>
          <p:cNvSpPr txBox="1"/>
          <p:nvPr/>
        </p:nvSpPr>
        <p:spPr>
          <a:xfrm>
            <a:off x="1824038" y="3862388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2777" name="AutoShape 6"/>
          <p:cNvSpPr/>
          <p:nvPr/>
        </p:nvSpPr>
        <p:spPr>
          <a:xfrm rot="-2090891">
            <a:off x="4057650" y="1509713"/>
            <a:ext cx="1108075" cy="2339975"/>
          </a:xfrm>
          <a:prstGeom prst="triangle">
            <a:avLst>
              <a:gd name="adj" fmla="val 0"/>
            </a:avLst>
          </a:prstGeom>
          <a:noFill/>
          <a:ln w="381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778" name="AutoShape 7"/>
          <p:cNvSpPr/>
          <p:nvPr/>
        </p:nvSpPr>
        <p:spPr>
          <a:xfrm rot="-7713963">
            <a:off x="3916363" y="4424363"/>
            <a:ext cx="1184275" cy="1824037"/>
          </a:xfrm>
          <a:prstGeom prst="triangle">
            <a:avLst>
              <a:gd name="adj" fmla="val 100000"/>
            </a:avLst>
          </a:prstGeom>
          <a:noFill/>
          <a:ln w="381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2" name="Group 8"/>
          <p:cNvGrpSpPr/>
          <p:nvPr/>
        </p:nvGrpSpPr>
        <p:grpSpPr>
          <a:xfrm rot="288808">
            <a:off x="5037138" y="2997200"/>
            <a:ext cx="1673225" cy="679450"/>
            <a:chOff x="3370" y="1575"/>
            <a:chExt cx="1054" cy="428"/>
          </a:xfrm>
        </p:grpSpPr>
        <p:sp>
          <p:nvSpPr>
            <p:cNvPr id="32820" name="Line 9"/>
            <p:cNvSpPr/>
            <p:nvPr/>
          </p:nvSpPr>
          <p:spPr>
            <a:xfrm>
              <a:off x="3370" y="1575"/>
              <a:ext cx="640" cy="306"/>
            </a:xfrm>
            <a:prstGeom prst="line">
              <a:avLst/>
            </a:prstGeom>
            <a:ln w="28575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821" name="Text Box 10"/>
            <p:cNvSpPr txBox="1"/>
            <p:nvPr/>
          </p:nvSpPr>
          <p:spPr>
            <a:xfrm>
              <a:off x="3992" y="1715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rgbClr val="A5002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altLang="zh-CN" b="0" baseline="-25000" dirty="0">
                  <a:solidFill>
                    <a:srgbClr val="A5002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grpSp>
        <p:nvGrpSpPr>
          <p:cNvPr id="3" name="Group 11"/>
          <p:cNvGrpSpPr/>
          <p:nvPr/>
        </p:nvGrpSpPr>
        <p:grpSpPr>
          <a:xfrm>
            <a:off x="2641600" y="1209675"/>
            <a:ext cx="1049338" cy="1125538"/>
            <a:chOff x="1664" y="450"/>
            <a:chExt cx="661" cy="709"/>
          </a:xfrm>
        </p:grpSpPr>
        <p:sp>
          <p:nvSpPr>
            <p:cNvPr id="32818" name="Line 12"/>
            <p:cNvSpPr/>
            <p:nvPr/>
          </p:nvSpPr>
          <p:spPr>
            <a:xfrm flipH="1" flipV="1">
              <a:off x="2010" y="716"/>
              <a:ext cx="315" cy="443"/>
            </a:xfrm>
            <a:prstGeom prst="line">
              <a:avLst/>
            </a:prstGeom>
            <a:ln w="28575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819" name="Text Box 13"/>
            <p:cNvSpPr txBox="1"/>
            <p:nvPr/>
          </p:nvSpPr>
          <p:spPr>
            <a:xfrm>
              <a:off x="1664" y="450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hlink"/>
                  </a:solidFill>
                  <a:latin typeface="Dotum" pitchFamily="34" charset="-127"/>
                </a:rPr>
                <a:t>Q</a:t>
              </a:r>
              <a:r>
                <a:rPr lang="en-US" altLang="zh-CN" b="0" baseline="-2500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sp>
        <p:nvSpPr>
          <p:cNvPr id="32781" name="Text Box 14"/>
          <p:cNvSpPr txBox="1"/>
          <p:nvPr/>
        </p:nvSpPr>
        <p:spPr>
          <a:xfrm>
            <a:off x="3094038" y="1916113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82" name="Text Box 15"/>
          <p:cNvSpPr txBox="1"/>
          <p:nvPr/>
        </p:nvSpPr>
        <p:spPr>
          <a:xfrm>
            <a:off x="5634038" y="2925763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83" name="Text Box 16"/>
          <p:cNvSpPr txBox="1"/>
          <p:nvPr/>
        </p:nvSpPr>
        <p:spPr>
          <a:xfrm>
            <a:off x="4649788" y="3573463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84" name="Text Box 17"/>
          <p:cNvSpPr txBox="1"/>
          <p:nvPr/>
        </p:nvSpPr>
        <p:spPr>
          <a:xfrm>
            <a:off x="4879975" y="4048125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2785" name="Text Box 18"/>
          <p:cNvSpPr txBox="1"/>
          <p:nvPr/>
        </p:nvSpPr>
        <p:spPr>
          <a:xfrm>
            <a:off x="3530600" y="4160838"/>
            <a:ext cx="49847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0" dirty="0">
                <a:latin typeface="Dotum" pitchFamily="34" charset="-127"/>
              </a:rPr>
              <a:t>g</a:t>
            </a:r>
          </a:p>
        </p:txBody>
      </p:sp>
      <p:sp>
        <p:nvSpPr>
          <p:cNvPr id="32786" name="Text Box 19"/>
          <p:cNvSpPr txBox="1"/>
          <p:nvPr/>
        </p:nvSpPr>
        <p:spPr>
          <a:xfrm>
            <a:off x="2536825" y="5126038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32787" name="Text Box 20"/>
          <p:cNvSpPr txBox="1"/>
          <p:nvPr/>
        </p:nvSpPr>
        <p:spPr>
          <a:xfrm>
            <a:off x="5594350" y="4994275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2788" name="Text Box 21"/>
          <p:cNvSpPr txBox="1"/>
          <p:nvPr/>
        </p:nvSpPr>
        <p:spPr>
          <a:xfrm>
            <a:off x="3370263" y="5491163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2789" name="Text Box 22"/>
          <p:cNvSpPr txBox="1"/>
          <p:nvPr/>
        </p:nvSpPr>
        <p:spPr>
          <a:xfrm>
            <a:off x="5183188" y="4576763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32790" name="Text Box 23"/>
          <p:cNvSpPr txBox="1"/>
          <p:nvPr/>
        </p:nvSpPr>
        <p:spPr>
          <a:xfrm>
            <a:off x="4156075" y="5502275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32791" name="Text Box 24"/>
          <p:cNvSpPr txBox="1"/>
          <p:nvPr/>
        </p:nvSpPr>
        <p:spPr>
          <a:xfrm>
            <a:off x="3486150" y="3667125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0" dirty="0">
                <a:latin typeface="Dotum" pitchFamily="34" charset="-127"/>
              </a:rPr>
              <a:t>g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92" name="Text Box 25"/>
          <p:cNvSpPr txBox="1"/>
          <p:nvPr/>
        </p:nvSpPr>
        <p:spPr>
          <a:xfrm>
            <a:off x="2447925" y="3106738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93" name="Text Box 26"/>
          <p:cNvSpPr txBox="1"/>
          <p:nvPr/>
        </p:nvSpPr>
        <p:spPr>
          <a:xfrm>
            <a:off x="5199063" y="1895475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794" name="Text Box 27"/>
          <p:cNvSpPr txBox="1"/>
          <p:nvPr/>
        </p:nvSpPr>
        <p:spPr>
          <a:xfrm>
            <a:off x="4087813" y="1525588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028" name="Line 28"/>
          <p:cNvSpPr/>
          <p:nvPr/>
        </p:nvSpPr>
        <p:spPr>
          <a:xfrm>
            <a:off x="4845050" y="2741613"/>
            <a:ext cx="0" cy="2051050"/>
          </a:xfrm>
          <a:prstGeom prst="line">
            <a:avLst/>
          </a:prstGeom>
          <a:ln w="4763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029" name="Line 29"/>
          <p:cNvSpPr/>
          <p:nvPr/>
        </p:nvSpPr>
        <p:spPr>
          <a:xfrm>
            <a:off x="3913188" y="2236788"/>
            <a:ext cx="0" cy="3298825"/>
          </a:xfrm>
          <a:prstGeom prst="line">
            <a:avLst/>
          </a:prstGeom>
          <a:ln w="4763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030" name="Line 30"/>
          <p:cNvSpPr/>
          <p:nvPr/>
        </p:nvSpPr>
        <p:spPr>
          <a:xfrm flipH="1">
            <a:off x="3921125" y="4787900"/>
            <a:ext cx="914400" cy="739775"/>
          </a:xfrm>
          <a:prstGeom prst="line">
            <a:avLst/>
          </a:prstGeom>
          <a:ln w="4763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031" name="Line 31"/>
          <p:cNvSpPr/>
          <p:nvPr/>
        </p:nvSpPr>
        <p:spPr>
          <a:xfrm>
            <a:off x="3752850" y="2409825"/>
            <a:ext cx="0" cy="3067050"/>
          </a:xfrm>
          <a:prstGeom prst="line">
            <a:avLst/>
          </a:prstGeom>
          <a:ln w="4763" cap="flat" cmpd="sng">
            <a:solidFill>
              <a:srgbClr val="0099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032" name="Line 32"/>
          <p:cNvSpPr/>
          <p:nvPr/>
        </p:nvSpPr>
        <p:spPr>
          <a:xfrm>
            <a:off x="4333875" y="3295650"/>
            <a:ext cx="0" cy="1323975"/>
          </a:xfrm>
          <a:prstGeom prst="line">
            <a:avLst/>
          </a:prstGeom>
          <a:ln w="4763" cap="flat" cmpd="sng">
            <a:solidFill>
              <a:srgbClr val="0099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033" name="Line 33"/>
          <p:cNvSpPr/>
          <p:nvPr/>
        </p:nvSpPr>
        <p:spPr>
          <a:xfrm flipH="1">
            <a:off x="3752850" y="4619625"/>
            <a:ext cx="585788" cy="847725"/>
          </a:xfrm>
          <a:prstGeom prst="line">
            <a:avLst/>
          </a:prstGeom>
          <a:ln w="4763" cap="flat" cmpd="sng">
            <a:solidFill>
              <a:srgbClr val="0099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801" name="Line 34"/>
          <p:cNvSpPr/>
          <p:nvPr/>
        </p:nvSpPr>
        <p:spPr>
          <a:xfrm>
            <a:off x="4248150" y="4752975"/>
            <a:ext cx="0" cy="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" name="Group 35"/>
          <p:cNvGrpSpPr/>
          <p:nvPr/>
        </p:nvGrpSpPr>
        <p:grpSpPr>
          <a:xfrm>
            <a:off x="4141788" y="4708525"/>
            <a:ext cx="587375" cy="396875"/>
            <a:chOff x="2633" y="2624"/>
            <a:chExt cx="370" cy="250"/>
          </a:xfrm>
        </p:grpSpPr>
        <p:sp>
          <p:nvSpPr>
            <p:cNvPr id="32816" name="Text Box 36"/>
            <p:cNvSpPr txBox="1"/>
            <p:nvPr/>
          </p:nvSpPr>
          <p:spPr>
            <a:xfrm>
              <a:off x="2689" y="2624"/>
              <a:ext cx="31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</a:p>
          </p:txBody>
        </p:sp>
        <p:sp>
          <p:nvSpPr>
            <p:cNvPr id="32817" name="Oval 37"/>
            <p:cNvSpPr/>
            <p:nvPr/>
          </p:nvSpPr>
          <p:spPr>
            <a:xfrm>
              <a:off x="2633" y="2649"/>
              <a:ext cx="84" cy="84"/>
            </a:xfrm>
            <a:prstGeom prst="ellipse">
              <a:avLst/>
            </a:prstGeom>
            <a:solidFill>
              <a:srgbClr val="CCFFCC"/>
            </a:solidFill>
            <a:ln w="28575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38"/>
          <p:cNvGrpSpPr/>
          <p:nvPr/>
        </p:nvGrpSpPr>
        <p:grpSpPr>
          <a:xfrm>
            <a:off x="3998913" y="5022850"/>
            <a:ext cx="577850" cy="430213"/>
            <a:chOff x="2489" y="2888"/>
            <a:chExt cx="364" cy="271"/>
          </a:xfrm>
        </p:grpSpPr>
        <p:sp>
          <p:nvSpPr>
            <p:cNvPr id="32814" name="Text Box 39"/>
            <p:cNvSpPr txBox="1"/>
            <p:nvPr/>
          </p:nvSpPr>
          <p:spPr>
            <a:xfrm>
              <a:off x="2539" y="2888"/>
              <a:ext cx="31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32815" name="Oval 40"/>
            <p:cNvSpPr/>
            <p:nvPr/>
          </p:nvSpPr>
          <p:spPr>
            <a:xfrm>
              <a:off x="2489" y="3075"/>
              <a:ext cx="84" cy="84"/>
            </a:xfrm>
            <a:prstGeom prst="ellipse">
              <a:avLst/>
            </a:prstGeom>
            <a:solidFill>
              <a:srgbClr val="FF99CC"/>
            </a:solidFill>
            <a:ln w="28575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12041" name="Line 41"/>
          <p:cNvSpPr/>
          <p:nvPr/>
        </p:nvSpPr>
        <p:spPr>
          <a:xfrm flipH="1">
            <a:off x="4073525" y="4802188"/>
            <a:ext cx="136525" cy="60325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042" name="Line 42"/>
          <p:cNvSpPr/>
          <p:nvPr/>
        </p:nvSpPr>
        <p:spPr>
          <a:xfrm>
            <a:off x="4029075" y="2305050"/>
            <a:ext cx="200025" cy="8001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" name="Group 43"/>
          <p:cNvGrpSpPr/>
          <p:nvPr/>
        </p:nvGrpSpPr>
        <p:grpSpPr>
          <a:xfrm>
            <a:off x="3981450" y="2017713"/>
            <a:ext cx="679450" cy="3411537"/>
            <a:chOff x="2508" y="959"/>
            <a:chExt cx="428" cy="2149"/>
          </a:xfrm>
        </p:grpSpPr>
        <p:sp>
          <p:nvSpPr>
            <p:cNvPr id="32810" name="Line 44"/>
            <p:cNvSpPr/>
            <p:nvPr/>
          </p:nvSpPr>
          <p:spPr>
            <a:xfrm flipV="1">
              <a:off x="2532" y="1140"/>
              <a:ext cx="0" cy="1968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811" name="Line 45"/>
            <p:cNvSpPr/>
            <p:nvPr/>
          </p:nvSpPr>
          <p:spPr>
            <a:xfrm flipV="1">
              <a:off x="2664" y="1644"/>
              <a:ext cx="0" cy="1040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812" name="Text Box 46"/>
            <p:cNvSpPr txBox="1"/>
            <p:nvPr/>
          </p:nvSpPr>
          <p:spPr>
            <a:xfrm>
              <a:off x="2622" y="1439"/>
              <a:ext cx="31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2813" name="Text Box 47"/>
            <p:cNvSpPr txBox="1"/>
            <p:nvPr/>
          </p:nvSpPr>
          <p:spPr>
            <a:xfrm>
              <a:off x="2508" y="959"/>
              <a:ext cx="31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2000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2807" name="Rectangle 48"/>
          <p:cNvSpPr/>
          <p:nvPr/>
        </p:nvSpPr>
        <p:spPr>
          <a:xfrm>
            <a:off x="0" y="0"/>
            <a:ext cx="9336088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相交－辅助平面法</a:t>
            </a:r>
            <a:r>
              <a:rPr lang="en-US" altLang="zh-CN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  <p:sp>
        <p:nvSpPr>
          <p:cNvPr id="32808" name="Rectangle 49"/>
          <p:cNvSpPr/>
          <p:nvPr/>
        </p:nvSpPr>
        <p:spPr>
          <a:xfrm>
            <a:off x="1419225" y="571500"/>
            <a:ext cx="540067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5]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求△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与四边形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DEFG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的交线。</a:t>
            </a:r>
          </a:p>
        </p:txBody>
      </p:sp>
      <p:sp>
        <p:nvSpPr>
          <p:cNvPr id="32809" name="Text Box 50"/>
          <p:cNvSpPr txBox="1"/>
          <p:nvPr/>
        </p:nvSpPr>
        <p:spPr>
          <a:xfrm>
            <a:off x="754063" y="1136650"/>
            <a:ext cx="1733550" cy="519113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i="0" u="sng" dirty="0">
                <a:latin typeface="华文宋体" panose="02010600040101010101" pitchFamily="2" charset="-122"/>
                <a:ea typeface="华文宋体" panose="02010600040101010101" pitchFamily="2" charset="-122"/>
              </a:rPr>
              <a:t>I</a:t>
            </a:r>
            <a:r>
              <a:rPr lang="zh-CN" altLang="en-US" sz="2800" i="0" u="sng" dirty="0">
                <a:latin typeface="华文宋体" panose="02010600040101010101" pitchFamily="2" charset="-122"/>
                <a:ea typeface="华文宋体" panose="02010600040101010101" pitchFamily="2" charset="-122"/>
              </a:rPr>
              <a:t>：求交线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1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1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1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1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12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1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1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12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CC769C8-7A71-4D09-8C90-E27E8F339153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3797" name="AutoShape 2"/>
          <p:cNvSpPr/>
          <p:nvPr/>
        </p:nvSpPr>
        <p:spPr>
          <a:xfrm rot="1165334">
            <a:off x="3375025" y="1589088"/>
            <a:ext cx="1935163" cy="1858962"/>
          </a:xfrm>
          <a:prstGeom prst="parallelogram">
            <a:avLst>
              <a:gd name="adj" fmla="val 44767"/>
            </a:avLst>
          </a:prstGeom>
          <a:solidFill>
            <a:srgbClr val="CCFFFF">
              <a:alpha val="50195"/>
            </a:srgbClr>
          </a:solidFill>
          <a:ln w="190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3798" name="AutoShape 3"/>
          <p:cNvSpPr/>
          <p:nvPr/>
        </p:nvSpPr>
        <p:spPr>
          <a:xfrm rot="-9780580">
            <a:off x="3251200" y="4251325"/>
            <a:ext cx="2201863" cy="969963"/>
          </a:xfrm>
          <a:prstGeom prst="parallelogram">
            <a:avLst>
              <a:gd name="adj" fmla="val 78947"/>
            </a:avLst>
          </a:prstGeom>
          <a:solidFill>
            <a:srgbClr val="CCFFFF"/>
          </a:solidFill>
          <a:ln w="19050" cap="flat" cmpd="sng">
            <a:solidFill>
              <a:srgbClr val="3333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3799" name="Line 4"/>
          <p:cNvSpPr/>
          <p:nvPr/>
        </p:nvSpPr>
        <p:spPr>
          <a:xfrm>
            <a:off x="2686050" y="3817938"/>
            <a:ext cx="4722813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00" name="Text Box 5"/>
          <p:cNvSpPr txBox="1"/>
          <p:nvPr/>
        </p:nvSpPr>
        <p:spPr>
          <a:xfrm>
            <a:off x="2116138" y="354012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3801" name="AutoShape 6"/>
          <p:cNvSpPr/>
          <p:nvPr/>
        </p:nvSpPr>
        <p:spPr>
          <a:xfrm rot="-2090891">
            <a:off x="4276725" y="1211263"/>
            <a:ext cx="1108075" cy="2082800"/>
          </a:xfrm>
          <a:prstGeom prst="triangle">
            <a:avLst>
              <a:gd name="adj" fmla="val 0"/>
            </a:avLst>
          </a:prstGeom>
          <a:solidFill>
            <a:srgbClr val="FFCC99"/>
          </a:solidFill>
          <a:ln w="127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3802" name="AutoShape 7"/>
          <p:cNvSpPr/>
          <p:nvPr/>
        </p:nvSpPr>
        <p:spPr>
          <a:xfrm rot="-8113963">
            <a:off x="4186238" y="4173538"/>
            <a:ext cx="1158875" cy="1725612"/>
          </a:xfrm>
          <a:prstGeom prst="triangle">
            <a:avLst>
              <a:gd name="adj" fmla="val 100000"/>
            </a:avLst>
          </a:prstGeom>
          <a:solidFill>
            <a:srgbClr val="FFCC99"/>
          </a:solidFill>
          <a:ln w="12700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3803" name="Text Box 8"/>
          <p:cNvSpPr txBox="1"/>
          <p:nvPr/>
        </p:nvSpPr>
        <p:spPr>
          <a:xfrm>
            <a:off x="3357563" y="1498600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4" name="Text Box 9"/>
          <p:cNvSpPr txBox="1"/>
          <p:nvPr/>
        </p:nvSpPr>
        <p:spPr>
          <a:xfrm>
            <a:off x="5749925" y="2390775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5" name="Text Box 10"/>
          <p:cNvSpPr txBox="1"/>
          <p:nvPr/>
        </p:nvSpPr>
        <p:spPr>
          <a:xfrm>
            <a:off x="4946650" y="3787775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3806" name="Text Box 11"/>
          <p:cNvSpPr txBox="1"/>
          <p:nvPr/>
        </p:nvSpPr>
        <p:spPr>
          <a:xfrm>
            <a:off x="3822700" y="3838575"/>
            <a:ext cx="49847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0" dirty="0">
                <a:latin typeface="Dotum" pitchFamily="34" charset="-127"/>
              </a:rPr>
              <a:t>g</a:t>
            </a:r>
          </a:p>
        </p:txBody>
      </p:sp>
      <p:sp>
        <p:nvSpPr>
          <p:cNvPr id="33807" name="Text Box 12"/>
          <p:cNvSpPr txBox="1"/>
          <p:nvPr/>
        </p:nvSpPr>
        <p:spPr>
          <a:xfrm>
            <a:off x="2828925" y="4803775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33808" name="Text Box 13"/>
          <p:cNvSpPr txBox="1"/>
          <p:nvPr/>
        </p:nvSpPr>
        <p:spPr>
          <a:xfrm>
            <a:off x="5722938" y="4672013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3809" name="Text Box 14"/>
          <p:cNvSpPr txBox="1"/>
          <p:nvPr/>
        </p:nvSpPr>
        <p:spPr>
          <a:xfrm>
            <a:off x="3662363" y="5168900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3810" name="Text Box 15"/>
          <p:cNvSpPr txBox="1"/>
          <p:nvPr/>
        </p:nvSpPr>
        <p:spPr>
          <a:xfrm>
            <a:off x="5475288" y="4254500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33811" name="Text Box 16"/>
          <p:cNvSpPr txBox="1"/>
          <p:nvPr/>
        </p:nvSpPr>
        <p:spPr>
          <a:xfrm>
            <a:off x="4448175" y="5180013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33812" name="Text Box 17"/>
          <p:cNvSpPr txBox="1"/>
          <p:nvPr/>
        </p:nvSpPr>
        <p:spPr>
          <a:xfrm>
            <a:off x="3778250" y="3344863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0" dirty="0">
                <a:latin typeface="Dotum" pitchFamily="34" charset="-127"/>
              </a:rPr>
              <a:t>g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13" name="Text Box 18"/>
          <p:cNvSpPr txBox="1"/>
          <p:nvPr/>
        </p:nvSpPr>
        <p:spPr>
          <a:xfrm>
            <a:off x="2740025" y="2784475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14" name="Text Box 19"/>
          <p:cNvSpPr txBox="1"/>
          <p:nvPr/>
        </p:nvSpPr>
        <p:spPr>
          <a:xfrm>
            <a:off x="5491163" y="1573213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15" name="Text Box 20"/>
          <p:cNvSpPr txBox="1"/>
          <p:nvPr/>
        </p:nvSpPr>
        <p:spPr>
          <a:xfrm>
            <a:off x="4481513" y="1231900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16" name="Line 21"/>
          <p:cNvSpPr/>
          <p:nvPr/>
        </p:nvSpPr>
        <p:spPr>
          <a:xfrm>
            <a:off x="4540250" y="4430713"/>
            <a:ext cx="0" cy="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17" name="Text Box 22"/>
          <p:cNvSpPr txBox="1"/>
          <p:nvPr/>
        </p:nvSpPr>
        <p:spPr>
          <a:xfrm>
            <a:off x="4522788" y="4252913"/>
            <a:ext cx="32702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l</a:t>
            </a:r>
          </a:p>
        </p:txBody>
      </p:sp>
      <p:sp>
        <p:nvSpPr>
          <p:cNvPr id="33818" name="Text Box 23"/>
          <p:cNvSpPr txBox="1"/>
          <p:nvPr/>
        </p:nvSpPr>
        <p:spPr>
          <a:xfrm>
            <a:off x="4322763" y="4757738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</a:p>
        </p:txBody>
      </p:sp>
      <p:sp>
        <p:nvSpPr>
          <p:cNvPr id="33819" name="Line 24"/>
          <p:cNvSpPr/>
          <p:nvPr/>
        </p:nvSpPr>
        <p:spPr>
          <a:xfrm flipH="1">
            <a:off x="4308475" y="4441825"/>
            <a:ext cx="242888" cy="68421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3820" name="Line 25"/>
          <p:cNvSpPr/>
          <p:nvPr/>
        </p:nvSpPr>
        <p:spPr>
          <a:xfrm>
            <a:off x="4321175" y="1982788"/>
            <a:ext cx="200025" cy="8001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26"/>
          <p:cNvGrpSpPr/>
          <p:nvPr/>
        </p:nvGrpSpPr>
        <p:grpSpPr>
          <a:xfrm>
            <a:off x="3727450" y="1366838"/>
            <a:ext cx="874713" cy="615950"/>
            <a:chOff x="2164" y="752"/>
            <a:chExt cx="551" cy="388"/>
          </a:xfrm>
        </p:grpSpPr>
        <p:sp>
          <p:nvSpPr>
            <p:cNvPr id="33864" name="Text Box 27"/>
            <p:cNvSpPr txBox="1"/>
            <p:nvPr/>
          </p:nvSpPr>
          <p:spPr>
            <a:xfrm>
              <a:off x="2164" y="752"/>
              <a:ext cx="55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en-US" altLang="zh-CN" sz="18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18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(2</a:t>
              </a:r>
              <a:r>
                <a:rPr lang="en-US" altLang="zh-CN" sz="1800" dirty="0">
                  <a:solidFill>
                    <a:srgbClr val="008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)</a:t>
              </a:r>
            </a:p>
          </p:txBody>
        </p:sp>
        <p:sp>
          <p:nvSpPr>
            <p:cNvPr id="33865" name="Oval 28"/>
            <p:cNvSpPr/>
            <p:nvPr/>
          </p:nvSpPr>
          <p:spPr>
            <a:xfrm>
              <a:off x="2414" y="1057"/>
              <a:ext cx="83" cy="83"/>
            </a:xfrm>
            <a:prstGeom prst="ellipse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13053" name="Line 29"/>
          <p:cNvSpPr/>
          <p:nvPr/>
        </p:nvSpPr>
        <p:spPr>
          <a:xfrm>
            <a:off x="4195763" y="1900238"/>
            <a:ext cx="0" cy="3294062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54" name="Text Box 30"/>
          <p:cNvSpPr txBox="1"/>
          <p:nvPr/>
        </p:nvSpPr>
        <p:spPr>
          <a:xfrm>
            <a:off x="4054475" y="5143500"/>
            <a:ext cx="2984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513055" name="Text Box 31"/>
          <p:cNvSpPr txBox="1"/>
          <p:nvPr/>
        </p:nvSpPr>
        <p:spPr>
          <a:xfrm>
            <a:off x="3987800" y="4848225"/>
            <a:ext cx="2984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dirty="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grpSp>
        <p:nvGrpSpPr>
          <p:cNvPr id="3" name="Group 32"/>
          <p:cNvGrpSpPr/>
          <p:nvPr/>
        </p:nvGrpSpPr>
        <p:grpSpPr>
          <a:xfrm>
            <a:off x="3121025" y="1573213"/>
            <a:ext cx="2457450" cy="1876425"/>
            <a:chOff x="1782" y="882"/>
            <a:chExt cx="1548" cy="1182"/>
          </a:xfrm>
        </p:grpSpPr>
        <p:sp>
          <p:nvSpPr>
            <p:cNvPr id="33858" name="Line 33"/>
            <p:cNvSpPr/>
            <p:nvPr/>
          </p:nvSpPr>
          <p:spPr>
            <a:xfrm flipH="1">
              <a:off x="1782" y="888"/>
              <a:ext cx="882" cy="93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9" name="Line 34"/>
            <p:cNvSpPr/>
            <p:nvPr/>
          </p:nvSpPr>
          <p:spPr>
            <a:xfrm>
              <a:off x="1788" y="1824"/>
              <a:ext cx="648" cy="24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60" name="Line 35"/>
            <p:cNvSpPr/>
            <p:nvPr/>
          </p:nvSpPr>
          <p:spPr>
            <a:xfrm flipV="1">
              <a:off x="2436" y="1746"/>
              <a:ext cx="300" cy="318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61" name="Line 36"/>
            <p:cNvSpPr/>
            <p:nvPr/>
          </p:nvSpPr>
          <p:spPr>
            <a:xfrm>
              <a:off x="2658" y="882"/>
              <a:ext cx="666" cy="24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62" name="Line 37"/>
            <p:cNvSpPr/>
            <p:nvPr/>
          </p:nvSpPr>
          <p:spPr>
            <a:xfrm flipH="1">
              <a:off x="3048" y="1116"/>
              <a:ext cx="282" cy="30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63" name="Line 38"/>
            <p:cNvSpPr/>
            <p:nvPr/>
          </p:nvSpPr>
          <p:spPr>
            <a:xfrm flipH="1">
              <a:off x="2748" y="1440"/>
              <a:ext cx="276" cy="294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4" name="Group 39"/>
          <p:cNvGrpSpPr/>
          <p:nvPr/>
        </p:nvGrpSpPr>
        <p:grpSpPr>
          <a:xfrm>
            <a:off x="3768725" y="1716088"/>
            <a:ext cx="2114550" cy="1724025"/>
            <a:chOff x="2190" y="972"/>
            <a:chExt cx="1332" cy="1086"/>
          </a:xfrm>
        </p:grpSpPr>
        <p:sp>
          <p:nvSpPr>
            <p:cNvPr id="33851" name="Line 40"/>
            <p:cNvSpPr/>
            <p:nvPr/>
          </p:nvSpPr>
          <p:spPr>
            <a:xfrm flipH="1" flipV="1">
              <a:off x="2448" y="1098"/>
              <a:ext cx="96" cy="42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3852" name="Line 41"/>
            <p:cNvSpPr/>
            <p:nvPr/>
          </p:nvSpPr>
          <p:spPr>
            <a:xfrm flipH="1" flipV="1">
              <a:off x="2190" y="972"/>
              <a:ext cx="252" cy="114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3" name="Line 42"/>
            <p:cNvSpPr/>
            <p:nvPr/>
          </p:nvSpPr>
          <p:spPr>
            <a:xfrm>
              <a:off x="2190" y="978"/>
              <a:ext cx="174" cy="228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4" name="Line 43"/>
            <p:cNvSpPr/>
            <p:nvPr/>
          </p:nvSpPr>
          <p:spPr>
            <a:xfrm>
              <a:off x="2364" y="1212"/>
              <a:ext cx="294" cy="420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3855" name="Line 44"/>
            <p:cNvSpPr/>
            <p:nvPr/>
          </p:nvSpPr>
          <p:spPr>
            <a:xfrm>
              <a:off x="2556" y="1152"/>
              <a:ext cx="954" cy="492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6" name="Line 45"/>
            <p:cNvSpPr/>
            <p:nvPr/>
          </p:nvSpPr>
          <p:spPr>
            <a:xfrm flipH="1">
              <a:off x="2946" y="1650"/>
              <a:ext cx="576" cy="396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57" name="Line 46"/>
            <p:cNvSpPr/>
            <p:nvPr/>
          </p:nvSpPr>
          <p:spPr>
            <a:xfrm flipH="1" flipV="1">
              <a:off x="2676" y="1650"/>
              <a:ext cx="270" cy="408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827" name="Text Box 47"/>
          <p:cNvSpPr txBox="1"/>
          <p:nvPr/>
        </p:nvSpPr>
        <p:spPr>
          <a:xfrm>
            <a:off x="4922838" y="3298825"/>
            <a:ext cx="498475" cy="396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000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sz="20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5" name="Group 48"/>
          <p:cNvGrpSpPr/>
          <p:nvPr/>
        </p:nvGrpSpPr>
        <p:grpSpPr>
          <a:xfrm>
            <a:off x="3479800" y="4624388"/>
            <a:ext cx="874713" cy="520700"/>
            <a:chOff x="2008" y="2804"/>
            <a:chExt cx="551" cy="328"/>
          </a:xfrm>
        </p:grpSpPr>
        <p:sp>
          <p:nvSpPr>
            <p:cNvPr id="33849" name="Text Box 49"/>
            <p:cNvSpPr txBox="1"/>
            <p:nvPr/>
          </p:nvSpPr>
          <p:spPr>
            <a:xfrm>
              <a:off x="2008" y="2804"/>
              <a:ext cx="551" cy="23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1800" dirty="0">
                  <a:solidFill>
                    <a:srgbClr val="660033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altLang="zh-CN" sz="1800" dirty="0">
                  <a:solidFill>
                    <a:srgbClr val="660033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sz="1800" dirty="0">
                  <a:solidFill>
                    <a:srgbClr val="660033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(4</a:t>
              </a:r>
              <a:r>
                <a:rPr lang="en-US" altLang="zh-CN" sz="1800" dirty="0">
                  <a:solidFill>
                    <a:srgbClr val="660033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)</a:t>
              </a:r>
            </a:p>
          </p:txBody>
        </p:sp>
        <p:sp>
          <p:nvSpPr>
            <p:cNvPr id="33850" name="Oval 50"/>
            <p:cNvSpPr/>
            <p:nvPr/>
          </p:nvSpPr>
          <p:spPr>
            <a:xfrm>
              <a:off x="2216" y="3049"/>
              <a:ext cx="83" cy="83"/>
            </a:xfrm>
            <a:prstGeom prst="ellipse">
              <a:avLst/>
            </a:prstGeom>
            <a:noFill/>
            <a:ln w="38100" cap="flat" cmpd="sng">
              <a:solidFill>
                <a:srgbClr val="993366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13075" name="Line 51"/>
          <p:cNvSpPr/>
          <p:nvPr/>
        </p:nvSpPr>
        <p:spPr>
          <a:xfrm flipV="1">
            <a:off x="3863975" y="1858963"/>
            <a:ext cx="0" cy="322897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76" name="Text Box 52"/>
          <p:cNvSpPr txBox="1"/>
          <p:nvPr/>
        </p:nvSpPr>
        <p:spPr>
          <a:xfrm>
            <a:off x="3597275" y="1724025"/>
            <a:ext cx="2984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513077" name="Text Box 53"/>
          <p:cNvSpPr txBox="1"/>
          <p:nvPr/>
        </p:nvSpPr>
        <p:spPr>
          <a:xfrm>
            <a:off x="3578225" y="2028825"/>
            <a:ext cx="2984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dirty="0">
                <a:solidFill>
                  <a:srgbClr val="6600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</a:p>
        </p:txBody>
      </p:sp>
      <p:grpSp>
        <p:nvGrpSpPr>
          <p:cNvPr id="6" name="Group 54"/>
          <p:cNvGrpSpPr/>
          <p:nvPr/>
        </p:nvGrpSpPr>
        <p:grpSpPr>
          <a:xfrm>
            <a:off x="3159125" y="4154488"/>
            <a:ext cx="2362200" cy="1152525"/>
            <a:chOff x="1806" y="2508"/>
            <a:chExt cx="1488" cy="726"/>
          </a:xfrm>
        </p:grpSpPr>
        <p:sp>
          <p:nvSpPr>
            <p:cNvPr id="33844" name="Line 55"/>
            <p:cNvSpPr/>
            <p:nvPr/>
          </p:nvSpPr>
          <p:spPr>
            <a:xfrm>
              <a:off x="2436" y="2514"/>
              <a:ext cx="858" cy="27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5" name="Line 56"/>
            <p:cNvSpPr/>
            <p:nvPr/>
          </p:nvSpPr>
          <p:spPr>
            <a:xfrm flipH="1">
              <a:off x="2664" y="2778"/>
              <a:ext cx="630" cy="45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6" name="Line 57"/>
            <p:cNvSpPr/>
            <p:nvPr/>
          </p:nvSpPr>
          <p:spPr>
            <a:xfrm flipH="1" flipV="1">
              <a:off x="2424" y="3162"/>
              <a:ext cx="258" cy="7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7" name="Line 58"/>
            <p:cNvSpPr/>
            <p:nvPr/>
          </p:nvSpPr>
          <p:spPr>
            <a:xfrm flipH="1" flipV="1">
              <a:off x="1806" y="2958"/>
              <a:ext cx="450" cy="13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8" name="Line 59"/>
            <p:cNvSpPr/>
            <p:nvPr/>
          </p:nvSpPr>
          <p:spPr>
            <a:xfrm flipH="1">
              <a:off x="1806" y="2508"/>
              <a:ext cx="642" cy="444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7" name="Group 60"/>
          <p:cNvGrpSpPr/>
          <p:nvPr/>
        </p:nvGrpSpPr>
        <p:grpSpPr>
          <a:xfrm>
            <a:off x="3759200" y="4002088"/>
            <a:ext cx="2038350" cy="1238250"/>
            <a:chOff x="2184" y="2412"/>
            <a:chExt cx="1284" cy="780"/>
          </a:xfrm>
        </p:grpSpPr>
        <p:sp>
          <p:nvSpPr>
            <p:cNvPr id="33836" name="Line 61"/>
            <p:cNvSpPr/>
            <p:nvPr/>
          </p:nvSpPr>
          <p:spPr>
            <a:xfrm flipH="1">
              <a:off x="2184" y="2682"/>
              <a:ext cx="486" cy="510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37" name="Line 62"/>
            <p:cNvSpPr/>
            <p:nvPr/>
          </p:nvSpPr>
          <p:spPr>
            <a:xfrm flipV="1">
              <a:off x="2196" y="3114"/>
              <a:ext cx="324" cy="72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38" name="Line 63"/>
            <p:cNvSpPr/>
            <p:nvPr/>
          </p:nvSpPr>
          <p:spPr>
            <a:xfrm flipV="1">
              <a:off x="2700" y="2640"/>
              <a:ext cx="24" cy="24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3839" name="Line 64"/>
            <p:cNvSpPr/>
            <p:nvPr/>
          </p:nvSpPr>
          <p:spPr>
            <a:xfrm flipV="1">
              <a:off x="2580" y="3048"/>
              <a:ext cx="306" cy="60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33840" name="Line 65"/>
            <p:cNvSpPr/>
            <p:nvPr/>
          </p:nvSpPr>
          <p:spPr>
            <a:xfrm flipV="1">
              <a:off x="2952" y="2928"/>
              <a:ext cx="516" cy="114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1" name="Line 66"/>
            <p:cNvSpPr/>
            <p:nvPr/>
          </p:nvSpPr>
          <p:spPr>
            <a:xfrm flipH="1" flipV="1">
              <a:off x="2940" y="2418"/>
              <a:ext cx="504" cy="504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2" name="Line 67"/>
            <p:cNvSpPr/>
            <p:nvPr/>
          </p:nvSpPr>
          <p:spPr>
            <a:xfrm flipH="1">
              <a:off x="2754" y="2412"/>
              <a:ext cx="186" cy="198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3843" name="Line 68"/>
            <p:cNvSpPr/>
            <p:nvPr/>
          </p:nvSpPr>
          <p:spPr>
            <a:xfrm>
              <a:off x="2310" y="3102"/>
              <a:ext cx="72" cy="18"/>
            </a:xfrm>
            <a:prstGeom prst="line">
              <a:avLst/>
            </a:prstGeom>
            <a:ln w="38100" cap="flat" cmpd="sng">
              <a:solidFill>
                <a:srgbClr val="CC6600"/>
              </a:solidFill>
              <a:prstDash val="dash"/>
              <a:headEnd type="none" w="med" len="med"/>
              <a:tailEnd type="none" w="med" len="med"/>
            </a:ln>
          </p:spPr>
        </p:sp>
      </p:grpSp>
      <p:sp>
        <p:nvSpPr>
          <p:cNvPr id="33834" name="Rectangle 69"/>
          <p:cNvSpPr/>
          <p:nvPr/>
        </p:nvSpPr>
        <p:spPr>
          <a:xfrm>
            <a:off x="0" y="0"/>
            <a:ext cx="9336088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相交－辅助平面法</a:t>
            </a:r>
            <a:r>
              <a:rPr lang="en-US" altLang="zh-CN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  <p:sp>
        <p:nvSpPr>
          <p:cNvPr id="33835" name="Text Box 70"/>
          <p:cNvSpPr txBox="1"/>
          <p:nvPr/>
        </p:nvSpPr>
        <p:spPr>
          <a:xfrm>
            <a:off x="850900" y="700088"/>
            <a:ext cx="2571750" cy="519112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i="0" u="sng" dirty="0">
                <a:latin typeface="华文宋体" panose="02010600040101010101" pitchFamily="2" charset="-122"/>
                <a:ea typeface="华文宋体" panose="02010600040101010101" pitchFamily="2" charset="-122"/>
              </a:rPr>
              <a:t>II</a:t>
            </a:r>
            <a:r>
              <a:rPr lang="zh-CN" altLang="en-US" sz="2800" i="0" u="sng" dirty="0">
                <a:latin typeface="华文宋体" panose="02010600040101010101" pitchFamily="2" charset="-122"/>
                <a:ea typeface="华文宋体" panose="02010600040101010101" pitchFamily="2" charset="-122"/>
              </a:rPr>
              <a:t>：判断可见性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13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13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13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1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1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51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54" grpId="0"/>
      <p:bldP spid="513055" grpId="0"/>
      <p:bldP spid="513076" grpId="0"/>
      <p:bldP spid="51307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BB6E3D6-F6E5-47AD-932B-1C8A43F8F99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2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15074" name="Text Box 2"/>
          <p:cNvSpPr txBox="1">
            <a:spLocks noChangeArrowheads="1"/>
          </p:cNvSpPr>
          <p:nvPr/>
        </p:nvSpPr>
        <p:spPr bwMode="auto">
          <a:xfrm>
            <a:off x="542925" y="5048250"/>
            <a:ext cx="8331200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直线与平面垂直，则直线垂直平面上的任意直线。反之，直线垂直平面上的任意两条相交直线，则直线垂直该平面。</a:t>
            </a:r>
            <a:endParaRPr kumimoji="1" lang="zh-CN" altLang="en-US" sz="2800" i="0" kern="1200" cap="none" spc="0" normalizeH="0" baseline="0" noProof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4822" name="Group 3"/>
          <p:cNvGrpSpPr/>
          <p:nvPr/>
        </p:nvGrpSpPr>
        <p:grpSpPr>
          <a:xfrm>
            <a:off x="195263" y="658813"/>
            <a:ext cx="4521200" cy="4024312"/>
            <a:chOff x="2356" y="169"/>
            <a:chExt cx="2848" cy="2535"/>
          </a:xfrm>
        </p:grpSpPr>
        <p:sp>
          <p:nvSpPr>
            <p:cNvPr id="34861" name="Line 4"/>
            <p:cNvSpPr/>
            <p:nvPr/>
          </p:nvSpPr>
          <p:spPr>
            <a:xfrm>
              <a:off x="3319" y="1006"/>
              <a:ext cx="0" cy="612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62" name="Line 5"/>
            <p:cNvSpPr/>
            <p:nvPr/>
          </p:nvSpPr>
          <p:spPr>
            <a:xfrm>
              <a:off x="4005" y="1289"/>
              <a:ext cx="0" cy="1207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63" name="Line 6"/>
            <p:cNvSpPr/>
            <p:nvPr/>
          </p:nvSpPr>
          <p:spPr>
            <a:xfrm>
              <a:off x="4846" y="366"/>
              <a:ext cx="0" cy="1371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4864" name="Group 7"/>
            <p:cNvGrpSpPr/>
            <p:nvPr/>
          </p:nvGrpSpPr>
          <p:grpSpPr>
            <a:xfrm>
              <a:off x="2356" y="169"/>
              <a:ext cx="2848" cy="2535"/>
              <a:chOff x="2356" y="169"/>
              <a:chExt cx="2848" cy="2535"/>
            </a:xfrm>
          </p:grpSpPr>
          <p:sp>
            <p:nvSpPr>
              <p:cNvPr id="34865" name="Line 8"/>
              <p:cNvSpPr/>
              <p:nvPr/>
            </p:nvSpPr>
            <p:spPr>
              <a:xfrm>
                <a:off x="2741" y="1482"/>
                <a:ext cx="2463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66" name="Text Box 9"/>
              <p:cNvSpPr txBox="1"/>
              <p:nvPr/>
            </p:nvSpPr>
            <p:spPr>
              <a:xfrm>
                <a:off x="4821" y="169"/>
                <a:ext cx="28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67" name="Text Box 10"/>
              <p:cNvSpPr txBox="1"/>
              <p:nvPr/>
            </p:nvSpPr>
            <p:spPr>
              <a:xfrm>
                <a:off x="2356" y="1289"/>
                <a:ext cx="34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0" dirty="0">
                    <a:latin typeface="Times New Roman" panose="02020603050405020304" pitchFamily="18" charset="0"/>
                    <a:ea typeface="隶书" panose="02010509060101010101" pitchFamily="49" charset="-122"/>
                  </a:rPr>
                  <a:t>X</a:t>
                </a:r>
              </a:p>
            </p:txBody>
          </p:sp>
          <p:sp>
            <p:nvSpPr>
              <p:cNvPr id="34868" name="Text Box 11"/>
              <p:cNvSpPr txBox="1"/>
              <p:nvPr/>
            </p:nvSpPr>
            <p:spPr>
              <a:xfrm>
                <a:off x="3096" y="1478"/>
                <a:ext cx="22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34869" name="Text Box 12"/>
              <p:cNvSpPr txBox="1"/>
              <p:nvPr/>
            </p:nvSpPr>
            <p:spPr>
              <a:xfrm>
                <a:off x="3959" y="2416"/>
                <a:ext cx="19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34870" name="Text Box 13"/>
              <p:cNvSpPr txBox="1"/>
              <p:nvPr/>
            </p:nvSpPr>
            <p:spPr>
              <a:xfrm>
                <a:off x="3996" y="1182"/>
                <a:ext cx="32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</a:p>
            </p:txBody>
          </p:sp>
          <p:sp>
            <p:nvSpPr>
              <p:cNvPr id="34871" name="Text Box 14"/>
              <p:cNvSpPr txBox="1"/>
              <p:nvPr/>
            </p:nvSpPr>
            <p:spPr>
              <a:xfrm>
                <a:off x="3116" y="813"/>
                <a:ext cx="29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 </a:t>
                </a:r>
              </a:p>
            </p:txBody>
          </p:sp>
          <p:sp>
            <p:nvSpPr>
              <p:cNvPr id="34872" name="Line 15"/>
              <p:cNvSpPr/>
              <p:nvPr/>
            </p:nvSpPr>
            <p:spPr>
              <a:xfrm>
                <a:off x="3319" y="1024"/>
                <a:ext cx="686" cy="256"/>
              </a:xfrm>
              <a:prstGeom prst="line">
                <a:avLst/>
              </a:prstGeom>
              <a:ln w="38100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73" name="Line 16"/>
              <p:cNvSpPr/>
              <p:nvPr/>
            </p:nvSpPr>
            <p:spPr>
              <a:xfrm flipV="1">
                <a:off x="4014" y="338"/>
                <a:ext cx="840" cy="942"/>
              </a:xfrm>
              <a:prstGeom prst="line">
                <a:avLst/>
              </a:prstGeom>
              <a:ln w="38100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74" name="Line 17"/>
              <p:cNvSpPr/>
              <p:nvPr/>
            </p:nvSpPr>
            <p:spPr>
              <a:xfrm flipV="1">
                <a:off x="3319" y="348"/>
                <a:ext cx="1527" cy="667"/>
              </a:xfrm>
              <a:prstGeom prst="line">
                <a:avLst/>
              </a:prstGeom>
              <a:ln w="38100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75" name="Line 18"/>
              <p:cNvSpPr/>
              <p:nvPr/>
            </p:nvSpPr>
            <p:spPr>
              <a:xfrm flipH="1">
                <a:off x="4005" y="1737"/>
                <a:ext cx="851" cy="750"/>
              </a:xfrm>
              <a:prstGeom prst="line">
                <a:avLst/>
              </a:prstGeom>
              <a:ln w="38100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76" name="Line 19"/>
              <p:cNvSpPr/>
              <p:nvPr/>
            </p:nvSpPr>
            <p:spPr>
              <a:xfrm flipH="1" flipV="1">
                <a:off x="3319" y="1618"/>
                <a:ext cx="676" cy="860"/>
              </a:xfrm>
              <a:prstGeom prst="line">
                <a:avLst/>
              </a:prstGeom>
              <a:ln w="38100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77" name="Line 20"/>
              <p:cNvSpPr/>
              <p:nvPr/>
            </p:nvSpPr>
            <p:spPr>
              <a:xfrm>
                <a:off x="3328" y="1609"/>
                <a:ext cx="1509" cy="137"/>
              </a:xfrm>
              <a:prstGeom prst="line">
                <a:avLst/>
              </a:prstGeom>
              <a:ln w="38100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4878" name="Text Box 21"/>
              <p:cNvSpPr txBox="1"/>
              <p:nvPr/>
            </p:nvSpPr>
            <p:spPr>
              <a:xfrm>
                <a:off x="4750" y="1690"/>
                <a:ext cx="16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</p:grpSp>
      </p:grpSp>
      <p:grpSp>
        <p:nvGrpSpPr>
          <p:cNvPr id="4" name="Group 22"/>
          <p:cNvGrpSpPr/>
          <p:nvPr/>
        </p:nvGrpSpPr>
        <p:grpSpPr>
          <a:xfrm>
            <a:off x="1738313" y="1770063"/>
            <a:ext cx="2089150" cy="396875"/>
            <a:chOff x="3328" y="869"/>
            <a:chExt cx="1316" cy="250"/>
          </a:xfrm>
        </p:grpSpPr>
        <p:sp>
          <p:nvSpPr>
            <p:cNvPr id="34859" name="Text Box 23"/>
            <p:cNvSpPr txBox="1"/>
            <p:nvPr/>
          </p:nvSpPr>
          <p:spPr>
            <a:xfrm>
              <a:off x="4266" y="869"/>
              <a:ext cx="378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b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60" name="Line 24"/>
            <p:cNvSpPr/>
            <p:nvPr/>
          </p:nvSpPr>
          <p:spPr>
            <a:xfrm>
              <a:off x="3328" y="1015"/>
              <a:ext cx="942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15097" name="Line 25"/>
          <p:cNvSpPr/>
          <p:nvPr/>
        </p:nvSpPr>
        <p:spPr>
          <a:xfrm>
            <a:off x="3219450" y="2001838"/>
            <a:ext cx="0" cy="19875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26"/>
          <p:cNvGrpSpPr/>
          <p:nvPr/>
        </p:nvGrpSpPr>
        <p:grpSpPr>
          <a:xfrm>
            <a:off x="2101850" y="1304925"/>
            <a:ext cx="1712913" cy="2147888"/>
            <a:chOff x="3557" y="576"/>
            <a:chExt cx="1079" cy="1353"/>
          </a:xfrm>
        </p:grpSpPr>
        <p:sp>
          <p:nvSpPr>
            <p:cNvPr id="34857" name="Line 27"/>
            <p:cNvSpPr/>
            <p:nvPr/>
          </p:nvSpPr>
          <p:spPr>
            <a:xfrm flipV="1">
              <a:off x="3557" y="1097"/>
              <a:ext cx="0" cy="814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58" name="Line 28"/>
            <p:cNvSpPr/>
            <p:nvPr/>
          </p:nvSpPr>
          <p:spPr>
            <a:xfrm flipV="1">
              <a:off x="4636" y="576"/>
              <a:ext cx="0" cy="1353"/>
            </a:xfrm>
            <a:prstGeom prst="line">
              <a:avLst/>
            </a:prstGeom>
            <a:ln w="4763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6" name="Group 29"/>
          <p:cNvGrpSpPr/>
          <p:nvPr/>
        </p:nvGrpSpPr>
        <p:grpSpPr>
          <a:xfrm>
            <a:off x="1762125" y="1189038"/>
            <a:ext cx="2490788" cy="1303337"/>
            <a:chOff x="3343" y="503"/>
            <a:chExt cx="1569" cy="821"/>
          </a:xfrm>
        </p:grpSpPr>
        <p:sp>
          <p:nvSpPr>
            <p:cNvPr id="34854" name="Text Box 30"/>
            <p:cNvSpPr txBox="1"/>
            <p:nvPr/>
          </p:nvSpPr>
          <p:spPr>
            <a:xfrm>
              <a:off x="3343" y="1074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 sz="2000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4855" name="Line 31"/>
            <p:cNvSpPr/>
            <p:nvPr/>
          </p:nvSpPr>
          <p:spPr>
            <a:xfrm flipV="1">
              <a:off x="3557" y="594"/>
              <a:ext cx="1069" cy="521"/>
            </a:xfrm>
            <a:prstGeom prst="line">
              <a:avLst/>
            </a:prstGeom>
            <a:ln w="38100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56" name="Text Box 32"/>
            <p:cNvSpPr txBox="1"/>
            <p:nvPr/>
          </p:nvSpPr>
          <p:spPr>
            <a:xfrm>
              <a:off x="4627" y="503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r>
                <a:rPr lang="en-US" altLang="zh-CN" sz="2000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endParaRPr lang="en-US" altLang="zh-CN" sz="2000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33"/>
          <p:cNvGrpSpPr/>
          <p:nvPr/>
        </p:nvGrpSpPr>
        <p:grpSpPr>
          <a:xfrm>
            <a:off x="1754188" y="3336925"/>
            <a:ext cx="2419350" cy="461963"/>
            <a:chOff x="3338" y="1856"/>
            <a:chExt cx="1524" cy="291"/>
          </a:xfrm>
        </p:grpSpPr>
        <p:sp>
          <p:nvSpPr>
            <p:cNvPr id="34851" name="Line 34"/>
            <p:cNvSpPr/>
            <p:nvPr/>
          </p:nvSpPr>
          <p:spPr>
            <a:xfrm flipH="1">
              <a:off x="3547" y="1920"/>
              <a:ext cx="1098" cy="0"/>
            </a:xfrm>
            <a:prstGeom prst="line">
              <a:avLst/>
            </a:prstGeom>
            <a:ln w="38100" cap="flat" cmpd="sng">
              <a:solidFill>
                <a:srgbClr val="0099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52" name="Text Box 35"/>
            <p:cNvSpPr txBox="1"/>
            <p:nvPr/>
          </p:nvSpPr>
          <p:spPr>
            <a:xfrm>
              <a:off x="4577" y="1897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</a:p>
          </p:txBody>
        </p:sp>
        <p:sp>
          <p:nvSpPr>
            <p:cNvPr id="34853" name="Text Box 36"/>
            <p:cNvSpPr txBox="1"/>
            <p:nvPr/>
          </p:nvSpPr>
          <p:spPr>
            <a:xfrm>
              <a:off x="3338" y="1856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dirty="0">
                  <a:solidFill>
                    <a:srgbClr val="0099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</a:p>
          </p:txBody>
        </p:sp>
      </p:grpSp>
      <p:grpSp>
        <p:nvGrpSpPr>
          <p:cNvPr id="8" name="Group 37"/>
          <p:cNvGrpSpPr/>
          <p:nvPr/>
        </p:nvGrpSpPr>
        <p:grpSpPr>
          <a:xfrm>
            <a:off x="833438" y="390525"/>
            <a:ext cx="1968500" cy="4465638"/>
            <a:chOff x="2758" y="0"/>
            <a:chExt cx="1240" cy="2813"/>
          </a:xfrm>
        </p:grpSpPr>
        <p:sp>
          <p:nvSpPr>
            <p:cNvPr id="34834" name="Line 38"/>
            <p:cNvSpPr/>
            <p:nvPr/>
          </p:nvSpPr>
          <p:spPr>
            <a:xfrm>
              <a:off x="3767" y="1015"/>
              <a:ext cx="0" cy="896"/>
            </a:xfrm>
            <a:prstGeom prst="line">
              <a:avLst/>
            </a:prstGeom>
            <a:ln w="4763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35" name="Line 39"/>
            <p:cNvSpPr/>
            <p:nvPr/>
          </p:nvSpPr>
          <p:spPr>
            <a:xfrm flipV="1">
              <a:off x="3081" y="119"/>
              <a:ext cx="0" cy="2624"/>
            </a:xfrm>
            <a:prstGeom prst="line">
              <a:avLst/>
            </a:prstGeom>
            <a:ln w="4763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4836" name="Group 40"/>
            <p:cNvGrpSpPr/>
            <p:nvPr/>
          </p:nvGrpSpPr>
          <p:grpSpPr>
            <a:xfrm>
              <a:off x="2758" y="0"/>
              <a:ext cx="1230" cy="1070"/>
              <a:chOff x="2758" y="0"/>
              <a:chExt cx="1230" cy="1070"/>
            </a:xfrm>
          </p:grpSpPr>
          <p:sp>
            <p:nvSpPr>
              <p:cNvPr id="34845" name="Text Box 41"/>
              <p:cNvSpPr txBox="1"/>
              <p:nvPr/>
            </p:nvSpPr>
            <p:spPr>
              <a:xfrm>
                <a:off x="3719" y="707"/>
                <a:ext cx="26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k</a:t>
                </a:r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846" name="Text Box 42"/>
              <p:cNvSpPr txBox="1"/>
              <p:nvPr/>
            </p:nvSpPr>
            <p:spPr>
              <a:xfrm>
                <a:off x="2758" y="0"/>
                <a:ext cx="32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</a:p>
            </p:txBody>
          </p:sp>
          <p:sp>
            <p:nvSpPr>
              <p:cNvPr id="34847" name="Line 43"/>
              <p:cNvSpPr/>
              <p:nvPr/>
            </p:nvSpPr>
            <p:spPr>
              <a:xfrm flipH="1" flipV="1">
                <a:off x="3081" y="110"/>
                <a:ext cx="686" cy="896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34848" name="Group 44"/>
              <p:cNvGrpSpPr/>
              <p:nvPr/>
            </p:nvGrpSpPr>
            <p:grpSpPr>
              <a:xfrm>
                <a:off x="3612" y="887"/>
                <a:ext cx="93" cy="183"/>
                <a:chOff x="1901" y="1326"/>
                <a:chExt cx="93" cy="183"/>
              </a:xfrm>
            </p:grpSpPr>
            <p:sp>
              <p:nvSpPr>
                <p:cNvPr id="34849" name="Arc 45"/>
                <p:cNvSpPr/>
                <p:nvPr/>
              </p:nvSpPr>
              <p:spPr>
                <a:xfrm flipH="1">
                  <a:off x="1901" y="1326"/>
                  <a:ext cx="56" cy="183"/>
                </a:xfrm>
                <a:custGeom>
                  <a:avLst/>
                  <a:gdLst>
                    <a:gd name="txL" fmla="*/ 0 w 21600"/>
                    <a:gd name="txT" fmla="*/ 0 h 21600"/>
                    <a:gd name="txR" fmla="*/ 21600 w 21600"/>
                    <a:gd name="txB" fmla="*/ 21600 h 21600"/>
                  </a:gdLst>
                  <a:ahLst/>
                  <a:cxnLst>
                    <a:cxn ang="0">
                      <a:pos x="0" y="0"/>
                    </a:cxn>
                    <a:cxn ang="0">
                      <a:pos x="56" y="183"/>
                    </a:cxn>
                    <a:cxn ang="0">
                      <a:pos x="0" y="183"/>
                    </a:cxn>
                  </a:cxnLst>
                  <a:rect l="txL" t="txT" r="txR" b="txB"/>
                  <a:pathLst>
                    <a:path w="21600" h="21600" fill="none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9050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4850" name="Line 46"/>
                <p:cNvSpPr/>
                <p:nvPr/>
              </p:nvSpPr>
              <p:spPr>
                <a:xfrm flipH="1" flipV="1">
                  <a:off x="1983" y="1426"/>
                  <a:ext cx="11" cy="18"/>
                </a:xfrm>
                <a:prstGeom prst="line">
                  <a:avLst/>
                </a:prstGeom>
                <a:ln w="3810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grpSp>
          <p:nvGrpSpPr>
            <p:cNvPr id="34837" name="Group 47"/>
            <p:cNvGrpSpPr/>
            <p:nvPr/>
          </p:nvGrpSpPr>
          <p:grpSpPr>
            <a:xfrm>
              <a:off x="2835" y="1658"/>
              <a:ext cx="1163" cy="1155"/>
              <a:chOff x="2835" y="1658"/>
              <a:chExt cx="1163" cy="1155"/>
            </a:xfrm>
          </p:grpSpPr>
          <p:sp>
            <p:nvSpPr>
              <p:cNvPr id="34838" name="Text Box 48"/>
              <p:cNvSpPr txBox="1"/>
              <p:nvPr/>
            </p:nvSpPr>
            <p:spPr>
              <a:xfrm>
                <a:off x="3768" y="1658"/>
                <a:ext cx="23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k</a:t>
                </a:r>
              </a:p>
            </p:txBody>
          </p:sp>
          <p:sp>
            <p:nvSpPr>
              <p:cNvPr id="34839" name="Text Box 49"/>
              <p:cNvSpPr txBox="1"/>
              <p:nvPr/>
            </p:nvSpPr>
            <p:spPr>
              <a:xfrm>
                <a:off x="2835" y="2525"/>
                <a:ext cx="29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</a:p>
            </p:txBody>
          </p:sp>
          <p:grpSp>
            <p:nvGrpSpPr>
              <p:cNvPr id="34840" name="Group 50"/>
              <p:cNvGrpSpPr/>
              <p:nvPr/>
            </p:nvGrpSpPr>
            <p:grpSpPr>
              <a:xfrm>
                <a:off x="3081" y="1911"/>
                <a:ext cx="873" cy="850"/>
                <a:chOff x="3081" y="1911"/>
                <a:chExt cx="873" cy="850"/>
              </a:xfrm>
            </p:grpSpPr>
            <p:sp>
              <p:nvSpPr>
                <p:cNvPr id="34841" name="Line 51"/>
                <p:cNvSpPr/>
                <p:nvPr/>
              </p:nvSpPr>
              <p:spPr>
                <a:xfrm flipH="1">
                  <a:off x="3081" y="1911"/>
                  <a:ext cx="686" cy="850"/>
                </a:xfrm>
                <a:prstGeom prst="line">
                  <a:avLst/>
                </a:prstGeom>
                <a:ln w="57150" cap="flat" cmpd="sng">
                  <a:solidFill>
                    <a:srgbClr val="FF33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34842" name="Group 52"/>
                <p:cNvGrpSpPr/>
                <p:nvPr/>
              </p:nvGrpSpPr>
              <p:grpSpPr>
                <a:xfrm>
                  <a:off x="3714" y="1937"/>
                  <a:ext cx="240" cy="153"/>
                  <a:chOff x="3714" y="1937"/>
                  <a:chExt cx="240" cy="153"/>
                </a:xfrm>
              </p:grpSpPr>
              <p:sp>
                <p:nvSpPr>
                  <p:cNvPr id="34843" name="Arc 53"/>
                  <p:cNvSpPr/>
                  <p:nvPr/>
                </p:nvSpPr>
                <p:spPr>
                  <a:xfrm rot="-7516664" flipH="1">
                    <a:off x="3757" y="1893"/>
                    <a:ext cx="153" cy="240"/>
                  </a:xfrm>
                  <a:custGeom>
                    <a:avLst/>
                    <a:gdLst>
                      <a:gd name="txL" fmla="*/ 0 w 24884"/>
                      <a:gd name="txT" fmla="*/ 0 h 21600"/>
                      <a:gd name="txR" fmla="*/ 24884 w 24884"/>
                      <a:gd name="txB" fmla="*/ 21600 h 21600"/>
                    </a:gdLst>
                    <a:ahLst/>
                    <a:cxnLst>
                      <a:cxn ang="0">
                        <a:pos x="0" y="4"/>
                      </a:cxn>
                      <a:cxn ang="0">
                        <a:pos x="153" y="190"/>
                      </a:cxn>
                      <a:cxn ang="0">
                        <a:pos x="23" y="240"/>
                      </a:cxn>
                    </a:cxnLst>
                    <a:rect l="txL" t="txT" r="txR" b="txB"/>
                    <a:pathLst>
                      <a:path w="24884" h="21600" fill="none">
                        <a:moveTo>
                          <a:pt x="-1" y="327"/>
                        </a:moveTo>
                        <a:cubicBezTo>
                          <a:pt x="1237" y="109"/>
                          <a:pt x="2492" y="-1"/>
                          <a:pt x="3749" y="0"/>
                        </a:cubicBezTo>
                        <a:cubicBezTo>
                          <a:pt x="13959" y="0"/>
                          <a:pt x="22775" y="7150"/>
                          <a:pt x="24883" y="17141"/>
                        </a:cubicBezTo>
                      </a:path>
                      <a:path w="24884" h="21600" stroke="0">
                        <a:moveTo>
                          <a:pt x="-1" y="327"/>
                        </a:moveTo>
                        <a:cubicBezTo>
                          <a:pt x="1237" y="109"/>
                          <a:pt x="2492" y="-1"/>
                          <a:pt x="3749" y="0"/>
                        </a:cubicBezTo>
                        <a:cubicBezTo>
                          <a:pt x="13959" y="0"/>
                          <a:pt x="22775" y="7150"/>
                          <a:pt x="24883" y="17141"/>
                        </a:cubicBezTo>
                        <a:lnTo>
                          <a:pt x="3749" y="21600"/>
                        </a:lnTo>
                        <a:close/>
                      </a:path>
                    </a:pathLst>
                  </a:custGeom>
                  <a:noFill/>
                  <a:ln w="19050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4844" name="Line 54"/>
                  <p:cNvSpPr/>
                  <p:nvPr/>
                </p:nvSpPr>
                <p:spPr>
                  <a:xfrm rot="-5568864" flipH="1" flipV="1">
                    <a:off x="3818" y="2016"/>
                    <a:ext cx="9" cy="26"/>
                  </a:xfrm>
                  <a:prstGeom prst="line">
                    <a:avLst/>
                  </a:prstGeom>
                  <a:ln w="38100" cap="flat" cmpd="sng">
                    <a:solidFill>
                      <a:srgbClr val="FF3300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</p:grpSp>
      </p:grpSp>
      <p:grpSp>
        <p:nvGrpSpPr>
          <p:cNvPr id="14" name="Group 55"/>
          <p:cNvGrpSpPr/>
          <p:nvPr/>
        </p:nvGrpSpPr>
        <p:grpSpPr>
          <a:xfrm>
            <a:off x="1724025" y="2944813"/>
            <a:ext cx="1954213" cy="1366837"/>
            <a:chOff x="3319" y="1609"/>
            <a:chExt cx="1231" cy="861"/>
          </a:xfrm>
        </p:grpSpPr>
        <p:sp>
          <p:nvSpPr>
            <p:cNvPr id="34832" name="Line 56"/>
            <p:cNvSpPr/>
            <p:nvPr/>
          </p:nvSpPr>
          <p:spPr>
            <a:xfrm>
              <a:off x="3319" y="1609"/>
              <a:ext cx="942" cy="649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4833" name="Text Box 57"/>
            <p:cNvSpPr txBox="1"/>
            <p:nvPr/>
          </p:nvSpPr>
          <p:spPr>
            <a:xfrm>
              <a:off x="4265" y="2220"/>
              <a:ext cx="28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sp>
        <p:nvSpPr>
          <p:cNvPr id="34830" name="Rectangle 5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3.3.3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垂直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直线与平面垂直</a:t>
            </a:r>
          </a:p>
        </p:txBody>
      </p:sp>
      <p:pic>
        <p:nvPicPr>
          <p:cNvPr id="34831" name="Picture 61" descr="File0227"/>
          <p:cNvPicPr>
            <a:picLocks noChangeAspect="1"/>
          </p:cNvPicPr>
          <p:nvPr/>
        </p:nvPicPr>
        <p:blipFill>
          <a:blip r:embed="rId2"/>
          <a:srcRect t="6577" r="3276" b="3168"/>
          <a:stretch>
            <a:fillRect/>
          </a:stretch>
        </p:blipFill>
        <p:spPr>
          <a:xfrm>
            <a:off x="4586288" y="1122363"/>
            <a:ext cx="4486275" cy="3160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5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85CC4C-3B33-4221-A4D2-E31EF44FCF5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33506" name="Text Box 2"/>
          <p:cNvSpPr txBox="1">
            <a:spLocks noChangeArrowheads="1"/>
          </p:cNvSpPr>
          <p:nvPr/>
        </p:nvSpPr>
        <p:spPr bwMode="auto">
          <a:xfrm>
            <a:off x="671513" y="804863"/>
            <a:ext cx="8145463" cy="5382895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marR="0" indent="-457200" algn="l" defTabSz="914400" eaLnBrk="0" hangingPunct="0">
              <a:spcBef>
                <a:spcPct val="40000"/>
              </a:spcBef>
              <a:buClrTx/>
              <a:buSzTx/>
              <a:buFontTx/>
              <a:buAutoNum type="arabicPeriod"/>
              <a:defRPr/>
            </a:pPr>
            <a:r>
              <a:rPr kumimoji="1" lang="zh-CN" altLang="en-US" sz="2800" i="0" u="sng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一般位置平面：</a:t>
            </a:r>
            <a:endParaRPr kumimoji="1" lang="zh-CN" altLang="en-US" sz="3200" i="0" kern="1200" cap="none" spc="0" normalizeH="0" baseline="0" noProof="0" smtClean="0">
              <a:ea typeface="楷体_GB2312" pitchFamily="49" charset="-122"/>
              <a:cs typeface="+mn-cs"/>
            </a:endParaRPr>
          </a:p>
          <a:p>
            <a:pPr marL="457200" marR="0" indent="-457200" algn="l" defTabSz="914400" eaLnBrk="0" hangingPunct="0">
              <a:spcBef>
                <a:spcPct val="40000"/>
              </a:spcBef>
              <a:buClrTx/>
              <a:buSzTx/>
              <a:buFontTx/>
              <a:buNone/>
              <a:defRPr/>
            </a:pPr>
            <a:r>
              <a:rPr kumimoji="1" lang="en-US" altLang="en-US" i="0" kern="1200" cap="none" spc="0" normalizeH="0" baseline="0" noProof="0" smtClean="0">
                <a:latin typeface="Times New Roman" panose="02020603050405020304" pitchFamily="18" charset="0"/>
                <a:ea typeface="Dotum" pitchFamily="34" charset="-127"/>
                <a:cs typeface="+mn-cs"/>
              </a:rPr>
              <a:t>★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Dotum" pitchFamily="34" charset="-127"/>
                <a:cs typeface="+mn-cs"/>
              </a:rPr>
              <a:t>  </a:t>
            </a:r>
            <a:r>
              <a:rPr kumimoji="1" lang="zh-CN" altLang="en-US" sz="3200" i="0" kern="1200" cap="none" spc="0" normalizeH="0" baseline="0" noProof="0" smtClean="0">
                <a:ea typeface="楷体_GB2312" pitchFamily="49" charset="-122"/>
                <a:cs typeface="+mn-cs"/>
              </a:rPr>
              <a:t>与三个投影面都处于倾斜位置的平面</a:t>
            </a:r>
            <a:r>
              <a:rPr kumimoji="1" lang="zh-CN" altLang="en-US" sz="3200" i="0" kern="1200" cap="none" spc="0" normalizeH="0" baseline="0" noProof="0" smtClean="0">
                <a:latin typeface="楷体" panose="02010609060101010101" charset="-122"/>
                <a:ea typeface="楷体" panose="02010609060101010101" charset="-122"/>
                <a:cs typeface="+mn-cs"/>
              </a:rPr>
              <a:t>。</a:t>
            </a:r>
            <a:endParaRPr kumimoji="1" lang="zh-CN" altLang="en-US" sz="3200" i="0" kern="1200" cap="none" spc="0" normalizeH="0" baseline="0" noProof="0" smtClean="0"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  <a:p>
            <a:pPr marL="457200" marR="0" indent="-457200" algn="l" defTabSz="914400" eaLnBrk="0" hangingPunct="0">
              <a:spcBef>
                <a:spcPct val="40000"/>
              </a:spcBef>
              <a:buClrTx/>
              <a:buSzTx/>
              <a:buFontTx/>
              <a:buAutoNum type="arabicPeriod" startAt="2"/>
              <a:defRPr/>
            </a:pPr>
            <a:r>
              <a:rPr kumimoji="1" lang="zh-CN" altLang="en-US" sz="2800" i="0" u="sng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特殊位置平面</a:t>
            </a:r>
            <a:r>
              <a:rPr kumimoji="1" lang="en-US" altLang="zh-CN" sz="2800" i="0" u="sng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:</a:t>
            </a:r>
          </a:p>
          <a:p>
            <a:pPr marL="457200" marR="0" indent="-457200" algn="l" defTabSz="914400" eaLnBrk="0" hangingPunct="0">
              <a:spcBef>
                <a:spcPct val="40000"/>
              </a:spcBef>
              <a:buClrTx/>
              <a:buSzTx/>
              <a:buFontTx/>
              <a:buNone/>
              <a:defRPr/>
            </a:pPr>
            <a:r>
              <a:rPr kumimoji="1" lang="en-US" altLang="en-US" i="0" kern="1200" cap="none" spc="0" normalizeH="0" baseline="0" noProof="0" smtClean="0">
                <a:latin typeface="Times New Roman" panose="02020603050405020304" pitchFamily="18" charset="0"/>
                <a:ea typeface="Dotum" pitchFamily="34" charset="-127"/>
                <a:cs typeface="+mn-cs"/>
              </a:rPr>
              <a:t>★</a:t>
            </a:r>
            <a:r>
              <a:rPr kumimoji="1" lang="en-US" altLang="zh-CN" i="0" kern="1200" cap="none" spc="0" normalizeH="0" baseline="0" noProof="0" smtClean="0">
                <a:latin typeface="Times New Roman" panose="02020603050405020304" pitchFamily="18" charset="0"/>
                <a:ea typeface="Dotum" pitchFamily="34" charset="-127"/>
                <a:cs typeface="+mn-cs"/>
              </a:rPr>
              <a:t>  </a:t>
            </a:r>
            <a:r>
              <a:rPr kumimoji="1" lang="zh-CN" altLang="en-US" sz="32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</a:rPr>
              <a:t>投影面垂直面：</a:t>
            </a:r>
            <a:r>
              <a:rPr kumimoji="1" lang="zh-CN" altLang="en-US" sz="3200" i="0" kern="1200" cap="none" spc="0" normalizeH="0" baseline="0" noProof="0" smtClean="0"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垂直于一个投影面而与其它两个投影面倾斜。  </a:t>
            </a:r>
          </a:p>
          <a:p>
            <a:pPr marL="457200" marR="0" indent="-457200" algn="l" defTabSz="914400" eaLnBrk="0" hangingPunct="0">
              <a:spcBef>
                <a:spcPct val="4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r>
              <a:rPr kumimoji="1" lang="zh-CN" altLang="en-US" sz="28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  <a:hlinkClick r:id="" action="ppaction://noaction"/>
              </a:rPr>
              <a:t>铅垂面</a:t>
            </a:r>
            <a:r>
              <a:rPr kumimoji="1" lang="zh-CN" altLang="en-US" sz="28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</a:rPr>
              <a:t>     </a:t>
            </a:r>
            <a:r>
              <a:rPr kumimoji="1" lang="zh-CN" altLang="en-US" sz="28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  <a:hlinkClick r:id="" action="ppaction://noaction"/>
              </a:rPr>
              <a:t>正垂面</a:t>
            </a:r>
            <a:r>
              <a:rPr kumimoji="1" lang="zh-CN" altLang="en-US" sz="28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</a:rPr>
              <a:t>     </a:t>
            </a:r>
            <a:r>
              <a:rPr kumimoji="1" lang="zh-CN" altLang="en-US" sz="28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  <a:hlinkClick r:id="" action="ppaction://noaction"/>
              </a:rPr>
              <a:t>侧垂面</a:t>
            </a:r>
            <a:endParaRPr kumimoji="1" lang="zh-CN" altLang="en-US" sz="2800" i="0" kern="1200" cap="none" spc="0" normalizeH="0" baseline="0" noProof="0" smtClean="0"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457200" marR="0" indent="-457200" algn="l" defTabSz="914400" eaLnBrk="0" hangingPunct="0">
              <a:spcBef>
                <a:spcPct val="40000"/>
              </a:spcBef>
              <a:buClrTx/>
              <a:buSzTx/>
              <a:buFontTx/>
              <a:buNone/>
              <a:defRPr/>
            </a:pPr>
            <a:r>
              <a:rPr kumimoji="1" lang="en-US" altLang="en-US" i="0" kern="1200" cap="none" spc="0" normalizeH="0" baseline="0" noProof="0" smtClean="0">
                <a:latin typeface="Times New Roman" panose="02020603050405020304" pitchFamily="18" charset="0"/>
                <a:ea typeface="Dotum" pitchFamily="34" charset="-127"/>
                <a:cs typeface="+mn-cs"/>
              </a:rPr>
              <a:t>★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Dotum" pitchFamily="34" charset="-127"/>
                <a:cs typeface="+mn-cs"/>
              </a:rPr>
              <a:t>  </a:t>
            </a:r>
            <a:r>
              <a:rPr kumimoji="1" lang="zh-CN" altLang="en-US" sz="32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</a:rPr>
              <a:t>投影面平行面：</a:t>
            </a:r>
            <a:r>
              <a:rPr kumimoji="1" lang="zh-CN" altLang="en-US" sz="3200" i="0" kern="1200" cap="none" spc="0" normalizeH="0" baseline="0" noProof="0" smtClean="0"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平行于一个投影面且与其它两个投影面垂直。  </a:t>
            </a:r>
          </a:p>
          <a:p>
            <a:pPr marL="457200" marR="0" indent="-457200" algn="l" defTabSz="914400" eaLnBrk="0" hangingPunct="0">
              <a:spcBef>
                <a:spcPct val="4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r>
              <a:rPr kumimoji="1" lang="zh-CN" altLang="en-US" sz="28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  <a:hlinkClick r:id="" action="ppaction://noaction"/>
              </a:rPr>
              <a:t>水平面</a:t>
            </a:r>
            <a:r>
              <a:rPr kumimoji="1" lang="zh-CN" altLang="en-US" sz="28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</a:rPr>
              <a:t>     </a:t>
            </a:r>
            <a:r>
              <a:rPr kumimoji="1" lang="zh-CN" altLang="en-US" sz="28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  <a:hlinkClick r:id="" action="ppaction://noaction"/>
              </a:rPr>
              <a:t>正平面</a:t>
            </a:r>
            <a:r>
              <a:rPr kumimoji="1" lang="zh-CN" altLang="en-US" sz="28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</a:rPr>
              <a:t>     </a:t>
            </a:r>
            <a:r>
              <a:rPr kumimoji="1" lang="zh-CN" altLang="en-US" sz="2800" i="0" kern="1200" cap="none" spc="0" normalizeH="0" baseline="0" noProof="0" smtClean="0">
                <a:latin typeface="楷体_GB2312" pitchFamily="49" charset="-122"/>
                <a:ea typeface="楷体_GB2312" pitchFamily="49" charset="-122"/>
                <a:cs typeface="+mn-cs"/>
                <a:hlinkClick r:id="" action="ppaction://noaction"/>
              </a:rPr>
              <a:t>侧平面</a:t>
            </a:r>
            <a:endParaRPr kumimoji="1" lang="zh-CN" altLang="en-US" sz="2800" i="0" kern="1200" cap="none" spc="0" normalizeH="0" baseline="0" noProof="0" smtClean="0"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6150" name="Rectangle 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各类平面的投影特性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3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>
                                            <p:txEl>
                                              <p:charRg st="8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3506">
                                            <p:txEl>
                                              <p:charRg st="8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>
                                            <p:txEl>
                                              <p:charRg st="3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3506">
                                            <p:txEl>
                                              <p:charRg st="30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>
                                            <p:txEl>
                                              <p:charRg st="38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33506">
                                            <p:txEl>
                                              <p:charRg st="38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>
                                            <p:txEl>
                                              <p:charRg st="71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33506">
                                            <p:txEl>
                                              <p:charRg st="71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>
                                            <p:txEl>
                                              <p:charRg st="94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33506">
                                            <p:txEl>
                                              <p:charRg st="94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>
                                            <p:txEl>
                                              <p:charRg st="127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3506">
                                            <p:txEl>
                                              <p:charRg st="127" end="1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983ACA-AB2F-4E13-BA79-5060A32E43E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2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5845" name="Line 2"/>
          <p:cNvSpPr/>
          <p:nvPr/>
        </p:nvSpPr>
        <p:spPr>
          <a:xfrm>
            <a:off x="3271838" y="3254375"/>
            <a:ext cx="44037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46" name="Text Box 3"/>
          <p:cNvSpPr txBox="1"/>
          <p:nvPr/>
        </p:nvSpPr>
        <p:spPr>
          <a:xfrm>
            <a:off x="3700463" y="2489200"/>
            <a:ext cx="4540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b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endParaRPr lang="en-US" altLang="zh-CN" b="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7" name="Text Box 4"/>
          <p:cNvSpPr txBox="1"/>
          <p:nvPr/>
        </p:nvSpPr>
        <p:spPr>
          <a:xfrm>
            <a:off x="2617788" y="300672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5848" name="Text Box 5"/>
          <p:cNvSpPr txBox="1"/>
          <p:nvPr/>
        </p:nvSpPr>
        <p:spPr>
          <a:xfrm>
            <a:off x="4676775" y="6094413"/>
            <a:ext cx="350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5849" name="Text Box 6"/>
          <p:cNvSpPr txBox="1"/>
          <p:nvPr/>
        </p:nvSpPr>
        <p:spPr>
          <a:xfrm>
            <a:off x="6991350" y="3546475"/>
            <a:ext cx="307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5850" name="Text Box 7"/>
          <p:cNvSpPr txBox="1"/>
          <p:nvPr/>
        </p:nvSpPr>
        <p:spPr>
          <a:xfrm>
            <a:off x="6948488" y="2733675"/>
            <a:ext cx="511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35851" name="Text Box 8"/>
          <p:cNvSpPr txBox="1"/>
          <p:nvPr/>
        </p:nvSpPr>
        <p:spPr>
          <a:xfrm>
            <a:off x="4622800" y="307975"/>
            <a:ext cx="466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 </a:t>
            </a:r>
          </a:p>
        </p:txBody>
      </p:sp>
      <p:sp>
        <p:nvSpPr>
          <p:cNvPr id="35852" name="Text Box 9"/>
          <p:cNvSpPr txBox="1"/>
          <p:nvPr/>
        </p:nvSpPr>
        <p:spPr>
          <a:xfrm>
            <a:off x="3705225" y="3252788"/>
            <a:ext cx="3794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5853" name="Line 10"/>
          <p:cNvSpPr/>
          <p:nvPr/>
        </p:nvSpPr>
        <p:spPr>
          <a:xfrm>
            <a:off x="5035550" y="536575"/>
            <a:ext cx="1927225" cy="24384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4" name="Line 11"/>
          <p:cNvSpPr/>
          <p:nvPr/>
        </p:nvSpPr>
        <p:spPr>
          <a:xfrm>
            <a:off x="4044950" y="2832100"/>
            <a:ext cx="0" cy="798513"/>
          </a:xfrm>
          <a:prstGeom prst="line">
            <a:avLst/>
          </a:prstGeom>
          <a:ln w="4763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5" name="Line 12"/>
          <p:cNvSpPr/>
          <p:nvPr/>
        </p:nvSpPr>
        <p:spPr>
          <a:xfrm>
            <a:off x="5019675" y="522288"/>
            <a:ext cx="0" cy="5894387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6" name="Line 13"/>
          <p:cNvSpPr/>
          <p:nvPr/>
        </p:nvSpPr>
        <p:spPr>
          <a:xfrm>
            <a:off x="6946900" y="2976563"/>
            <a:ext cx="0" cy="798512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7" name="Line 14"/>
          <p:cNvSpPr/>
          <p:nvPr/>
        </p:nvSpPr>
        <p:spPr>
          <a:xfrm flipH="1">
            <a:off x="5038725" y="3760788"/>
            <a:ext cx="1916113" cy="2655887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58" name="Oval 15"/>
          <p:cNvSpPr/>
          <p:nvPr/>
        </p:nvSpPr>
        <p:spPr>
          <a:xfrm>
            <a:off x="4000500" y="2759075"/>
            <a:ext cx="88900" cy="88900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5859" name="Oval 16"/>
          <p:cNvSpPr/>
          <p:nvPr/>
        </p:nvSpPr>
        <p:spPr>
          <a:xfrm>
            <a:off x="3994150" y="3594100"/>
            <a:ext cx="88900" cy="88900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16113" name="Line 17"/>
          <p:cNvSpPr/>
          <p:nvPr/>
        </p:nvSpPr>
        <p:spPr>
          <a:xfrm flipV="1">
            <a:off x="6497638" y="900113"/>
            <a:ext cx="0" cy="2744787"/>
          </a:xfrm>
          <a:prstGeom prst="line">
            <a:avLst/>
          </a:prstGeom>
          <a:ln w="4763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18"/>
          <p:cNvGrpSpPr/>
          <p:nvPr/>
        </p:nvGrpSpPr>
        <p:grpSpPr>
          <a:xfrm>
            <a:off x="4044950" y="3336925"/>
            <a:ext cx="2824163" cy="396875"/>
            <a:chOff x="2048" y="2083"/>
            <a:chExt cx="1779" cy="250"/>
          </a:xfrm>
        </p:grpSpPr>
        <p:sp>
          <p:nvSpPr>
            <p:cNvPr id="35911" name="Line 19"/>
            <p:cNvSpPr/>
            <p:nvPr/>
          </p:nvSpPr>
          <p:spPr>
            <a:xfrm>
              <a:off x="2048" y="2277"/>
              <a:ext cx="1545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12" name="Text Box 20"/>
            <p:cNvSpPr txBox="1"/>
            <p:nvPr/>
          </p:nvSpPr>
          <p:spPr>
            <a:xfrm>
              <a:off x="3597" y="2083"/>
              <a:ext cx="23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</p:grpSp>
      <p:grpSp>
        <p:nvGrpSpPr>
          <p:cNvPr id="3" name="Group 21"/>
          <p:cNvGrpSpPr/>
          <p:nvPr/>
        </p:nvGrpSpPr>
        <p:grpSpPr>
          <a:xfrm>
            <a:off x="4044950" y="546100"/>
            <a:ext cx="2909888" cy="2241550"/>
            <a:chOff x="2048" y="325"/>
            <a:chExt cx="1833" cy="1412"/>
          </a:xfrm>
        </p:grpSpPr>
        <p:sp>
          <p:nvSpPr>
            <p:cNvPr id="35906" name="Line 22"/>
            <p:cNvSpPr/>
            <p:nvPr/>
          </p:nvSpPr>
          <p:spPr>
            <a:xfrm flipV="1">
              <a:off x="2048" y="559"/>
              <a:ext cx="1553" cy="1178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07" name="Text Box 23"/>
            <p:cNvSpPr txBox="1"/>
            <p:nvPr/>
          </p:nvSpPr>
          <p:spPr>
            <a:xfrm>
              <a:off x="3587" y="325"/>
              <a:ext cx="29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r>
                <a:rPr lang="en-US" altLang="zh-CN" sz="2000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grpSp>
          <p:nvGrpSpPr>
            <p:cNvPr id="35908" name="Group 24"/>
            <p:cNvGrpSpPr/>
            <p:nvPr/>
          </p:nvGrpSpPr>
          <p:grpSpPr>
            <a:xfrm>
              <a:off x="2963" y="743"/>
              <a:ext cx="138" cy="231"/>
              <a:chOff x="2963" y="743"/>
              <a:chExt cx="138" cy="231"/>
            </a:xfrm>
          </p:grpSpPr>
          <p:sp>
            <p:nvSpPr>
              <p:cNvPr id="35909" name="Arc 25"/>
              <p:cNvSpPr/>
              <p:nvPr/>
            </p:nvSpPr>
            <p:spPr>
              <a:xfrm rot="9589367">
                <a:off x="2963" y="743"/>
                <a:ext cx="138" cy="231"/>
              </a:xfrm>
              <a:custGeom>
                <a:avLst/>
                <a:gdLst>
                  <a:gd name="txL" fmla="*/ 0 w 21600"/>
                  <a:gd name="txT" fmla="*/ 0 h 31953"/>
                  <a:gd name="txR" fmla="*/ 21600 w 21600"/>
                  <a:gd name="txB" fmla="*/ 31953 h 31953"/>
                </a:gdLst>
                <a:ahLst/>
                <a:cxnLst>
                  <a:cxn ang="0">
                    <a:pos x="116" y="0"/>
                  </a:cxn>
                  <a:cxn ang="0">
                    <a:pos x="46" y="231"/>
                  </a:cxn>
                  <a:cxn ang="0">
                    <a:pos x="0" y="84"/>
                  </a:cxn>
                </a:cxnLst>
                <a:rect l="txL" t="txT" r="txR" b="txB"/>
                <a:pathLst>
                  <a:path w="21600" h="31953" fill="none">
                    <a:moveTo>
                      <a:pt x="18231" y="-1"/>
                    </a:moveTo>
                    <a:cubicBezTo>
                      <a:pt x="20431" y="3462"/>
                      <a:pt x="21600" y="7481"/>
                      <a:pt x="21600" y="11584"/>
                    </a:cubicBezTo>
                    <a:cubicBezTo>
                      <a:pt x="21600" y="20742"/>
                      <a:pt x="15824" y="28904"/>
                      <a:pt x="7188" y="31952"/>
                    </a:cubicBezTo>
                  </a:path>
                  <a:path w="21600" h="31953" stroke="0">
                    <a:moveTo>
                      <a:pt x="18231" y="-1"/>
                    </a:moveTo>
                    <a:cubicBezTo>
                      <a:pt x="20431" y="3462"/>
                      <a:pt x="21600" y="7481"/>
                      <a:pt x="21600" y="11584"/>
                    </a:cubicBezTo>
                    <a:cubicBezTo>
                      <a:pt x="21600" y="20742"/>
                      <a:pt x="15824" y="28904"/>
                      <a:pt x="7188" y="31952"/>
                    </a:cubicBezTo>
                    <a:lnTo>
                      <a:pt x="0" y="11584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910" name="Line 26"/>
              <p:cNvSpPr/>
              <p:nvPr/>
            </p:nvSpPr>
            <p:spPr>
              <a:xfrm>
                <a:off x="3026" y="859"/>
                <a:ext cx="9" cy="10"/>
              </a:xfrm>
              <a:prstGeom prst="line">
                <a:avLst/>
              </a:prstGeom>
              <a:ln w="190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516123" name="Line 27"/>
          <p:cNvSpPr/>
          <p:nvPr/>
        </p:nvSpPr>
        <p:spPr>
          <a:xfrm flipV="1">
            <a:off x="7412038" y="2801938"/>
            <a:ext cx="0" cy="3367087"/>
          </a:xfrm>
          <a:prstGeom prst="line">
            <a:avLst/>
          </a:prstGeom>
          <a:ln w="4763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" name="Group 28"/>
          <p:cNvGrpSpPr/>
          <p:nvPr/>
        </p:nvGrpSpPr>
        <p:grpSpPr>
          <a:xfrm>
            <a:off x="4044950" y="2497138"/>
            <a:ext cx="3859213" cy="457200"/>
            <a:chOff x="2048" y="1554"/>
            <a:chExt cx="2431" cy="288"/>
          </a:xfrm>
        </p:grpSpPr>
        <p:sp>
          <p:nvSpPr>
            <p:cNvPr id="35904" name="Line 29"/>
            <p:cNvSpPr/>
            <p:nvPr/>
          </p:nvSpPr>
          <p:spPr>
            <a:xfrm>
              <a:off x="2048" y="1737"/>
              <a:ext cx="2120" cy="0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905" name="Text Box 30"/>
            <p:cNvSpPr txBox="1"/>
            <p:nvPr/>
          </p:nvSpPr>
          <p:spPr>
            <a:xfrm>
              <a:off x="4185" y="1554"/>
              <a:ext cx="29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r>
                <a:rPr lang="en-US" altLang="zh-CN" sz="2000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</p:grpSp>
      <p:grpSp>
        <p:nvGrpSpPr>
          <p:cNvPr id="6" name="Group 31"/>
          <p:cNvGrpSpPr/>
          <p:nvPr/>
        </p:nvGrpSpPr>
        <p:grpSpPr>
          <a:xfrm>
            <a:off x="4044950" y="3614738"/>
            <a:ext cx="3759200" cy="2709862"/>
            <a:chOff x="2048" y="2258"/>
            <a:chExt cx="2368" cy="1707"/>
          </a:xfrm>
        </p:grpSpPr>
        <p:sp>
          <p:nvSpPr>
            <p:cNvPr id="35899" name="Line 32"/>
            <p:cNvSpPr/>
            <p:nvPr/>
          </p:nvSpPr>
          <p:spPr>
            <a:xfrm>
              <a:off x="2048" y="2258"/>
              <a:ext cx="2121" cy="1628"/>
            </a:xfrm>
            <a:prstGeom prst="line">
              <a:avLst/>
            </a:prstGeom>
            <a:ln w="28575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5900" name="Group 33"/>
            <p:cNvGrpSpPr/>
            <p:nvPr/>
          </p:nvGrpSpPr>
          <p:grpSpPr>
            <a:xfrm>
              <a:off x="3096" y="3088"/>
              <a:ext cx="138" cy="231"/>
              <a:chOff x="2963" y="743"/>
              <a:chExt cx="138" cy="231"/>
            </a:xfrm>
          </p:grpSpPr>
          <p:sp>
            <p:nvSpPr>
              <p:cNvPr id="35902" name="Arc 34"/>
              <p:cNvSpPr/>
              <p:nvPr/>
            </p:nvSpPr>
            <p:spPr>
              <a:xfrm rot="9589367">
                <a:off x="2963" y="743"/>
                <a:ext cx="138" cy="231"/>
              </a:xfrm>
              <a:custGeom>
                <a:avLst/>
                <a:gdLst>
                  <a:gd name="txL" fmla="*/ 0 w 21600"/>
                  <a:gd name="txT" fmla="*/ 0 h 31953"/>
                  <a:gd name="txR" fmla="*/ 21600 w 21600"/>
                  <a:gd name="txB" fmla="*/ 31953 h 31953"/>
                </a:gdLst>
                <a:ahLst/>
                <a:cxnLst>
                  <a:cxn ang="0">
                    <a:pos x="116" y="0"/>
                  </a:cxn>
                  <a:cxn ang="0">
                    <a:pos x="46" y="231"/>
                  </a:cxn>
                  <a:cxn ang="0">
                    <a:pos x="0" y="84"/>
                  </a:cxn>
                </a:cxnLst>
                <a:rect l="txL" t="txT" r="txR" b="txB"/>
                <a:pathLst>
                  <a:path w="21600" h="31953" fill="none">
                    <a:moveTo>
                      <a:pt x="18231" y="-1"/>
                    </a:moveTo>
                    <a:cubicBezTo>
                      <a:pt x="20431" y="3462"/>
                      <a:pt x="21600" y="7481"/>
                      <a:pt x="21600" y="11584"/>
                    </a:cubicBezTo>
                    <a:cubicBezTo>
                      <a:pt x="21600" y="20742"/>
                      <a:pt x="15824" y="28904"/>
                      <a:pt x="7188" y="31952"/>
                    </a:cubicBezTo>
                  </a:path>
                  <a:path w="21600" h="31953" stroke="0">
                    <a:moveTo>
                      <a:pt x="18231" y="-1"/>
                    </a:moveTo>
                    <a:cubicBezTo>
                      <a:pt x="20431" y="3462"/>
                      <a:pt x="21600" y="7481"/>
                      <a:pt x="21600" y="11584"/>
                    </a:cubicBezTo>
                    <a:cubicBezTo>
                      <a:pt x="21600" y="20742"/>
                      <a:pt x="15824" y="28904"/>
                      <a:pt x="7188" y="31952"/>
                    </a:cubicBezTo>
                    <a:lnTo>
                      <a:pt x="0" y="11584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5903" name="Line 35"/>
              <p:cNvSpPr/>
              <p:nvPr/>
            </p:nvSpPr>
            <p:spPr>
              <a:xfrm>
                <a:off x="3026" y="859"/>
                <a:ext cx="9" cy="10"/>
              </a:xfrm>
              <a:prstGeom prst="line">
                <a:avLst/>
              </a:prstGeom>
              <a:ln w="19050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5901" name="Text Box 36"/>
            <p:cNvSpPr txBox="1"/>
            <p:nvPr/>
          </p:nvSpPr>
          <p:spPr>
            <a:xfrm>
              <a:off x="4186" y="3715"/>
              <a:ext cx="23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</a:p>
          </p:txBody>
        </p:sp>
      </p:grpSp>
      <p:sp>
        <p:nvSpPr>
          <p:cNvPr id="516133" name="Text Box 37"/>
          <p:cNvSpPr txBox="1"/>
          <p:nvPr/>
        </p:nvSpPr>
        <p:spPr>
          <a:xfrm>
            <a:off x="6718300" y="2314575"/>
            <a:ext cx="466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000" b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516134" name="Text Box 38"/>
          <p:cNvSpPr txBox="1"/>
          <p:nvPr/>
        </p:nvSpPr>
        <p:spPr>
          <a:xfrm>
            <a:off x="5637213" y="957263"/>
            <a:ext cx="466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000" b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grpSp>
        <p:nvGrpSpPr>
          <p:cNvPr id="8" name="Group 39"/>
          <p:cNvGrpSpPr/>
          <p:nvPr/>
        </p:nvGrpSpPr>
        <p:grpSpPr>
          <a:xfrm>
            <a:off x="6623050" y="2787650"/>
            <a:ext cx="466725" cy="3414713"/>
            <a:chOff x="3672" y="1737"/>
            <a:chExt cx="294" cy="2151"/>
          </a:xfrm>
        </p:grpSpPr>
        <p:sp>
          <p:nvSpPr>
            <p:cNvPr id="35897" name="Line 40"/>
            <p:cNvSpPr/>
            <p:nvPr/>
          </p:nvSpPr>
          <p:spPr>
            <a:xfrm>
              <a:off x="3794" y="1737"/>
              <a:ext cx="0" cy="1847"/>
            </a:xfrm>
            <a:prstGeom prst="line">
              <a:avLst/>
            </a:prstGeom>
            <a:ln w="4763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98" name="Text Box 41"/>
            <p:cNvSpPr txBox="1"/>
            <p:nvPr/>
          </p:nvSpPr>
          <p:spPr>
            <a:xfrm>
              <a:off x="3672" y="3638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A5002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grpSp>
        <p:nvGrpSpPr>
          <p:cNvPr id="9" name="Group 42"/>
          <p:cNvGrpSpPr/>
          <p:nvPr/>
        </p:nvGrpSpPr>
        <p:grpSpPr>
          <a:xfrm>
            <a:off x="5773738" y="1466850"/>
            <a:ext cx="466725" cy="2187575"/>
            <a:chOff x="3137" y="905"/>
            <a:chExt cx="294" cy="1378"/>
          </a:xfrm>
        </p:grpSpPr>
        <p:sp>
          <p:nvSpPr>
            <p:cNvPr id="35895" name="Line 43"/>
            <p:cNvSpPr/>
            <p:nvPr/>
          </p:nvSpPr>
          <p:spPr>
            <a:xfrm>
              <a:off x="3145" y="905"/>
              <a:ext cx="0" cy="1372"/>
            </a:xfrm>
            <a:prstGeom prst="line">
              <a:avLst/>
            </a:prstGeom>
            <a:ln w="4763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96" name="Text Box 44"/>
            <p:cNvSpPr txBox="1"/>
            <p:nvPr/>
          </p:nvSpPr>
          <p:spPr>
            <a:xfrm>
              <a:off x="3137" y="2033"/>
              <a:ext cx="29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A5002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516141" name="Line 45"/>
          <p:cNvSpPr/>
          <p:nvPr/>
        </p:nvSpPr>
        <p:spPr>
          <a:xfrm>
            <a:off x="5786438" y="3629025"/>
            <a:ext cx="1030287" cy="2119313"/>
          </a:xfrm>
          <a:prstGeom prst="line">
            <a:avLst/>
          </a:prstGeom>
          <a:ln w="4763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6142" name="Line 46"/>
          <p:cNvSpPr/>
          <p:nvPr/>
        </p:nvSpPr>
        <p:spPr>
          <a:xfrm flipV="1">
            <a:off x="6294438" y="2076450"/>
            <a:ext cx="0" cy="25114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" name="Group 47"/>
          <p:cNvGrpSpPr/>
          <p:nvPr/>
        </p:nvGrpSpPr>
        <p:grpSpPr>
          <a:xfrm>
            <a:off x="4087813" y="3659188"/>
            <a:ext cx="2638425" cy="1208087"/>
            <a:chOff x="2075" y="2286"/>
            <a:chExt cx="1662" cy="761"/>
          </a:xfrm>
        </p:grpSpPr>
        <p:sp>
          <p:nvSpPr>
            <p:cNvPr id="35892" name="Text Box 48"/>
            <p:cNvSpPr txBox="1"/>
            <p:nvPr/>
          </p:nvSpPr>
          <p:spPr>
            <a:xfrm>
              <a:off x="3506" y="2759"/>
              <a:ext cx="23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35893" name="Oval 49"/>
            <p:cNvSpPr/>
            <p:nvPr/>
          </p:nvSpPr>
          <p:spPr>
            <a:xfrm>
              <a:off x="3408" y="2872"/>
              <a:ext cx="110" cy="110"/>
            </a:xfrm>
            <a:prstGeom prst="ellipse">
              <a:avLst/>
            </a:prstGeom>
            <a:solidFill>
              <a:srgbClr val="FF3300"/>
            </a:solidFill>
            <a:ln w="28575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5894" name="Line 50"/>
            <p:cNvSpPr/>
            <p:nvPr/>
          </p:nvSpPr>
          <p:spPr>
            <a:xfrm>
              <a:off x="2075" y="2286"/>
              <a:ext cx="1335" cy="622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1" name="Group 51"/>
          <p:cNvGrpSpPr/>
          <p:nvPr/>
        </p:nvGrpSpPr>
        <p:grpSpPr>
          <a:xfrm>
            <a:off x="4059238" y="1643063"/>
            <a:ext cx="2582862" cy="1144587"/>
            <a:chOff x="2057" y="1016"/>
            <a:chExt cx="1627" cy="721"/>
          </a:xfrm>
        </p:grpSpPr>
        <p:sp>
          <p:nvSpPr>
            <p:cNvPr id="35889" name="Line 52"/>
            <p:cNvSpPr/>
            <p:nvPr/>
          </p:nvSpPr>
          <p:spPr>
            <a:xfrm flipV="1">
              <a:off x="2057" y="1353"/>
              <a:ext cx="1426" cy="384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5890" name="Text Box 53"/>
            <p:cNvSpPr txBox="1"/>
            <p:nvPr/>
          </p:nvSpPr>
          <p:spPr>
            <a:xfrm>
              <a:off x="3390" y="1016"/>
              <a:ext cx="29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0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k</a:t>
              </a:r>
              <a:r>
                <a:rPr lang="en-US" altLang="zh-CN" sz="2000" b="0" dirty="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</a:p>
          </p:txBody>
        </p:sp>
        <p:sp>
          <p:nvSpPr>
            <p:cNvPr id="35891" name="Oval 54"/>
            <p:cNvSpPr/>
            <p:nvPr/>
          </p:nvSpPr>
          <p:spPr>
            <a:xfrm>
              <a:off x="3421" y="1267"/>
              <a:ext cx="110" cy="110"/>
            </a:xfrm>
            <a:prstGeom prst="ellipse">
              <a:avLst/>
            </a:prstGeom>
            <a:solidFill>
              <a:srgbClr val="FF3300"/>
            </a:solidFill>
            <a:ln w="28575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16151" name="Line 55"/>
          <p:cNvSpPr/>
          <p:nvPr/>
        </p:nvSpPr>
        <p:spPr>
          <a:xfrm flipH="1">
            <a:off x="1547813" y="4675188"/>
            <a:ext cx="4687887" cy="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6152" name="Line 56"/>
          <p:cNvSpPr/>
          <p:nvPr/>
        </p:nvSpPr>
        <p:spPr>
          <a:xfrm>
            <a:off x="4030663" y="3629025"/>
            <a:ext cx="0" cy="104616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6153" name="Line 57"/>
          <p:cNvSpPr/>
          <p:nvPr/>
        </p:nvSpPr>
        <p:spPr>
          <a:xfrm flipH="1">
            <a:off x="1563688" y="3614738"/>
            <a:ext cx="2452687" cy="1047750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2" name="Group 58"/>
          <p:cNvGrpSpPr/>
          <p:nvPr/>
        </p:nvGrpSpPr>
        <p:grpSpPr>
          <a:xfrm>
            <a:off x="2071688" y="5078413"/>
            <a:ext cx="1011237" cy="509587"/>
            <a:chOff x="805" y="3180"/>
            <a:chExt cx="637" cy="321"/>
          </a:xfrm>
        </p:grpSpPr>
        <p:sp>
          <p:nvSpPr>
            <p:cNvPr id="35887" name="AutoShape 59"/>
            <p:cNvSpPr/>
            <p:nvPr/>
          </p:nvSpPr>
          <p:spPr>
            <a:xfrm rot="10800000">
              <a:off x="805" y="3181"/>
              <a:ext cx="603" cy="320"/>
            </a:xfrm>
            <a:prstGeom prst="wedgeRoundRectCallout">
              <a:avLst>
                <a:gd name="adj1" fmla="val -74380"/>
                <a:gd name="adj2" fmla="val 127500"/>
                <a:gd name="adj3" fmla="val 16667"/>
              </a:avLst>
            </a:prstGeom>
            <a:solidFill>
              <a:srgbClr val="CCFFFF"/>
            </a:solidFill>
            <a:ln w="4826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5888" name="Text Box 60"/>
            <p:cNvSpPr txBox="1"/>
            <p:nvPr/>
          </p:nvSpPr>
          <p:spPr>
            <a:xfrm>
              <a:off x="901" y="3180"/>
              <a:ext cx="54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b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k</a:t>
              </a:r>
            </a:p>
          </p:txBody>
        </p:sp>
      </p:grpSp>
      <p:grpSp>
        <p:nvGrpSpPr>
          <p:cNvPr id="13" name="Group 61"/>
          <p:cNvGrpSpPr/>
          <p:nvPr/>
        </p:nvGrpSpPr>
        <p:grpSpPr>
          <a:xfrm>
            <a:off x="1512888" y="3332163"/>
            <a:ext cx="957262" cy="508000"/>
            <a:chOff x="453" y="2080"/>
            <a:chExt cx="603" cy="320"/>
          </a:xfrm>
        </p:grpSpPr>
        <p:sp>
          <p:nvSpPr>
            <p:cNvPr id="35885" name="AutoShape 62"/>
            <p:cNvSpPr/>
            <p:nvPr/>
          </p:nvSpPr>
          <p:spPr>
            <a:xfrm rot="10800000">
              <a:off x="453" y="2080"/>
              <a:ext cx="603" cy="320"/>
            </a:xfrm>
            <a:prstGeom prst="wedgeRoundRectCallout">
              <a:avLst>
                <a:gd name="adj1" fmla="val -91463"/>
                <a:gd name="adj2" fmla="val -105940"/>
                <a:gd name="adj3" fmla="val 16667"/>
              </a:avLst>
            </a:prstGeom>
            <a:solidFill>
              <a:srgbClr val="CCFFFF"/>
            </a:solidFill>
            <a:ln w="4826" cap="flat" cmpd="sng">
              <a:solidFill>
                <a:srgbClr val="00CC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rot="10800000"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  <p:sp>
          <p:nvSpPr>
            <p:cNvPr id="35886" name="Text Box 63"/>
            <p:cNvSpPr txBox="1"/>
            <p:nvPr/>
          </p:nvSpPr>
          <p:spPr>
            <a:xfrm>
              <a:off x="512" y="2088"/>
              <a:ext cx="54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i="0" dirty="0">
                  <a:solidFill>
                    <a:schemeClr val="hlink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实长</a:t>
              </a:r>
              <a:endParaRPr lang="zh-CN" altLang="en-US" i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35879" name="Rectangle 64"/>
          <p:cNvSpPr/>
          <p:nvPr/>
        </p:nvSpPr>
        <p:spPr>
          <a:xfrm>
            <a:off x="379413" y="690563"/>
            <a:ext cx="42481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6]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求点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到直线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的距离。</a:t>
            </a:r>
          </a:p>
        </p:txBody>
      </p:sp>
      <p:sp>
        <p:nvSpPr>
          <p:cNvPr id="35880" name="Rectangle 6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3.3.3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垂直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直线与平面垂直</a:t>
            </a:r>
            <a:r>
              <a:rPr lang="en-US" altLang="zh-CN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  <p:pic>
        <p:nvPicPr>
          <p:cNvPr id="516162" name="Picture 66" descr="0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613" y="1527175"/>
            <a:ext cx="549275" cy="59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63" name="Text Box 67"/>
          <p:cNvSpPr txBox="1"/>
          <p:nvPr/>
        </p:nvSpPr>
        <p:spPr>
          <a:xfrm>
            <a:off x="7218363" y="1565275"/>
            <a:ext cx="1925637" cy="519113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i="0" dirty="0">
                <a:latin typeface="Times New Roman" panose="02020603050405020304" pitchFamily="18" charset="0"/>
              </a:rPr>
              <a:t>K</a:t>
            </a:r>
            <a:r>
              <a:rPr lang="zh-CN" altLang="en-US" i="0" dirty="0">
                <a:latin typeface="Times New Roman" panose="02020603050405020304" pitchFamily="18" charset="0"/>
              </a:rPr>
              <a:t>怎么求</a:t>
            </a:r>
            <a:r>
              <a:rPr lang="zh-CN" altLang="en-US" sz="2000" dirty="0">
                <a:latin typeface="Times New Roman" panose="02020603050405020304" pitchFamily="18" charset="0"/>
              </a:rPr>
              <a:t> </a:t>
            </a:r>
            <a:r>
              <a:rPr lang="zh-CN" altLang="en-US" sz="2800" i="0" dirty="0">
                <a:latin typeface="Times New Roman" panose="02020603050405020304" pitchFamily="18" charset="0"/>
              </a:rPr>
              <a:t>？</a:t>
            </a:r>
          </a:p>
        </p:txBody>
      </p:sp>
      <p:pic>
        <p:nvPicPr>
          <p:cNvPr id="516164" name="Picture 68" descr="0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613" y="1854200"/>
            <a:ext cx="549275" cy="59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65" name="Text Box 69"/>
          <p:cNvSpPr txBox="1"/>
          <p:nvPr/>
        </p:nvSpPr>
        <p:spPr>
          <a:xfrm>
            <a:off x="1630363" y="1892300"/>
            <a:ext cx="1925637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i="0" dirty="0">
                <a:latin typeface="Times New Roman" panose="02020603050405020304" pitchFamily="18" charset="0"/>
              </a:rPr>
              <a:t>求完了吗？</a:t>
            </a:r>
            <a:endParaRPr lang="zh-CN" altLang="en-US" sz="2800" i="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6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6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1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1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16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16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6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6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1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1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1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51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51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133" grpId="0"/>
      <p:bldP spid="516134" grpId="0"/>
      <p:bldP spid="516163" grpId="0"/>
      <p:bldP spid="51616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805E74E-516B-4CAE-9668-B1FF6936542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6869" name="AutoShape 2"/>
          <p:cNvSpPr/>
          <p:nvPr/>
        </p:nvSpPr>
        <p:spPr>
          <a:xfrm rot="3712866">
            <a:off x="2259013" y="1209675"/>
            <a:ext cx="4579937" cy="3989388"/>
          </a:xfrm>
          <a:prstGeom prst="parallelogram">
            <a:avLst>
              <a:gd name="adj" fmla="val 41393"/>
            </a:avLst>
          </a:prstGeom>
          <a:solidFill>
            <a:srgbClr val="66FFFF"/>
          </a:solidFill>
          <a:ln w="4826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6870" name="Line 3"/>
          <p:cNvSpPr/>
          <p:nvPr/>
        </p:nvSpPr>
        <p:spPr>
          <a:xfrm>
            <a:off x="4430713" y="1362075"/>
            <a:ext cx="0" cy="2436813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6871" name="Text Box 4"/>
          <p:cNvSpPr txBox="1"/>
          <p:nvPr/>
        </p:nvSpPr>
        <p:spPr>
          <a:xfrm>
            <a:off x="4237038" y="7366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</a:p>
        </p:txBody>
      </p:sp>
      <p:sp>
        <p:nvSpPr>
          <p:cNvPr id="36872" name="Text Box 5"/>
          <p:cNvSpPr txBox="1"/>
          <p:nvPr/>
        </p:nvSpPr>
        <p:spPr>
          <a:xfrm>
            <a:off x="4186238" y="376396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K</a:t>
            </a:r>
          </a:p>
        </p:txBody>
      </p:sp>
      <p:sp>
        <p:nvSpPr>
          <p:cNvPr id="36873" name="Text Box 6"/>
          <p:cNvSpPr txBox="1"/>
          <p:nvPr/>
        </p:nvSpPr>
        <p:spPr>
          <a:xfrm>
            <a:off x="6611938" y="3810000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P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3128963" y="411163"/>
            <a:ext cx="2817812" cy="4206875"/>
            <a:chOff x="1676" y="764"/>
            <a:chExt cx="1775" cy="2650"/>
          </a:xfrm>
        </p:grpSpPr>
        <p:sp>
          <p:nvSpPr>
            <p:cNvPr id="36889" name="Freeform 8"/>
            <p:cNvSpPr/>
            <p:nvPr/>
          </p:nvSpPr>
          <p:spPr>
            <a:xfrm>
              <a:off x="1676" y="764"/>
              <a:ext cx="1751" cy="2650"/>
            </a:xfrm>
            <a:custGeom>
              <a:avLst/>
              <a:gdLst>
                <a:gd name="txL" fmla="*/ 0 w 1751"/>
                <a:gd name="txT" fmla="*/ 0 h 3168"/>
                <a:gd name="txR" fmla="*/ 1751 w 1751"/>
                <a:gd name="txB" fmla="*/ 3168 h 3168"/>
              </a:gdLst>
              <a:ahLst/>
              <a:cxnLst>
                <a:cxn ang="0">
                  <a:pos x="0" y="1320"/>
                </a:cxn>
                <a:cxn ang="0">
                  <a:pos x="0" y="3168"/>
                </a:cxn>
                <a:cxn ang="0">
                  <a:pos x="1749" y="1856"/>
                </a:cxn>
                <a:cxn ang="0">
                  <a:pos x="1751" y="0"/>
                </a:cxn>
                <a:cxn ang="0">
                  <a:pos x="0" y="1320"/>
                </a:cxn>
              </a:cxnLst>
              <a:rect l="txL" t="txT" r="txR" b="txB"/>
              <a:pathLst>
                <a:path w="1751" h="3168">
                  <a:moveTo>
                    <a:pt x="0" y="1320"/>
                  </a:moveTo>
                  <a:lnTo>
                    <a:pt x="0" y="3168"/>
                  </a:lnTo>
                  <a:lnTo>
                    <a:pt x="1749" y="1856"/>
                  </a:lnTo>
                  <a:lnTo>
                    <a:pt x="1751" y="0"/>
                  </a:lnTo>
                  <a:lnTo>
                    <a:pt x="0" y="1320"/>
                  </a:lnTo>
                  <a:close/>
                </a:path>
              </a:pathLst>
            </a:custGeom>
            <a:solidFill>
              <a:srgbClr val="2AD014">
                <a:alpha val="50195"/>
              </a:srgbClr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6890" name="Text Box 9"/>
            <p:cNvSpPr txBox="1"/>
            <p:nvPr/>
          </p:nvSpPr>
          <p:spPr>
            <a:xfrm>
              <a:off x="3111" y="901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R</a:t>
              </a:r>
            </a:p>
          </p:txBody>
        </p:sp>
      </p:grpSp>
      <p:grpSp>
        <p:nvGrpSpPr>
          <p:cNvPr id="3" name="Group 10"/>
          <p:cNvGrpSpPr/>
          <p:nvPr/>
        </p:nvGrpSpPr>
        <p:grpSpPr>
          <a:xfrm>
            <a:off x="2649538" y="579438"/>
            <a:ext cx="3092450" cy="3792537"/>
            <a:chOff x="1541" y="945"/>
            <a:chExt cx="1948" cy="2380"/>
          </a:xfrm>
        </p:grpSpPr>
        <p:sp>
          <p:nvSpPr>
            <p:cNvPr id="36887" name="Freeform 11"/>
            <p:cNvSpPr/>
            <p:nvPr/>
          </p:nvSpPr>
          <p:spPr>
            <a:xfrm>
              <a:off x="1541" y="945"/>
              <a:ext cx="1948" cy="2380"/>
            </a:xfrm>
            <a:custGeom>
              <a:avLst/>
              <a:gdLst>
                <a:gd name="txL" fmla="*/ 0 w 1360"/>
                <a:gd name="txT" fmla="*/ 0 h 2276"/>
                <a:gd name="txR" fmla="*/ 1360 w 1360"/>
                <a:gd name="txB" fmla="*/ 2276 h 2276"/>
              </a:gdLst>
              <a:ahLst/>
              <a:cxnLst>
                <a:cxn ang="0">
                  <a:pos x="0" y="0"/>
                </a:cxn>
                <a:cxn ang="0">
                  <a:pos x="4" y="1494"/>
                </a:cxn>
                <a:cxn ang="0">
                  <a:pos x="1359" y="2276"/>
                </a:cxn>
                <a:cxn ang="0">
                  <a:pos x="1360" y="776"/>
                </a:cxn>
                <a:cxn ang="0">
                  <a:pos x="0" y="0"/>
                </a:cxn>
              </a:cxnLst>
              <a:rect l="txL" t="txT" r="txR" b="txB"/>
              <a:pathLst>
                <a:path w="1360" h="2276">
                  <a:moveTo>
                    <a:pt x="0" y="0"/>
                  </a:moveTo>
                  <a:lnTo>
                    <a:pt x="4" y="1494"/>
                  </a:lnTo>
                  <a:lnTo>
                    <a:pt x="1359" y="2276"/>
                  </a:lnTo>
                  <a:lnTo>
                    <a:pt x="1360" y="7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C80">
                <a:alpha val="50195"/>
              </a:srgbClr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36888" name="Text Box 12"/>
            <p:cNvSpPr txBox="1"/>
            <p:nvPr/>
          </p:nvSpPr>
          <p:spPr>
            <a:xfrm>
              <a:off x="1594" y="1020"/>
              <a:ext cx="340" cy="3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Dotum" pitchFamily="34" charset="-127"/>
                </a:rPr>
                <a:t>Q</a:t>
              </a:r>
            </a:p>
          </p:txBody>
        </p:sp>
      </p:grpSp>
      <p:grpSp>
        <p:nvGrpSpPr>
          <p:cNvPr id="4" name="Group 13"/>
          <p:cNvGrpSpPr/>
          <p:nvPr/>
        </p:nvGrpSpPr>
        <p:grpSpPr>
          <a:xfrm>
            <a:off x="4937125" y="2359025"/>
            <a:ext cx="593725" cy="457200"/>
            <a:chOff x="2815" y="1991"/>
            <a:chExt cx="374" cy="288"/>
          </a:xfrm>
        </p:grpSpPr>
        <p:sp>
          <p:nvSpPr>
            <p:cNvPr id="36885" name="Text Box 14"/>
            <p:cNvSpPr txBox="1"/>
            <p:nvPr/>
          </p:nvSpPr>
          <p:spPr>
            <a:xfrm>
              <a:off x="2958" y="1991"/>
              <a:ext cx="23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36886" name="Oval 15"/>
            <p:cNvSpPr/>
            <p:nvPr/>
          </p:nvSpPr>
          <p:spPr>
            <a:xfrm>
              <a:off x="2815" y="2132"/>
              <a:ext cx="110" cy="110"/>
            </a:xfrm>
            <a:prstGeom prst="ellipse">
              <a:avLst/>
            </a:prstGeom>
            <a:solidFill>
              <a:srgbClr val="FF3300"/>
            </a:solidFill>
            <a:ln w="28575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zh-CN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16"/>
          <p:cNvGrpSpPr/>
          <p:nvPr/>
        </p:nvGrpSpPr>
        <p:grpSpPr>
          <a:xfrm>
            <a:off x="4759325" y="2740025"/>
            <a:ext cx="571500" cy="1768475"/>
            <a:chOff x="2703" y="2231"/>
            <a:chExt cx="360" cy="1114"/>
          </a:xfrm>
        </p:grpSpPr>
        <p:sp>
          <p:nvSpPr>
            <p:cNvPr id="36880" name="Line 17"/>
            <p:cNvSpPr/>
            <p:nvPr/>
          </p:nvSpPr>
          <p:spPr>
            <a:xfrm>
              <a:off x="2871" y="2231"/>
              <a:ext cx="0" cy="832"/>
            </a:xfrm>
            <a:prstGeom prst="line">
              <a:avLst/>
            </a:prstGeom>
            <a:ln w="57150" cap="flat" cmpd="sng">
              <a:solidFill>
                <a:srgbClr val="1F1A17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6881" name="Text Box 18"/>
            <p:cNvSpPr txBox="1"/>
            <p:nvPr/>
          </p:nvSpPr>
          <p:spPr>
            <a:xfrm>
              <a:off x="2703" y="3018"/>
              <a:ext cx="34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0" dirty="0">
                  <a:latin typeface="Times New Roman" panose="02020603050405020304" pitchFamily="18" charset="0"/>
                  <a:ea typeface="隶书" panose="02010509060101010101" pitchFamily="49" charset="-122"/>
                </a:rPr>
                <a:t>E</a:t>
              </a:r>
            </a:p>
          </p:txBody>
        </p:sp>
        <p:grpSp>
          <p:nvGrpSpPr>
            <p:cNvPr id="36882" name="Group 19"/>
            <p:cNvGrpSpPr/>
            <p:nvPr/>
          </p:nvGrpSpPr>
          <p:grpSpPr>
            <a:xfrm>
              <a:off x="2862" y="2898"/>
              <a:ext cx="201" cy="275"/>
              <a:chOff x="2862" y="2898"/>
              <a:chExt cx="201" cy="275"/>
            </a:xfrm>
          </p:grpSpPr>
          <p:sp>
            <p:nvSpPr>
              <p:cNvPr id="36883" name="Arc 20"/>
              <p:cNvSpPr/>
              <p:nvPr/>
            </p:nvSpPr>
            <p:spPr>
              <a:xfrm>
                <a:off x="2862" y="2898"/>
                <a:ext cx="201" cy="275"/>
              </a:xfrm>
              <a:custGeom>
                <a:avLst/>
                <a:gdLst>
                  <a:gd name="txL" fmla="*/ 0 w 21600"/>
                  <a:gd name="txT" fmla="*/ 0 h 21600"/>
                  <a:gd name="txR" fmla="*/ 21600 w 21600"/>
                  <a:gd name="txB" fmla="*/ 21600 h 21600"/>
                </a:gdLst>
                <a:ahLst/>
                <a:cxnLst>
                  <a:cxn ang="0">
                    <a:pos x="0" y="0"/>
                  </a:cxn>
                  <a:cxn ang="0">
                    <a:pos x="201" y="275"/>
                  </a:cxn>
                  <a:cxn ang="0">
                    <a:pos x="0" y="275"/>
                  </a:cxn>
                </a:cxnLst>
                <a:rect l="txL" t="txT" r="txR" b="tx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1F1A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84" name="Line 21"/>
              <p:cNvSpPr/>
              <p:nvPr/>
            </p:nvSpPr>
            <p:spPr>
              <a:xfrm>
                <a:off x="2944" y="3008"/>
                <a:ext cx="0" cy="27"/>
              </a:xfrm>
              <a:prstGeom prst="line">
                <a:avLst/>
              </a:prstGeom>
              <a:ln w="28575" cap="flat" cmpd="sng">
                <a:solidFill>
                  <a:srgbClr val="1F1A17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36878" name="Rectangle 2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3.3.3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垂直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两平面垂直</a:t>
            </a:r>
          </a:p>
        </p:txBody>
      </p:sp>
      <p:sp>
        <p:nvSpPr>
          <p:cNvPr id="517143" name="Text Box 23"/>
          <p:cNvSpPr txBox="1">
            <a:spLocks noChangeArrowheads="1"/>
          </p:cNvSpPr>
          <p:nvPr/>
        </p:nvSpPr>
        <p:spPr bwMode="auto">
          <a:xfrm>
            <a:off x="296863" y="4657725"/>
            <a:ext cx="8413750" cy="197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algn="l" defTabSz="914400">
              <a:spcBef>
                <a:spcPct val="40000"/>
              </a:spcBef>
              <a:buClrTx/>
              <a:buSzTx/>
              <a:buFontTx/>
              <a:buNone/>
              <a:defRPr/>
            </a:pPr>
            <a:r>
              <a:rPr kumimoji="1" lang="en-US" altLang="zh-CN" sz="280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kumimoji="1" lang="zh-CN" altLang="en-US" sz="280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如直线垂直一平面，则包含此直线的一切平面都垂直于该平面。</a:t>
            </a:r>
          </a:p>
          <a:p>
            <a:pPr marR="0" algn="l" defTabSz="914400">
              <a:spcBef>
                <a:spcPct val="40000"/>
              </a:spcBef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如两平面互相垂直，则从第一平面上的任意一点向第二平面所作的垂线，必定在第一平面内。</a:t>
            </a:r>
            <a:endParaRPr kumimoji="1" lang="zh-CN" altLang="en-US" sz="2800" i="0" kern="1200" cap="none" spc="0" normalizeH="0" baseline="0" noProof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7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7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747F41E-FE76-440E-AA62-3C7DF0AD909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15:19:22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7893" name="Rectangle 2"/>
          <p:cNvSpPr/>
          <p:nvPr/>
        </p:nvSpPr>
        <p:spPr>
          <a:xfrm>
            <a:off x="708025" y="620713"/>
            <a:ext cx="761047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7]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已知正垂面△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点，要求过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点作一平面垂直△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7894" name="Line 3"/>
          <p:cNvSpPr/>
          <p:nvPr/>
        </p:nvSpPr>
        <p:spPr>
          <a:xfrm>
            <a:off x="1389063" y="3762375"/>
            <a:ext cx="40989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895" name="Text Box 4"/>
          <p:cNvSpPr txBox="1"/>
          <p:nvPr/>
        </p:nvSpPr>
        <p:spPr>
          <a:xfrm>
            <a:off x="825500" y="3400425"/>
            <a:ext cx="5397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latin typeface="Times New Roman" panose="02020603050405020304" pitchFamily="18" charset="0"/>
                <a:ea typeface="隶书" panose="02010509060101010101" pitchFamily="49" charset="-122"/>
              </a:rPr>
              <a:t>X</a:t>
            </a:r>
          </a:p>
        </p:txBody>
      </p:sp>
      <p:sp>
        <p:nvSpPr>
          <p:cNvPr id="37896" name="Text Box 5"/>
          <p:cNvSpPr txBox="1"/>
          <p:nvPr/>
        </p:nvSpPr>
        <p:spPr>
          <a:xfrm>
            <a:off x="1806575" y="4919663"/>
            <a:ext cx="3508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</a:p>
        </p:txBody>
      </p:sp>
      <p:sp>
        <p:nvSpPr>
          <p:cNvPr id="37897" name="Text Box 6"/>
          <p:cNvSpPr txBox="1"/>
          <p:nvPr/>
        </p:nvSpPr>
        <p:spPr>
          <a:xfrm>
            <a:off x="4541838" y="4708525"/>
            <a:ext cx="307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7898" name="Text Box 7"/>
          <p:cNvSpPr txBox="1"/>
          <p:nvPr/>
        </p:nvSpPr>
        <p:spPr>
          <a:xfrm>
            <a:off x="4470400" y="1587500"/>
            <a:ext cx="511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37899" name="Text Box 8"/>
          <p:cNvSpPr txBox="1"/>
          <p:nvPr/>
        </p:nvSpPr>
        <p:spPr>
          <a:xfrm>
            <a:off x="2347913" y="3152775"/>
            <a:ext cx="4667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b="0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7900" name="Oval 9"/>
          <p:cNvSpPr/>
          <p:nvPr/>
        </p:nvSpPr>
        <p:spPr>
          <a:xfrm>
            <a:off x="2205038" y="2078038"/>
            <a:ext cx="88900" cy="88900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7901" name="Oval 10"/>
          <p:cNvSpPr/>
          <p:nvPr/>
        </p:nvSpPr>
        <p:spPr>
          <a:xfrm>
            <a:off x="2184400" y="5148263"/>
            <a:ext cx="88900" cy="88900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7902" name="Line 11"/>
          <p:cNvSpPr/>
          <p:nvPr/>
        </p:nvSpPr>
        <p:spPr>
          <a:xfrm flipV="1">
            <a:off x="2568575" y="1916113"/>
            <a:ext cx="1928813" cy="1698625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3" name="Line 12"/>
          <p:cNvSpPr/>
          <p:nvPr/>
        </p:nvSpPr>
        <p:spPr>
          <a:xfrm>
            <a:off x="2233613" y="2106613"/>
            <a:ext cx="0" cy="3090862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4" name="Line 13"/>
          <p:cNvSpPr/>
          <p:nvPr/>
        </p:nvSpPr>
        <p:spPr>
          <a:xfrm>
            <a:off x="2554288" y="3616325"/>
            <a:ext cx="0" cy="2220913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5" name="Line 14"/>
          <p:cNvSpPr/>
          <p:nvPr/>
        </p:nvSpPr>
        <p:spPr>
          <a:xfrm>
            <a:off x="4468813" y="1946275"/>
            <a:ext cx="0" cy="29305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06" name="Line 15"/>
          <p:cNvSpPr/>
          <p:nvPr/>
        </p:nvSpPr>
        <p:spPr>
          <a:xfrm>
            <a:off x="3641725" y="2657475"/>
            <a:ext cx="0" cy="1495425"/>
          </a:xfrm>
          <a:prstGeom prst="line">
            <a:avLst/>
          </a:prstGeom>
          <a:ln w="4763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8160" name="Line 16"/>
          <p:cNvSpPr/>
          <p:nvPr/>
        </p:nvSpPr>
        <p:spPr>
          <a:xfrm>
            <a:off x="3206750" y="3065463"/>
            <a:ext cx="0" cy="2117725"/>
          </a:xfrm>
          <a:prstGeom prst="line">
            <a:avLst/>
          </a:prstGeom>
          <a:ln w="4763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8161" name="Line 17"/>
          <p:cNvSpPr/>
          <p:nvPr/>
        </p:nvSpPr>
        <p:spPr>
          <a:xfrm>
            <a:off x="3960813" y="2382838"/>
            <a:ext cx="0" cy="2379662"/>
          </a:xfrm>
          <a:prstGeom prst="line">
            <a:avLst/>
          </a:prstGeom>
          <a:ln w="4763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8162" name="Line 18"/>
          <p:cNvSpPr/>
          <p:nvPr/>
        </p:nvSpPr>
        <p:spPr>
          <a:xfrm flipV="1">
            <a:off x="3190875" y="4760913"/>
            <a:ext cx="798513" cy="434975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10" name="Line 19"/>
          <p:cNvSpPr/>
          <p:nvPr/>
        </p:nvSpPr>
        <p:spPr>
          <a:xfrm flipH="1">
            <a:off x="2538413" y="4152900"/>
            <a:ext cx="1103312" cy="172720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11" name="Line 20"/>
          <p:cNvSpPr/>
          <p:nvPr/>
        </p:nvSpPr>
        <p:spPr>
          <a:xfrm>
            <a:off x="3641725" y="4152900"/>
            <a:ext cx="812800" cy="74295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12" name="Line 21"/>
          <p:cNvSpPr/>
          <p:nvPr/>
        </p:nvSpPr>
        <p:spPr>
          <a:xfrm flipV="1">
            <a:off x="2570163" y="4908550"/>
            <a:ext cx="1930400" cy="958850"/>
          </a:xfrm>
          <a:prstGeom prst="line">
            <a:avLst/>
          </a:prstGeom>
          <a:ln w="57150" cap="flat" cmpd="sng">
            <a:solidFill>
              <a:srgbClr val="1F1A17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7913" name="Text Box 22"/>
          <p:cNvSpPr txBox="1"/>
          <p:nvPr/>
        </p:nvSpPr>
        <p:spPr>
          <a:xfrm>
            <a:off x="3273425" y="2436813"/>
            <a:ext cx="511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</a:p>
        </p:txBody>
      </p:sp>
      <p:sp>
        <p:nvSpPr>
          <p:cNvPr id="37914" name="Text Box 23"/>
          <p:cNvSpPr txBox="1"/>
          <p:nvPr/>
        </p:nvSpPr>
        <p:spPr>
          <a:xfrm>
            <a:off x="3343275" y="3802063"/>
            <a:ext cx="307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7915" name="Text Box 24"/>
          <p:cNvSpPr txBox="1"/>
          <p:nvPr/>
        </p:nvSpPr>
        <p:spPr>
          <a:xfrm>
            <a:off x="2247900" y="5665788"/>
            <a:ext cx="3079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7916" name="Text Box 25"/>
          <p:cNvSpPr txBox="1"/>
          <p:nvPr/>
        </p:nvSpPr>
        <p:spPr>
          <a:xfrm>
            <a:off x="1822450" y="1638300"/>
            <a:ext cx="5111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</a:t>
            </a:r>
            <a:r>
              <a:rPr lang="en-US" altLang="zh-CN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</a:p>
        </p:txBody>
      </p:sp>
      <p:grpSp>
        <p:nvGrpSpPr>
          <p:cNvPr id="2" name="Group 26"/>
          <p:cNvGrpSpPr/>
          <p:nvPr/>
        </p:nvGrpSpPr>
        <p:grpSpPr>
          <a:xfrm>
            <a:off x="2233613" y="1943100"/>
            <a:ext cx="1943100" cy="468313"/>
            <a:chOff x="2011" y="857"/>
            <a:chExt cx="1224" cy="295"/>
          </a:xfrm>
        </p:grpSpPr>
        <p:sp>
          <p:nvSpPr>
            <p:cNvPr id="37930" name="Line 27"/>
            <p:cNvSpPr/>
            <p:nvPr/>
          </p:nvSpPr>
          <p:spPr>
            <a:xfrm>
              <a:off x="2011" y="951"/>
              <a:ext cx="1079" cy="201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31" name="Text Box 28"/>
            <p:cNvSpPr txBox="1"/>
            <p:nvPr/>
          </p:nvSpPr>
          <p:spPr>
            <a:xfrm>
              <a:off x="2913" y="857"/>
              <a:ext cx="32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33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r>
                <a:rPr lang="en-US" altLang="zh-CN" dirty="0">
                  <a:solidFill>
                    <a:srgbClr val="3366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</p:grpSp>
      <p:grpSp>
        <p:nvGrpSpPr>
          <p:cNvPr id="3" name="Group 29"/>
          <p:cNvGrpSpPr/>
          <p:nvPr/>
        </p:nvGrpSpPr>
        <p:grpSpPr>
          <a:xfrm>
            <a:off x="2320925" y="4629150"/>
            <a:ext cx="2012950" cy="525463"/>
            <a:chOff x="2066" y="2549"/>
            <a:chExt cx="1268" cy="331"/>
          </a:xfrm>
        </p:grpSpPr>
        <p:sp>
          <p:nvSpPr>
            <p:cNvPr id="37928" name="Line 30"/>
            <p:cNvSpPr/>
            <p:nvPr/>
          </p:nvSpPr>
          <p:spPr>
            <a:xfrm flipV="1">
              <a:off x="2066" y="2633"/>
              <a:ext cx="1043" cy="247"/>
            </a:xfrm>
            <a:prstGeom prst="line">
              <a:avLst/>
            </a:prstGeom>
            <a:ln w="381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29" name="Text Box 31"/>
            <p:cNvSpPr txBox="1"/>
            <p:nvPr/>
          </p:nvSpPr>
          <p:spPr>
            <a:xfrm>
              <a:off x="3085" y="2549"/>
              <a:ext cx="24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3366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</a:p>
          </p:txBody>
        </p:sp>
      </p:grpSp>
      <p:grpSp>
        <p:nvGrpSpPr>
          <p:cNvPr id="4" name="Group 32"/>
          <p:cNvGrpSpPr/>
          <p:nvPr/>
        </p:nvGrpSpPr>
        <p:grpSpPr>
          <a:xfrm>
            <a:off x="2233613" y="5114925"/>
            <a:ext cx="1165225" cy="457200"/>
            <a:chOff x="2011" y="2855"/>
            <a:chExt cx="734" cy="288"/>
          </a:xfrm>
        </p:grpSpPr>
        <p:sp>
          <p:nvSpPr>
            <p:cNvPr id="37926" name="Line 33"/>
            <p:cNvSpPr/>
            <p:nvPr/>
          </p:nvSpPr>
          <p:spPr>
            <a:xfrm>
              <a:off x="2011" y="2898"/>
              <a:ext cx="623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27" name="Text Box 34"/>
            <p:cNvSpPr txBox="1"/>
            <p:nvPr/>
          </p:nvSpPr>
          <p:spPr>
            <a:xfrm>
              <a:off x="2551" y="2855"/>
              <a:ext cx="19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</a:p>
          </p:txBody>
        </p:sp>
      </p:grpSp>
      <p:grpSp>
        <p:nvGrpSpPr>
          <p:cNvPr id="5" name="Group 35"/>
          <p:cNvGrpSpPr/>
          <p:nvPr/>
        </p:nvGrpSpPr>
        <p:grpSpPr>
          <a:xfrm>
            <a:off x="2233613" y="2120900"/>
            <a:ext cx="1433512" cy="1266825"/>
            <a:chOff x="2011" y="969"/>
            <a:chExt cx="903" cy="798"/>
          </a:xfrm>
        </p:grpSpPr>
        <p:sp>
          <p:nvSpPr>
            <p:cNvPr id="37924" name="Line 36"/>
            <p:cNvSpPr/>
            <p:nvPr/>
          </p:nvSpPr>
          <p:spPr>
            <a:xfrm>
              <a:off x="2011" y="969"/>
              <a:ext cx="612" cy="585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7925" name="Text Box 37"/>
            <p:cNvSpPr txBox="1"/>
            <p:nvPr/>
          </p:nvSpPr>
          <p:spPr>
            <a:xfrm>
              <a:off x="2592" y="1479"/>
              <a:ext cx="32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dirty="0">
                  <a:solidFill>
                    <a:schemeClr val="accent2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</a:t>
              </a:r>
            </a:p>
          </p:txBody>
        </p:sp>
      </p:grpSp>
      <p:sp>
        <p:nvSpPr>
          <p:cNvPr id="518182" name="Line 38"/>
          <p:cNvSpPr/>
          <p:nvPr/>
        </p:nvSpPr>
        <p:spPr>
          <a:xfrm flipH="1">
            <a:off x="2989263" y="4951413"/>
            <a:ext cx="144462" cy="217487"/>
          </a:xfrm>
          <a:prstGeom prst="line">
            <a:avLst/>
          </a:prstGeom>
          <a:ln w="57150" cap="flat" cmpd="sng">
            <a:solidFill>
              <a:schemeClr val="bg1"/>
            </a:solidFill>
            <a:prstDash val="sysDot"/>
            <a:headEnd type="none" w="med" len="med"/>
            <a:tailEnd type="none" w="med" len="med"/>
          </a:ln>
        </p:spPr>
      </p:sp>
      <p:sp>
        <p:nvSpPr>
          <p:cNvPr id="37922" name="Rectangle 3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3.3.3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垂直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两平面垂直</a:t>
            </a:r>
            <a:r>
              <a:rPr lang="en-US" altLang="zh-CN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800000"/>
                </a:solidFill>
                <a:latin typeface="仿宋_GB2312" pitchFamily="49" charset="-122"/>
                <a:ea typeface="仿宋_GB2312" pitchFamily="49" charset="-122"/>
              </a:rPr>
              <a:t>例子</a:t>
            </a:r>
          </a:p>
        </p:txBody>
      </p:sp>
      <p:sp>
        <p:nvSpPr>
          <p:cNvPr id="518185" name="Text Box 41"/>
          <p:cNvSpPr txBox="1"/>
          <p:nvPr/>
        </p:nvSpPr>
        <p:spPr>
          <a:xfrm>
            <a:off x="5459413" y="2873375"/>
            <a:ext cx="3635375" cy="519113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△KML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是否唯一？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18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8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DBA570-BB9A-4B98-89CA-956A7588B04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3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7173" name="Group 2"/>
          <p:cNvGrpSpPr/>
          <p:nvPr/>
        </p:nvGrpSpPr>
        <p:grpSpPr>
          <a:xfrm>
            <a:off x="22225" y="827088"/>
            <a:ext cx="4643438" cy="4140200"/>
            <a:chOff x="1412" y="427"/>
            <a:chExt cx="3775" cy="3751"/>
          </a:xfrm>
        </p:grpSpPr>
        <p:sp>
          <p:nvSpPr>
            <p:cNvPr id="7246" name="AutoShape 3"/>
            <p:cNvSpPr/>
            <p:nvPr/>
          </p:nvSpPr>
          <p:spPr>
            <a:xfrm flipH="1">
              <a:off x="1698" y="2527"/>
              <a:ext cx="3203" cy="1406"/>
            </a:xfrm>
            <a:prstGeom prst="parallelogram">
              <a:avLst>
                <a:gd name="adj" fmla="val 88825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47" name="AutoShape 4"/>
            <p:cNvSpPr/>
            <p:nvPr/>
          </p:nvSpPr>
          <p:spPr>
            <a:xfrm rot="-5400000">
              <a:off x="2580" y="1607"/>
              <a:ext cx="3398" cy="1264"/>
            </a:xfrm>
            <a:prstGeom prst="parallelogram">
              <a:avLst>
                <a:gd name="adj" fmla="val 11075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48" name="Rectangle 5"/>
            <p:cNvSpPr/>
            <p:nvPr/>
          </p:nvSpPr>
          <p:spPr>
            <a:xfrm>
              <a:off x="1690" y="529"/>
              <a:ext cx="1960" cy="199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49" name="Text Box 6"/>
            <p:cNvSpPr txBox="1"/>
            <p:nvPr/>
          </p:nvSpPr>
          <p:spPr>
            <a:xfrm>
              <a:off x="3740" y="427"/>
              <a:ext cx="254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Z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7250" name="Text Box 7"/>
            <p:cNvSpPr txBox="1"/>
            <p:nvPr/>
          </p:nvSpPr>
          <p:spPr>
            <a:xfrm>
              <a:off x="4931" y="3764"/>
              <a:ext cx="256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Y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7251" name="Text Box 8"/>
            <p:cNvSpPr txBox="1"/>
            <p:nvPr/>
          </p:nvSpPr>
          <p:spPr>
            <a:xfrm>
              <a:off x="1412" y="2379"/>
              <a:ext cx="256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X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339725" y="1150938"/>
            <a:ext cx="3967163" cy="3300412"/>
            <a:chOff x="1973" y="223"/>
            <a:chExt cx="2499" cy="2079"/>
          </a:xfrm>
        </p:grpSpPr>
        <p:sp>
          <p:nvSpPr>
            <p:cNvPr id="7215" name="Text Box 10"/>
            <p:cNvSpPr txBox="1"/>
            <p:nvPr/>
          </p:nvSpPr>
          <p:spPr>
            <a:xfrm>
              <a:off x="4088" y="1102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16" name="Text Box 11"/>
            <p:cNvSpPr txBox="1"/>
            <p:nvPr/>
          </p:nvSpPr>
          <p:spPr>
            <a:xfrm>
              <a:off x="3614" y="340"/>
              <a:ext cx="52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  <p:sp>
          <p:nvSpPr>
            <p:cNvPr id="7217" name="Text Box 12"/>
            <p:cNvSpPr txBox="1"/>
            <p:nvPr/>
          </p:nvSpPr>
          <p:spPr>
            <a:xfrm>
              <a:off x="3788" y="1334"/>
              <a:ext cx="62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218" name="Text Box 13"/>
            <p:cNvSpPr txBox="1"/>
            <p:nvPr/>
          </p:nvSpPr>
          <p:spPr>
            <a:xfrm>
              <a:off x="3650" y="1757"/>
              <a:ext cx="35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7219" name="Text Box 14"/>
            <p:cNvSpPr txBox="1"/>
            <p:nvPr/>
          </p:nvSpPr>
          <p:spPr>
            <a:xfrm>
              <a:off x="1973" y="378"/>
              <a:ext cx="448" cy="288"/>
            </a:xfrm>
            <a:prstGeom prst="rect">
              <a:avLst/>
            </a:prstGeom>
            <a:noFill/>
            <a:ln w="38100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'</a:t>
              </a:r>
            </a:p>
          </p:txBody>
        </p:sp>
        <p:sp>
          <p:nvSpPr>
            <p:cNvPr id="7220" name="Text Box 15"/>
            <p:cNvSpPr txBox="1"/>
            <p:nvPr/>
          </p:nvSpPr>
          <p:spPr>
            <a:xfrm>
              <a:off x="2912" y="1562"/>
              <a:ext cx="57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7221" name="Text Box 16"/>
            <p:cNvSpPr txBox="1"/>
            <p:nvPr/>
          </p:nvSpPr>
          <p:spPr>
            <a:xfrm>
              <a:off x="2726" y="2014"/>
              <a:ext cx="57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7222" name="Freeform 17"/>
            <p:cNvSpPr/>
            <p:nvPr/>
          </p:nvSpPr>
          <p:spPr>
            <a:xfrm>
              <a:off x="2094" y="223"/>
              <a:ext cx="1212" cy="852"/>
            </a:xfrm>
            <a:custGeom>
              <a:avLst/>
              <a:gdLst>
                <a:gd name="txL" fmla="*/ 0 w 6934"/>
                <a:gd name="txT" fmla="*/ 0 h 5262"/>
                <a:gd name="txR" fmla="*/ 6934 w 6934"/>
                <a:gd name="txB" fmla="*/ 5262 h 5262"/>
              </a:gdLst>
              <a:ahLst/>
              <a:cxnLst>
                <a:cxn ang="0">
                  <a:pos x="0" y="2407"/>
                </a:cxn>
                <a:cxn ang="0">
                  <a:pos x="2895" y="0"/>
                </a:cxn>
                <a:cxn ang="0">
                  <a:pos x="6934" y="5262"/>
                </a:cxn>
                <a:cxn ang="0">
                  <a:pos x="0" y="2407"/>
                </a:cxn>
                <a:cxn ang="0">
                  <a:pos x="1" y="2407"/>
                </a:cxn>
              </a:cxnLst>
              <a:rect l="txL" t="txT" r="txR" b="txB"/>
              <a:pathLst>
                <a:path w="6934" h="5262">
                  <a:moveTo>
                    <a:pt x="0" y="2407"/>
                  </a:moveTo>
                  <a:lnTo>
                    <a:pt x="2895" y="0"/>
                  </a:lnTo>
                  <a:lnTo>
                    <a:pt x="6934" y="5262"/>
                  </a:lnTo>
                  <a:lnTo>
                    <a:pt x="0" y="2407"/>
                  </a:lnTo>
                  <a:lnTo>
                    <a:pt x="1" y="2407"/>
                  </a:lnTo>
                </a:path>
              </a:pathLst>
            </a:custGeom>
            <a:noFill/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23" name="Freeform 18"/>
            <p:cNvSpPr/>
            <p:nvPr/>
          </p:nvSpPr>
          <p:spPr>
            <a:xfrm>
              <a:off x="2785" y="1255"/>
              <a:ext cx="2" cy="853"/>
            </a:xfrm>
            <a:custGeom>
              <a:avLst/>
              <a:gdLst>
                <a:gd name="txL" fmla="*/ 0 w 1"/>
                <a:gd name="txT" fmla="*/ 0 h 5263"/>
                <a:gd name="txR" fmla="*/ 1 w 1"/>
                <a:gd name="txB" fmla="*/ 5263 h 5263"/>
              </a:gdLst>
              <a:ahLst/>
              <a:cxnLst>
                <a:cxn ang="0">
                  <a:pos x="0" y="0"/>
                </a:cxn>
                <a:cxn ang="0">
                  <a:pos x="0" y="5263"/>
                </a:cxn>
                <a:cxn ang="0">
                  <a:pos x="1" y="5263"/>
                </a:cxn>
              </a:cxnLst>
              <a:rect l="txL" t="txT" r="txR" b="txB"/>
              <a:pathLst>
                <a:path w="1" h="5263">
                  <a:moveTo>
                    <a:pt x="0" y="0"/>
                  </a:moveTo>
                  <a:lnTo>
                    <a:pt x="0" y="5263"/>
                  </a:lnTo>
                  <a:lnTo>
                    <a:pt x="1" y="5263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24" name="Freeform 19"/>
            <p:cNvSpPr/>
            <p:nvPr/>
          </p:nvSpPr>
          <p:spPr>
            <a:xfrm>
              <a:off x="2785" y="2108"/>
              <a:ext cx="1333" cy="2"/>
            </a:xfrm>
            <a:custGeom>
              <a:avLst/>
              <a:gdLst>
                <a:gd name="txL" fmla="*/ 0 w 7622"/>
                <a:gd name="txT" fmla="*/ 0 h 2"/>
                <a:gd name="txR" fmla="*/ 7622 w 7622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7621" y="0"/>
                </a:cxn>
                <a:cxn ang="0">
                  <a:pos x="7622" y="0"/>
                </a:cxn>
              </a:cxnLst>
              <a:rect l="txL" t="txT" r="txR" b="txB"/>
              <a:pathLst>
                <a:path w="7622" h="2">
                  <a:moveTo>
                    <a:pt x="0" y="0"/>
                  </a:moveTo>
                  <a:lnTo>
                    <a:pt x="7621" y="0"/>
                  </a:lnTo>
                  <a:lnTo>
                    <a:pt x="7622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25" name="Freeform 20"/>
            <p:cNvSpPr/>
            <p:nvPr/>
          </p:nvSpPr>
          <p:spPr>
            <a:xfrm>
              <a:off x="2949" y="1790"/>
              <a:ext cx="826" cy="1"/>
            </a:xfrm>
            <a:custGeom>
              <a:avLst/>
              <a:gdLst>
                <a:gd name="txL" fmla="*/ 0 w 4724"/>
                <a:gd name="txT" fmla="*/ 0 h 1"/>
                <a:gd name="txR" fmla="*/ 4724 w 4724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4723" y="0"/>
                </a:cxn>
                <a:cxn ang="0">
                  <a:pos x="4724" y="0"/>
                </a:cxn>
              </a:cxnLst>
              <a:rect l="txL" t="txT" r="txR" b="txB"/>
              <a:pathLst>
                <a:path w="4724" h="1">
                  <a:moveTo>
                    <a:pt x="0" y="0"/>
                  </a:moveTo>
                  <a:lnTo>
                    <a:pt x="4723" y="0"/>
                  </a:lnTo>
                  <a:lnTo>
                    <a:pt x="4724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26" name="Freeform 21"/>
            <p:cNvSpPr/>
            <p:nvPr/>
          </p:nvSpPr>
          <p:spPr>
            <a:xfrm>
              <a:off x="3712" y="1843"/>
              <a:ext cx="120" cy="1"/>
            </a:xfrm>
            <a:custGeom>
              <a:avLst/>
              <a:gdLst>
                <a:gd name="txL" fmla="*/ 0 w 685"/>
                <a:gd name="txT" fmla="*/ 0 h 1"/>
                <a:gd name="txR" fmla="*/ 685 w 685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684" y="0"/>
                </a:cxn>
                <a:cxn ang="0">
                  <a:pos x="685" y="0"/>
                </a:cxn>
              </a:cxnLst>
              <a:rect l="txL" t="txT" r="txR" b="txB"/>
              <a:pathLst>
                <a:path w="685" h="1">
                  <a:moveTo>
                    <a:pt x="0" y="0"/>
                  </a:moveTo>
                  <a:lnTo>
                    <a:pt x="684" y="0"/>
                  </a:lnTo>
                  <a:lnTo>
                    <a:pt x="685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27" name="Freeform 22"/>
            <p:cNvSpPr/>
            <p:nvPr/>
          </p:nvSpPr>
          <p:spPr>
            <a:xfrm>
              <a:off x="2785" y="1790"/>
              <a:ext cx="927" cy="318"/>
            </a:xfrm>
            <a:custGeom>
              <a:avLst/>
              <a:gdLst>
                <a:gd name="txL" fmla="*/ 0 w 5304"/>
                <a:gd name="txT" fmla="*/ 0 h 1959"/>
                <a:gd name="txR" fmla="*/ 5304 w 5304"/>
                <a:gd name="txB" fmla="*/ 1959 h 1959"/>
              </a:gdLst>
              <a:ahLst/>
              <a:cxnLst>
                <a:cxn ang="0">
                  <a:pos x="939" y="0"/>
                </a:cxn>
                <a:cxn ang="0">
                  <a:pos x="5304" y="326"/>
                </a:cxn>
                <a:cxn ang="0">
                  <a:pos x="0" y="1959"/>
                </a:cxn>
                <a:cxn ang="0">
                  <a:pos x="939" y="0"/>
                </a:cxn>
                <a:cxn ang="0">
                  <a:pos x="940" y="0"/>
                </a:cxn>
              </a:cxnLst>
              <a:rect l="txL" t="txT" r="txR" b="txB"/>
              <a:pathLst>
                <a:path w="5304" h="1959">
                  <a:moveTo>
                    <a:pt x="939" y="0"/>
                  </a:moveTo>
                  <a:lnTo>
                    <a:pt x="5304" y="326"/>
                  </a:lnTo>
                  <a:lnTo>
                    <a:pt x="0" y="1959"/>
                  </a:lnTo>
                  <a:lnTo>
                    <a:pt x="939" y="0"/>
                  </a:lnTo>
                  <a:lnTo>
                    <a:pt x="940" y="0"/>
                  </a:lnTo>
                </a:path>
              </a:pathLst>
            </a:custGeom>
            <a:noFill/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28" name="Freeform 23"/>
            <p:cNvSpPr/>
            <p:nvPr/>
          </p:nvSpPr>
          <p:spPr>
            <a:xfrm>
              <a:off x="2949" y="547"/>
              <a:ext cx="2" cy="1243"/>
            </a:xfrm>
            <a:custGeom>
              <a:avLst/>
              <a:gdLst>
                <a:gd name="txL" fmla="*/ 0 w 1"/>
                <a:gd name="txT" fmla="*/ 0 h 7669"/>
                <a:gd name="txR" fmla="*/ 1 w 1"/>
                <a:gd name="txB" fmla="*/ 7669 h 7669"/>
              </a:gdLst>
              <a:ahLst/>
              <a:cxnLst>
                <a:cxn ang="0">
                  <a:pos x="0" y="0"/>
                </a:cxn>
                <a:cxn ang="0">
                  <a:pos x="0" y="7669"/>
                </a:cxn>
                <a:cxn ang="0">
                  <a:pos x="1" y="7669"/>
                </a:cxn>
              </a:cxnLst>
              <a:rect l="txL" t="txT" r="txR" b="txB"/>
              <a:pathLst>
                <a:path w="1" h="7669">
                  <a:moveTo>
                    <a:pt x="0" y="0"/>
                  </a:moveTo>
                  <a:lnTo>
                    <a:pt x="0" y="7669"/>
                  </a:lnTo>
                  <a:lnTo>
                    <a:pt x="1" y="7669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29" name="Freeform 24"/>
            <p:cNvSpPr/>
            <p:nvPr/>
          </p:nvSpPr>
          <p:spPr>
            <a:xfrm>
              <a:off x="3712" y="1453"/>
              <a:ext cx="2" cy="390"/>
            </a:xfrm>
            <a:custGeom>
              <a:avLst/>
              <a:gdLst>
                <a:gd name="txL" fmla="*/ 0 w 1"/>
                <a:gd name="txT" fmla="*/ 0 h 2406"/>
                <a:gd name="txR" fmla="*/ 1 w 1"/>
                <a:gd name="txB" fmla="*/ 2406 h 2406"/>
              </a:gdLst>
              <a:ahLst/>
              <a:cxnLst>
                <a:cxn ang="0">
                  <a:pos x="0" y="0"/>
                </a:cxn>
                <a:cxn ang="0">
                  <a:pos x="0" y="2406"/>
                </a:cxn>
                <a:cxn ang="0">
                  <a:pos x="1" y="2406"/>
                </a:cxn>
              </a:cxnLst>
              <a:rect l="txL" t="txT" r="txR" b="txB"/>
              <a:pathLst>
                <a:path w="1" h="2406">
                  <a:moveTo>
                    <a:pt x="0" y="0"/>
                  </a:moveTo>
                  <a:lnTo>
                    <a:pt x="0" y="2406"/>
                  </a:lnTo>
                  <a:lnTo>
                    <a:pt x="1" y="2406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0" name="Freeform 25"/>
            <p:cNvSpPr/>
            <p:nvPr/>
          </p:nvSpPr>
          <p:spPr>
            <a:xfrm>
              <a:off x="3775" y="547"/>
              <a:ext cx="2" cy="1243"/>
            </a:xfrm>
            <a:custGeom>
              <a:avLst/>
              <a:gdLst>
                <a:gd name="txL" fmla="*/ 0 w 1"/>
                <a:gd name="txT" fmla="*/ 0 h 7669"/>
                <a:gd name="txR" fmla="*/ 1 w 1"/>
                <a:gd name="txB" fmla="*/ 7669 h 7669"/>
              </a:gdLst>
              <a:ahLst/>
              <a:cxnLst>
                <a:cxn ang="0">
                  <a:pos x="0" y="766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7669">
                  <a:moveTo>
                    <a:pt x="0" y="766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1" name="Freeform 26"/>
            <p:cNvSpPr/>
            <p:nvPr/>
          </p:nvSpPr>
          <p:spPr>
            <a:xfrm>
              <a:off x="3832" y="1453"/>
              <a:ext cx="1" cy="390"/>
            </a:xfrm>
            <a:custGeom>
              <a:avLst/>
              <a:gdLst>
                <a:gd name="txL" fmla="*/ 0 w 1"/>
                <a:gd name="txT" fmla="*/ 0 h 2406"/>
                <a:gd name="txR" fmla="*/ 1 w 1"/>
                <a:gd name="txB" fmla="*/ 2406 h 2406"/>
              </a:gdLst>
              <a:ahLst/>
              <a:cxnLst>
                <a:cxn ang="0">
                  <a:pos x="0" y="2406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406">
                  <a:moveTo>
                    <a:pt x="0" y="240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2" name="Freeform 27"/>
            <p:cNvSpPr/>
            <p:nvPr/>
          </p:nvSpPr>
          <p:spPr>
            <a:xfrm>
              <a:off x="4118" y="1255"/>
              <a:ext cx="2" cy="853"/>
            </a:xfrm>
            <a:custGeom>
              <a:avLst/>
              <a:gdLst>
                <a:gd name="txL" fmla="*/ 0 w 1"/>
                <a:gd name="txT" fmla="*/ 0 h 5263"/>
                <a:gd name="txR" fmla="*/ 1 w 1"/>
                <a:gd name="txB" fmla="*/ 5263 h 5263"/>
              </a:gdLst>
              <a:ahLst/>
              <a:cxnLst>
                <a:cxn ang="0">
                  <a:pos x="0" y="5263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263">
                  <a:moveTo>
                    <a:pt x="0" y="526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3" name="Freeform 28"/>
            <p:cNvSpPr/>
            <p:nvPr/>
          </p:nvSpPr>
          <p:spPr>
            <a:xfrm>
              <a:off x="3712" y="1453"/>
              <a:ext cx="120" cy="2"/>
            </a:xfrm>
            <a:custGeom>
              <a:avLst/>
              <a:gdLst>
                <a:gd name="txL" fmla="*/ 0 w 685"/>
                <a:gd name="txT" fmla="*/ 0 h 2"/>
                <a:gd name="txR" fmla="*/ 685 w 685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684" y="0"/>
                </a:cxn>
                <a:cxn ang="0">
                  <a:pos x="685" y="0"/>
                </a:cxn>
              </a:cxnLst>
              <a:rect l="txL" t="txT" r="txR" b="txB"/>
              <a:pathLst>
                <a:path w="685" h="2">
                  <a:moveTo>
                    <a:pt x="0" y="0"/>
                  </a:moveTo>
                  <a:lnTo>
                    <a:pt x="684" y="0"/>
                  </a:lnTo>
                  <a:lnTo>
                    <a:pt x="685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4" name="Freeform 29"/>
            <p:cNvSpPr/>
            <p:nvPr/>
          </p:nvSpPr>
          <p:spPr>
            <a:xfrm>
              <a:off x="2949" y="547"/>
              <a:ext cx="826" cy="2"/>
            </a:xfrm>
            <a:custGeom>
              <a:avLst/>
              <a:gdLst>
                <a:gd name="txL" fmla="*/ 0 w 4724"/>
                <a:gd name="txT" fmla="*/ 0 h 2"/>
                <a:gd name="txR" fmla="*/ 4724 w 4724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4723" y="0"/>
                </a:cxn>
                <a:cxn ang="0">
                  <a:pos x="4724" y="0"/>
                </a:cxn>
              </a:cxnLst>
              <a:rect l="txL" t="txT" r="txR" b="txB"/>
              <a:pathLst>
                <a:path w="4724" h="2">
                  <a:moveTo>
                    <a:pt x="0" y="0"/>
                  </a:moveTo>
                  <a:lnTo>
                    <a:pt x="4723" y="0"/>
                  </a:lnTo>
                  <a:lnTo>
                    <a:pt x="4724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5" name="Freeform 30"/>
            <p:cNvSpPr/>
            <p:nvPr/>
          </p:nvSpPr>
          <p:spPr>
            <a:xfrm>
              <a:off x="3775" y="547"/>
              <a:ext cx="343" cy="906"/>
            </a:xfrm>
            <a:custGeom>
              <a:avLst/>
              <a:gdLst>
                <a:gd name="txL" fmla="*/ 0 w 1959"/>
                <a:gd name="txT" fmla="*/ 0 h 5589"/>
                <a:gd name="txR" fmla="*/ 1959 w 1959"/>
                <a:gd name="txB" fmla="*/ 5589 h 5589"/>
              </a:gdLst>
              <a:ahLst/>
              <a:cxnLst>
                <a:cxn ang="0">
                  <a:pos x="0" y="0"/>
                </a:cxn>
                <a:cxn ang="0">
                  <a:pos x="1959" y="4365"/>
                </a:cxn>
                <a:cxn ang="0">
                  <a:pos x="326" y="558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959" h="5589">
                  <a:moveTo>
                    <a:pt x="0" y="0"/>
                  </a:moveTo>
                  <a:lnTo>
                    <a:pt x="1959" y="4365"/>
                  </a:lnTo>
                  <a:lnTo>
                    <a:pt x="326" y="5589"/>
                  </a:ln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6" name="Freeform 31"/>
            <p:cNvSpPr/>
            <p:nvPr/>
          </p:nvSpPr>
          <p:spPr>
            <a:xfrm>
              <a:off x="2094" y="1466"/>
              <a:ext cx="691" cy="642"/>
            </a:xfrm>
            <a:custGeom>
              <a:avLst/>
              <a:gdLst>
                <a:gd name="txL" fmla="*/ 0 w 3953"/>
                <a:gd name="txT" fmla="*/ 0 h 3957"/>
                <a:gd name="txR" fmla="*/ 3953 w 3953"/>
                <a:gd name="txB" fmla="*/ 3957 h 3957"/>
              </a:gdLst>
              <a:ahLst/>
              <a:cxnLst>
                <a:cxn ang="0">
                  <a:pos x="0" y="0"/>
                </a:cxn>
                <a:cxn ang="0">
                  <a:pos x="3952" y="3957"/>
                </a:cxn>
                <a:cxn ang="0">
                  <a:pos x="3953" y="3957"/>
                </a:cxn>
              </a:cxnLst>
              <a:rect l="txL" t="txT" r="txR" b="txB"/>
              <a:pathLst>
                <a:path w="3953" h="3957">
                  <a:moveTo>
                    <a:pt x="0" y="0"/>
                  </a:moveTo>
                  <a:lnTo>
                    <a:pt x="3952" y="3957"/>
                  </a:lnTo>
                  <a:lnTo>
                    <a:pt x="3953" y="3957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7" name="Freeform 32"/>
            <p:cNvSpPr/>
            <p:nvPr/>
          </p:nvSpPr>
          <p:spPr>
            <a:xfrm>
              <a:off x="2600" y="1466"/>
              <a:ext cx="349" cy="324"/>
            </a:xfrm>
            <a:custGeom>
              <a:avLst/>
              <a:gdLst>
                <a:gd name="txL" fmla="*/ 0 w 1997"/>
                <a:gd name="txT" fmla="*/ 0 h 1998"/>
                <a:gd name="txR" fmla="*/ 1997 w 1997"/>
                <a:gd name="txB" fmla="*/ 1998 h 1998"/>
              </a:gdLst>
              <a:ahLst/>
              <a:cxnLst>
                <a:cxn ang="0">
                  <a:pos x="0" y="0"/>
                </a:cxn>
                <a:cxn ang="0">
                  <a:pos x="1996" y="1998"/>
                </a:cxn>
                <a:cxn ang="0">
                  <a:pos x="1997" y="1998"/>
                </a:cxn>
              </a:cxnLst>
              <a:rect l="txL" t="txT" r="txR" b="txB"/>
              <a:pathLst>
                <a:path w="1997" h="1998">
                  <a:moveTo>
                    <a:pt x="0" y="0"/>
                  </a:moveTo>
                  <a:lnTo>
                    <a:pt x="1996" y="1998"/>
                  </a:lnTo>
                  <a:lnTo>
                    <a:pt x="1997" y="1998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8" name="Freeform 33"/>
            <p:cNvSpPr/>
            <p:nvPr/>
          </p:nvSpPr>
          <p:spPr>
            <a:xfrm>
              <a:off x="3306" y="1466"/>
              <a:ext cx="406" cy="377"/>
            </a:xfrm>
            <a:custGeom>
              <a:avLst/>
              <a:gdLst>
                <a:gd name="txL" fmla="*/ 0 w 2323"/>
                <a:gd name="txT" fmla="*/ 0 h 2324"/>
                <a:gd name="txR" fmla="*/ 2323 w 2323"/>
                <a:gd name="txB" fmla="*/ 2324 h 2324"/>
              </a:gdLst>
              <a:ahLst/>
              <a:cxnLst>
                <a:cxn ang="0">
                  <a:pos x="0" y="0"/>
                </a:cxn>
                <a:cxn ang="0">
                  <a:pos x="2322" y="2324"/>
                </a:cxn>
                <a:cxn ang="0">
                  <a:pos x="2323" y="2324"/>
                </a:cxn>
              </a:cxnLst>
              <a:rect l="txL" t="txT" r="txR" b="txB"/>
              <a:pathLst>
                <a:path w="2323" h="2324">
                  <a:moveTo>
                    <a:pt x="0" y="0"/>
                  </a:moveTo>
                  <a:lnTo>
                    <a:pt x="2322" y="2324"/>
                  </a:lnTo>
                  <a:lnTo>
                    <a:pt x="2323" y="2324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39" name="Freeform 34"/>
            <p:cNvSpPr/>
            <p:nvPr/>
          </p:nvSpPr>
          <p:spPr>
            <a:xfrm>
              <a:off x="2094" y="613"/>
              <a:ext cx="2" cy="853"/>
            </a:xfrm>
            <a:custGeom>
              <a:avLst/>
              <a:gdLst>
                <a:gd name="txL" fmla="*/ 0 w 1"/>
                <a:gd name="txT" fmla="*/ 0 h 5262"/>
                <a:gd name="txR" fmla="*/ 1 w 1"/>
                <a:gd name="txB" fmla="*/ 5262 h 5262"/>
              </a:gdLst>
              <a:ahLst/>
              <a:cxnLst>
                <a:cxn ang="0">
                  <a:pos x="0" y="5262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5262">
                  <a:moveTo>
                    <a:pt x="0" y="526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40" name="Freeform 35"/>
            <p:cNvSpPr/>
            <p:nvPr/>
          </p:nvSpPr>
          <p:spPr>
            <a:xfrm>
              <a:off x="2600" y="223"/>
              <a:ext cx="1" cy="1243"/>
            </a:xfrm>
            <a:custGeom>
              <a:avLst/>
              <a:gdLst>
                <a:gd name="txL" fmla="*/ 0 w 1"/>
                <a:gd name="txT" fmla="*/ 0 h 7669"/>
                <a:gd name="txR" fmla="*/ 1 w 1"/>
                <a:gd name="txB" fmla="*/ 7669 h 7669"/>
              </a:gdLst>
              <a:ahLst/>
              <a:cxnLst>
                <a:cxn ang="0">
                  <a:pos x="0" y="7669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7669">
                  <a:moveTo>
                    <a:pt x="0" y="7669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41" name="Freeform 36"/>
            <p:cNvSpPr/>
            <p:nvPr/>
          </p:nvSpPr>
          <p:spPr>
            <a:xfrm>
              <a:off x="3306" y="1075"/>
              <a:ext cx="2" cy="391"/>
            </a:xfrm>
            <a:custGeom>
              <a:avLst/>
              <a:gdLst>
                <a:gd name="txL" fmla="*/ 0 w 1"/>
                <a:gd name="txT" fmla="*/ 0 h 2407"/>
                <a:gd name="txR" fmla="*/ 1 w 1"/>
                <a:gd name="txB" fmla="*/ 2407 h 2407"/>
              </a:gdLst>
              <a:ahLst/>
              <a:cxnLst>
                <a:cxn ang="0">
                  <a:pos x="0" y="2407"/>
                </a:cxn>
                <a:cxn ang="0">
                  <a:pos x="0" y="0"/>
                </a:cxn>
                <a:cxn ang="0">
                  <a:pos x="1" y="0"/>
                </a:cxn>
              </a:cxnLst>
              <a:rect l="txL" t="txT" r="txR" b="txB"/>
              <a:pathLst>
                <a:path w="1" h="2407">
                  <a:moveTo>
                    <a:pt x="0" y="240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42" name="Freeform 37"/>
            <p:cNvSpPr/>
            <p:nvPr/>
          </p:nvSpPr>
          <p:spPr>
            <a:xfrm>
              <a:off x="2094" y="613"/>
              <a:ext cx="691" cy="642"/>
            </a:xfrm>
            <a:custGeom>
              <a:avLst/>
              <a:gdLst>
                <a:gd name="txL" fmla="*/ 0 w 3953"/>
                <a:gd name="txT" fmla="*/ 0 h 3956"/>
                <a:gd name="txR" fmla="*/ 3953 w 3953"/>
                <a:gd name="txB" fmla="*/ 3956 h 3956"/>
              </a:gdLst>
              <a:ahLst/>
              <a:cxnLst>
                <a:cxn ang="0">
                  <a:pos x="0" y="0"/>
                </a:cxn>
                <a:cxn ang="0">
                  <a:pos x="3952" y="3956"/>
                </a:cxn>
                <a:cxn ang="0">
                  <a:pos x="3953" y="3956"/>
                </a:cxn>
              </a:cxnLst>
              <a:rect l="txL" t="txT" r="txR" b="txB"/>
              <a:pathLst>
                <a:path w="3953" h="3956">
                  <a:moveTo>
                    <a:pt x="0" y="0"/>
                  </a:moveTo>
                  <a:lnTo>
                    <a:pt x="3952" y="3956"/>
                  </a:lnTo>
                  <a:lnTo>
                    <a:pt x="3953" y="3956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43" name="Freeform 38"/>
            <p:cNvSpPr/>
            <p:nvPr/>
          </p:nvSpPr>
          <p:spPr>
            <a:xfrm>
              <a:off x="2600" y="223"/>
              <a:ext cx="349" cy="324"/>
            </a:xfrm>
            <a:custGeom>
              <a:avLst/>
              <a:gdLst>
                <a:gd name="txL" fmla="*/ 0 w 1997"/>
                <a:gd name="txT" fmla="*/ 0 h 1998"/>
                <a:gd name="txR" fmla="*/ 1997 w 1997"/>
                <a:gd name="txB" fmla="*/ 1998 h 1998"/>
              </a:gdLst>
              <a:ahLst/>
              <a:cxnLst>
                <a:cxn ang="0">
                  <a:pos x="0" y="0"/>
                </a:cxn>
                <a:cxn ang="0">
                  <a:pos x="1996" y="1998"/>
                </a:cxn>
                <a:cxn ang="0">
                  <a:pos x="1997" y="1998"/>
                </a:cxn>
              </a:cxnLst>
              <a:rect l="txL" t="txT" r="txR" b="txB"/>
              <a:pathLst>
                <a:path w="1997" h="1998">
                  <a:moveTo>
                    <a:pt x="0" y="0"/>
                  </a:moveTo>
                  <a:lnTo>
                    <a:pt x="1996" y="1998"/>
                  </a:lnTo>
                  <a:lnTo>
                    <a:pt x="1997" y="1998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44" name="Freeform 39"/>
            <p:cNvSpPr/>
            <p:nvPr/>
          </p:nvSpPr>
          <p:spPr>
            <a:xfrm>
              <a:off x="3306" y="1075"/>
              <a:ext cx="406" cy="378"/>
            </a:xfrm>
            <a:custGeom>
              <a:avLst/>
              <a:gdLst>
                <a:gd name="txL" fmla="*/ 0 w 2323"/>
                <a:gd name="txT" fmla="*/ 0 h 2325"/>
                <a:gd name="txR" fmla="*/ 2323 w 2323"/>
                <a:gd name="txB" fmla="*/ 2325 h 2325"/>
              </a:gdLst>
              <a:ahLst/>
              <a:cxnLst>
                <a:cxn ang="0">
                  <a:pos x="0" y="0"/>
                </a:cxn>
                <a:cxn ang="0">
                  <a:pos x="2322" y="2325"/>
                </a:cxn>
                <a:cxn ang="0">
                  <a:pos x="2323" y="2325"/>
                </a:cxn>
              </a:cxnLst>
              <a:rect l="txL" t="txT" r="txR" b="txB"/>
              <a:pathLst>
                <a:path w="2323" h="2325">
                  <a:moveTo>
                    <a:pt x="0" y="0"/>
                  </a:moveTo>
                  <a:lnTo>
                    <a:pt x="2322" y="2325"/>
                  </a:lnTo>
                  <a:lnTo>
                    <a:pt x="2323" y="2325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245" name="Freeform 40"/>
            <p:cNvSpPr/>
            <p:nvPr/>
          </p:nvSpPr>
          <p:spPr>
            <a:xfrm>
              <a:off x="2785" y="1255"/>
              <a:ext cx="1333" cy="2"/>
            </a:xfrm>
            <a:custGeom>
              <a:avLst/>
              <a:gdLst>
                <a:gd name="txL" fmla="*/ 0 w 7622"/>
                <a:gd name="txT" fmla="*/ 0 h 2"/>
                <a:gd name="txR" fmla="*/ 7622 w 7622"/>
                <a:gd name="txB" fmla="*/ 2 h 2"/>
              </a:gdLst>
              <a:ahLst/>
              <a:cxnLst>
                <a:cxn ang="0">
                  <a:pos x="0" y="0"/>
                </a:cxn>
                <a:cxn ang="0">
                  <a:pos x="7621" y="0"/>
                </a:cxn>
                <a:cxn ang="0">
                  <a:pos x="7622" y="0"/>
                </a:cxn>
              </a:cxnLst>
              <a:rect l="txL" t="txT" r="txR" b="txB"/>
              <a:pathLst>
                <a:path w="7622" h="2">
                  <a:moveTo>
                    <a:pt x="0" y="0"/>
                  </a:moveTo>
                  <a:lnTo>
                    <a:pt x="7621" y="0"/>
                  </a:lnTo>
                  <a:lnTo>
                    <a:pt x="7622" y="0"/>
                  </a:lnTo>
                </a:path>
              </a:pathLst>
            </a:custGeom>
            <a:noFill/>
            <a:ln w="127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34569" name="Rectangle 41"/>
          <p:cNvSpPr>
            <a:spLocks noGrp="1"/>
          </p:cNvSpPr>
          <p:nvPr>
            <p:ph idx="1"/>
          </p:nvPr>
        </p:nvSpPr>
        <p:spPr>
          <a:xfrm>
            <a:off x="241300" y="5000625"/>
            <a:ext cx="8651875" cy="1287463"/>
          </a:xfrm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投影特性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(1)   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en-US" altLang="zh-CN" sz="2800" b="1" dirty="0">
                <a:solidFill>
                  <a:srgbClr val="080808"/>
                </a:solidFill>
              </a:rPr>
              <a:t> abc </a:t>
            </a:r>
            <a:r>
              <a:rPr lang="zh-CN" altLang="en-US" sz="2800" b="1" dirty="0">
                <a:solidFill>
                  <a:srgbClr val="080808"/>
                </a:solidFill>
              </a:rPr>
              <a:t>、 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a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dirty="0">
                <a:solidFill>
                  <a:srgbClr val="080808"/>
                </a:solidFill>
              </a:rPr>
              <a:t>b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dirty="0">
                <a:solidFill>
                  <a:srgbClr val="080808"/>
                </a:solidFill>
              </a:rPr>
              <a:t>c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dirty="0">
                <a:solidFill>
                  <a:srgbClr val="080808"/>
                </a:solidFill>
              </a:rPr>
              <a:t> </a:t>
            </a:r>
            <a:r>
              <a:rPr lang="zh-CN" altLang="en-US" sz="2800" b="1" dirty="0">
                <a:solidFill>
                  <a:srgbClr val="080808"/>
                </a:solidFill>
              </a:rPr>
              <a:t>、 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a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dirty="0">
                <a:solidFill>
                  <a:srgbClr val="080808"/>
                </a:solidFill>
              </a:rPr>
              <a:t>b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dirty="0">
                <a:solidFill>
                  <a:srgbClr val="080808"/>
                </a:solidFill>
              </a:rPr>
              <a:t>c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 </a:t>
            </a:r>
            <a:r>
              <a:rPr lang="zh-CN" altLang="en-US" sz="2800" b="1" dirty="0">
                <a:solidFill>
                  <a:srgbClr val="080808"/>
                </a:solidFill>
              </a:rPr>
              <a:t>均为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 </a:t>
            </a:r>
            <a:r>
              <a:rPr lang="en-US" altLang="zh-CN" sz="2800" b="1" dirty="0">
                <a:solidFill>
                  <a:srgbClr val="080808"/>
                </a:solidFill>
              </a:rPr>
              <a:t>ABC</a:t>
            </a:r>
            <a:r>
              <a:rPr lang="zh-CN" altLang="en-US" sz="2800" b="1" dirty="0">
                <a:solidFill>
                  <a:srgbClr val="080808"/>
                </a:solidFill>
              </a:rPr>
              <a:t>的类似形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(2) 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</a:t>
            </a:r>
            <a:r>
              <a:rPr lang="zh-CN" altLang="en-US" sz="2800" b="1" dirty="0">
                <a:solidFill>
                  <a:srgbClr val="080808"/>
                </a:solidFill>
                <a:sym typeface="Math1" pitchFamily="2" charset="2"/>
              </a:rPr>
              <a:t>、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</a:t>
            </a:r>
            <a:r>
              <a:rPr lang="zh-CN" altLang="en-US" sz="2800" b="1" dirty="0">
                <a:solidFill>
                  <a:srgbClr val="080808"/>
                </a:solidFill>
                <a:sym typeface="Math1" pitchFamily="2" charset="2"/>
              </a:rPr>
              <a:t>、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  </a:t>
            </a:r>
            <a:r>
              <a:rPr lang="zh-CN" altLang="en-US" sz="2800" b="1" dirty="0">
                <a:solidFill>
                  <a:srgbClr val="080808"/>
                </a:solidFill>
                <a:sym typeface="Math1" pitchFamily="2" charset="2"/>
              </a:rPr>
              <a:t>的真实角度不能直观的得到                      </a:t>
            </a:r>
          </a:p>
        </p:txBody>
      </p:sp>
      <p:grpSp>
        <p:nvGrpSpPr>
          <p:cNvPr id="4" name="Group 42"/>
          <p:cNvGrpSpPr/>
          <p:nvPr/>
        </p:nvGrpSpPr>
        <p:grpSpPr>
          <a:xfrm>
            <a:off x="4546600" y="577850"/>
            <a:ext cx="4597400" cy="4703763"/>
            <a:chOff x="2864" y="364"/>
            <a:chExt cx="2896" cy="2963"/>
          </a:xfrm>
        </p:grpSpPr>
        <p:sp>
          <p:nvSpPr>
            <p:cNvPr id="7183" name="Text Box 43"/>
            <p:cNvSpPr txBox="1"/>
            <p:nvPr/>
          </p:nvSpPr>
          <p:spPr>
            <a:xfrm>
              <a:off x="5356" y="832"/>
              <a:ext cx="40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  <p:grpSp>
          <p:nvGrpSpPr>
            <p:cNvPr id="7184" name="Group 44"/>
            <p:cNvGrpSpPr/>
            <p:nvPr/>
          </p:nvGrpSpPr>
          <p:grpSpPr>
            <a:xfrm>
              <a:off x="2864" y="412"/>
              <a:ext cx="2726" cy="2648"/>
              <a:chOff x="2890" y="558"/>
              <a:chExt cx="2726" cy="2648"/>
            </a:xfrm>
          </p:grpSpPr>
          <p:sp>
            <p:nvSpPr>
              <p:cNvPr id="7189" name="Freeform 45"/>
              <p:cNvSpPr/>
              <p:nvPr/>
            </p:nvSpPr>
            <p:spPr>
              <a:xfrm>
                <a:off x="3109" y="799"/>
                <a:ext cx="858" cy="779"/>
              </a:xfrm>
              <a:custGeom>
                <a:avLst/>
                <a:gdLst>
                  <a:gd name="txL" fmla="*/ 0 w 4906"/>
                  <a:gd name="txT" fmla="*/ 0 h 4459"/>
                  <a:gd name="txR" fmla="*/ 4906 w 4906"/>
                  <a:gd name="txB" fmla="*/ 4459 h 4459"/>
                </a:gdLst>
                <a:ahLst/>
                <a:cxnLst>
                  <a:cxn ang="0">
                    <a:pos x="2333" y="0"/>
                  </a:cxn>
                  <a:cxn ang="0">
                    <a:pos x="4906" y="4459"/>
                  </a:cxn>
                  <a:cxn ang="0">
                    <a:pos x="0" y="2272"/>
                  </a:cxn>
                  <a:cxn ang="0">
                    <a:pos x="2333" y="0"/>
                  </a:cxn>
                  <a:cxn ang="0">
                    <a:pos x="2335" y="0"/>
                  </a:cxn>
                </a:cxnLst>
                <a:rect l="txL" t="txT" r="txR" b="txB"/>
                <a:pathLst>
                  <a:path w="4906" h="4459">
                    <a:moveTo>
                      <a:pt x="2333" y="0"/>
                    </a:moveTo>
                    <a:lnTo>
                      <a:pt x="4906" y="4459"/>
                    </a:lnTo>
                    <a:lnTo>
                      <a:pt x="0" y="2272"/>
                    </a:lnTo>
                    <a:lnTo>
                      <a:pt x="2333" y="0"/>
                    </a:lnTo>
                    <a:lnTo>
                      <a:pt x="2335" y="0"/>
                    </a:lnTo>
                  </a:path>
                </a:pathLst>
              </a:custGeom>
              <a:noFill/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90" name="Freeform 46"/>
              <p:cNvSpPr/>
              <p:nvPr/>
            </p:nvSpPr>
            <p:spPr>
              <a:xfrm>
                <a:off x="4518" y="799"/>
                <a:ext cx="897" cy="779"/>
              </a:xfrm>
              <a:custGeom>
                <a:avLst/>
                <a:gdLst>
                  <a:gd name="txL" fmla="*/ 0 w 5125"/>
                  <a:gd name="txT" fmla="*/ 0 h 4459"/>
                  <a:gd name="txR" fmla="*/ 5125 w 5125"/>
                  <a:gd name="txB" fmla="*/ 4459 h 4459"/>
                </a:gdLst>
                <a:ahLst/>
                <a:cxnLst>
                  <a:cxn ang="0">
                    <a:pos x="0" y="0"/>
                  </a:cxn>
                  <a:cxn ang="0">
                    <a:pos x="2589" y="4459"/>
                  </a:cxn>
                  <a:cxn ang="0">
                    <a:pos x="5125" y="2272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5125" h="4459">
                    <a:moveTo>
                      <a:pt x="0" y="0"/>
                    </a:moveTo>
                    <a:lnTo>
                      <a:pt x="2589" y="4459"/>
                    </a:lnTo>
                    <a:lnTo>
                      <a:pt x="5125" y="2272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91" name="Text Box 47"/>
              <p:cNvSpPr txBox="1"/>
              <p:nvPr/>
            </p:nvSpPr>
            <p:spPr>
              <a:xfrm>
                <a:off x="2890" y="1024"/>
                <a:ext cx="57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</a:p>
            </p:txBody>
          </p:sp>
          <p:sp>
            <p:nvSpPr>
              <p:cNvPr id="7192" name="Text Box 48"/>
              <p:cNvSpPr txBox="1"/>
              <p:nvPr/>
            </p:nvSpPr>
            <p:spPr>
              <a:xfrm>
                <a:off x="3368" y="584"/>
                <a:ext cx="57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</a:p>
            </p:txBody>
          </p:sp>
          <p:sp>
            <p:nvSpPr>
              <p:cNvPr id="7193" name="Text Box 49"/>
              <p:cNvSpPr txBox="1"/>
              <p:nvPr/>
            </p:nvSpPr>
            <p:spPr>
              <a:xfrm>
                <a:off x="4432" y="558"/>
                <a:ext cx="65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7194" name="Text Box 50"/>
              <p:cNvSpPr txBox="1"/>
              <p:nvPr/>
            </p:nvSpPr>
            <p:spPr>
              <a:xfrm>
                <a:off x="3952" y="1360"/>
                <a:ext cx="57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</a:p>
            </p:txBody>
          </p:sp>
          <p:sp>
            <p:nvSpPr>
              <p:cNvPr id="7195" name="Text Box 51"/>
              <p:cNvSpPr txBox="1"/>
              <p:nvPr/>
            </p:nvSpPr>
            <p:spPr>
              <a:xfrm>
                <a:off x="4928" y="1474"/>
                <a:ext cx="45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7196" name="Text Box 52"/>
              <p:cNvSpPr txBox="1"/>
              <p:nvPr/>
            </p:nvSpPr>
            <p:spPr>
              <a:xfrm>
                <a:off x="3484" y="1904"/>
                <a:ext cx="57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7197" name="Text Box 53"/>
              <p:cNvSpPr txBox="1"/>
              <p:nvPr/>
            </p:nvSpPr>
            <p:spPr>
              <a:xfrm>
                <a:off x="2906" y="2888"/>
                <a:ext cx="57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7198" name="Text Box 54"/>
              <p:cNvSpPr txBox="1"/>
              <p:nvPr/>
            </p:nvSpPr>
            <p:spPr>
              <a:xfrm>
                <a:off x="3922" y="2360"/>
                <a:ext cx="35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7199" name="Freeform 55"/>
              <p:cNvSpPr/>
              <p:nvPr/>
            </p:nvSpPr>
            <p:spPr>
              <a:xfrm>
                <a:off x="3517" y="799"/>
                <a:ext cx="1" cy="1346"/>
              </a:xfrm>
              <a:custGeom>
                <a:avLst/>
                <a:gdLst>
                  <a:gd name="txL" fmla="*/ 0 w 2"/>
                  <a:gd name="txT" fmla="*/ 0 h 7695"/>
                  <a:gd name="txR" fmla="*/ 2 w 2"/>
                  <a:gd name="txB" fmla="*/ 7695 h 7695"/>
                </a:gdLst>
                <a:ahLst/>
                <a:cxnLst>
                  <a:cxn ang="0">
                    <a:pos x="0" y="0"/>
                  </a:cxn>
                  <a:cxn ang="0">
                    <a:pos x="0" y="7695"/>
                  </a:cxn>
                  <a:cxn ang="0">
                    <a:pos x="2" y="7695"/>
                  </a:cxn>
                </a:cxnLst>
                <a:rect l="txL" t="txT" r="txR" b="txB"/>
                <a:pathLst>
                  <a:path w="2" h="7695">
                    <a:moveTo>
                      <a:pt x="0" y="0"/>
                    </a:moveTo>
                    <a:lnTo>
                      <a:pt x="0" y="7695"/>
                    </a:lnTo>
                    <a:lnTo>
                      <a:pt x="2" y="7695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0" name="Freeform 56"/>
              <p:cNvSpPr/>
              <p:nvPr/>
            </p:nvSpPr>
            <p:spPr>
              <a:xfrm>
                <a:off x="3109" y="1194"/>
                <a:ext cx="2" cy="1848"/>
              </a:xfrm>
              <a:custGeom>
                <a:avLst/>
                <a:gdLst>
                  <a:gd name="txL" fmla="*/ 0 w 1"/>
                  <a:gd name="txT" fmla="*/ 0 h 10567"/>
                  <a:gd name="txR" fmla="*/ 1 w 1"/>
                  <a:gd name="txB" fmla="*/ 10567 h 10567"/>
                </a:gdLst>
                <a:ahLst/>
                <a:cxnLst>
                  <a:cxn ang="0">
                    <a:pos x="0" y="0"/>
                  </a:cxn>
                  <a:cxn ang="0">
                    <a:pos x="0" y="10567"/>
                  </a:cxn>
                  <a:cxn ang="0">
                    <a:pos x="1" y="10567"/>
                  </a:cxn>
                </a:cxnLst>
                <a:rect l="txL" t="txT" r="txR" b="txB"/>
                <a:pathLst>
                  <a:path w="1" h="10567">
                    <a:moveTo>
                      <a:pt x="0" y="0"/>
                    </a:moveTo>
                    <a:lnTo>
                      <a:pt x="0" y="10567"/>
                    </a:lnTo>
                    <a:lnTo>
                      <a:pt x="1" y="10567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1" name="Freeform 57"/>
              <p:cNvSpPr/>
              <p:nvPr/>
            </p:nvSpPr>
            <p:spPr>
              <a:xfrm>
                <a:off x="3967" y="1578"/>
                <a:ext cx="1" cy="1020"/>
              </a:xfrm>
              <a:custGeom>
                <a:avLst/>
                <a:gdLst>
                  <a:gd name="txL" fmla="*/ 0 w 1"/>
                  <a:gd name="txT" fmla="*/ 0 h 5828"/>
                  <a:gd name="txR" fmla="*/ 1 w 1"/>
                  <a:gd name="txB" fmla="*/ 5828 h 5828"/>
                </a:gdLst>
                <a:ahLst/>
                <a:cxnLst>
                  <a:cxn ang="0">
                    <a:pos x="0" y="0"/>
                  </a:cxn>
                  <a:cxn ang="0">
                    <a:pos x="0" y="5828"/>
                  </a:cxn>
                  <a:cxn ang="0">
                    <a:pos x="1" y="5828"/>
                  </a:cxn>
                </a:cxnLst>
                <a:rect l="txL" t="txT" r="txR" b="txB"/>
                <a:pathLst>
                  <a:path w="1" h="5828">
                    <a:moveTo>
                      <a:pt x="0" y="0"/>
                    </a:moveTo>
                    <a:lnTo>
                      <a:pt x="0" y="5828"/>
                    </a:lnTo>
                    <a:lnTo>
                      <a:pt x="1" y="5828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2" name="Freeform 58"/>
              <p:cNvSpPr/>
              <p:nvPr/>
            </p:nvSpPr>
            <p:spPr>
              <a:xfrm>
                <a:off x="3517" y="799"/>
                <a:ext cx="1001" cy="1"/>
              </a:xfrm>
              <a:custGeom>
                <a:avLst/>
                <a:gdLst>
                  <a:gd name="txL" fmla="*/ 0 w 5723"/>
                  <a:gd name="txT" fmla="*/ 0 h 1"/>
                  <a:gd name="txR" fmla="*/ 5723 w 5723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5722" y="0"/>
                  </a:cxn>
                  <a:cxn ang="0">
                    <a:pos x="5723" y="0"/>
                  </a:cxn>
                </a:cxnLst>
                <a:rect l="txL" t="txT" r="txR" b="txB"/>
                <a:pathLst>
                  <a:path w="5723" h="1">
                    <a:moveTo>
                      <a:pt x="0" y="0"/>
                    </a:moveTo>
                    <a:lnTo>
                      <a:pt x="5722" y="0"/>
                    </a:lnTo>
                    <a:lnTo>
                      <a:pt x="5723" y="0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3" name="Freeform 59"/>
              <p:cNvSpPr/>
              <p:nvPr/>
            </p:nvSpPr>
            <p:spPr>
              <a:xfrm>
                <a:off x="3109" y="1196"/>
                <a:ext cx="2306" cy="1"/>
              </a:xfrm>
              <a:custGeom>
                <a:avLst/>
                <a:gdLst>
                  <a:gd name="txL" fmla="*/ 0 w 13181"/>
                  <a:gd name="txT" fmla="*/ 0 h 1"/>
                  <a:gd name="txR" fmla="*/ 13181 w 1318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3180" y="0"/>
                  </a:cxn>
                  <a:cxn ang="0">
                    <a:pos x="13181" y="0"/>
                  </a:cxn>
                </a:cxnLst>
                <a:rect l="txL" t="txT" r="txR" b="txB"/>
                <a:pathLst>
                  <a:path w="13181" h="1">
                    <a:moveTo>
                      <a:pt x="0" y="0"/>
                    </a:moveTo>
                    <a:lnTo>
                      <a:pt x="13180" y="0"/>
                    </a:lnTo>
                    <a:lnTo>
                      <a:pt x="13181" y="0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4" name="Freeform 60"/>
              <p:cNvSpPr/>
              <p:nvPr/>
            </p:nvSpPr>
            <p:spPr>
              <a:xfrm>
                <a:off x="3967" y="1578"/>
                <a:ext cx="1004" cy="2"/>
              </a:xfrm>
              <a:custGeom>
                <a:avLst/>
                <a:gdLst>
                  <a:gd name="txL" fmla="*/ 0 w 5739"/>
                  <a:gd name="txT" fmla="*/ 0 h 2"/>
                  <a:gd name="txR" fmla="*/ 5739 w 5739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5738" y="0"/>
                  </a:cxn>
                  <a:cxn ang="0">
                    <a:pos x="5739" y="0"/>
                  </a:cxn>
                </a:cxnLst>
                <a:rect l="txL" t="txT" r="txR" b="txB"/>
                <a:pathLst>
                  <a:path w="5739" h="2">
                    <a:moveTo>
                      <a:pt x="0" y="0"/>
                    </a:moveTo>
                    <a:lnTo>
                      <a:pt x="5738" y="0"/>
                    </a:lnTo>
                    <a:lnTo>
                      <a:pt x="5739" y="0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5" name="Freeform 61"/>
              <p:cNvSpPr/>
              <p:nvPr/>
            </p:nvSpPr>
            <p:spPr>
              <a:xfrm>
                <a:off x="2985" y="1863"/>
                <a:ext cx="2631" cy="2"/>
              </a:xfrm>
              <a:custGeom>
                <a:avLst/>
                <a:gdLst>
                  <a:gd name="txL" fmla="*/ 0 w 15048"/>
                  <a:gd name="txT" fmla="*/ 0 h 2"/>
                  <a:gd name="txR" fmla="*/ 15048 w 15048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5047" y="0"/>
                  </a:cxn>
                  <a:cxn ang="0">
                    <a:pos x="15048" y="0"/>
                  </a:cxn>
                </a:cxnLst>
                <a:rect l="txL" t="txT" r="txR" b="txB"/>
                <a:pathLst>
                  <a:path w="15048" h="2">
                    <a:moveTo>
                      <a:pt x="0" y="0"/>
                    </a:moveTo>
                    <a:lnTo>
                      <a:pt x="15047" y="0"/>
                    </a:lnTo>
                    <a:lnTo>
                      <a:pt x="15048" y="0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6" name="Freeform 62"/>
              <p:cNvSpPr/>
              <p:nvPr/>
            </p:nvSpPr>
            <p:spPr>
              <a:xfrm>
                <a:off x="4237" y="633"/>
                <a:ext cx="2" cy="2573"/>
              </a:xfrm>
              <a:custGeom>
                <a:avLst/>
                <a:gdLst>
                  <a:gd name="txL" fmla="*/ 0 w 1"/>
                  <a:gd name="txT" fmla="*/ 0 h 14704"/>
                  <a:gd name="txR" fmla="*/ 1 w 1"/>
                  <a:gd name="txB" fmla="*/ 14704 h 14704"/>
                </a:gdLst>
                <a:ahLst/>
                <a:cxnLst>
                  <a:cxn ang="0">
                    <a:pos x="0" y="0"/>
                  </a:cxn>
                  <a:cxn ang="0">
                    <a:pos x="0" y="14704"/>
                  </a:cxn>
                  <a:cxn ang="0">
                    <a:pos x="1" y="14704"/>
                  </a:cxn>
                </a:cxnLst>
                <a:rect l="txL" t="txT" r="txR" b="txB"/>
                <a:pathLst>
                  <a:path w="1" h="14704">
                    <a:moveTo>
                      <a:pt x="0" y="0"/>
                    </a:moveTo>
                    <a:lnTo>
                      <a:pt x="0" y="14704"/>
                    </a:lnTo>
                    <a:lnTo>
                      <a:pt x="1" y="14704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7" name="Freeform 63"/>
              <p:cNvSpPr/>
              <p:nvPr/>
            </p:nvSpPr>
            <p:spPr>
              <a:xfrm>
                <a:off x="4237" y="1863"/>
                <a:ext cx="1234" cy="1236"/>
              </a:xfrm>
              <a:custGeom>
                <a:avLst/>
                <a:gdLst>
                  <a:gd name="txL" fmla="*/ 0 w 7055"/>
                  <a:gd name="txT" fmla="*/ 0 h 7061"/>
                  <a:gd name="txR" fmla="*/ 7055 w 7055"/>
                  <a:gd name="txB" fmla="*/ 7061 h 7061"/>
                </a:gdLst>
                <a:ahLst/>
                <a:cxnLst>
                  <a:cxn ang="0">
                    <a:pos x="0" y="0"/>
                  </a:cxn>
                  <a:cxn ang="0">
                    <a:pos x="7054" y="7061"/>
                  </a:cxn>
                  <a:cxn ang="0">
                    <a:pos x="7055" y="7061"/>
                  </a:cxn>
                </a:cxnLst>
                <a:rect l="txL" t="txT" r="txR" b="txB"/>
                <a:pathLst>
                  <a:path w="7055" h="7061">
                    <a:moveTo>
                      <a:pt x="0" y="0"/>
                    </a:moveTo>
                    <a:lnTo>
                      <a:pt x="7054" y="7061"/>
                    </a:lnTo>
                    <a:lnTo>
                      <a:pt x="7055" y="7061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8" name="Freeform 64"/>
              <p:cNvSpPr/>
              <p:nvPr/>
            </p:nvSpPr>
            <p:spPr>
              <a:xfrm>
                <a:off x="3517" y="2145"/>
                <a:ext cx="1001" cy="1"/>
              </a:xfrm>
              <a:custGeom>
                <a:avLst/>
                <a:gdLst>
                  <a:gd name="txL" fmla="*/ 0 w 5723"/>
                  <a:gd name="txT" fmla="*/ 0 h 1"/>
                  <a:gd name="txR" fmla="*/ 5723 w 5723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5722" y="0"/>
                  </a:cxn>
                  <a:cxn ang="0">
                    <a:pos x="5723" y="0"/>
                  </a:cxn>
                </a:cxnLst>
                <a:rect l="txL" t="txT" r="txR" b="txB"/>
                <a:pathLst>
                  <a:path w="5723" h="1">
                    <a:moveTo>
                      <a:pt x="0" y="0"/>
                    </a:moveTo>
                    <a:lnTo>
                      <a:pt x="5722" y="0"/>
                    </a:lnTo>
                    <a:lnTo>
                      <a:pt x="5723" y="0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9" name="Freeform 65"/>
              <p:cNvSpPr/>
              <p:nvPr/>
            </p:nvSpPr>
            <p:spPr>
              <a:xfrm>
                <a:off x="3967" y="2598"/>
                <a:ext cx="1004" cy="2"/>
              </a:xfrm>
              <a:custGeom>
                <a:avLst/>
                <a:gdLst>
                  <a:gd name="txL" fmla="*/ 0 w 5739"/>
                  <a:gd name="txT" fmla="*/ 0 h 2"/>
                  <a:gd name="txR" fmla="*/ 5739 w 5739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5738" y="0"/>
                  </a:cxn>
                  <a:cxn ang="0">
                    <a:pos x="5739" y="0"/>
                  </a:cxn>
                </a:cxnLst>
                <a:rect l="txL" t="txT" r="txR" b="txB"/>
                <a:pathLst>
                  <a:path w="5739" h="2">
                    <a:moveTo>
                      <a:pt x="0" y="0"/>
                    </a:moveTo>
                    <a:lnTo>
                      <a:pt x="5738" y="0"/>
                    </a:lnTo>
                    <a:lnTo>
                      <a:pt x="5739" y="0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10" name="Freeform 66"/>
              <p:cNvSpPr/>
              <p:nvPr/>
            </p:nvSpPr>
            <p:spPr>
              <a:xfrm>
                <a:off x="3109" y="3042"/>
                <a:ext cx="2306" cy="2"/>
              </a:xfrm>
              <a:custGeom>
                <a:avLst/>
                <a:gdLst>
                  <a:gd name="txL" fmla="*/ 0 w 13181"/>
                  <a:gd name="txT" fmla="*/ 0 h 2"/>
                  <a:gd name="txR" fmla="*/ 13181 w 13181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3180" y="0"/>
                  </a:cxn>
                  <a:cxn ang="0">
                    <a:pos x="13181" y="0"/>
                  </a:cxn>
                </a:cxnLst>
                <a:rect l="txL" t="txT" r="txR" b="txB"/>
                <a:pathLst>
                  <a:path w="13181" h="2">
                    <a:moveTo>
                      <a:pt x="0" y="0"/>
                    </a:moveTo>
                    <a:lnTo>
                      <a:pt x="13180" y="0"/>
                    </a:lnTo>
                    <a:lnTo>
                      <a:pt x="13181" y="0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11" name="Freeform 67"/>
              <p:cNvSpPr/>
              <p:nvPr/>
            </p:nvSpPr>
            <p:spPr>
              <a:xfrm>
                <a:off x="3109" y="2145"/>
                <a:ext cx="858" cy="897"/>
              </a:xfrm>
              <a:custGeom>
                <a:avLst/>
                <a:gdLst>
                  <a:gd name="txL" fmla="*/ 0 w 4906"/>
                  <a:gd name="txT" fmla="*/ 0 h 5130"/>
                  <a:gd name="txR" fmla="*/ 4906 w 4906"/>
                  <a:gd name="txB" fmla="*/ 5130 h 5130"/>
                </a:gdLst>
                <a:ahLst/>
                <a:cxnLst>
                  <a:cxn ang="0">
                    <a:pos x="2333" y="0"/>
                  </a:cxn>
                  <a:cxn ang="0">
                    <a:pos x="4906" y="2592"/>
                  </a:cxn>
                  <a:cxn ang="0">
                    <a:pos x="0" y="5130"/>
                  </a:cxn>
                  <a:cxn ang="0">
                    <a:pos x="2333" y="0"/>
                  </a:cxn>
                  <a:cxn ang="0">
                    <a:pos x="2335" y="0"/>
                  </a:cxn>
                </a:cxnLst>
                <a:rect l="txL" t="txT" r="txR" b="txB"/>
                <a:pathLst>
                  <a:path w="4906" h="5130">
                    <a:moveTo>
                      <a:pt x="2333" y="0"/>
                    </a:moveTo>
                    <a:lnTo>
                      <a:pt x="4906" y="2592"/>
                    </a:lnTo>
                    <a:lnTo>
                      <a:pt x="0" y="5130"/>
                    </a:lnTo>
                    <a:lnTo>
                      <a:pt x="2333" y="0"/>
                    </a:lnTo>
                    <a:lnTo>
                      <a:pt x="2335" y="0"/>
                    </a:lnTo>
                  </a:path>
                </a:pathLst>
              </a:custGeom>
              <a:noFill/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12" name="Freeform 68"/>
              <p:cNvSpPr/>
              <p:nvPr/>
            </p:nvSpPr>
            <p:spPr>
              <a:xfrm>
                <a:off x="4518" y="799"/>
                <a:ext cx="1" cy="1346"/>
              </a:xfrm>
              <a:custGeom>
                <a:avLst/>
                <a:gdLst>
                  <a:gd name="txL" fmla="*/ 0 w 1"/>
                  <a:gd name="txT" fmla="*/ 0 h 7695"/>
                  <a:gd name="txR" fmla="*/ 1 w 1"/>
                  <a:gd name="txB" fmla="*/ 7695 h 7695"/>
                </a:gdLst>
                <a:ahLst/>
                <a:cxnLst>
                  <a:cxn ang="0">
                    <a:pos x="0" y="7695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7695">
                    <a:moveTo>
                      <a:pt x="0" y="7695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13" name="Freeform 69"/>
              <p:cNvSpPr/>
              <p:nvPr/>
            </p:nvSpPr>
            <p:spPr>
              <a:xfrm>
                <a:off x="4971" y="1578"/>
                <a:ext cx="1" cy="1020"/>
              </a:xfrm>
              <a:custGeom>
                <a:avLst/>
                <a:gdLst>
                  <a:gd name="txL" fmla="*/ 0 w 1"/>
                  <a:gd name="txT" fmla="*/ 0 h 5828"/>
                  <a:gd name="txR" fmla="*/ 1 w 1"/>
                  <a:gd name="txB" fmla="*/ 5828 h 5828"/>
                </a:gdLst>
                <a:ahLst/>
                <a:cxnLst>
                  <a:cxn ang="0">
                    <a:pos x="0" y="5828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5828">
                    <a:moveTo>
                      <a:pt x="0" y="5828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14" name="Freeform 70"/>
              <p:cNvSpPr/>
              <p:nvPr/>
            </p:nvSpPr>
            <p:spPr>
              <a:xfrm>
                <a:off x="5415" y="1196"/>
                <a:ext cx="1" cy="1846"/>
              </a:xfrm>
              <a:custGeom>
                <a:avLst/>
                <a:gdLst>
                  <a:gd name="txL" fmla="*/ 0 w 1"/>
                  <a:gd name="txT" fmla="*/ 0 h 10553"/>
                  <a:gd name="txR" fmla="*/ 1 w 1"/>
                  <a:gd name="txB" fmla="*/ 10553 h 10553"/>
                </a:gdLst>
                <a:ahLst/>
                <a:cxnLst>
                  <a:cxn ang="0">
                    <a:pos x="0" y="10553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10553">
                    <a:moveTo>
                      <a:pt x="0" y="10553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185" name="Rectangle 71"/>
            <p:cNvSpPr/>
            <p:nvPr/>
          </p:nvSpPr>
          <p:spPr>
            <a:xfrm>
              <a:off x="4108" y="3039"/>
              <a:ext cx="3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7186" name="Rectangle 72"/>
            <p:cNvSpPr/>
            <p:nvPr/>
          </p:nvSpPr>
          <p:spPr>
            <a:xfrm>
              <a:off x="2875" y="1480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7187" name="Rectangle 73"/>
            <p:cNvSpPr/>
            <p:nvPr/>
          </p:nvSpPr>
          <p:spPr>
            <a:xfrm>
              <a:off x="3986" y="364"/>
              <a:ext cx="2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</a:p>
          </p:txBody>
        </p:sp>
        <p:sp>
          <p:nvSpPr>
            <p:cNvPr id="7188" name="Rectangle 74"/>
            <p:cNvSpPr/>
            <p:nvPr/>
          </p:nvSpPr>
          <p:spPr>
            <a:xfrm>
              <a:off x="5318" y="1689"/>
              <a:ext cx="31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grpSp>
        <p:nvGrpSpPr>
          <p:cNvPr id="6" name="Group 75"/>
          <p:cNvGrpSpPr/>
          <p:nvPr/>
        </p:nvGrpSpPr>
        <p:grpSpPr>
          <a:xfrm>
            <a:off x="1319213" y="1271588"/>
            <a:ext cx="2119312" cy="2178050"/>
            <a:chOff x="726" y="846"/>
            <a:chExt cx="1362" cy="1465"/>
          </a:xfrm>
        </p:grpSpPr>
        <p:sp>
          <p:nvSpPr>
            <p:cNvPr id="7179" name="Text Box 76"/>
            <p:cNvSpPr txBox="1"/>
            <p:nvPr/>
          </p:nvSpPr>
          <p:spPr>
            <a:xfrm>
              <a:off x="726" y="1764"/>
              <a:ext cx="384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7180" name="Text Box 77"/>
            <p:cNvSpPr txBox="1"/>
            <p:nvPr/>
          </p:nvSpPr>
          <p:spPr>
            <a:xfrm>
              <a:off x="1068" y="846"/>
              <a:ext cx="43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7181" name="Freeform 78"/>
            <p:cNvSpPr/>
            <p:nvPr/>
          </p:nvSpPr>
          <p:spPr>
            <a:xfrm>
              <a:off x="929" y="1088"/>
              <a:ext cx="927" cy="978"/>
            </a:xfrm>
            <a:custGeom>
              <a:avLst/>
              <a:gdLst>
                <a:gd name="txL" fmla="*/ 0 w 5304"/>
                <a:gd name="txT" fmla="*/ 0 h 5589"/>
                <a:gd name="txR" fmla="*/ 5304 w 5304"/>
                <a:gd name="txB" fmla="*/ 5589 h 5589"/>
              </a:gdLst>
              <a:ahLst/>
              <a:cxnLst>
                <a:cxn ang="0">
                  <a:pos x="939" y="0"/>
                </a:cxn>
                <a:cxn ang="0">
                  <a:pos x="0" y="4365"/>
                </a:cxn>
                <a:cxn ang="0">
                  <a:pos x="5304" y="5589"/>
                </a:cxn>
                <a:cxn ang="0">
                  <a:pos x="939" y="0"/>
                </a:cxn>
                <a:cxn ang="0">
                  <a:pos x="940" y="0"/>
                </a:cxn>
              </a:cxnLst>
              <a:rect l="txL" t="txT" r="txR" b="txB"/>
              <a:pathLst>
                <a:path w="5304" h="5589">
                  <a:moveTo>
                    <a:pt x="939" y="0"/>
                  </a:moveTo>
                  <a:lnTo>
                    <a:pt x="0" y="4365"/>
                  </a:lnTo>
                  <a:lnTo>
                    <a:pt x="5304" y="5589"/>
                  </a:lnTo>
                  <a:lnTo>
                    <a:pt x="939" y="0"/>
                  </a:lnTo>
                  <a:lnTo>
                    <a:pt x="940" y="0"/>
                  </a:lnTo>
                </a:path>
              </a:pathLst>
            </a:custGeom>
            <a:solidFill>
              <a:srgbClr val="FFCCFF"/>
            </a:solidFill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7182" name="Text Box 79"/>
            <p:cNvSpPr txBox="1"/>
            <p:nvPr/>
          </p:nvSpPr>
          <p:spPr>
            <a:xfrm>
              <a:off x="1656" y="2004"/>
              <a:ext cx="432" cy="3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</p:grpSp>
      <p:sp>
        <p:nvSpPr>
          <p:cNvPr id="7178" name="Rectangle 8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各类平面的投影特性－投影面倾斜面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345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5345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0" dur="500"/>
                                        <p:tgtEl>
                                          <p:spTgt spid="5345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456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266DCF5-899C-4F2D-BFA6-233147B28A3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3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8197" name="Group 2"/>
          <p:cNvGrpSpPr/>
          <p:nvPr/>
        </p:nvGrpSpPr>
        <p:grpSpPr>
          <a:xfrm>
            <a:off x="-20637" y="741363"/>
            <a:ext cx="4643437" cy="4140200"/>
            <a:chOff x="1412" y="427"/>
            <a:chExt cx="3775" cy="3751"/>
          </a:xfrm>
        </p:grpSpPr>
        <p:sp>
          <p:nvSpPr>
            <p:cNvPr id="8260" name="AutoShape 3"/>
            <p:cNvSpPr/>
            <p:nvPr/>
          </p:nvSpPr>
          <p:spPr>
            <a:xfrm flipH="1">
              <a:off x="1698" y="2527"/>
              <a:ext cx="3203" cy="1406"/>
            </a:xfrm>
            <a:prstGeom prst="parallelogram">
              <a:avLst>
                <a:gd name="adj" fmla="val 88825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8261" name="AutoShape 4"/>
            <p:cNvSpPr/>
            <p:nvPr/>
          </p:nvSpPr>
          <p:spPr>
            <a:xfrm rot="-5400000">
              <a:off x="2580" y="1607"/>
              <a:ext cx="3398" cy="1264"/>
            </a:xfrm>
            <a:prstGeom prst="parallelogram">
              <a:avLst>
                <a:gd name="adj" fmla="val 11075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8262" name="Rectangle 5"/>
            <p:cNvSpPr/>
            <p:nvPr/>
          </p:nvSpPr>
          <p:spPr>
            <a:xfrm>
              <a:off x="1690" y="529"/>
              <a:ext cx="1960" cy="199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8263" name="Text Box 6"/>
            <p:cNvSpPr txBox="1"/>
            <p:nvPr/>
          </p:nvSpPr>
          <p:spPr>
            <a:xfrm>
              <a:off x="3740" y="427"/>
              <a:ext cx="254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Z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8264" name="Text Box 7"/>
            <p:cNvSpPr txBox="1"/>
            <p:nvPr/>
          </p:nvSpPr>
          <p:spPr>
            <a:xfrm>
              <a:off x="4931" y="3764"/>
              <a:ext cx="256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Y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8265" name="Text Box 8"/>
            <p:cNvSpPr txBox="1"/>
            <p:nvPr/>
          </p:nvSpPr>
          <p:spPr>
            <a:xfrm>
              <a:off x="1412" y="2379"/>
              <a:ext cx="256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X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604838" y="1133475"/>
            <a:ext cx="2933700" cy="3276600"/>
            <a:chOff x="408" y="768"/>
            <a:chExt cx="1848" cy="2064"/>
          </a:xfrm>
        </p:grpSpPr>
        <p:grpSp>
          <p:nvGrpSpPr>
            <p:cNvPr id="8254" name="Group 10"/>
            <p:cNvGrpSpPr/>
            <p:nvPr/>
          </p:nvGrpSpPr>
          <p:grpSpPr>
            <a:xfrm>
              <a:off x="408" y="768"/>
              <a:ext cx="1848" cy="2016"/>
              <a:chOff x="408" y="768"/>
              <a:chExt cx="1848" cy="2016"/>
            </a:xfrm>
          </p:grpSpPr>
          <p:sp>
            <p:nvSpPr>
              <p:cNvPr id="8258" name="Freeform 11"/>
              <p:cNvSpPr/>
              <p:nvPr/>
            </p:nvSpPr>
            <p:spPr>
              <a:xfrm>
                <a:off x="432" y="768"/>
                <a:ext cx="1824" cy="2016"/>
              </a:xfrm>
              <a:custGeom>
                <a:avLst/>
                <a:gdLst>
                  <a:gd name="txL" fmla="*/ 0 w 1824"/>
                  <a:gd name="txT" fmla="*/ 0 h 2016"/>
                  <a:gd name="txR" fmla="*/ 1824 w 1824"/>
                  <a:gd name="txB" fmla="*/ 2016 h 2016"/>
                </a:gdLst>
                <a:ahLst/>
                <a:cxnLst>
                  <a:cxn ang="0">
                    <a:pos x="1764" y="1993"/>
                  </a:cxn>
                  <a:cxn ang="0">
                    <a:pos x="0" y="1296"/>
                  </a:cxn>
                  <a:cxn ang="0">
                    <a:pos x="0" y="0"/>
                  </a:cxn>
                  <a:cxn ang="0">
                    <a:pos x="1824" y="624"/>
                  </a:cxn>
                  <a:cxn ang="0">
                    <a:pos x="1824" y="2016"/>
                  </a:cxn>
                  <a:cxn ang="0">
                    <a:pos x="1764" y="1993"/>
                  </a:cxn>
                </a:cxnLst>
                <a:rect l="txL" t="txT" r="txR" b="txB"/>
                <a:pathLst>
                  <a:path w="1824" h="2016">
                    <a:moveTo>
                      <a:pt x="1764" y="1993"/>
                    </a:moveTo>
                    <a:lnTo>
                      <a:pt x="0" y="1296"/>
                    </a:lnTo>
                    <a:lnTo>
                      <a:pt x="0" y="0"/>
                    </a:lnTo>
                    <a:lnTo>
                      <a:pt x="1824" y="624"/>
                    </a:lnTo>
                    <a:lnTo>
                      <a:pt x="1824" y="2016"/>
                    </a:lnTo>
                    <a:lnTo>
                      <a:pt x="1764" y="199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59" name="Text Box 12"/>
              <p:cNvSpPr txBox="1"/>
              <p:nvPr/>
            </p:nvSpPr>
            <p:spPr>
              <a:xfrm>
                <a:off x="408" y="816"/>
                <a:ext cx="2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</a:p>
            </p:txBody>
          </p:sp>
        </p:grpSp>
        <p:sp>
          <p:nvSpPr>
            <p:cNvPr id="8255" name="Text Box 13"/>
            <p:cNvSpPr txBox="1"/>
            <p:nvPr/>
          </p:nvSpPr>
          <p:spPr>
            <a:xfrm>
              <a:off x="1488" y="2544"/>
              <a:ext cx="6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8256" name="Freeform 14"/>
            <p:cNvSpPr/>
            <p:nvPr/>
          </p:nvSpPr>
          <p:spPr>
            <a:xfrm>
              <a:off x="432" y="2064"/>
              <a:ext cx="144" cy="56"/>
            </a:xfrm>
            <a:custGeom>
              <a:avLst/>
              <a:gdLst>
                <a:gd name="txL" fmla="*/ 0 w 144"/>
                <a:gd name="txT" fmla="*/ 0 h 56"/>
                <a:gd name="txR" fmla="*/ 144 w 144"/>
                <a:gd name="txB" fmla="*/ 56 h 56"/>
              </a:gdLst>
              <a:ahLst/>
              <a:cxnLst>
                <a:cxn ang="0">
                  <a:pos x="0" y="0"/>
                </a:cxn>
                <a:cxn ang="0">
                  <a:pos x="144" y="56"/>
                </a:cxn>
              </a:cxnLst>
              <a:rect l="txL" t="txT" r="txR" b="txB"/>
              <a:pathLst>
                <a:path w="144" h="56">
                  <a:moveTo>
                    <a:pt x="0" y="0"/>
                  </a:moveTo>
                  <a:lnTo>
                    <a:pt x="144" y="56"/>
                  </a:lnTo>
                </a:path>
              </a:pathLst>
            </a:custGeom>
            <a:noFill/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8257" name="Freeform 15"/>
            <p:cNvSpPr/>
            <p:nvPr/>
          </p:nvSpPr>
          <p:spPr>
            <a:xfrm>
              <a:off x="2108" y="2724"/>
              <a:ext cx="148" cy="60"/>
            </a:xfrm>
            <a:custGeom>
              <a:avLst/>
              <a:gdLst>
                <a:gd name="txL" fmla="*/ 0 w 148"/>
                <a:gd name="txT" fmla="*/ 0 h 60"/>
                <a:gd name="txR" fmla="*/ 148 w 148"/>
                <a:gd name="txB" fmla="*/ 60 h 60"/>
              </a:gdLst>
              <a:ahLst/>
              <a:cxnLst>
                <a:cxn ang="0">
                  <a:pos x="0" y="0"/>
                </a:cxn>
                <a:cxn ang="0">
                  <a:pos x="148" y="60"/>
                </a:cxn>
              </a:cxnLst>
              <a:rect l="txL" t="txT" r="txR" b="txB"/>
              <a:pathLst>
                <a:path w="148" h="60">
                  <a:moveTo>
                    <a:pt x="0" y="0"/>
                  </a:moveTo>
                  <a:lnTo>
                    <a:pt x="148" y="60"/>
                  </a:lnTo>
                </a:path>
              </a:pathLst>
            </a:custGeom>
            <a:noFill/>
            <a:ln w="571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35568" name="Rectangle 16"/>
          <p:cNvSpPr>
            <a:spLocks noGrp="1"/>
          </p:cNvSpPr>
          <p:nvPr>
            <p:ph idx="1"/>
          </p:nvPr>
        </p:nvSpPr>
        <p:spPr>
          <a:xfrm>
            <a:off x="706438" y="4683125"/>
            <a:ext cx="8145462" cy="202247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投影特性 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(1)  </a:t>
            </a:r>
            <a:r>
              <a:rPr lang="en-US" altLang="zh-CN" sz="2800" b="1" i="1" dirty="0">
                <a:solidFill>
                  <a:srgbClr val="080808"/>
                </a:solidFill>
              </a:rPr>
              <a:t>abc</a:t>
            </a:r>
            <a:r>
              <a:rPr lang="zh-CN" altLang="en-US" sz="2800" b="1" dirty="0">
                <a:solidFill>
                  <a:srgbClr val="080808"/>
                </a:solidFill>
              </a:rPr>
              <a:t>重影为一条线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(2)  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en-US" altLang="zh-CN" sz="2800" b="1" i="1" dirty="0">
                <a:solidFill>
                  <a:srgbClr val="080808"/>
                </a:solidFill>
              </a:rPr>
              <a:t> a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i="1" dirty="0">
                <a:solidFill>
                  <a:srgbClr val="080808"/>
                </a:solidFill>
              </a:rPr>
              <a:t>b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i="1" dirty="0">
                <a:solidFill>
                  <a:srgbClr val="080808"/>
                </a:solidFill>
              </a:rPr>
              <a:t>c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zh-CN" altLang="en-US" sz="2800" b="1" dirty="0">
                <a:solidFill>
                  <a:srgbClr val="080808"/>
                </a:solidFill>
              </a:rPr>
              <a:t>、 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zh-CN" altLang="en-US" sz="2800" b="1" i="1" dirty="0">
                <a:solidFill>
                  <a:srgbClr val="080808"/>
                </a:solidFill>
              </a:rPr>
              <a:t> </a:t>
            </a:r>
            <a:r>
              <a:rPr lang="en-US" altLang="zh-CN" sz="2800" b="1" i="1" dirty="0">
                <a:solidFill>
                  <a:srgbClr val="080808"/>
                </a:solidFill>
              </a:rPr>
              <a:t>a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i="1" dirty="0">
                <a:solidFill>
                  <a:srgbClr val="080808"/>
                </a:solidFill>
              </a:rPr>
              <a:t>b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i="1" dirty="0">
                <a:solidFill>
                  <a:srgbClr val="080808"/>
                </a:solidFill>
              </a:rPr>
              <a:t>c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zh-CN" altLang="en-US" sz="2800" b="1" dirty="0">
                <a:solidFill>
                  <a:srgbClr val="080808"/>
                </a:solidFill>
              </a:rPr>
              <a:t>为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en-US" altLang="zh-CN" sz="2800" b="1" i="1" dirty="0">
                <a:solidFill>
                  <a:srgbClr val="080808"/>
                </a:solidFill>
              </a:rPr>
              <a:t>ABC</a:t>
            </a:r>
            <a:r>
              <a:rPr lang="zh-CN" altLang="en-US" sz="2800" b="1" dirty="0">
                <a:solidFill>
                  <a:srgbClr val="080808"/>
                </a:solidFill>
              </a:rPr>
              <a:t>的类似形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(3)  </a:t>
            </a:r>
            <a:r>
              <a:rPr lang="en-US" altLang="zh-CN" sz="2800" b="1" i="1" dirty="0">
                <a:solidFill>
                  <a:srgbClr val="080808"/>
                </a:solidFill>
              </a:rPr>
              <a:t>abc</a:t>
            </a:r>
            <a:r>
              <a:rPr lang="zh-CN" altLang="en-US" sz="2800" b="1" dirty="0">
                <a:solidFill>
                  <a:srgbClr val="080808"/>
                </a:solidFill>
              </a:rPr>
              <a:t>与</a:t>
            </a:r>
            <a:r>
              <a:rPr lang="en-US" altLang="zh-CN" sz="2800" b="1" i="1" dirty="0">
                <a:solidFill>
                  <a:srgbClr val="080808"/>
                </a:solidFill>
              </a:rPr>
              <a:t>OX</a:t>
            </a:r>
            <a:r>
              <a:rPr lang="zh-CN" altLang="en-US" sz="2800" b="1" dirty="0">
                <a:solidFill>
                  <a:srgbClr val="080808"/>
                </a:solidFill>
              </a:rPr>
              <a:t>、 </a:t>
            </a:r>
            <a:r>
              <a:rPr lang="en-US" altLang="zh-CN" sz="2800" b="1" i="1" dirty="0">
                <a:solidFill>
                  <a:srgbClr val="080808"/>
                </a:solidFill>
              </a:rPr>
              <a:t>OY</a:t>
            </a:r>
            <a:r>
              <a:rPr lang="zh-CN" altLang="en-US" sz="2800" b="1" dirty="0">
                <a:solidFill>
                  <a:srgbClr val="080808"/>
                </a:solidFill>
              </a:rPr>
              <a:t>的夹角</a:t>
            </a:r>
            <a:r>
              <a:rPr lang="zh-CN" altLang="zh-CN" sz="2800" b="1" dirty="0">
                <a:solidFill>
                  <a:srgbClr val="080808"/>
                </a:solidFill>
              </a:rPr>
              <a:t>反映</a:t>
            </a:r>
            <a:r>
              <a:rPr lang="zh-CN" altLang="en-US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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、</a:t>
            </a:r>
            <a:r>
              <a:rPr lang="zh-CN" altLang="en-US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</a:t>
            </a:r>
            <a:r>
              <a:rPr lang="zh-CN" altLang="en-US" sz="2800" b="1" dirty="0">
                <a:solidFill>
                  <a:srgbClr val="080808"/>
                </a:solidFill>
                <a:sym typeface="Math1" pitchFamily="2" charset="2"/>
              </a:rPr>
              <a:t>角的真实大小</a:t>
            </a:r>
          </a:p>
        </p:txBody>
      </p:sp>
      <p:grpSp>
        <p:nvGrpSpPr>
          <p:cNvPr id="5" name="Group 17"/>
          <p:cNvGrpSpPr/>
          <p:nvPr/>
        </p:nvGrpSpPr>
        <p:grpSpPr>
          <a:xfrm>
            <a:off x="852488" y="1628775"/>
            <a:ext cx="2781300" cy="2857500"/>
            <a:chOff x="564" y="1080"/>
            <a:chExt cx="1752" cy="1800"/>
          </a:xfrm>
        </p:grpSpPr>
        <p:grpSp>
          <p:nvGrpSpPr>
            <p:cNvPr id="8241" name="Group 18"/>
            <p:cNvGrpSpPr/>
            <p:nvPr/>
          </p:nvGrpSpPr>
          <p:grpSpPr>
            <a:xfrm>
              <a:off x="564" y="1080"/>
              <a:ext cx="1752" cy="1464"/>
              <a:chOff x="564" y="1080"/>
              <a:chExt cx="1752" cy="1464"/>
            </a:xfrm>
          </p:grpSpPr>
          <p:sp>
            <p:nvSpPr>
              <p:cNvPr id="8250" name="Text Box 19"/>
              <p:cNvSpPr txBox="1"/>
              <p:nvPr/>
            </p:nvSpPr>
            <p:spPr>
              <a:xfrm>
                <a:off x="564" y="1656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8251" name="Text Box 20"/>
              <p:cNvSpPr txBox="1"/>
              <p:nvPr/>
            </p:nvSpPr>
            <p:spPr>
              <a:xfrm>
                <a:off x="1200" y="1080"/>
                <a:ext cx="4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8252" name="Freeform 21"/>
              <p:cNvSpPr/>
              <p:nvPr/>
            </p:nvSpPr>
            <p:spPr>
              <a:xfrm>
                <a:off x="816" y="1296"/>
                <a:ext cx="1104" cy="1104"/>
              </a:xfrm>
              <a:custGeom>
                <a:avLst/>
                <a:gdLst>
                  <a:gd name="txL" fmla="*/ 0 w 1104"/>
                  <a:gd name="txT" fmla="*/ 0 h 1104"/>
                  <a:gd name="txR" fmla="*/ 1104 w 1104"/>
                  <a:gd name="txB" fmla="*/ 1104 h 1104"/>
                </a:gdLst>
                <a:ahLst/>
                <a:cxnLst>
                  <a:cxn ang="0">
                    <a:pos x="0" y="528"/>
                  </a:cxn>
                  <a:cxn ang="0">
                    <a:pos x="1104" y="1104"/>
                  </a:cxn>
                  <a:cxn ang="0">
                    <a:pos x="432" y="0"/>
                  </a:cxn>
                  <a:cxn ang="0">
                    <a:pos x="0" y="528"/>
                  </a:cxn>
                </a:cxnLst>
                <a:rect l="txL" t="txT" r="txR" b="txB"/>
                <a:pathLst>
                  <a:path w="1104" h="1104">
                    <a:moveTo>
                      <a:pt x="0" y="528"/>
                    </a:moveTo>
                    <a:lnTo>
                      <a:pt x="1104" y="1104"/>
                    </a:lnTo>
                    <a:lnTo>
                      <a:pt x="432" y="0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rgbClr val="00FFFF"/>
              </a:solidFill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53" name="Text Box 22"/>
              <p:cNvSpPr txBox="1"/>
              <p:nvPr/>
            </p:nvSpPr>
            <p:spPr>
              <a:xfrm>
                <a:off x="1884" y="2256"/>
                <a:ext cx="43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</p:grpSp>
        <p:grpSp>
          <p:nvGrpSpPr>
            <p:cNvPr id="8242" name="Group 23"/>
            <p:cNvGrpSpPr/>
            <p:nvPr/>
          </p:nvGrpSpPr>
          <p:grpSpPr>
            <a:xfrm>
              <a:off x="648" y="1296"/>
              <a:ext cx="1548" cy="1584"/>
              <a:chOff x="648" y="1296"/>
              <a:chExt cx="1548" cy="1584"/>
            </a:xfrm>
          </p:grpSpPr>
          <p:sp>
            <p:nvSpPr>
              <p:cNvPr id="8243" name="Line 24"/>
              <p:cNvSpPr/>
              <p:nvPr/>
            </p:nvSpPr>
            <p:spPr>
              <a:xfrm>
                <a:off x="816" y="2208"/>
                <a:ext cx="1104" cy="432"/>
              </a:xfrm>
              <a:prstGeom prst="line">
                <a:avLst/>
              </a:prstGeom>
              <a:ln w="5715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44" name="Line 25"/>
              <p:cNvSpPr/>
              <p:nvPr/>
            </p:nvSpPr>
            <p:spPr>
              <a:xfrm flipV="1">
                <a:off x="816" y="1824"/>
                <a:ext cx="0" cy="38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45" name="Line 26"/>
              <p:cNvSpPr/>
              <p:nvPr/>
            </p:nvSpPr>
            <p:spPr>
              <a:xfrm flipV="1">
                <a:off x="1920" y="2400"/>
                <a:ext cx="0" cy="24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46" name="Text Box 27"/>
              <p:cNvSpPr txBox="1"/>
              <p:nvPr/>
            </p:nvSpPr>
            <p:spPr>
              <a:xfrm>
                <a:off x="648" y="2172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8247" name="Text Box 28"/>
              <p:cNvSpPr txBox="1"/>
              <p:nvPr/>
            </p:nvSpPr>
            <p:spPr>
              <a:xfrm>
                <a:off x="1812" y="2592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8248" name="Line 29"/>
              <p:cNvSpPr/>
              <p:nvPr/>
            </p:nvSpPr>
            <p:spPr>
              <a:xfrm flipV="1">
                <a:off x="1248" y="1296"/>
                <a:ext cx="0" cy="105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249" name="Text Box 30"/>
              <p:cNvSpPr txBox="1"/>
              <p:nvPr/>
            </p:nvSpPr>
            <p:spPr>
              <a:xfrm>
                <a:off x="1068" y="2352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</p:grpSp>
      </p:grpSp>
      <p:grpSp>
        <p:nvGrpSpPr>
          <p:cNvPr id="8" name="Group 31"/>
          <p:cNvGrpSpPr/>
          <p:nvPr/>
        </p:nvGrpSpPr>
        <p:grpSpPr>
          <a:xfrm>
            <a:off x="4048125" y="496888"/>
            <a:ext cx="5083175" cy="4775200"/>
            <a:chOff x="2550" y="313"/>
            <a:chExt cx="3202" cy="3008"/>
          </a:xfrm>
        </p:grpSpPr>
        <p:grpSp>
          <p:nvGrpSpPr>
            <p:cNvPr id="8203" name="Group 32"/>
            <p:cNvGrpSpPr/>
            <p:nvPr/>
          </p:nvGrpSpPr>
          <p:grpSpPr>
            <a:xfrm>
              <a:off x="2550" y="387"/>
              <a:ext cx="3202" cy="2868"/>
              <a:chOff x="2496" y="576"/>
              <a:chExt cx="3202" cy="2868"/>
            </a:xfrm>
          </p:grpSpPr>
          <p:sp>
            <p:nvSpPr>
              <p:cNvPr id="8208" name="Freeform 33"/>
              <p:cNvSpPr/>
              <p:nvPr/>
            </p:nvSpPr>
            <p:spPr>
              <a:xfrm>
                <a:off x="2845" y="865"/>
                <a:ext cx="699" cy="753"/>
              </a:xfrm>
              <a:custGeom>
                <a:avLst/>
                <a:gdLst>
                  <a:gd name="txL" fmla="*/ 0 w 5037"/>
                  <a:gd name="txT" fmla="*/ 0 h 5420"/>
                  <a:gd name="txR" fmla="*/ 5037 w 5037"/>
                  <a:gd name="txB" fmla="*/ 5420 h 5420"/>
                </a:gdLst>
                <a:ahLst/>
                <a:cxnLst>
                  <a:cxn ang="0">
                    <a:pos x="38" y="2141"/>
                  </a:cxn>
                  <a:cxn ang="0">
                    <a:pos x="2486" y="0"/>
                  </a:cxn>
                  <a:cxn ang="0">
                    <a:pos x="5037" y="5420"/>
                  </a:cxn>
                  <a:cxn ang="0">
                    <a:pos x="0" y="2116"/>
                  </a:cxn>
                  <a:cxn ang="0">
                    <a:pos x="1" y="2116"/>
                  </a:cxn>
                </a:cxnLst>
                <a:rect l="txL" t="txT" r="txR" b="txB"/>
                <a:pathLst>
                  <a:path w="5037" h="5420">
                    <a:moveTo>
                      <a:pt x="38" y="2141"/>
                    </a:moveTo>
                    <a:lnTo>
                      <a:pt x="2486" y="0"/>
                    </a:lnTo>
                    <a:lnTo>
                      <a:pt x="5037" y="5420"/>
                    </a:lnTo>
                    <a:lnTo>
                      <a:pt x="0" y="2116"/>
                    </a:lnTo>
                    <a:lnTo>
                      <a:pt x="1" y="2116"/>
                    </a:lnTo>
                  </a:path>
                </a:pathLst>
              </a:custGeom>
              <a:noFill/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09" name="Freeform 34"/>
              <p:cNvSpPr/>
              <p:nvPr/>
            </p:nvSpPr>
            <p:spPr>
              <a:xfrm>
                <a:off x="4410" y="865"/>
                <a:ext cx="931" cy="753"/>
              </a:xfrm>
              <a:custGeom>
                <a:avLst/>
                <a:gdLst>
                  <a:gd name="txL" fmla="*/ 0 w 6709"/>
                  <a:gd name="txT" fmla="*/ 0 h 5420"/>
                  <a:gd name="txR" fmla="*/ 6709 w 6709"/>
                  <a:gd name="txB" fmla="*/ 5420 h 5420"/>
                </a:gdLst>
                <a:ahLst/>
                <a:cxnLst>
                  <a:cxn ang="0">
                    <a:pos x="0" y="2088"/>
                  </a:cxn>
                  <a:cxn ang="0">
                    <a:pos x="3285" y="0"/>
                  </a:cxn>
                  <a:cxn ang="0">
                    <a:pos x="6709" y="5420"/>
                  </a:cxn>
                  <a:cxn ang="0">
                    <a:pos x="0" y="2088"/>
                  </a:cxn>
                  <a:cxn ang="0">
                    <a:pos x="1" y="2088"/>
                  </a:cxn>
                </a:cxnLst>
                <a:rect l="txL" t="txT" r="txR" b="txB"/>
                <a:pathLst>
                  <a:path w="6709" h="5420">
                    <a:moveTo>
                      <a:pt x="0" y="2088"/>
                    </a:moveTo>
                    <a:lnTo>
                      <a:pt x="3285" y="0"/>
                    </a:lnTo>
                    <a:lnTo>
                      <a:pt x="6709" y="5420"/>
                    </a:lnTo>
                    <a:lnTo>
                      <a:pt x="0" y="2088"/>
                    </a:lnTo>
                    <a:lnTo>
                      <a:pt x="1" y="2088"/>
                    </a:lnTo>
                  </a:path>
                </a:pathLst>
              </a:custGeom>
              <a:noFill/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10" name="Text Box 35"/>
              <p:cNvSpPr txBox="1"/>
              <p:nvPr/>
            </p:nvSpPr>
            <p:spPr>
              <a:xfrm>
                <a:off x="2616" y="982"/>
                <a:ext cx="53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  <a:endPara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11" name="Text Box 36"/>
              <p:cNvSpPr txBox="1"/>
              <p:nvPr/>
            </p:nvSpPr>
            <p:spPr>
              <a:xfrm>
                <a:off x="3098" y="621"/>
                <a:ext cx="44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</a:p>
            </p:txBody>
          </p:sp>
          <p:sp>
            <p:nvSpPr>
              <p:cNvPr id="8212" name="Text Box 37"/>
              <p:cNvSpPr txBox="1"/>
              <p:nvPr/>
            </p:nvSpPr>
            <p:spPr>
              <a:xfrm>
                <a:off x="4274" y="897"/>
                <a:ext cx="44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8213" name="Text Box 38"/>
              <p:cNvSpPr txBox="1"/>
              <p:nvPr/>
            </p:nvSpPr>
            <p:spPr>
              <a:xfrm>
                <a:off x="4802" y="633"/>
                <a:ext cx="45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 </a:t>
                </a:r>
              </a:p>
            </p:txBody>
          </p:sp>
          <p:sp>
            <p:nvSpPr>
              <p:cNvPr id="8214" name="Text Box 39"/>
              <p:cNvSpPr txBox="1"/>
              <p:nvPr/>
            </p:nvSpPr>
            <p:spPr>
              <a:xfrm>
                <a:off x="3014" y="2673"/>
                <a:ext cx="45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8215" name="Text Box 40"/>
              <p:cNvSpPr txBox="1"/>
              <p:nvPr/>
            </p:nvSpPr>
            <p:spPr>
              <a:xfrm>
                <a:off x="2649" y="2128"/>
                <a:ext cx="449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8216" name="Freeform 41"/>
              <p:cNvSpPr/>
              <p:nvPr/>
            </p:nvSpPr>
            <p:spPr>
              <a:xfrm>
                <a:off x="3190" y="865"/>
                <a:ext cx="1676" cy="1"/>
              </a:xfrm>
              <a:custGeom>
                <a:avLst/>
                <a:gdLst>
                  <a:gd name="txL" fmla="*/ 0 w 12059"/>
                  <a:gd name="txT" fmla="*/ 0 h 1"/>
                  <a:gd name="txR" fmla="*/ 12059 w 1205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2057" y="0"/>
                  </a:cxn>
                  <a:cxn ang="0">
                    <a:pos x="12059" y="0"/>
                  </a:cxn>
                </a:cxnLst>
                <a:rect l="txL" t="txT" r="txR" b="txB"/>
                <a:pathLst>
                  <a:path w="12059" h="1">
                    <a:moveTo>
                      <a:pt x="0" y="0"/>
                    </a:moveTo>
                    <a:lnTo>
                      <a:pt x="12057" y="0"/>
                    </a:lnTo>
                    <a:lnTo>
                      <a:pt x="12059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17" name="Freeform 42"/>
              <p:cNvSpPr/>
              <p:nvPr/>
            </p:nvSpPr>
            <p:spPr>
              <a:xfrm>
                <a:off x="2496" y="1920"/>
                <a:ext cx="3074" cy="1"/>
              </a:xfrm>
              <a:custGeom>
                <a:avLst/>
                <a:gdLst>
                  <a:gd name="txL" fmla="*/ 0 w 22130"/>
                  <a:gd name="txT" fmla="*/ 0 h 1"/>
                  <a:gd name="txR" fmla="*/ 22130 w 22130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22129" y="0"/>
                  </a:cxn>
                  <a:cxn ang="0">
                    <a:pos x="22130" y="0"/>
                  </a:cxn>
                </a:cxnLst>
                <a:rect l="txL" t="txT" r="txR" b="txB"/>
                <a:pathLst>
                  <a:path w="22130" h="1">
                    <a:moveTo>
                      <a:pt x="0" y="0"/>
                    </a:moveTo>
                    <a:lnTo>
                      <a:pt x="22129" y="0"/>
                    </a:lnTo>
                    <a:lnTo>
                      <a:pt x="22130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18" name="Freeform 43"/>
              <p:cNvSpPr/>
              <p:nvPr/>
            </p:nvSpPr>
            <p:spPr>
              <a:xfrm>
                <a:off x="4008" y="576"/>
                <a:ext cx="1" cy="2852"/>
              </a:xfrm>
              <a:custGeom>
                <a:avLst/>
                <a:gdLst>
                  <a:gd name="txL" fmla="*/ 0 w 1"/>
                  <a:gd name="txT" fmla="*/ 0 h 20520"/>
                  <a:gd name="txR" fmla="*/ 1 w 1"/>
                  <a:gd name="txB" fmla="*/ 20520 h 20520"/>
                </a:gdLst>
                <a:ahLst/>
                <a:cxnLst>
                  <a:cxn ang="0">
                    <a:pos x="0" y="0"/>
                  </a:cxn>
                  <a:cxn ang="0">
                    <a:pos x="0" y="20520"/>
                  </a:cxn>
                  <a:cxn ang="0">
                    <a:pos x="1" y="20520"/>
                  </a:cxn>
                </a:cxnLst>
                <a:rect l="txL" t="txT" r="txR" b="txB"/>
                <a:pathLst>
                  <a:path w="1" h="20520">
                    <a:moveTo>
                      <a:pt x="0" y="0"/>
                    </a:moveTo>
                    <a:lnTo>
                      <a:pt x="0" y="20520"/>
                    </a:lnTo>
                    <a:lnTo>
                      <a:pt x="1" y="2052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19" name="Freeform 44"/>
              <p:cNvSpPr/>
              <p:nvPr/>
            </p:nvSpPr>
            <p:spPr>
              <a:xfrm>
                <a:off x="2850" y="1163"/>
                <a:ext cx="1" cy="1157"/>
              </a:xfrm>
              <a:custGeom>
                <a:avLst/>
                <a:gdLst>
                  <a:gd name="txL" fmla="*/ 0 w 1"/>
                  <a:gd name="txT" fmla="*/ 0 h 8322"/>
                  <a:gd name="txR" fmla="*/ 1 w 1"/>
                  <a:gd name="txB" fmla="*/ 8322 h 8322"/>
                </a:gdLst>
                <a:ahLst/>
                <a:cxnLst>
                  <a:cxn ang="0">
                    <a:pos x="0" y="0"/>
                  </a:cxn>
                  <a:cxn ang="0">
                    <a:pos x="0" y="8322"/>
                  </a:cxn>
                  <a:cxn ang="0">
                    <a:pos x="1" y="8322"/>
                  </a:cxn>
                </a:cxnLst>
                <a:rect l="txL" t="txT" r="txR" b="txB"/>
                <a:pathLst>
                  <a:path w="1" h="8322">
                    <a:moveTo>
                      <a:pt x="0" y="0"/>
                    </a:moveTo>
                    <a:lnTo>
                      <a:pt x="0" y="8322"/>
                    </a:lnTo>
                    <a:lnTo>
                      <a:pt x="1" y="8322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20" name="Freeform 45"/>
              <p:cNvSpPr/>
              <p:nvPr/>
            </p:nvSpPr>
            <p:spPr>
              <a:xfrm>
                <a:off x="3190" y="865"/>
                <a:ext cx="2" cy="1911"/>
              </a:xfrm>
              <a:custGeom>
                <a:avLst/>
                <a:gdLst>
                  <a:gd name="txL" fmla="*/ 0 w 1"/>
                  <a:gd name="txT" fmla="*/ 0 h 13750"/>
                  <a:gd name="txR" fmla="*/ 1 w 1"/>
                  <a:gd name="txB" fmla="*/ 13750 h 13750"/>
                </a:gdLst>
                <a:ahLst/>
                <a:cxnLst>
                  <a:cxn ang="0">
                    <a:pos x="0" y="0"/>
                  </a:cxn>
                  <a:cxn ang="0">
                    <a:pos x="0" y="13750"/>
                  </a:cxn>
                  <a:cxn ang="0">
                    <a:pos x="1" y="13750"/>
                  </a:cxn>
                </a:cxnLst>
                <a:rect l="txL" t="txT" r="txR" b="txB"/>
                <a:pathLst>
                  <a:path w="1" h="13750">
                    <a:moveTo>
                      <a:pt x="0" y="0"/>
                    </a:moveTo>
                    <a:lnTo>
                      <a:pt x="0" y="13750"/>
                    </a:lnTo>
                    <a:lnTo>
                      <a:pt x="1" y="1375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21" name="Freeform 46"/>
              <p:cNvSpPr/>
              <p:nvPr/>
            </p:nvSpPr>
            <p:spPr>
              <a:xfrm>
                <a:off x="3544" y="1618"/>
                <a:ext cx="1" cy="1634"/>
              </a:xfrm>
              <a:custGeom>
                <a:avLst/>
                <a:gdLst>
                  <a:gd name="txL" fmla="*/ 0 w 1"/>
                  <a:gd name="txT" fmla="*/ 0 h 11758"/>
                  <a:gd name="txR" fmla="*/ 1 w 1"/>
                  <a:gd name="txB" fmla="*/ 11758 h 11758"/>
                </a:gdLst>
                <a:ahLst/>
                <a:cxnLst>
                  <a:cxn ang="0">
                    <a:pos x="0" y="0"/>
                  </a:cxn>
                  <a:cxn ang="0">
                    <a:pos x="0" y="11758"/>
                  </a:cxn>
                  <a:cxn ang="0">
                    <a:pos x="1" y="11758"/>
                  </a:cxn>
                </a:cxnLst>
                <a:rect l="txL" t="txT" r="txR" b="txB"/>
                <a:pathLst>
                  <a:path w="1" h="11758">
                    <a:moveTo>
                      <a:pt x="0" y="0"/>
                    </a:moveTo>
                    <a:lnTo>
                      <a:pt x="0" y="11758"/>
                    </a:lnTo>
                    <a:lnTo>
                      <a:pt x="1" y="11758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22" name="Freeform 47"/>
              <p:cNvSpPr/>
              <p:nvPr/>
            </p:nvSpPr>
            <p:spPr>
              <a:xfrm>
                <a:off x="2839" y="1155"/>
                <a:ext cx="1571" cy="1"/>
              </a:xfrm>
              <a:custGeom>
                <a:avLst/>
                <a:gdLst>
                  <a:gd name="txL" fmla="*/ 0 w 11301"/>
                  <a:gd name="txT" fmla="*/ 0 h 1"/>
                  <a:gd name="txR" fmla="*/ 11301 w 1130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1300" y="0"/>
                  </a:cxn>
                  <a:cxn ang="0">
                    <a:pos x="11301" y="0"/>
                  </a:cxn>
                </a:cxnLst>
                <a:rect l="txL" t="txT" r="txR" b="txB"/>
                <a:pathLst>
                  <a:path w="11301" h="1">
                    <a:moveTo>
                      <a:pt x="0" y="0"/>
                    </a:moveTo>
                    <a:lnTo>
                      <a:pt x="11300" y="0"/>
                    </a:lnTo>
                    <a:lnTo>
                      <a:pt x="11301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23" name="Freeform 48"/>
              <p:cNvSpPr/>
              <p:nvPr/>
            </p:nvSpPr>
            <p:spPr>
              <a:xfrm>
                <a:off x="3544" y="1618"/>
                <a:ext cx="1797" cy="1"/>
              </a:xfrm>
              <a:custGeom>
                <a:avLst/>
                <a:gdLst>
                  <a:gd name="txL" fmla="*/ 0 w 12932"/>
                  <a:gd name="txT" fmla="*/ 0 h 1"/>
                  <a:gd name="txR" fmla="*/ 12932 w 12932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2930" y="0"/>
                  </a:cxn>
                  <a:cxn ang="0">
                    <a:pos x="12932" y="0"/>
                  </a:cxn>
                </a:cxnLst>
                <a:rect l="txL" t="txT" r="txR" b="txB"/>
                <a:pathLst>
                  <a:path w="12932" h="1">
                    <a:moveTo>
                      <a:pt x="0" y="0"/>
                    </a:moveTo>
                    <a:lnTo>
                      <a:pt x="12930" y="0"/>
                    </a:lnTo>
                    <a:lnTo>
                      <a:pt x="12932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24" name="Freeform 49"/>
              <p:cNvSpPr/>
              <p:nvPr/>
            </p:nvSpPr>
            <p:spPr>
              <a:xfrm>
                <a:off x="2850" y="2320"/>
                <a:ext cx="695" cy="932"/>
              </a:xfrm>
              <a:custGeom>
                <a:avLst/>
                <a:gdLst>
                  <a:gd name="txL" fmla="*/ 0 w 5000"/>
                  <a:gd name="txT" fmla="*/ 0 h 6715"/>
                  <a:gd name="txR" fmla="*/ 5000 w 5000"/>
                  <a:gd name="txB" fmla="*/ 6715 h 6715"/>
                </a:gdLst>
                <a:ahLst/>
                <a:cxnLst>
                  <a:cxn ang="0">
                    <a:pos x="0" y="0"/>
                  </a:cxn>
                  <a:cxn ang="0">
                    <a:pos x="4999" y="6715"/>
                  </a:cxn>
                  <a:cxn ang="0">
                    <a:pos x="5000" y="6715"/>
                  </a:cxn>
                </a:cxnLst>
                <a:rect l="txL" t="txT" r="txR" b="txB"/>
                <a:pathLst>
                  <a:path w="5000" h="6715">
                    <a:moveTo>
                      <a:pt x="0" y="0"/>
                    </a:moveTo>
                    <a:lnTo>
                      <a:pt x="4999" y="6715"/>
                    </a:lnTo>
                    <a:lnTo>
                      <a:pt x="5000" y="6715"/>
                    </a:lnTo>
                  </a:path>
                </a:pathLst>
              </a:custGeom>
              <a:solidFill>
                <a:srgbClr val="00FFFF"/>
              </a:solidFill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25" name="Freeform 50"/>
              <p:cNvSpPr/>
              <p:nvPr/>
            </p:nvSpPr>
            <p:spPr>
              <a:xfrm>
                <a:off x="4008" y="1917"/>
                <a:ext cx="1382" cy="1385"/>
              </a:xfrm>
              <a:custGeom>
                <a:avLst/>
                <a:gdLst>
                  <a:gd name="txL" fmla="*/ 0 w 9948"/>
                  <a:gd name="txT" fmla="*/ 0 h 9958"/>
                  <a:gd name="txR" fmla="*/ 9948 w 9948"/>
                  <a:gd name="txB" fmla="*/ 9958 h 9958"/>
                </a:gdLst>
                <a:ahLst/>
                <a:cxnLst>
                  <a:cxn ang="0">
                    <a:pos x="0" y="0"/>
                  </a:cxn>
                  <a:cxn ang="0">
                    <a:pos x="9947" y="9958"/>
                  </a:cxn>
                  <a:cxn ang="0">
                    <a:pos x="9948" y="9958"/>
                  </a:cxn>
                </a:cxnLst>
                <a:rect l="txL" t="txT" r="txR" b="txB"/>
                <a:pathLst>
                  <a:path w="9948" h="9958">
                    <a:moveTo>
                      <a:pt x="0" y="0"/>
                    </a:moveTo>
                    <a:lnTo>
                      <a:pt x="9947" y="9958"/>
                    </a:lnTo>
                    <a:lnTo>
                      <a:pt x="9948" y="9958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26" name="Freeform 51"/>
              <p:cNvSpPr/>
              <p:nvPr/>
            </p:nvSpPr>
            <p:spPr>
              <a:xfrm>
                <a:off x="2850" y="2320"/>
                <a:ext cx="1560" cy="1"/>
              </a:xfrm>
              <a:custGeom>
                <a:avLst/>
                <a:gdLst>
                  <a:gd name="txL" fmla="*/ 0 w 11221"/>
                  <a:gd name="txT" fmla="*/ 0 h 1"/>
                  <a:gd name="txR" fmla="*/ 11221 w 11221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1220" y="0"/>
                  </a:cxn>
                  <a:cxn ang="0">
                    <a:pos x="11221" y="0"/>
                  </a:cxn>
                </a:cxnLst>
                <a:rect l="txL" t="txT" r="txR" b="txB"/>
                <a:pathLst>
                  <a:path w="11221" h="1">
                    <a:moveTo>
                      <a:pt x="0" y="0"/>
                    </a:moveTo>
                    <a:lnTo>
                      <a:pt x="11220" y="0"/>
                    </a:lnTo>
                    <a:lnTo>
                      <a:pt x="11221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27" name="Freeform 52"/>
              <p:cNvSpPr/>
              <p:nvPr/>
            </p:nvSpPr>
            <p:spPr>
              <a:xfrm>
                <a:off x="3190" y="2776"/>
                <a:ext cx="1676" cy="1"/>
              </a:xfrm>
              <a:custGeom>
                <a:avLst/>
                <a:gdLst>
                  <a:gd name="txL" fmla="*/ 0 w 12059"/>
                  <a:gd name="txT" fmla="*/ 0 h 1"/>
                  <a:gd name="txR" fmla="*/ 12059 w 12059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12057" y="0"/>
                  </a:cxn>
                  <a:cxn ang="0">
                    <a:pos x="12059" y="0"/>
                  </a:cxn>
                </a:cxnLst>
                <a:rect l="txL" t="txT" r="txR" b="txB"/>
                <a:pathLst>
                  <a:path w="12059" h="1">
                    <a:moveTo>
                      <a:pt x="0" y="0"/>
                    </a:moveTo>
                    <a:lnTo>
                      <a:pt x="12057" y="0"/>
                    </a:lnTo>
                    <a:lnTo>
                      <a:pt x="12059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28" name="Freeform 53"/>
              <p:cNvSpPr/>
              <p:nvPr/>
            </p:nvSpPr>
            <p:spPr>
              <a:xfrm>
                <a:off x="3544" y="3252"/>
                <a:ext cx="1797" cy="3"/>
              </a:xfrm>
              <a:custGeom>
                <a:avLst/>
                <a:gdLst>
                  <a:gd name="txL" fmla="*/ 0 w 12932"/>
                  <a:gd name="txT" fmla="*/ 0 h 3"/>
                  <a:gd name="txR" fmla="*/ 12932 w 12932"/>
                  <a:gd name="txB" fmla="*/ 3 h 3"/>
                </a:gdLst>
                <a:ahLst/>
                <a:cxnLst>
                  <a:cxn ang="0">
                    <a:pos x="0" y="0"/>
                  </a:cxn>
                  <a:cxn ang="0">
                    <a:pos x="12930" y="0"/>
                  </a:cxn>
                  <a:cxn ang="0">
                    <a:pos x="12932" y="0"/>
                  </a:cxn>
                </a:cxnLst>
                <a:rect l="txL" t="txT" r="txR" b="txB"/>
                <a:pathLst>
                  <a:path w="12932" h="3">
                    <a:moveTo>
                      <a:pt x="0" y="0"/>
                    </a:moveTo>
                    <a:lnTo>
                      <a:pt x="12930" y="0"/>
                    </a:lnTo>
                    <a:lnTo>
                      <a:pt x="12932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29" name="Freeform 54"/>
              <p:cNvSpPr/>
              <p:nvPr/>
            </p:nvSpPr>
            <p:spPr>
              <a:xfrm>
                <a:off x="4866" y="865"/>
                <a:ext cx="1" cy="1911"/>
              </a:xfrm>
              <a:custGeom>
                <a:avLst/>
                <a:gdLst>
                  <a:gd name="txL" fmla="*/ 0 w 2"/>
                  <a:gd name="txT" fmla="*/ 0 h 13750"/>
                  <a:gd name="txR" fmla="*/ 2 w 2"/>
                  <a:gd name="txB" fmla="*/ 13750 h 13750"/>
                </a:gdLst>
                <a:ahLst/>
                <a:cxnLst>
                  <a:cxn ang="0">
                    <a:pos x="0" y="1375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2" h="13750">
                    <a:moveTo>
                      <a:pt x="0" y="1375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30" name="Freeform 55"/>
              <p:cNvSpPr/>
              <p:nvPr/>
            </p:nvSpPr>
            <p:spPr>
              <a:xfrm>
                <a:off x="5341" y="1618"/>
                <a:ext cx="1" cy="1634"/>
              </a:xfrm>
              <a:custGeom>
                <a:avLst/>
                <a:gdLst>
                  <a:gd name="txL" fmla="*/ 0 w 2"/>
                  <a:gd name="txT" fmla="*/ 0 h 11758"/>
                  <a:gd name="txR" fmla="*/ 2 w 2"/>
                  <a:gd name="txB" fmla="*/ 11758 h 11758"/>
                </a:gdLst>
                <a:ahLst/>
                <a:cxnLst>
                  <a:cxn ang="0">
                    <a:pos x="0" y="1175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txL" t="txT" r="txR" b="txB"/>
                <a:pathLst>
                  <a:path w="2" h="11758">
                    <a:moveTo>
                      <a:pt x="0" y="11758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31" name="Freeform 56"/>
              <p:cNvSpPr/>
              <p:nvPr/>
            </p:nvSpPr>
            <p:spPr>
              <a:xfrm>
                <a:off x="4410" y="1155"/>
                <a:ext cx="1" cy="1165"/>
              </a:xfrm>
              <a:custGeom>
                <a:avLst/>
                <a:gdLst>
                  <a:gd name="txL" fmla="*/ 0 w 1"/>
                  <a:gd name="txT" fmla="*/ 0 h 8375"/>
                  <a:gd name="txR" fmla="*/ 1 w 1"/>
                  <a:gd name="txB" fmla="*/ 8375 h 8375"/>
                </a:gdLst>
                <a:ahLst/>
                <a:cxnLst>
                  <a:cxn ang="0">
                    <a:pos x="0" y="8375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8375">
                    <a:moveTo>
                      <a:pt x="0" y="8375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8232" name="Group 57"/>
              <p:cNvGrpSpPr/>
              <p:nvPr/>
            </p:nvGrpSpPr>
            <p:grpSpPr>
              <a:xfrm>
                <a:off x="2930" y="2289"/>
                <a:ext cx="635" cy="805"/>
                <a:chOff x="2930" y="2289"/>
                <a:chExt cx="635" cy="805"/>
              </a:xfrm>
            </p:grpSpPr>
            <p:sp>
              <p:nvSpPr>
                <p:cNvPr id="8237" name="Rectangle 58"/>
                <p:cNvSpPr/>
                <p:nvPr/>
              </p:nvSpPr>
              <p:spPr>
                <a:xfrm>
                  <a:off x="3314" y="2769"/>
                  <a:ext cx="251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/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</a:t>
                  </a:r>
                </a:p>
              </p:txBody>
            </p:sp>
            <p:sp>
              <p:nvSpPr>
                <p:cNvPr id="8238" name="Rectangle 59"/>
                <p:cNvSpPr/>
                <p:nvPr/>
              </p:nvSpPr>
              <p:spPr>
                <a:xfrm>
                  <a:off x="2930" y="2289"/>
                  <a:ext cx="22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/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</a:t>
                  </a:r>
                  <a:endPara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Math1" pitchFamily="2" charset="2"/>
                  </a:endParaRPr>
                </a:p>
              </p:txBody>
            </p:sp>
            <p:sp>
              <p:nvSpPr>
                <p:cNvPr id="8239" name="Freeform 60"/>
                <p:cNvSpPr/>
                <p:nvPr/>
              </p:nvSpPr>
              <p:spPr>
                <a:xfrm>
                  <a:off x="3426" y="3055"/>
                  <a:ext cx="118" cy="39"/>
                </a:xfrm>
                <a:custGeom>
                  <a:avLst/>
                  <a:gdLst>
                    <a:gd name="txL" fmla="*/ 0 w 847"/>
                    <a:gd name="txT" fmla="*/ 0 h 282"/>
                    <a:gd name="txR" fmla="*/ 847 w 847"/>
                    <a:gd name="txB" fmla="*/ 282 h 282"/>
                  </a:gdLst>
                  <a:ahLst/>
                  <a:cxnLst>
                    <a:cxn ang="0">
                      <a:pos x="847" y="0"/>
                    </a:cxn>
                    <a:cxn ang="0">
                      <a:pos x="401" y="73"/>
                    </a:cxn>
                    <a:cxn ang="0">
                      <a:pos x="0" y="282"/>
                    </a:cxn>
                    <a:cxn ang="0">
                      <a:pos x="1" y="282"/>
                    </a:cxn>
                  </a:cxnLst>
                  <a:rect l="txL" t="txT" r="txR" b="txB"/>
                  <a:pathLst>
                    <a:path w="847" h="282">
                      <a:moveTo>
                        <a:pt x="847" y="0"/>
                      </a:moveTo>
                      <a:lnTo>
                        <a:pt x="401" y="73"/>
                      </a:lnTo>
                      <a:lnTo>
                        <a:pt x="0" y="282"/>
                      </a:lnTo>
                      <a:lnTo>
                        <a:pt x="1" y="282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8240" name="Freeform 61"/>
                <p:cNvSpPr/>
                <p:nvPr/>
              </p:nvSpPr>
              <p:spPr>
                <a:xfrm>
                  <a:off x="2968" y="2320"/>
                  <a:ext cx="79" cy="157"/>
                </a:xfrm>
                <a:custGeom>
                  <a:avLst/>
                  <a:gdLst>
                    <a:gd name="txL" fmla="*/ 0 w 571"/>
                    <a:gd name="txT" fmla="*/ 0 h 1137"/>
                    <a:gd name="txR" fmla="*/ 571 w 571"/>
                    <a:gd name="txB" fmla="*/ 1137 h 1137"/>
                  </a:gdLst>
                  <a:ahLst/>
                  <a:cxnLst>
                    <a:cxn ang="0">
                      <a:pos x="0" y="1137"/>
                    </a:cxn>
                    <a:cxn ang="0">
                      <a:pos x="420" y="636"/>
                    </a:cxn>
                    <a:cxn ang="0">
                      <a:pos x="570" y="0"/>
                    </a:cxn>
                    <a:cxn ang="0">
                      <a:pos x="571" y="0"/>
                    </a:cxn>
                  </a:cxnLst>
                  <a:rect l="txL" t="txT" r="txR" b="txB"/>
                  <a:pathLst>
                    <a:path w="571" h="1137">
                      <a:moveTo>
                        <a:pt x="0" y="1137"/>
                      </a:moveTo>
                      <a:lnTo>
                        <a:pt x="420" y="636"/>
                      </a:lnTo>
                      <a:lnTo>
                        <a:pt x="570" y="0"/>
                      </a:lnTo>
                      <a:lnTo>
                        <a:pt x="571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8233" name="Text Box 62"/>
              <p:cNvSpPr txBox="1"/>
              <p:nvPr/>
            </p:nvSpPr>
            <p:spPr>
              <a:xfrm>
                <a:off x="4802" y="633"/>
                <a:ext cx="45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 </a:t>
                </a:r>
              </a:p>
            </p:txBody>
          </p:sp>
          <p:sp>
            <p:nvSpPr>
              <p:cNvPr id="8234" name="Text Box 63"/>
              <p:cNvSpPr txBox="1"/>
              <p:nvPr/>
            </p:nvSpPr>
            <p:spPr>
              <a:xfrm>
                <a:off x="3453" y="3156"/>
                <a:ext cx="337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8235" name="Text Box 64"/>
              <p:cNvSpPr txBox="1"/>
              <p:nvPr/>
            </p:nvSpPr>
            <p:spPr>
              <a:xfrm>
                <a:off x="5328" y="1392"/>
                <a:ext cx="37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8236" name="Text Box 65"/>
              <p:cNvSpPr txBox="1"/>
              <p:nvPr/>
            </p:nvSpPr>
            <p:spPr>
              <a:xfrm>
                <a:off x="3513" y="1392"/>
                <a:ext cx="54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</a:p>
            </p:txBody>
          </p:sp>
        </p:grpSp>
        <p:sp>
          <p:nvSpPr>
            <p:cNvPr id="8204" name="Rectangle 66"/>
            <p:cNvSpPr/>
            <p:nvPr/>
          </p:nvSpPr>
          <p:spPr>
            <a:xfrm>
              <a:off x="4043" y="3033"/>
              <a:ext cx="3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8205" name="Rectangle 67"/>
            <p:cNvSpPr/>
            <p:nvPr/>
          </p:nvSpPr>
          <p:spPr>
            <a:xfrm>
              <a:off x="2600" y="1509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8206" name="Rectangle 68"/>
            <p:cNvSpPr/>
            <p:nvPr/>
          </p:nvSpPr>
          <p:spPr>
            <a:xfrm>
              <a:off x="4095" y="313"/>
              <a:ext cx="2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</a:p>
          </p:txBody>
        </p:sp>
        <p:sp>
          <p:nvSpPr>
            <p:cNvPr id="8207" name="Rectangle 69"/>
            <p:cNvSpPr/>
            <p:nvPr/>
          </p:nvSpPr>
          <p:spPr>
            <a:xfrm>
              <a:off x="5344" y="1491"/>
              <a:ext cx="31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sp>
        <p:nvSpPr>
          <p:cNvPr id="8202" name="Rectangle 7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各类平面的投影特性－投影面垂直面</a:t>
            </a:r>
            <a:r>
              <a:rPr lang="zh-CN" altLang="en-US" i="0" dirty="0">
                <a:solidFill>
                  <a:srgbClr val="C00060"/>
                </a:solidFill>
                <a:latin typeface="仿宋_GB2312" pitchFamily="49" charset="-122"/>
                <a:ea typeface="仿宋_GB2312" pitchFamily="49" charset="-122"/>
              </a:rPr>
              <a:t>－铅垂面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35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535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5355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5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5355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556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28E651-B3F5-4F38-B545-8A3EDD9AA70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9221" name="Group 2"/>
          <p:cNvGrpSpPr/>
          <p:nvPr/>
        </p:nvGrpSpPr>
        <p:grpSpPr>
          <a:xfrm>
            <a:off x="-20637" y="741363"/>
            <a:ext cx="4643437" cy="4140200"/>
            <a:chOff x="1412" y="427"/>
            <a:chExt cx="3775" cy="3751"/>
          </a:xfrm>
        </p:grpSpPr>
        <p:sp>
          <p:nvSpPr>
            <p:cNvPr id="9283" name="AutoShape 3"/>
            <p:cNvSpPr/>
            <p:nvPr/>
          </p:nvSpPr>
          <p:spPr>
            <a:xfrm flipH="1">
              <a:off x="1698" y="2527"/>
              <a:ext cx="3203" cy="1406"/>
            </a:xfrm>
            <a:prstGeom prst="parallelogram">
              <a:avLst>
                <a:gd name="adj" fmla="val 88825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284" name="AutoShape 4"/>
            <p:cNvSpPr/>
            <p:nvPr/>
          </p:nvSpPr>
          <p:spPr>
            <a:xfrm rot="-5400000">
              <a:off x="2580" y="1607"/>
              <a:ext cx="3398" cy="1264"/>
            </a:xfrm>
            <a:prstGeom prst="parallelogram">
              <a:avLst>
                <a:gd name="adj" fmla="val 11075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285" name="Rectangle 5"/>
            <p:cNvSpPr/>
            <p:nvPr/>
          </p:nvSpPr>
          <p:spPr>
            <a:xfrm>
              <a:off x="1690" y="529"/>
              <a:ext cx="1960" cy="199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286" name="Text Box 6"/>
            <p:cNvSpPr txBox="1"/>
            <p:nvPr/>
          </p:nvSpPr>
          <p:spPr>
            <a:xfrm>
              <a:off x="3740" y="427"/>
              <a:ext cx="254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Z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9287" name="Text Box 7"/>
            <p:cNvSpPr txBox="1"/>
            <p:nvPr/>
          </p:nvSpPr>
          <p:spPr>
            <a:xfrm>
              <a:off x="4931" y="3764"/>
              <a:ext cx="256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Y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9288" name="Text Box 8"/>
            <p:cNvSpPr txBox="1"/>
            <p:nvPr/>
          </p:nvSpPr>
          <p:spPr>
            <a:xfrm>
              <a:off x="1412" y="2379"/>
              <a:ext cx="256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X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381000" y="914400"/>
            <a:ext cx="3390900" cy="3492500"/>
            <a:chOff x="240" y="576"/>
            <a:chExt cx="2136" cy="2200"/>
          </a:xfrm>
        </p:grpSpPr>
        <p:sp>
          <p:nvSpPr>
            <p:cNvPr id="9278" name="Freeform 10"/>
            <p:cNvSpPr/>
            <p:nvPr/>
          </p:nvSpPr>
          <p:spPr>
            <a:xfrm>
              <a:off x="240" y="576"/>
              <a:ext cx="2136" cy="2200"/>
            </a:xfrm>
            <a:custGeom>
              <a:avLst/>
              <a:gdLst>
                <a:gd name="txL" fmla="*/ 0 w 2136"/>
                <a:gd name="txT" fmla="*/ 0 h 2200"/>
                <a:gd name="txR" fmla="*/ 2136 w 2136"/>
                <a:gd name="txB" fmla="*/ 2200 h 2200"/>
              </a:gdLst>
              <a:ahLst/>
              <a:cxnLst>
                <a:cxn ang="0">
                  <a:pos x="0" y="1344"/>
                </a:cxn>
                <a:cxn ang="0">
                  <a:pos x="1200" y="0"/>
                </a:cxn>
                <a:cxn ang="0">
                  <a:pos x="1360" y="168"/>
                </a:cxn>
                <a:cxn ang="0">
                  <a:pos x="1584" y="408"/>
                </a:cxn>
                <a:cxn ang="0">
                  <a:pos x="1824" y="616"/>
                </a:cxn>
                <a:cxn ang="0">
                  <a:pos x="2136" y="920"/>
                </a:cxn>
                <a:cxn ang="0">
                  <a:pos x="2040" y="1240"/>
                </a:cxn>
                <a:cxn ang="0">
                  <a:pos x="1880" y="1400"/>
                </a:cxn>
                <a:cxn ang="0">
                  <a:pos x="1752" y="1528"/>
                </a:cxn>
                <a:cxn ang="0">
                  <a:pos x="1656" y="1624"/>
                </a:cxn>
                <a:cxn ang="0">
                  <a:pos x="1560" y="1728"/>
                </a:cxn>
                <a:cxn ang="0">
                  <a:pos x="1328" y="1864"/>
                </a:cxn>
                <a:cxn ang="0">
                  <a:pos x="1176" y="2008"/>
                </a:cxn>
                <a:cxn ang="0">
                  <a:pos x="1128" y="2040"/>
                </a:cxn>
                <a:cxn ang="0">
                  <a:pos x="984" y="2200"/>
                </a:cxn>
                <a:cxn ang="0">
                  <a:pos x="664" y="2008"/>
                </a:cxn>
                <a:cxn ang="0">
                  <a:pos x="560" y="1816"/>
                </a:cxn>
                <a:cxn ang="0">
                  <a:pos x="288" y="1640"/>
                </a:cxn>
                <a:cxn ang="0">
                  <a:pos x="192" y="1488"/>
                </a:cxn>
                <a:cxn ang="0">
                  <a:pos x="0" y="1344"/>
                </a:cxn>
              </a:cxnLst>
              <a:rect l="txL" t="txT" r="txR" b="txB"/>
              <a:pathLst>
                <a:path w="2136" h="2200">
                  <a:moveTo>
                    <a:pt x="0" y="1344"/>
                  </a:moveTo>
                  <a:lnTo>
                    <a:pt x="1200" y="0"/>
                  </a:lnTo>
                  <a:lnTo>
                    <a:pt x="1360" y="168"/>
                  </a:lnTo>
                  <a:lnTo>
                    <a:pt x="1584" y="408"/>
                  </a:lnTo>
                  <a:lnTo>
                    <a:pt x="1824" y="616"/>
                  </a:lnTo>
                  <a:lnTo>
                    <a:pt x="2136" y="920"/>
                  </a:lnTo>
                  <a:lnTo>
                    <a:pt x="2040" y="1240"/>
                  </a:lnTo>
                  <a:lnTo>
                    <a:pt x="1880" y="1400"/>
                  </a:lnTo>
                  <a:lnTo>
                    <a:pt x="1752" y="1528"/>
                  </a:lnTo>
                  <a:lnTo>
                    <a:pt x="1656" y="1624"/>
                  </a:lnTo>
                  <a:lnTo>
                    <a:pt x="1560" y="1728"/>
                  </a:lnTo>
                  <a:lnTo>
                    <a:pt x="1328" y="1864"/>
                  </a:lnTo>
                  <a:lnTo>
                    <a:pt x="1176" y="2008"/>
                  </a:lnTo>
                  <a:lnTo>
                    <a:pt x="1128" y="2040"/>
                  </a:lnTo>
                  <a:lnTo>
                    <a:pt x="984" y="2200"/>
                  </a:lnTo>
                  <a:lnTo>
                    <a:pt x="664" y="2008"/>
                  </a:lnTo>
                  <a:lnTo>
                    <a:pt x="560" y="1816"/>
                  </a:lnTo>
                  <a:lnTo>
                    <a:pt x="288" y="1640"/>
                  </a:lnTo>
                  <a:lnTo>
                    <a:pt x="192" y="1488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279" name="Text Box 11"/>
            <p:cNvSpPr txBox="1"/>
            <p:nvPr/>
          </p:nvSpPr>
          <p:spPr>
            <a:xfrm>
              <a:off x="1656" y="1992"/>
              <a:ext cx="34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</a:p>
          </p:txBody>
        </p:sp>
        <p:sp>
          <p:nvSpPr>
            <p:cNvPr id="9280" name="Text Box 12"/>
            <p:cNvSpPr txBox="1"/>
            <p:nvPr/>
          </p:nvSpPr>
          <p:spPr>
            <a:xfrm>
              <a:off x="744" y="792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Q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  <p:sp>
          <p:nvSpPr>
            <p:cNvPr id="9281" name="Freeform 13"/>
            <p:cNvSpPr/>
            <p:nvPr/>
          </p:nvSpPr>
          <p:spPr>
            <a:xfrm>
              <a:off x="240" y="1820"/>
              <a:ext cx="92" cy="100"/>
            </a:xfrm>
            <a:custGeom>
              <a:avLst/>
              <a:gdLst>
                <a:gd name="txL" fmla="*/ 0 w 92"/>
                <a:gd name="txT" fmla="*/ 0 h 100"/>
                <a:gd name="txR" fmla="*/ 92 w 92"/>
                <a:gd name="txB" fmla="*/ 100 h 100"/>
              </a:gdLst>
              <a:ahLst/>
              <a:cxnLst>
                <a:cxn ang="0">
                  <a:pos x="92" y="0"/>
                </a:cxn>
                <a:cxn ang="0">
                  <a:pos x="0" y="100"/>
                </a:cxn>
              </a:cxnLst>
              <a:rect l="txL" t="txT" r="txR" b="txB"/>
              <a:pathLst>
                <a:path w="92" h="100">
                  <a:moveTo>
                    <a:pt x="92" y="0"/>
                  </a:moveTo>
                  <a:lnTo>
                    <a:pt x="0" y="100"/>
                  </a:lnTo>
                </a:path>
              </a:pathLst>
            </a:custGeom>
            <a:noFill/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9282" name="Freeform 14"/>
            <p:cNvSpPr/>
            <p:nvPr/>
          </p:nvSpPr>
          <p:spPr>
            <a:xfrm>
              <a:off x="1336" y="576"/>
              <a:ext cx="104" cy="116"/>
            </a:xfrm>
            <a:custGeom>
              <a:avLst/>
              <a:gdLst>
                <a:gd name="txL" fmla="*/ 0 w 104"/>
                <a:gd name="txT" fmla="*/ 0 h 116"/>
                <a:gd name="txR" fmla="*/ 104 w 104"/>
                <a:gd name="txB" fmla="*/ 116 h 116"/>
              </a:gdLst>
              <a:ahLst/>
              <a:cxnLst>
                <a:cxn ang="0">
                  <a:pos x="104" y="0"/>
                </a:cxn>
                <a:cxn ang="0">
                  <a:pos x="0" y="116"/>
                </a:cxn>
              </a:cxnLst>
              <a:rect l="txL" t="txT" r="txR" b="txB"/>
              <a:pathLst>
                <a:path w="104" h="116">
                  <a:moveTo>
                    <a:pt x="104" y="0"/>
                  </a:moveTo>
                  <a:lnTo>
                    <a:pt x="0" y="116"/>
                  </a:lnTo>
                </a:path>
              </a:pathLst>
            </a:custGeom>
            <a:noFill/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536591" name="Rectangle 15"/>
          <p:cNvSpPr>
            <a:spLocks noGrp="1"/>
          </p:cNvSpPr>
          <p:nvPr>
            <p:ph idx="1"/>
          </p:nvPr>
        </p:nvSpPr>
        <p:spPr>
          <a:xfrm>
            <a:off x="76200" y="4625975"/>
            <a:ext cx="9067800" cy="2130425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080808"/>
                </a:solidFill>
              </a:rPr>
              <a:t>        </a:t>
            </a:r>
            <a:r>
              <a:rPr lang="zh-CN" altLang="en-US" sz="2800" b="1" dirty="0">
                <a:solidFill>
                  <a:srgbClr val="080808"/>
                </a:solidFill>
              </a:rPr>
              <a:t>投影特性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       </a:t>
            </a:r>
            <a:r>
              <a:rPr lang="en-US" altLang="zh-CN" sz="2800" b="1" dirty="0">
                <a:solidFill>
                  <a:srgbClr val="080808"/>
                </a:solidFill>
              </a:rPr>
              <a:t>(1)  a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dirty="0">
                <a:solidFill>
                  <a:srgbClr val="080808"/>
                </a:solidFill>
              </a:rPr>
              <a:t>b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dirty="0">
                <a:solidFill>
                  <a:srgbClr val="080808"/>
                </a:solidFill>
              </a:rPr>
              <a:t>c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zh-CN" altLang="en-US" sz="2800" b="1" dirty="0">
                <a:solidFill>
                  <a:srgbClr val="080808"/>
                </a:solidFill>
              </a:rPr>
              <a:t>重影为一条线</a:t>
            </a:r>
            <a:r>
              <a:rPr lang="en-US" altLang="zh-CN" sz="2800" b="1" dirty="0">
                <a:solidFill>
                  <a:srgbClr val="080808"/>
                </a:solidFill>
              </a:rPr>
              <a:t>;</a:t>
            </a:r>
          </a:p>
          <a:p>
            <a:pPr eaLnBrk="1" hangingPunct="1">
              <a:buNone/>
            </a:pPr>
            <a:r>
              <a:rPr lang="en-US" altLang="zh-CN" sz="2800" b="1" dirty="0">
                <a:solidFill>
                  <a:srgbClr val="080808"/>
                </a:solidFill>
              </a:rPr>
              <a:t>        (2)  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en-US" altLang="zh-CN" sz="2800" b="1" dirty="0">
                <a:solidFill>
                  <a:srgbClr val="080808"/>
                </a:solidFill>
              </a:rPr>
              <a:t> abc</a:t>
            </a:r>
            <a:r>
              <a:rPr lang="zh-CN" altLang="en-US" sz="2800" b="1" dirty="0">
                <a:solidFill>
                  <a:srgbClr val="080808"/>
                </a:solidFill>
              </a:rPr>
              <a:t>、 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a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dirty="0">
                <a:solidFill>
                  <a:srgbClr val="080808"/>
                </a:solidFill>
              </a:rPr>
              <a:t>b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dirty="0">
                <a:solidFill>
                  <a:srgbClr val="080808"/>
                </a:solidFill>
              </a:rPr>
              <a:t>c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为 </a:t>
            </a:r>
            <a:r>
              <a:rPr lang="en-US" altLang="zh-CN" sz="2800" b="1" dirty="0">
                <a:solidFill>
                  <a:srgbClr val="080808"/>
                </a:solidFill>
              </a:rPr>
              <a:t>ABC</a:t>
            </a:r>
            <a:r>
              <a:rPr lang="zh-CN" altLang="en-US" sz="2800" b="1" dirty="0">
                <a:solidFill>
                  <a:srgbClr val="080808"/>
                </a:solidFill>
              </a:rPr>
              <a:t>的类似形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       </a:t>
            </a:r>
            <a:r>
              <a:rPr lang="en-US" altLang="zh-CN" sz="2800" b="1" dirty="0">
                <a:solidFill>
                  <a:srgbClr val="080808"/>
                </a:solidFill>
              </a:rPr>
              <a:t>(3)  a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dirty="0">
                <a:solidFill>
                  <a:srgbClr val="080808"/>
                </a:solidFill>
              </a:rPr>
              <a:t>b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dirty="0">
                <a:solidFill>
                  <a:srgbClr val="080808"/>
                </a:solidFill>
              </a:rPr>
              <a:t>c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zh-CN" altLang="en-US" sz="2800" b="1" dirty="0">
                <a:solidFill>
                  <a:srgbClr val="080808"/>
                </a:solidFill>
              </a:rPr>
              <a:t>与</a:t>
            </a:r>
            <a:r>
              <a:rPr lang="en-US" altLang="zh-CN" sz="2800" b="1" dirty="0">
                <a:solidFill>
                  <a:srgbClr val="080808"/>
                </a:solidFill>
              </a:rPr>
              <a:t>OX</a:t>
            </a:r>
            <a:r>
              <a:rPr lang="zh-CN" altLang="en-US" sz="2800" b="1" dirty="0">
                <a:solidFill>
                  <a:srgbClr val="080808"/>
                </a:solidFill>
              </a:rPr>
              <a:t>、</a:t>
            </a:r>
            <a:r>
              <a:rPr lang="en-US" altLang="zh-CN" sz="2800" b="1" dirty="0">
                <a:solidFill>
                  <a:srgbClr val="080808"/>
                </a:solidFill>
              </a:rPr>
              <a:t>OZ</a:t>
            </a:r>
            <a:r>
              <a:rPr lang="zh-CN" altLang="en-US" sz="2800" b="1" dirty="0">
                <a:solidFill>
                  <a:srgbClr val="080808"/>
                </a:solidFill>
              </a:rPr>
              <a:t>的夹角</a:t>
            </a:r>
            <a:r>
              <a:rPr lang="zh-CN" altLang="zh-CN" sz="2800" b="1" dirty="0">
                <a:solidFill>
                  <a:srgbClr val="080808"/>
                </a:solidFill>
              </a:rPr>
              <a:t>反映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α</a:t>
            </a:r>
            <a:r>
              <a:rPr lang="zh-CN" altLang="en-US" sz="2800" b="1" dirty="0">
                <a:solidFill>
                  <a:srgbClr val="080808"/>
                </a:solidFill>
                <a:sym typeface="Math1" pitchFamily="2" charset="2"/>
              </a:rPr>
              <a:t>、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 </a:t>
            </a:r>
            <a:r>
              <a:rPr lang="zh-CN" altLang="en-US" sz="2800" b="1" dirty="0">
                <a:solidFill>
                  <a:srgbClr val="080808"/>
                </a:solidFill>
                <a:sym typeface="Math1" pitchFamily="2" charset="2"/>
              </a:rPr>
              <a:t>角的真实大小                   </a:t>
            </a:r>
          </a:p>
        </p:txBody>
      </p:sp>
      <p:grpSp>
        <p:nvGrpSpPr>
          <p:cNvPr id="4" name="Group 16"/>
          <p:cNvGrpSpPr/>
          <p:nvPr/>
        </p:nvGrpSpPr>
        <p:grpSpPr>
          <a:xfrm>
            <a:off x="266700" y="895350"/>
            <a:ext cx="3581400" cy="3067050"/>
            <a:chOff x="168" y="564"/>
            <a:chExt cx="2256" cy="1932"/>
          </a:xfrm>
        </p:grpSpPr>
        <p:grpSp>
          <p:nvGrpSpPr>
            <p:cNvPr id="9265" name="Group 17"/>
            <p:cNvGrpSpPr/>
            <p:nvPr/>
          </p:nvGrpSpPr>
          <p:grpSpPr>
            <a:xfrm>
              <a:off x="168" y="564"/>
              <a:ext cx="2256" cy="1932"/>
              <a:chOff x="168" y="564"/>
              <a:chExt cx="2256" cy="1932"/>
            </a:xfrm>
          </p:grpSpPr>
          <p:sp>
            <p:nvSpPr>
              <p:cNvPr id="9267" name="Text Box 18"/>
              <p:cNvSpPr txBox="1"/>
              <p:nvPr/>
            </p:nvSpPr>
            <p:spPr>
              <a:xfrm>
                <a:off x="816" y="1272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grpSp>
            <p:nvGrpSpPr>
              <p:cNvPr id="9268" name="Group 19"/>
              <p:cNvGrpSpPr/>
              <p:nvPr/>
            </p:nvGrpSpPr>
            <p:grpSpPr>
              <a:xfrm>
                <a:off x="168" y="564"/>
                <a:ext cx="2256" cy="1932"/>
                <a:chOff x="168" y="564"/>
                <a:chExt cx="2256" cy="1932"/>
              </a:xfrm>
            </p:grpSpPr>
            <p:sp>
              <p:nvSpPr>
                <p:cNvPr id="9269" name="Text Box 20"/>
                <p:cNvSpPr txBox="1"/>
                <p:nvPr/>
              </p:nvSpPr>
              <p:spPr>
                <a:xfrm>
                  <a:off x="168" y="1536"/>
                  <a:ext cx="384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</a:t>
                  </a:r>
                  <a:endPara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70" name="Freeform 21"/>
                <p:cNvSpPr/>
                <p:nvPr/>
              </p:nvSpPr>
              <p:spPr>
                <a:xfrm>
                  <a:off x="818" y="1540"/>
                  <a:ext cx="1204" cy="716"/>
                </a:xfrm>
                <a:custGeom>
                  <a:avLst/>
                  <a:gdLst>
                    <a:gd name="txL" fmla="*/ 0 w 1204"/>
                    <a:gd name="txT" fmla="*/ 0 h 716"/>
                    <a:gd name="txR" fmla="*/ 1204 w 1204"/>
                    <a:gd name="txB" fmla="*/ 716 h 716"/>
                  </a:gdLst>
                  <a:ahLst/>
                  <a:cxnLst>
                    <a:cxn ang="0">
                      <a:pos x="0" y="716"/>
                    </a:cxn>
                    <a:cxn ang="0">
                      <a:pos x="1204" y="42"/>
                    </a:cxn>
                    <a:cxn ang="0">
                      <a:pos x="100" y="0"/>
                    </a:cxn>
                    <a:cxn ang="0">
                      <a:pos x="0" y="716"/>
                    </a:cxn>
                  </a:cxnLst>
                  <a:rect l="txL" t="txT" r="txR" b="txB"/>
                  <a:pathLst>
                    <a:path w="1204" h="716">
                      <a:moveTo>
                        <a:pt x="0" y="716"/>
                      </a:moveTo>
                      <a:lnTo>
                        <a:pt x="1204" y="42"/>
                      </a:lnTo>
                      <a:lnTo>
                        <a:pt x="100" y="0"/>
                      </a:lnTo>
                      <a:lnTo>
                        <a:pt x="0" y="716"/>
                      </a:lnTo>
                      <a:close/>
                    </a:path>
                  </a:pathLst>
                </a:custGeom>
                <a:solidFill>
                  <a:srgbClr val="00FFFF"/>
                </a:solidFill>
                <a:ln w="38100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271" name="Freeform 22"/>
                <p:cNvSpPr/>
                <p:nvPr/>
              </p:nvSpPr>
              <p:spPr>
                <a:xfrm>
                  <a:off x="360" y="1800"/>
                  <a:ext cx="456" cy="456"/>
                </a:xfrm>
                <a:custGeom>
                  <a:avLst/>
                  <a:gdLst>
                    <a:gd name="txL" fmla="*/ 0 w 456"/>
                    <a:gd name="txT" fmla="*/ 0 h 456"/>
                    <a:gd name="txR" fmla="*/ 456 w 456"/>
                    <a:gd name="txB" fmla="*/ 456 h 456"/>
                  </a:gdLst>
                  <a:ahLst/>
                  <a:cxnLst>
                    <a:cxn ang="0">
                      <a:pos x="456" y="456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456" h="456">
                      <a:moveTo>
                        <a:pt x="456" y="456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272" name="Freeform 23"/>
                <p:cNvSpPr/>
                <p:nvPr/>
              </p:nvSpPr>
              <p:spPr>
                <a:xfrm>
                  <a:off x="744" y="1368"/>
                  <a:ext cx="168" cy="168"/>
                </a:xfrm>
                <a:custGeom>
                  <a:avLst/>
                  <a:gdLst>
                    <a:gd name="txL" fmla="*/ 0 w 168"/>
                    <a:gd name="txT" fmla="*/ 0 h 168"/>
                    <a:gd name="txR" fmla="*/ 168 w 168"/>
                    <a:gd name="txB" fmla="*/ 168 h 168"/>
                  </a:gdLst>
                  <a:ahLst/>
                  <a:cxnLst>
                    <a:cxn ang="0">
                      <a:pos x="168" y="168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168" h="168">
                      <a:moveTo>
                        <a:pt x="168" y="168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9273" name="Line 24"/>
                <p:cNvSpPr/>
                <p:nvPr/>
              </p:nvSpPr>
              <p:spPr>
                <a:xfrm flipH="1" flipV="1">
                  <a:off x="1248" y="816"/>
                  <a:ext cx="768" cy="76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9274" name="Text Box 25"/>
                <p:cNvSpPr txBox="1"/>
                <p:nvPr/>
              </p:nvSpPr>
              <p:spPr>
                <a:xfrm>
                  <a:off x="768" y="2208"/>
                  <a:ext cx="43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</a:p>
              </p:txBody>
            </p:sp>
            <p:sp>
              <p:nvSpPr>
                <p:cNvPr id="9275" name="Text Box 26"/>
                <p:cNvSpPr txBox="1"/>
                <p:nvPr/>
              </p:nvSpPr>
              <p:spPr>
                <a:xfrm>
                  <a:off x="480" y="1140"/>
                  <a:ext cx="384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</a:t>
                  </a:r>
                  <a:endPara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76" name="Text Box 27"/>
                <p:cNvSpPr txBox="1"/>
                <p:nvPr/>
              </p:nvSpPr>
              <p:spPr>
                <a:xfrm>
                  <a:off x="1044" y="564"/>
                  <a:ext cx="384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</a:t>
                  </a:r>
                  <a:endPara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77" name="Text Box 28"/>
                <p:cNvSpPr txBox="1"/>
                <p:nvPr/>
              </p:nvSpPr>
              <p:spPr>
                <a:xfrm>
                  <a:off x="1992" y="1428"/>
                  <a:ext cx="43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</a:p>
              </p:txBody>
            </p:sp>
          </p:grpSp>
        </p:grpSp>
        <p:sp>
          <p:nvSpPr>
            <p:cNvPr id="9266" name="Freeform 29"/>
            <p:cNvSpPr/>
            <p:nvPr/>
          </p:nvSpPr>
          <p:spPr>
            <a:xfrm>
              <a:off x="352" y="800"/>
              <a:ext cx="892" cy="992"/>
            </a:xfrm>
            <a:custGeom>
              <a:avLst/>
              <a:gdLst>
                <a:gd name="txL" fmla="*/ 0 w 892"/>
                <a:gd name="txT" fmla="*/ 0 h 992"/>
                <a:gd name="txR" fmla="*/ 892 w 892"/>
                <a:gd name="txB" fmla="*/ 992 h 992"/>
              </a:gdLst>
              <a:ahLst/>
              <a:cxnLst>
                <a:cxn ang="0">
                  <a:pos x="0" y="992"/>
                </a:cxn>
                <a:cxn ang="0">
                  <a:pos x="892" y="0"/>
                </a:cxn>
              </a:cxnLst>
              <a:rect l="txL" t="txT" r="txR" b="txB"/>
              <a:pathLst>
                <a:path w="892" h="992">
                  <a:moveTo>
                    <a:pt x="0" y="992"/>
                  </a:moveTo>
                  <a:lnTo>
                    <a:pt x="892" y="0"/>
                  </a:lnTo>
                </a:path>
              </a:pathLst>
            </a:custGeom>
            <a:noFill/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30"/>
          <p:cNvGrpSpPr/>
          <p:nvPr/>
        </p:nvGrpSpPr>
        <p:grpSpPr>
          <a:xfrm>
            <a:off x="4281488" y="652463"/>
            <a:ext cx="4862512" cy="4833937"/>
            <a:chOff x="2619" y="502"/>
            <a:chExt cx="3063" cy="3045"/>
          </a:xfrm>
        </p:grpSpPr>
        <p:grpSp>
          <p:nvGrpSpPr>
            <p:cNvPr id="9227" name="Group 31"/>
            <p:cNvGrpSpPr/>
            <p:nvPr/>
          </p:nvGrpSpPr>
          <p:grpSpPr>
            <a:xfrm>
              <a:off x="2693" y="648"/>
              <a:ext cx="2989" cy="2832"/>
              <a:chOff x="2693" y="648"/>
              <a:chExt cx="2989" cy="2832"/>
            </a:xfrm>
          </p:grpSpPr>
          <p:sp>
            <p:nvSpPr>
              <p:cNvPr id="9232" name="Text Box 32"/>
              <p:cNvSpPr txBox="1"/>
              <p:nvPr/>
            </p:nvSpPr>
            <p:spPr>
              <a:xfrm>
                <a:off x="5161" y="664"/>
                <a:ext cx="52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grpSp>
            <p:nvGrpSpPr>
              <p:cNvPr id="9233" name="Group 33"/>
              <p:cNvGrpSpPr/>
              <p:nvPr/>
            </p:nvGrpSpPr>
            <p:grpSpPr>
              <a:xfrm>
                <a:off x="2693" y="648"/>
                <a:ext cx="2810" cy="2832"/>
                <a:chOff x="2693" y="648"/>
                <a:chExt cx="2810" cy="2832"/>
              </a:xfrm>
            </p:grpSpPr>
            <p:grpSp>
              <p:nvGrpSpPr>
                <p:cNvPr id="9234" name="Group 34"/>
                <p:cNvGrpSpPr/>
                <p:nvPr/>
              </p:nvGrpSpPr>
              <p:grpSpPr>
                <a:xfrm>
                  <a:off x="2739" y="726"/>
                  <a:ext cx="2764" cy="2686"/>
                  <a:chOff x="2739" y="726"/>
                  <a:chExt cx="2764" cy="2686"/>
                </a:xfrm>
              </p:grpSpPr>
              <p:sp>
                <p:nvSpPr>
                  <p:cNvPr id="9245" name="Freeform 35"/>
                  <p:cNvSpPr/>
                  <p:nvPr/>
                </p:nvSpPr>
                <p:spPr>
                  <a:xfrm>
                    <a:off x="3666" y="876"/>
                    <a:ext cx="1" cy="2378"/>
                  </a:xfrm>
                  <a:custGeom>
                    <a:avLst/>
                    <a:gdLst>
                      <a:gd name="txL" fmla="*/ 0 w 1"/>
                      <a:gd name="txT" fmla="*/ 0 h 16435"/>
                      <a:gd name="txR" fmla="*/ 1 w 1"/>
                      <a:gd name="txB" fmla="*/ 16435 h 1643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6435"/>
                      </a:cxn>
                      <a:cxn ang="0">
                        <a:pos x="1" y="16435"/>
                      </a:cxn>
                    </a:cxnLst>
                    <a:rect l="txL" t="txT" r="txR" b="txB"/>
                    <a:pathLst>
                      <a:path w="1" h="16435">
                        <a:moveTo>
                          <a:pt x="0" y="0"/>
                        </a:moveTo>
                        <a:lnTo>
                          <a:pt x="0" y="16435"/>
                        </a:lnTo>
                        <a:lnTo>
                          <a:pt x="1" y="16435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46" name="Freeform 36"/>
                  <p:cNvSpPr/>
                  <p:nvPr/>
                </p:nvSpPr>
                <p:spPr>
                  <a:xfrm>
                    <a:off x="3344" y="1160"/>
                    <a:ext cx="1" cy="1129"/>
                  </a:xfrm>
                  <a:custGeom>
                    <a:avLst/>
                    <a:gdLst>
                      <a:gd name="txL" fmla="*/ 0 w 1"/>
                      <a:gd name="txT" fmla="*/ 0 h 7803"/>
                      <a:gd name="txR" fmla="*/ 1 w 1"/>
                      <a:gd name="txB" fmla="*/ 7803 h 7803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7803"/>
                      </a:cxn>
                      <a:cxn ang="0">
                        <a:pos x="1" y="7803"/>
                      </a:cxn>
                    </a:cxnLst>
                    <a:rect l="txL" t="txT" r="txR" b="txB"/>
                    <a:pathLst>
                      <a:path w="1" h="7803">
                        <a:moveTo>
                          <a:pt x="0" y="0"/>
                        </a:moveTo>
                        <a:lnTo>
                          <a:pt x="0" y="7803"/>
                        </a:lnTo>
                        <a:lnTo>
                          <a:pt x="1" y="7803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47" name="Freeform 37"/>
                  <p:cNvSpPr/>
                  <p:nvPr/>
                </p:nvSpPr>
                <p:spPr>
                  <a:xfrm>
                    <a:off x="2873" y="1574"/>
                    <a:ext cx="2" cy="1047"/>
                  </a:xfrm>
                  <a:custGeom>
                    <a:avLst/>
                    <a:gdLst>
                      <a:gd name="txL" fmla="*/ 0 w 1"/>
                      <a:gd name="txT" fmla="*/ 0 h 7231"/>
                      <a:gd name="txR" fmla="*/ 1 w 1"/>
                      <a:gd name="txB" fmla="*/ 7231 h 723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7231"/>
                      </a:cxn>
                      <a:cxn ang="0">
                        <a:pos x="1" y="7231"/>
                      </a:cxn>
                    </a:cxnLst>
                    <a:rect l="txL" t="txT" r="txR" b="txB"/>
                    <a:pathLst>
                      <a:path w="1" h="7231">
                        <a:moveTo>
                          <a:pt x="0" y="0"/>
                        </a:moveTo>
                        <a:lnTo>
                          <a:pt x="0" y="7231"/>
                        </a:lnTo>
                        <a:lnTo>
                          <a:pt x="1" y="7231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48" name="Freeform 38"/>
                  <p:cNvSpPr/>
                  <p:nvPr/>
                </p:nvSpPr>
                <p:spPr>
                  <a:xfrm>
                    <a:off x="3666" y="876"/>
                    <a:ext cx="1537" cy="1"/>
                  </a:xfrm>
                  <a:custGeom>
                    <a:avLst/>
                    <a:gdLst>
                      <a:gd name="txL" fmla="*/ 0 w 10621"/>
                      <a:gd name="txT" fmla="*/ 0 h 1"/>
                      <a:gd name="txR" fmla="*/ 10621 w 1062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0620" y="0"/>
                      </a:cxn>
                      <a:cxn ang="0">
                        <a:pos x="10621" y="0"/>
                      </a:cxn>
                    </a:cxnLst>
                    <a:rect l="txL" t="txT" r="txR" b="txB"/>
                    <a:pathLst>
                      <a:path w="10621" h="1">
                        <a:moveTo>
                          <a:pt x="0" y="0"/>
                        </a:moveTo>
                        <a:lnTo>
                          <a:pt x="10620" y="0"/>
                        </a:lnTo>
                        <a:lnTo>
                          <a:pt x="10621" y="0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49" name="Freeform 39"/>
                  <p:cNvSpPr/>
                  <p:nvPr/>
                </p:nvSpPr>
                <p:spPr>
                  <a:xfrm>
                    <a:off x="2873" y="1574"/>
                    <a:ext cx="1698" cy="1"/>
                  </a:xfrm>
                  <a:custGeom>
                    <a:avLst/>
                    <a:gdLst>
                      <a:gd name="txL" fmla="*/ 0 w 11728"/>
                      <a:gd name="txT" fmla="*/ 0 h 1"/>
                      <a:gd name="txR" fmla="*/ 11728 w 11728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1727" y="0"/>
                      </a:cxn>
                      <a:cxn ang="0">
                        <a:pos x="11728" y="0"/>
                      </a:cxn>
                    </a:cxnLst>
                    <a:rect l="txL" t="txT" r="txR" b="txB"/>
                    <a:pathLst>
                      <a:path w="11728" h="1">
                        <a:moveTo>
                          <a:pt x="0" y="0"/>
                        </a:moveTo>
                        <a:lnTo>
                          <a:pt x="11727" y="0"/>
                        </a:lnTo>
                        <a:lnTo>
                          <a:pt x="11728" y="0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50" name="Freeform 40"/>
                  <p:cNvSpPr/>
                  <p:nvPr/>
                </p:nvSpPr>
                <p:spPr>
                  <a:xfrm>
                    <a:off x="3336" y="2289"/>
                    <a:ext cx="903" cy="1"/>
                  </a:xfrm>
                  <a:custGeom>
                    <a:avLst/>
                    <a:gdLst>
                      <a:gd name="txL" fmla="*/ 0 w 6233"/>
                      <a:gd name="txT" fmla="*/ 0 h 1"/>
                      <a:gd name="txR" fmla="*/ 6233 w 6233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6232" y="0"/>
                      </a:cxn>
                      <a:cxn ang="0">
                        <a:pos x="6233" y="0"/>
                      </a:cxn>
                    </a:cxnLst>
                    <a:rect l="txL" t="txT" r="txR" b="txB"/>
                    <a:pathLst>
                      <a:path w="6233" h="1">
                        <a:moveTo>
                          <a:pt x="0" y="0"/>
                        </a:moveTo>
                        <a:lnTo>
                          <a:pt x="6232" y="0"/>
                        </a:lnTo>
                        <a:lnTo>
                          <a:pt x="6233" y="0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51" name="Freeform 41"/>
                  <p:cNvSpPr/>
                  <p:nvPr/>
                </p:nvSpPr>
                <p:spPr>
                  <a:xfrm>
                    <a:off x="3666" y="3254"/>
                    <a:ext cx="1537" cy="2"/>
                  </a:xfrm>
                  <a:custGeom>
                    <a:avLst/>
                    <a:gdLst>
                      <a:gd name="txL" fmla="*/ 0 w 10621"/>
                      <a:gd name="txT" fmla="*/ 0 h 1"/>
                      <a:gd name="txR" fmla="*/ 10621 w 1062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0620" y="1"/>
                      </a:cxn>
                      <a:cxn ang="0">
                        <a:pos x="10621" y="1"/>
                      </a:cxn>
                    </a:cxnLst>
                    <a:rect l="txL" t="txT" r="txR" b="txB"/>
                    <a:pathLst>
                      <a:path w="10621" h="1">
                        <a:moveTo>
                          <a:pt x="0" y="0"/>
                        </a:moveTo>
                        <a:lnTo>
                          <a:pt x="10620" y="1"/>
                        </a:lnTo>
                        <a:lnTo>
                          <a:pt x="10621" y="1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52" name="Freeform 42"/>
                  <p:cNvSpPr/>
                  <p:nvPr/>
                </p:nvSpPr>
                <p:spPr>
                  <a:xfrm>
                    <a:off x="2873" y="2289"/>
                    <a:ext cx="793" cy="965"/>
                  </a:xfrm>
                  <a:custGeom>
                    <a:avLst/>
                    <a:gdLst>
                      <a:gd name="txL" fmla="*/ 0 w 5478"/>
                      <a:gd name="txT" fmla="*/ 0 h 6671"/>
                      <a:gd name="txR" fmla="*/ 5478 w 5478"/>
                      <a:gd name="txB" fmla="*/ 6671 h 6671"/>
                    </a:gdLst>
                    <a:ahLst/>
                    <a:cxnLst>
                      <a:cxn ang="0">
                        <a:pos x="0" y="2295"/>
                      </a:cxn>
                      <a:cxn ang="0">
                        <a:pos x="3202" y="0"/>
                      </a:cxn>
                      <a:cxn ang="0">
                        <a:pos x="5478" y="6671"/>
                      </a:cxn>
                      <a:cxn ang="0">
                        <a:pos x="0" y="2295"/>
                      </a:cxn>
                      <a:cxn ang="0">
                        <a:pos x="1" y="2295"/>
                      </a:cxn>
                    </a:cxnLst>
                    <a:rect l="txL" t="txT" r="txR" b="txB"/>
                    <a:pathLst>
                      <a:path w="5478" h="6671">
                        <a:moveTo>
                          <a:pt x="0" y="2295"/>
                        </a:moveTo>
                        <a:lnTo>
                          <a:pt x="3202" y="0"/>
                        </a:lnTo>
                        <a:lnTo>
                          <a:pt x="5478" y="6671"/>
                        </a:lnTo>
                        <a:lnTo>
                          <a:pt x="0" y="2295"/>
                        </a:lnTo>
                        <a:lnTo>
                          <a:pt x="1" y="2295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53" name="Freeform 43"/>
                  <p:cNvSpPr/>
                  <p:nvPr/>
                </p:nvSpPr>
                <p:spPr>
                  <a:xfrm>
                    <a:off x="2873" y="876"/>
                    <a:ext cx="793" cy="698"/>
                  </a:xfrm>
                  <a:custGeom>
                    <a:avLst/>
                    <a:gdLst>
                      <a:gd name="txL" fmla="*/ 0 w 5479"/>
                      <a:gd name="txT" fmla="*/ 0 h 4828"/>
                      <a:gd name="txR" fmla="*/ 5479 w 5479"/>
                      <a:gd name="txB" fmla="*/ 4828 h 4828"/>
                    </a:gdLst>
                    <a:ahLst/>
                    <a:cxnLst>
                      <a:cxn ang="0">
                        <a:pos x="0" y="4828"/>
                      </a:cxn>
                      <a:cxn ang="0">
                        <a:pos x="5478" y="0"/>
                      </a:cxn>
                      <a:cxn ang="0">
                        <a:pos x="5479" y="0"/>
                      </a:cxn>
                    </a:cxnLst>
                    <a:rect l="txL" t="txT" r="txR" b="txB"/>
                    <a:pathLst>
                      <a:path w="5479" h="4828">
                        <a:moveTo>
                          <a:pt x="0" y="4828"/>
                        </a:moveTo>
                        <a:lnTo>
                          <a:pt x="5478" y="0"/>
                        </a:lnTo>
                        <a:lnTo>
                          <a:pt x="5479" y="0"/>
                        </a:lnTo>
                      </a:path>
                    </a:pathLst>
                  </a:custGeom>
                  <a:solidFill>
                    <a:srgbClr val="00FFFF"/>
                  </a:solidFill>
                  <a:ln w="38100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54" name="Freeform 44"/>
                  <p:cNvSpPr/>
                  <p:nvPr/>
                </p:nvSpPr>
                <p:spPr>
                  <a:xfrm>
                    <a:off x="3344" y="1160"/>
                    <a:ext cx="895" cy="1"/>
                  </a:xfrm>
                  <a:custGeom>
                    <a:avLst/>
                    <a:gdLst>
                      <a:gd name="txL" fmla="*/ 0 w 6181"/>
                      <a:gd name="txT" fmla="*/ 0 h 1"/>
                      <a:gd name="txR" fmla="*/ 6181 w 6181"/>
                      <a:gd name="txB" fmla="*/ 1 h 1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6180" y="0"/>
                      </a:cxn>
                      <a:cxn ang="0">
                        <a:pos x="6181" y="0"/>
                      </a:cxn>
                    </a:cxnLst>
                    <a:rect l="txL" t="txT" r="txR" b="txB"/>
                    <a:pathLst>
                      <a:path w="6181" h="1">
                        <a:moveTo>
                          <a:pt x="0" y="0"/>
                        </a:moveTo>
                        <a:lnTo>
                          <a:pt x="6180" y="0"/>
                        </a:lnTo>
                        <a:lnTo>
                          <a:pt x="6181" y="0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55" name="Freeform 45"/>
                  <p:cNvSpPr/>
                  <p:nvPr/>
                </p:nvSpPr>
                <p:spPr>
                  <a:xfrm>
                    <a:off x="2873" y="2621"/>
                    <a:ext cx="1698" cy="2"/>
                  </a:xfrm>
                  <a:custGeom>
                    <a:avLst/>
                    <a:gdLst>
                      <a:gd name="txL" fmla="*/ 0 w 11728"/>
                      <a:gd name="txT" fmla="*/ 0 h 2"/>
                      <a:gd name="txR" fmla="*/ 11728 w 11728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1727" y="0"/>
                      </a:cxn>
                      <a:cxn ang="0">
                        <a:pos x="11728" y="0"/>
                      </a:cxn>
                    </a:cxnLst>
                    <a:rect l="txL" t="txT" r="txR" b="txB"/>
                    <a:pathLst>
                      <a:path w="11728" h="2">
                        <a:moveTo>
                          <a:pt x="0" y="0"/>
                        </a:moveTo>
                        <a:lnTo>
                          <a:pt x="11727" y="0"/>
                        </a:lnTo>
                        <a:lnTo>
                          <a:pt x="11728" y="0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56" name="Freeform 46"/>
                  <p:cNvSpPr/>
                  <p:nvPr/>
                </p:nvSpPr>
                <p:spPr>
                  <a:xfrm>
                    <a:off x="2739" y="2092"/>
                    <a:ext cx="2764" cy="2"/>
                  </a:xfrm>
                  <a:custGeom>
                    <a:avLst/>
                    <a:gdLst>
                      <a:gd name="txL" fmla="*/ 0 w 19093"/>
                      <a:gd name="txT" fmla="*/ 0 h 2"/>
                      <a:gd name="txR" fmla="*/ 19093 w 19093"/>
                      <a:gd name="txB" fmla="*/ 2 h 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19092" y="0"/>
                      </a:cxn>
                      <a:cxn ang="0">
                        <a:pos x="19093" y="0"/>
                      </a:cxn>
                    </a:cxnLst>
                    <a:rect l="txL" t="txT" r="txR" b="txB"/>
                    <a:pathLst>
                      <a:path w="19093" h="2">
                        <a:moveTo>
                          <a:pt x="0" y="0"/>
                        </a:moveTo>
                        <a:lnTo>
                          <a:pt x="19092" y="0"/>
                        </a:lnTo>
                        <a:lnTo>
                          <a:pt x="19093" y="0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57" name="Freeform 47"/>
                  <p:cNvSpPr/>
                  <p:nvPr/>
                </p:nvSpPr>
                <p:spPr>
                  <a:xfrm>
                    <a:off x="4042" y="726"/>
                    <a:ext cx="1" cy="2686"/>
                  </a:xfrm>
                  <a:custGeom>
                    <a:avLst/>
                    <a:gdLst>
                      <a:gd name="txL" fmla="*/ 0 w 1"/>
                      <a:gd name="txT" fmla="*/ 0 h 18562"/>
                      <a:gd name="txR" fmla="*/ 1 w 1"/>
                      <a:gd name="txB" fmla="*/ 18562 h 18562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0" y="18562"/>
                      </a:cxn>
                      <a:cxn ang="0">
                        <a:pos x="1" y="18562"/>
                      </a:cxn>
                    </a:cxnLst>
                    <a:rect l="txL" t="txT" r="txR" b="txB"/>
                    <a:pathLst>
                      <a:path w="1" h="18562">
                        <a:moveTo>
                          <a:pt x="0" y="0"/>
                        </a:moveTo>
                        <a:lnTo>
                          <a:pt x="0" y="18562"/>
                        </a:lnTo>
                        <a:lnTo>
                          <a:pt x="1" y="18562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58" name="Freeform 48"/>
                  <p:cNvSpPr/>
                  <p:nvPr/>
                </p:nvSpPr>
                <p:spPr>
                  <a:xfrm>
                    <a:off x="4042" y="2092"/>
                    <a:ext cx="1255" cy="1256"/>
                  </a:xfrm>
                  <a:custGeom>
                    <a:avLst/>
                    <a:gdLst>
                      <a:gd name="txL" fmla="*/ 0 w 8666"/>
                      <a:gd name="txT" fmla="*/ 0 h 8675"/>
                      <a:gd name="txR" fmla="*/ 8666 w 8666"/>
                      <a:gd name="txB" fmla="*/ 8675 h 8675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8665" y="8675"/>
                      </a:cxn>
                      <a:cxn ang="0">
                        <a:pos x="8666" y="8675"/>
                      </a:cxn>
                    </a:cxnLst>
                    <a:rect l="txL" t="txT" r="txR" b="txB"/>
                    <a:pathLst>
                      <a:path w="8666" h="8675">
                        <a:moveTo>
                          <a:pt x="0" y="0"/>
                        </a:moveTo>
                        <a:lnTo>
                          <a:pt x="8665" y="8675"/>
                        </a:lnTo>
                        <a:lnTo>
                          <a:pt x="8666" y="8675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59" name="Freeform 49"/>
                  <p:cNvSpPr/>
                  <p:nvPr/>
                </p:nvSpPr>
                <p:spPr>
                  <a:xfrm>
                    <a:off x="4239" y="1160"/>
                    <a:ext cx="1" cy="1129"/>
                  </a:xfrm>
                  <a:custGeom>
                    <a:avLst/>
                    <a:gdLst>
                      <a:gd name="txL" fmla="*/ 0 w 1"/>
                      <a:gd name="txT" fmla="*/ 0 h 7803"/>
                      <a:gd name="txR" fmla="*/ 1 w 1"/>
                      <a:gd name="txB" fmla="*/ 7803 h 7803"/>
                    </a:gdLst>
                    <a:ahLst/>
                    <a:cxnLst>
                      <a:cxn ang="0">
                        <a:pos x="0" y="7803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7803">
                        <a:moveTo>
                          <a:pt x="0" y="7803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60" name="Freeform 50"/>
                  <p:cNvSpPr/>
                  <p:nvPr/>
                </p:nvSpPr>
                <p:spPr>
                  <a:xfrm>
                    <a:off x="4571" y="1574"/>
                    <a:ext cx="2" cy="1047"/>
                  </a:xfrm>
                  <a:custGeom>
                    <a:avLst/>
                    <a:gdLst>
                      <a:gd name="txL" fmla="*/ 0 w 1"/>
                      <a:gd name="txT" fmla="*/ 0 h 7231"/>
                      <a:gd name="txR" fmla="*/ 1 w 1"/>
                      <a:gd name="txB" fmla="*/ 7231 h 7231"/>
                    </a:gdLst>
                    <a:ahLst/>
                    <a:cxnLst>
                      <a:cxn ang="0">
                        <a:pos x="0" y="7231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7231">
                        <a:moveTo>
                          <a:pt x="0" y="7231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61" name="Freeform 51"/>
                  <p:cNvSpPr/>
                  <p:nvPr/>
                </p:nvSpPr>
                <p:spPr>
                  <a:xfrm>
                    <a:off x="5203" y="876"/>
                    <a:ext cx="2" cy="2378"/>
                  </a:xfrm>
                  <a:custGeom>
                    <a:avLst/>
                    <a:gdLst>
                      <a:gd name="txL" fmla="*/ 0 w 1"/>
                      <a:gd name="txT" fmla="*/ 0 h 16436"/>
                      <a:gd name="txR" fmla="*/ 1 w 1"/>
                      <a:gd name="txB" fmla="*/ 16436 h 16436"/>
                    </a:gdLst>
                    <a:ahLst/>
                    <a:cxnLst>
                      <a:cxn ang="0">
                        <a:pos x="0" y="16436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1" h="16436">
                        <a:moveTo>
                          <a:pt x="0" y="16436"/>
                        </a:move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62" name="Freeform 52"/>
                  <p:cNvSpPr/>
                  <p:nvPr/>
                </p:nvSpPr>
                <p:spPr>
                  <a:xfrm>
                    <a:off x="4239" y="876"/>
                    <a:ext cx="964" cy="698"/>
                  </a:xfrm>
                  <a:custGeom>
                    <a:avLst/>
                    <a:gdLst>
                      <a:gd name="txL" fmla="*/ 0 w 6664"/>
                      <a:gd name="txT" fmla="*/ 0 h 4828"/>
                      <a:gd name="txR" fmla="*/ 6664 w 6664"/>
                      <a:gd name="txB" fmla="*/ 4828 h 4828"/>
                    </a:gdLst>
                    <a:ahLst/>
                    <a:cxnLst>
                      <a:cxn ang="0">
                        <a:pos x="0" y="1961"/>
                      </a:cxn>
                      <a:cxn ang="0">
                        <a:pos x="2293" y="4828"/>
                      </a:cxn>
                      <a:cxn ang="0">
                        <a:pos x="6664" y="0"/>
                      </a:cxn>
                      <a:cxn ang="0">
                        <a:pos x="0" y="1961"/>
                      </a:cxn>
                      <a:cxn ang="0">
                        <a:pos x="1" y="1961"/>
                      </a:cxn>
                    </a:cxnLst>
                    <a:rect l="txL" t="txT" r="txR" b="txB"/>
                    <a:pathLst>
                      <a:path w="6664" h="4828">
                        <a:moveTo>
                          <a:pt x="0" y="1961"/>
                        </a:moveTo>
                        <a:lnTo>
                          <a:pt x="2293" y="4828"/>
                        </a:lnTo>
                        <a:lnTo>
                          <a:pt x="6664" y="0"/>
                        </a:lnTo>
                        <a:lnTo>
                          <a:pt x="0" y="1961"/>
                        </a:lnTo>
                        <a:lnTo>
                          <a:pt x="1" y="1961"/>
                        </a:lnTo>
                      </a:path>
                    </a:pathLst>
                  </a:custGeom>
                  <a:noFill/>
                  <a:ln w="38100" cap="flat" cmpd="sng">
                    <a:solidFill>
                      <a:srgbClr val="FF3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63" name="Freeform 53"/>
                  <p:cNvSpPr/>
                  <p:nvPr/>
                </p:nvSpPr>
                <p:spPr>
                  <a:xfrm>
                    <a:off x="3007" y="1457"/>
                    <a:ext cx="45" cy="117"/>
                  </a:xfrm>
                  <a:custGeom>
                    <a:avLst/>
                    <a:gdLst>
                      <a:gd name="txL" fmla="*/ 0 w 308"/>
                      <a:gd name="txT" fmla="*/ 0 h 816"/>
                      <a:gd name="txR" fmla="*/ 308 w 308"/>
                      <a:gd name="txB" fmla="*/ 816 h 816"/>
                    </a:gdLst>
                    <a:ahLst/>
                    <a:cxnLst>
                      <a:cxn ang="0">
                        <a:pos x="308" y="816"/>
                      </a:cxn>
                      <a:cxn ang="0">
                        <a:pos x="228" y="380"/>
                      </a:cxn>
                      <a:cxn ang="0">
                        <a:pos x="0" y="0"/>
                      </a:cxn>
                      <a:cxn ang="0">
                        <a:pos x="1" y="0"/>
                      </a:cxn>
                    </a:cxnLst>
                    <a:rect l="txL" t="txT" r="txR" b="txB"/>
                    <a:pathLst>
                      <a:path w="308" h="816">
                        <a:moveTo>
                          <a:pt x="308" y="816"/>
                        </a:moveTo>
                        <a:lnTo>
                          <a:pt x="228" y="380"/>
                        </a:lnTo>
                        <a:lnTo>
                          <a:pt x="0" y="0"/>
                        </a:lnTo>
                        <a:lnTo>
                          <a:pt x="1" y="0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264" name="Freeform 54"/>
                  <p:cNvSpPr/>
                  <p:nvPr/>
                </p:nvSpPr>
                <p:spPr>
                  <a:xfrm>
                    <a:off x="3531" y="994"/>
                    <a:ext cx="135" cy="60"/>
                  </a:xfrm>
                  <a:custGeom>
                    <a:avLst/>
                    <a:gdLst>
                      <a:gd name="txL" fmla="*/ 0 w 928"/>
                      <a:gd name="txT" fmla="*/ 0 h 419"/>
                      <a:gd name="txR" fmla="*/ 928 w 928"/>
                      <a:gd name="txB" fmla="*/ 419 h 419"/>
                    </a:gdLst>
                    <a:ahLst/>
                    <a:cxnLst>
                      <a:cxn ang="0">
                        <a:pos x="0" y="0"/>
                      </a:cxn>
                      <a:cxn ang="0">
                        <a:pos x="419" y="310"/>
                      </a:cxn>
                      <a:cxn ang="0">
                        <a:pos x="927" y="419"/>
                      </a:cxn>
                      <a:cxn ang="0">
                        <a:pos x="928" y="419"/>
                      </a:cxn>
                    </a:cxnLst>
                    <a:rect l="txL" t="txT" r="txR" b="txB"/>
                    <a:pathLst>
                      <a:path w="928" h="419">
                        <a:moveTo>
                          <a:pt x="0" y="0"/>
                        </a:moveTo>
                        <a:lnTo>
                          <a:pt x="419" y="310"/>
                        </a:lnTo>
                        <a:lnTo>
                          <a:pt x="927" y="419"/>
                        </a:lnTo>
                        <a:lnTo>
                          <a:pt x="928" y="419"/>
                        </a:lnTo>
                      </a:path>
                    </a:pathLst>
                  </a:custGeom>
                  <a:noFill/>
                  <a:ln w="127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 dirty="0">
                      <a:latin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9235" name="Rectangle 55"/>
                <p:cNvSpPr/>
                <p:nvPr/>
              </p:nvSpPr>
              <p:spPr>
                <a:xfrm>
                  <a:off x="3412" y="924"/>
                  <a:ext cx="195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/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</a:t>
                  </a:r>
                </a:p>
              </p:txBody>
            </p:sp>
            <p:sp>
              <p:nvSpPr>
                <p:cNvPr id="9236" name="Rectangle 56"/>
                <p:cNvSpPr/>
                <p:nvPr/>
              </p:nvSpPr>
              <p:spPr>
                <a:xfrm>
                  <a:off x="3018" y="1296"/>
                  <a:ext cx="297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/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</a:t>
                  </a:r>
                </a:p>
              </p:txBody>
            </p:sp>
            <p:sp>
              <p:nvSpPr>
                <p:cNvPr id="9237" name="Text Box 57"/>
                <p:cNvSpPr txBox="1"/>
                <p:nvPr/>
              </p:nvSpPr>
              <p:spPr>
                <a:xfrm>
                  <a:off x="3137" y="968"/>
                  <a:ext cx="52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None/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'</a:t>
                  </a:r>
                </a:p>
              </p:txBody>
            </p:sp>
            <p:sp>
              <p:nvSpPr>
                <p:cNvPr id="9238" name="Text Box 58"/>
                <p:cNvSpPr txBox="1"/>
                <p:nvPr/>
              </p:nvSpPr>
              <p:spPr>
                <a:xfrm>
                  <a:off x="3608" y="648"/>
                  <a:ext cx="521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None/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'</a:t>
                  </a:r>
                  <a:endPara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9" name="Text Box 59"/>
                <p:cNvSpPr txBox="1"/>
                <p:nvPr/>
              </p:nvSpPr>
              <p:spPr>
                <a:xfrm>
                  <a:off x="4086" y="914"/>
                  <a:ext cx="521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None/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"</a:t>
                  </a:r>
                </a:p>
              </p:txBody>
            </p:sp>
            <p:sp>
              <p:nvSpPr>
                <p:cNvPr id="9240" name="Text Box 60"/>
                <p:cNvSpPr txBox="1"/>
                <p:nvPr/>
              </p:nvSpPr>
              <p:spPr>
                <a:xfrm>
                  <a:off x="3603" y="3192"/>
                  <a:ext cx="52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</a:p>
              </p:txBody>
            </p:sp>
            <p:sp>
              <p:nvSpPr>
                <p:cNvPr id="9241" name="Text Box 61"/>
                <p:cNvSpPr txBox="1"/>
                <p:nvPr/>
              </p:nvSpPr>
              <p:spPr>
                <a:xfrm>
                  <a:off x="3168" y="2069"/>
                  <a:ext cx="521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</a:p>
              </p:txBody>
            </p:sp>
            <p:sp>
              <p:nvSpPr>
                <p:cNvPr id="9242" name="Text Box 62"/>
                <p:cNvSpPr txBox="1"/>
                <p:nvPr/>
              </p:nvSpPr>
              <p:spPr>
                <a:xfrm>
                  <a:off x="4554" y="1450"/>
                  <a:ext cx="521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None/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"</a:t>
                  </a:r>
                  <a:endPara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43" name="Text Box 63"/>
                <p:cNvSpPr txBox="1"/>
                <p:nvPr/>
              </p:nvSpPr>
              <p:spPr>
                <a:xfrm>
                  <a:off x="2693" y="1391"/>
                  <a:ext cx="521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None/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'</a:t>
                  </a:r>
                  <a:endPara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44" name="Text Box 64"/>
                <p:cNvSpPr txBox="1"/>
                <p:nvPr/>
              </p:nvSpPr>
              <p:spPr>
                <a:xfrm>
                  <a:off x="2704" y="2470"/>
                  <a:ext cx="522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c</a:t>
                  </a:r>
                </a:p>
              </p:txBody>
            </p:sp>
          </p:grpSp>
        </p:grpSp>
        <p:sp>
          <p:nvSpPr>
            <p:cNvPr id="9228" name="Rectangle 65"/>
            <p:cNvSpPr/>
            <p:nvPr/>
          </p:nvSpPr>
          <p:spPr>
            <a:xfrm>
              <a:off x="4025" y="3259"/>
              <a:ext cx="3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9229" name="Rectangle 66"/>
            <p:cNvSpPr/>
            <p:nvPr/>
          </p:nvSpPr>
          <p:spPr>
            <a:xfrm>
              <a:off x="2619" y="1836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9230" name="Rectangle 67"/>
            <p:cNvSpPr/>
            <p:nvPr/>
          </p:nvSpPr>
          <p:spPr>
            <a:xfrm>
              <a:off x="4041" y="502"/>
              <a:ext cx="2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</a:p>
          </p:txBody>
        </p:sp>
        <p:sp>
          <p:nvSpPr>
            <p:cNvPr id="9231" name="Rectangle 68"/>
            <p:cNvSpPr/>
            <p:nvPr/>
          </p:nvSpPr>
          <p:spPr>
            <a:xfrm>
              <a:off x="5281" y="1854"/>
              <a:ext cx="31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sp>
        <p:nvSpPr>
          <p:cNvPr id="9226" name="Rectangle 6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各类平面的投影特性－投影面垂直面</a:t>
            </a:r>
            <a:r>
              <a:rPr lang="zh-CN" altLang="en-US" i="0" dirty="0">
                <a:solidFill>
                  <a:srgbClr val="C00060"/>
                </a:solidFill>
                <a:latin typeface="仿宋_GB2312" pitchFamily="49" charset="-122"/>
                <a:ea typeface="仿宋_GB2312" pitchFamily="49" charset="-122"/>
              </a:rPr>
              <a:t>－正垂面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36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536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5365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5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5365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659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F5AF78-4826-492E-A4EE-235CE79181E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10245" name="Group 2"/>
          <p:cNvGrpSpPr/>
          <p:nvPr/>
        </p:nvGrpSpPr>
        <p:grpSpPr>
          <a:xfrm>
            <a:off x="-20637" y="741363"/>
            <a:ext cx="4643437" cy="4140200"/>
            <a:chOff x="1412" y="427"/>
            <a:chExt cx="3775" cy="3751"/>
          </a:xfrm>
        </p:grpSpPr>
        <p:sp>
          <p:nvSpPr>
            <p:cNvPr id="10306" name="AutoShape 3"/>
            <p:cNvSpPr/>
            <p:nvPr/>
          </p:nvSpPr>
          <p:spPr>
            <a:xfrm flipH="1">
              <a:off x="1698" y="2527"/>
              <a:ext cx="3203" cy="1406"/>
            </a:xfrm>
            <a:prstGeom prst="parallelogram">
              <a:avLst>
                <a:gd name="adj" fmla="val 88825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307" name="AutoShape 4"/>
            <p:cNvSpPr/>
            <p:nvPr/>
          </p:nvSpPr>
          <p:spPr>
            <a:xfrm rot="-5400000">
              <a:off x="2580" y="1607"/>
              <a:ext cx="3398" cy="1264"/>
            </a:xfrm>
            <a:prstGeom prst="parallelogram">
              <a:avLst>
                <a:gd name="adj" fmla="val 11075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308" name="Rectangle 5"/>
            <p:cNvSpPr/>
            <p:nvPr/>
          </p:nvSpPr>
          <p:spPr>
            <a:xfrm>
              <a:off x="1690" y="529"/>
              <a:ext cx="1960" cy="199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309" name="Text Box 6"/>
            <p:cNvSpPr txBox="1"/>
            <p:nvPr/>
          </p:nvSpPr>
          <p:spPr>
            <a:xfrm>
              <a:off x="3740" y="427"/>
              <a:ext cx="254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Z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0310" name="Text Box 7"/>
            <p:cNvSpPr txBox="1"/>
            <p:nvPr/>
          </p:nvSpPr>
          <p:spPr>
            <a:xfrm>
              <a:off x="4931" y="3764"/>
              <a:ext cx="256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Y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0311" name="Text Box 8"/>
            <p:cNvSpPr txBox="1"/>
            <p:nvPr/>
          </p:nvSpPr>
          <p:spPr>
            <a:xfrm>
              <a:off x="1412" y="2379"/>
              <a:ext cx="256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X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485775" y="1219200"/>
            <a:ext cx="3409950" cy="3048000"/>
            <a:chOff x="144" y="768"/>
            <a:chExt cx="2148" cy="1920"/>
          </a:xfrm>
        </p:grpSpPr>
        <p:sp>
          <p:nvSpPr>
            <p:cNvPr id="10301" name="Text Box 10"/>
            <p:cNvSpPr txBox="1"/>
            <p:nvPr/>
          </p:nvSpPr>
          <p:spPr>
            <a:xfrm>
              <a:off x="1536" y="768"/>
              <a:ext cx="75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W</a:t>
              </a:r>
            </a:p>
          </p:txBody>
        </p:sp>
        <p:sp>
          <p:nvSpPr>
            <p:cNvPr id="10302" name="Freeform 11"/>
            <p:cNvSpPr/>
            <p:nvPr/>
          </p:nvSpPr>
          <p:spPr>
            <a:xfrm>
              <a:off x="144" y="768"/>
              <a:ext cx="2064" cy="1920"/>
            </a:xfrm>
            <a:custGeom>
              <a:avLst/>
              <a:gdLst>
                <a:gd name="txL" fmla="*/ 0 w 2064"/>
                <a:gd name="txT" fmla="*/ 0 h 1920"/>
                <a:gd name="txR" fmla="*/ 2064 w 2064"/>
                <a:gd name="txB" fmla="*/ 1920 h 1920"/>
              </a:gdLst>
              <a:ahLst/>
              <a:cxnLst>
                <a:cxn ang="0">
                  <a:pos x="1392" y="0"/>
                </a:cxn>
                <a:cxn ang="0">
                  <a:pos x="2064" y="1920"/>
                </a:cxn>
                <a:cxn ang="0">
                  <a:pos x="768" y="1920"/>
                </a:cxn>
                <a:cxn ang="0">
                  <a:pos x="0" y="0"/>
                </a:cxn>
                <a:cxn ang="0">
                  <a:pos x="1392" y="0"/>
                </a:cxn>
              </a:cxnLst>
              <a:rect l="txL" t="txT" r="txR" b="txB"/>
              <a:pathLst>
                <a:path w="2064" h="1920">
                  <a:moveTo>
                    <a:pt x="1392" y="0"/>
                  </a:moveTo>
                  <a:lnTo>
                    <a:pt x="2064" y="1920"/>
                  </a:lnTo>
                  <a:lnTo>
                    <a:pt x="768" y="1920"/>
                  </a:lnTo>
                  <a:lnTo>
                    <a:pt x="0" y="0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FFFFFF"/>
            </a:solidFill>
            <a:ln w="9525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303" name="Freeform 12"/>
            <p:cNvSpPr/>
            <p:nvPr/>
          </p:nvSpPr>
          <p:spPr>
            <a:xfrm>
              <a:off x="1536" y="768"/>
              <a:ext cx="60" cy="176"/>
            </a:xfrm>
            <a:custGeom>
              <a:avLst/>
              <a:gdLst>
                <a:gd name="txL" fmla="*/ 0 w 60"/>
                <a:gd name="txT" fmla="*/ 0 h 176"/>
                <a:gd name="txR" fmla="*/ 60 w 60"/>
                <a:gd name="txB" fmla="*/ 176 h 176"/>
              </a:gdLst>
              <a:ahLst/>
              <a:cxnLst>
                <a:cxn ang="0">
                  <a:pos x="0" y="0"/>
                </a:cxn>
                <a:cxn ang="0">
                  <a:pos x="60" y="176"/>
                </a:cxn>
              </a:cxnLst>
              <a:rect l="txL" t="txT" r="txR" b="txB"/>
              <a:pathLst>
                <a:path w="60" h="176">
                  <a:moveTo>
                    <a:pt x="0" y="0"/>
                  </a:moveTo>
                  <a:lnTo>
                    <a:pt x="60" y="176"/>
                  </a:lnTo>
                </a:path>
              </a:pathLst>
            </a:custGeom>
            <a:noFill/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304" name="Freeform 13"/>
            <p:cNvSpPr/>
            <p:nvPr/>
          </p:nvSpPr>
          <p:spPr>
            <a:xfrm>
              <a:off x="2140" y="2488"/>
              <a:ext cx="68" cy="200"/>
            </a:xfrm>
            <a:custGeom>
              <a:avLst/>
              <a:gdLst>
                <a:gd name="txL" fmla="*/ 0 w 68"/>
                <a:gd name="txT" fmla="*/ 0 h 200"/>
                <a:gd name="txR" fmla="*/ 68 w 68"/>
                <a:gd name="txB" fmla="*/ 200 h 200"/>
              </a:gdLst>
              <a:ahLst/>
              <a:cxnLst>
                <a:cxn ang="0">
                  <a:pos x="0" y="0"/>
                </a:cxn>
                <a:cxn ang="0">
                  <a:pos x="68" y="200"/>
                </a:cxn>
              </a:cxnLst>
              <a:rect l="txL" t="txT" r="txR" b="txB"/>
              <a:pathLst>
                <a:path w="68" h="200">
                  <a:moveTo>
                    <a:pt x="0" y="0"/>
                  </a:moveTo>
                  <a:lnTo>
                    <a:pt x="68" y="200"/>
                  </a:lnTo>
                </a:path>
              </a:pathLst>
            </a:custGeom>
            <a:noFill/>
            <a:ln w="5715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305" name="Text Box 14"/>
            <p:cNvSpPr txBox="1"/>
            <p:nvPr/>
          </p:nvSpPr>
          <p:spPr>
            <a:xfrm>
              <a:off x="480" y="768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</a:p>
          </p:txBody>
        </p:sp>
      </p:grpSp>
      <p:sp>
        <p:nvSpPr>
          <p:cNvPr id="537615" name="Rectangle 15"/>
          <p:cNvSpPr>
            <a:spLocks noGrp="1"/>
          </p:cNvSpPr>
          <p:nvPr>
            <p:ph idx="1"/>
          </p:nvPr>
        </p:nvSpPr>
        <p:spPr>
          <a:xfrm>
            <a:off x="327025" y="4600575"/>
            <a:ext cx="8766175" cy="20066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投影特性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(1)  a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dirty="0">
                <a:solidFill>
                  <a:srgbClr val="080808"/>
                </a:solidFill>
              </a:rPr>
              <a:t>b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dirty="0">
                <a:solidFill>
                  <a:srgbClr val="080808"/>
                </a:solidFill>
              </a:rPr>
              <a:t>c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zh-CN" altLang="en-US" sz="2800" b="1" dirty="0">
                <a:solidFill>
                  <a:srgbClr val="080808"/>
                </a:solidFill>
              </a:rPr>
              <a:t>重影为一条线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(2)  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en-US" altLang="zh-CN" sz="2800" b="1" dirty="0">
                <a:solidFill>
                  <a:srgbClr val="080808"/>
                </a:solidFill>
              </a:rPr>
              <a:t> abc</a:t>
            </a:r>
            <a:r>
              <a:rPr lang="zh-CN" altLang="en-US" sz="2800" b="1" dirty="0">
                <a:solidFill>
                  <a:srgbClr val="080808"/>
                </a:solidFill>
              </a:rPr>
              <a:t>、 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a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dirty="0">
                <a:solidFill>
                  <a:srgbClr val="080808"/>
                </a:solidFill>
              </a:rPr>
              <a:t>b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dirty="0">
                <a:solidFill>
                  <a:srgbClr val="080808"/>
                </a:solidFill>
              </a:rPr>
              <a:t>c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zh-CN" altLang="en-US" sz="2800" b="1" dirty="0">
                <a:solidFill>
                  <a:srgbClr val="080808"/>
                </a:solidFill>
              </a:rPr>
              <a:t>为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ABC</a:t>
            </a:r>
            <a:r>
              <a:rPr lang="zh-CN" altLang="en-US" sz="2800" b="1" dirty="0">
                <a:solidFill>
                  <a:srgbClr val="080808"/>
                </a:solidFill>
              </a:rPr>
              <a:t>的类似形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dirty="0">
                <a:solidFill>
                  <a:srgbClr val="080808"/>
                </a:solidFill>
              </a:rPr>
              <a:t>(3)  a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dirty="0">
                <a:solidFill>
                  <a:srgbClr val="080808"/>
                </a:solidFill>
              </a:rPr>
              <a:t>b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dirty="0">
                <a:solidFill>
                  <a:srgbClr val="080808"/>
                </a:solidFill>
              </a:rPr>
              <a:t>c</a:t>
            </a:r>
            <a:r>
              <a:rPr lang="en-US" altLang="zh-CN" sz="2800" b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zh-CN" altLang="en-US" sz="2800" b="1" dirty="0">
                <a:solidFill>
                  <a:srgbClr val="080808"/>
                </a:solidFill>
              </a:rPr>
              <a:t>与</a:t>
            </a:r>
            <a:r>
              <a:rPr lang="en-US" altLang="zh-CN" sz="2800" b="1" dirty="0">
                <a:solidFill>
                  <a:srgbClr val="080808"/>
                </a:solidFill>
              </a:rPr>
              <a:t>OZ</a:t>
            </a:r>
            <a:r>
              <a:rPr lang="zh-CN" altLang="en-US" sz="2800" b="1" dirty="0">
                <a:solidFill>
                  <a:srgbClr val="080808"/>
                </a:solidFill>
              </a:rPr>
              <a:t>、 </a:t>
            </a:r>
            <a:r>
              <a:rPr lang="en-US" altLang="zh-CN" sz="2800" b="1" dirty="0">
                <a:solidFill>
                  <a:srgbClr val="080808"/>
                </a:solidFill>
              </a:rPr>
              <a:t>OY</a:t>
            </a:r>
            <a:r>
              <a:rPr lang="zh-CN" altLang="en-US" sz="2800" b="1" dirty="0">
                <a:solidFill>
                  <a:srgbClr val="080808"/>
                </a:solidFill>
              </a:rPr>
              <a:t>的夹角</a:t>
            </a:r>
            <a:r>
              <a:rPr lang="zh-CN" altLang="zh-CN" sz="2800" b="1" dirty="0">
                <a:solidFill>
                  <a:srgbClr val="080808"/>
                </a:solidFill>
              </a:rPr>
              <a:t>反映</a:t>
            </a:r>
            <a:r>
              <a:rPr lang="en-US" altLang="zh-CN" sz="2800" b="1" dirty="0">
                <a:solidFill>
                  <a:srgbClr val="080808"/>
                </a:solidFill>
                <a:sym typeface="Math1" pitchFamily="2" charset="2"/>
              </a:rPr>
              <a:t>α</a:t>
            </a:r>
            <a:r>
              <a:rPr lang="zh-CN" altLang="en-US" sz="2800" b="1" dirty="0">
                <a:solidFill>
                  <a:srgbClr val="080808"/>
                </a:solidFill>
                <a:sym typeface="Math1" pitchFamily="2" charset="2"/>
              </a:rPr>
              <a:t>、</a:t>
            </a:r>
            <a:r>
              <a:rPr lang="en-US" altLang="zh-CN" sz="2800" b="1" dirty="0">
                <a:solidFill>
                  <a:srgbClr val="080808"/>
                </a:solidFill>
                <a:sym typeface="Math1" pitchFamily="2" charset="2"/>
              </a:rPr>
              <a:t>β</a:t>
            </a:r>
            <a:r>
              <a:rPr lang="zh-CN" altLang="en-US" sz="2800" b="1" dirty="0">
                <a:solidFill>
                  <a:srgbClr val="080808"/>
                </a:solidFill>
                <a:sym typeface="Math1" pitchFamily="2" charset="2"/>
              </a:rPr>
              <a:t>角的真实大小                     </a:t>
            </a:r>
          </a:p>
        </p:txBody>
      </p:sp>
      <p:grpSp>
        <p:nvGrpSpPr>
          <p:cNvPr id="4" name="Group 16"/>
          <p:cNvGrpSpPr/>
          <p:nvPr/>
        </p:nvGrpSpPr>
        <p:grpSpPr>
          <a:xfrm>
            <a:off x="1485900" y="1524000"/>
            <a:ext cx="2667000" cy="2686050"/>
            <a:chOff x="792" y="960"/>
            <a:chExt cx="1680" cy="1692"/>
          </a:xfrm>
        </p:grpSpPr>
        <p:sp>
          <p:nvSpPr>
            <p:cNvPr id="10290" name="Text Box 17"/>
            <p:cNvSpPr txBox="1"/>
            <p:nvPr/>
          </p:nvSpPr>
          <p:spPr>
            <a:xfrm>
              <a:off x="1656" y="1944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10291" name="Text Box 18"/>
            <p:cNvSpPr txBox="1"/>
            <p:nvPr/>
          </p:nvSpPr>
          <p:spPr>
            <a:xfrm>
              <a:off x="2088" y="2190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  <p:sp>
          <p:nvSpPr>
            <p:cNvPr id="10292" name="Text Box 19"/>
            <p:cNvSpPr txBox="1"/>
            <p:nvPr/>
          </p:nvSpPr>
          <p:spPr>
            <a:xfrm>
              <a:off x="1662" y="974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  <p:sp>
          <p:nvSpPr>
            <p:cNvPr id="10293" name="Text Box 20"/>
            <p:cNvSpPr txBox="1"/>
            <p:nvPr/>
          </p:nvSpPr>
          <p:spPr>
            <a:xfrm>
              <a:off x="792" y="2364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0294" name="Text Box 21"/>
            <p:cNvSpPr txBox="1"/>
            <p:nvPr/>
          </p:nvSpPr>
          <p:spPr>
            <a:xfrm>
              <a:off x="864" y="960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10295" name="Freeform 22"/>
            <p:cNvSpPr/>
            <p:nvPr/>
          </p:nvSpPr>
          <p:spPr>
            <a:xfrm>
              <a:off x="944" y="1152"/>
              <a:ext cx="848" cy="1240"/>
            </a:xfrm>
            <a:custGeom>
              <a:avLst/>
              <a:gdLst>
                <a:gd name="txL" fmla="*/ 0 w 848"/>
                <a:gd name="txT" fmla="*/ 0 h 1240"/>
                <a:gd name="txR" fmla="*/ 848 w 848"/>
                <a:gd name="txB" fmla="*/ 1240 h 1240"/>
              </a:gdLst>
              <a:ahLst/>
              <a:cxnLst>
                <a:cxn ang="0">
                  <a:pos x="0" y="1240"/>
                </a:cxn>
                <a:cxn ang="0">
                  <a:pos x="848" y="840"/>
                </a:cxn>
                <a:cxn ang="0">
                  <a:pos x="160" y="0"/>
                </a:cxn>
                <a:cxn ang="0">
                  <a:pos x="0" y="1240"/>
                </a:cxn>
              </a:cxnLst>
              <a:rect l="txL" t="txT" r="txR" b="txB"/>
              <a:pathLst>
                <a:path w="848" h="1240">
                  <a:moveTo>
                    <a:pt x="0" y="1240"/>
                  </a:moveTo>
                  <a:lnTo>
                    <a:pt x="848" y="840"/>
                  </a:lnTo>
                  <a:lnTo>
                    <a:pt x="160" y="0"/>
                  </a:lnTo>
                  <a:lnTo>
                    <a:pt x="0" y="1240"/>
                  </a:lnTo>
                  <a:close/>
                </a:path>
              </a:pathLst>
            </a:custGeom>
            <a:solidFill>
              <a:srgbClr val="00FFFF"/>
            </a:solidFill>
            <a:ln w="38100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296" name="Line 23"/>
            <p:cNvSpPr/>
            <p:nvPr/>
          </p:nvSpPr>
          <p:spPr>
            <a:xfrm>
              <a:off x="1104" y="1152"/>
              <a:ext cx="576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7" name="Freeform 24"/>
            <p:cNvSpPr/>
            <p:nvPr/>
          </p:nvSpPr>
          <p:spPr>
            <a:xfrm>
              <a:off x="1788" y="1989"/>
              <a:ext cx="159" cy="1"/>
            </a:xfrm>
            <a:custGeom>
              <a:avLst/>
              <a:gdLst>
                <a:gd name="txL" fmla="*/ 0 w 159"/>
                <a:gd name="txT" fmla="*/ 0 h 1"/>
                <a:gd name="txR" fmla="*/ 159 w 159"/>
                <a:gd name="txB" fmla="*/ 1 h 1"/>
              </a:gdLst>
              <a:ahLst/>
              <a:cxnLst>
                <a:cxn ang="0">
                  <a:pos x="0" y="0"/>
                </a:cxn>
                <a:cxn ang="0">
                  <a:pos x="159" y="0"/>
                </a:cxn>
              </a:cxnLst>
              <a:rect l="txL" t="txT" r="txR" b="txB"/>
              <a:pathLst>
                <a:path w="159" h="1">
                  <a:moveTo>
                    <a:pt x="0" y="0"/>
                  </a:moveTo>
                  <a:lnTo>
                    <a:pt x="159" y="0"/>
                  </a:ln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0298" name="Line 25"/>
            <p:cNvSpPr/>
            <p:nvPr/>
          </p:nvSpPr>
          <p:spPr>
            <a:xfrm>
              <a:off x="960" y="2400"/>
              <a:ext cx="115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99" name="Line 26"/>
            <p:cNvSpPr/>
            <p:nvPr/>
          </p:nvSpPr>
          <p:spPr>
            <a:xfrm>
              <a:off x="1680" y="1152"/>
              <a:ext cx="432" cy="1248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300" name="Text Box 27"/>
            <p:cNvSpPr txBox="1"/>
            <p:nvPr/>
          </p:nvSpPr>
          <p:spPr>
            <a:xfrm>
              <a:off x="1954" y="1778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  <a:endPara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>
          <a:xfrm>
            <a:off x="4143375" y="581025"/>
            <a:ext cx="5257800" cy="4960938"/>
            <a:chOff x="2610" y="366"/>
            <a:chExt cx="3312" cy="3125"/>
          </a:xfrm>
        </p:grpSpPr>
        <p:grpSp>
          <p:nvGrpSpPr>
            <p:cNvPr id="10251" name="Group 29"/>
            <p:cNvGrpSpPr/>
            <p:nvPr/>
          </p:nvGrpSpPr>
          <p:grpSpPr>
            <a:xfrm>
              <a:off x="2664" y="366"/>
              <a:ext cx="3258" cy="3017"/>
              <a:chOff x="2502" y="456"/>
              <a:chExt cx="3258" cy="3017"/>
            </a:xfrm>
          </p:grpSpPr>
          <p:grpSp>
            <p:nvGrpSpPr>
              <p:cNvPr id="10256" name="Group 30"/>
              <p:cNvGrpSpPr/>
              <p:nvPr/>
            </p:nvGrpSpPr>
            <p:grpSpPr>
              <a:xfrm>
                <a:off x="2502" y="456"/>
                <a:ext cx="3258" cy="2946"/>
                <a:chOff x="2502" y="456"/>
                <a:chExt cx="3258" cy="2946"/>
              </a:xfrm>
            </p:grpSpPr>
            <p:sp>
              <p:nvSpPr>
                <p:cNvPr id="10278" name="Text Box 31"/>
                <p:cNvSpPr txBox="1"/>
                <p:nvPr/>
              </p:nvSpPr>
              <p:spPr>
                <a:xfrm>
                  <a:off x="4166" y="460"/>
                  <a:ext cx="521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  <a:buNone/>
                  </a:pP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b</a:t>
                  </a:r>
                  <a:r>
                    <a: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  <a:sym typeface="Symbol" panose="05050102010706020507" pitchFamily="18" charset="2"/>
                    </a:rPr>
                    <a:t>"</a:t>
                  </a:r>
                </a:p>
              </p:txBody>
            </p:sp>
            <p:grpSp>
              <p:nvGrpSpPr>
                <p:cNvPr id="10279" name="Group 32"/>
                <p:cNvGrpSpPr/>
                <p:nvPr/>
              </p:nvGrpSpPr>
              <p:grpSpPr>
                <a:xfrm>
                  <a:off x="2502" y="456"/>
                  <a:ext cx="3258" cy="2946"/>
                  <a:chOff x="2502" y="456"/>
                  <a:chExt cx="3258" cy="2946"/>
                </a:xfrm>
              </p:grpSpPr>
              <p:sp>
                <p:nvSpPr>
                  <p:cNvPr id="10280" name="Rectangle 33"/>
                  <p:cNvSpPr/>
                  <p:nvPr/>
                </p:nvSpPr>
                <p:spPr>
                  <a:xfrm>
                    <a:off x="4241" y="810"/>
                    <a:ext cx="195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/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Math1" pitchFamily="2" charset="2"/>
                      </a:rPr>
                      <a:t>β</a:t>
                    </a:r>
                  </a:p>
                </p:txBody>
              </p:sp>
              <p:sp>
                <p:nvSpPr>
                  <p:cNvPr id="10281" name="Rectangle 34"/>
                  <p:cNvSpPr/>
                  <p:nvPr/>
                </p:nvSpPr>
                <p:spPr>
                  <a:xfrm>
                    <a:off x="4872" y="1320"/>
                    <a:ext cx="297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/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Symbol" panose="05050102010706020507" pitchFamily="18" charset="2"/>
                      </a:rPr>
                      <a:t></a:t>
                    </a:r>
                  </a:p>
                </p:txBody>
              </p:sp>
              <p:sp>
                <p:nvSpPr>
                  <p:cNvPr id="10282" name="Text Box 35"/>
                  <p:cNvSpPr txBox="1"/>
                  <p:nvPr/>
                </p:nvSpPr>
                <p:spPr>
                  <a:xfrm>
                    <a:off x="2502" y="1406"/>
                    <a:ext cx="522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  <a:buNone/>
                    </a:pP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a</a:t>
                    </a: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Symbol" panose="05050102010706020507" pitchFamily="18" charset="2"/>
                      </a:rPr>
                      <a:t>'</a:t>
                    </a:r>
                  </a:p>
                </p:txBody>
              </p:sp>
              <p:sp>
                <p:nvSpPr>
                  <p:cNvPr id="10283" name="Text Box 36"/>
                  <p:cNvSpPr txBox="1"/>
                  <p:nvPr/>
                </p:nvSpPr>
                <p:spPr>
                  <a:xfrm>
                    <a:off x="3087" y="456"/>
                    <a:ext cx="521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  <a:buNone/>
                    </a:pP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b</a:t>
                    </a: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Symbol" panose="05050102010706020507" pitchFamily="18" charset="2"/>
                      </a:rPr>
                      <a:t>'</a:t>
                    </a:r>
                    <a:endPara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284" name="Text Box 37"/>
                  <p:cNvSpPr txBox="1"/>
                  <p:nvPr/>
                </p:nvSpPr>
                <p:spPr>
                  <a:xfrm>
                    <a:off x="5239" y="1376"/>
                    <a:ext cx="521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  <a:buNone/>
                    </a:pP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a</a:t>
                    </a: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Symbol" panose="05050102010706020507" pitchFamily="18" charset="2"/>
                      </a:rPr>
                      <a:t>"</a:t>
                    </a:r>
                  </a:p>
                </p:txBody>
              </p:sp>
              <p:sp>
                <p:nvSpPr>
                  <p:cNvPr id="10285" name="Text Box 38"/>
                  <p:cNvSpPr txBox="1"/>
                  <p:nvPr/>
                </p:nvSpPr>
                <p:spPr>
                  <a:xfrm>
                    <a:off x="3163" y="2016"/>
                    <a:ext cx="522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</a:pP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b</a:t>
                    </a:r>
                  </a:p>
                </p:txBody>
              </p:sp>
              <p:sp>
                <p:nvSpPr>
                  <p:cNvPr id="10286" name="Text Box 39"/>
                  <p:cNvSpPr txBox="1"/>
                  <p:nvPr/>
                </p:nvSpPr>
                <p:spPr>
                  <a:xfrm>
                    <a:off x="2527" y="3114"/>
                    <a:ext cx="521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</a:pP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a</a:t>
                    </a:r>
                  </a:p>
                </p:txBody>
              </p:sp>
              <p:sp>
                <p:nvSpPr>
                  <p:cNvPr id="10287" name="Text Box 40"/>
                  <p:cNvSpPr txBox="1"/>
                  <p:nvPr/>
                </p:nvSpPr>
                <p:spPr>
                  <a:xfrm>
                    <a:off x="3650" y="910"/>
                    <a:ext cx="521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  <a:buNone/>
                    </a:pP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c</a:t>
                    </a: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Symbol" panose="05050102010706020507" pitchFamily="18" charset="2"/>
                      </a:rPr>
                      <a:t>"</a:t>
                    </a:r>
                    <a:endPara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288" name="Text Box 41"/>
                  <p:cNvSpPr txBox="1"/>
                  <p:nvPr/>
                </p:nvSpPr>
                <p:spPr>
                  <a:xfrm>
                    <a:off x="4771" y="923"/>
                    <a:ext cx="521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  <a:buNone/>
                    </a:pP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c</a:t>
                    </a: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sym typeface="Symbol" panose="05050102010706020507" pitchFamily="18" charset="2"/>
                      </a:rPr>
                      <a:t>'</a:t>
                    </a:r>
                    <a:endParaRPr lang="en-US" altLang="zh-CN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0289" name="Text Box 42"/>
                  <p:cNvSpPr txBox="1"/>
                  <p:nvPr/>
                </p:nvSpPr>
                <p:spPr>
                  <a:xfrm>
                    <a:off x="3680" y="2520"/>
                    <a:ext cx="522" cy="288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</a:pPr>
                    <a:r>
                      <a:rPr lang="en-US" altLang="zh-CN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c</a:t>
                    </a:r>
                  </a:p>
                </p:txBody>
              </p:sp>
            </p:grpSp>
          </p:grpSp>
          <p:grpSp>
            <p:nvGrpSpPr>
              <p:cNvPr id="10257" name="Group 43"/>
              <p:cNvGrpSpPr/>
              <p:nvPr/>
            </p:nvGrpSpPr>
            <p:grpSpPr>
              <a:xfrm>
                <a:off x="2565" y="525"/>
                <a:ext cx="2986" cy="2948"/>
                <a:chOff x="2565" y="525"/>
                <a:chExt cx="2986" cy="2948"/>
              </a:xfrm>
            </p:grpSpPr>
            <p:sp>
              <p:nvSpPr>
                <p:cNvPr id="10258" name="Freeform 44"/>
                <p:cNvSpPr/>
                <p:nvPr/>
              </p:nvSpPr>
              <p:spPr>
                <a:xfrm>
                  <a:off x="2565" y="1923"/>
                  <a:ext cx="2986" cy="2"/>
                </a:xfrm>
                <a:custGeom>
                  <a:avLst/>
                  <a:gdLst>
                    <a:gd name="txL" fmla="*/ 0 w 20074"/>
                    <a:gd name="txT" fmla="*/ 0 h 2"/>
                    <a:gd name="txR" fmla="*/ 20074 w 20074"/>
                    <a:gd name="txB" fmla="*/ 2 h 2"/>
                  </a:gdLst>
                  <a:ahLst/>
                  <a:cxnLst>
                    <a:cxn ang="0">
                      <a:pos x="0" y="0"/>
                    </a:cxn>
                    <a:cxn ang="0">
                      <a:pos x="20073" y="0"/>
                    </a:cxn>
                    <a:cxn ang="0">
                      <a:pos x="20074" y="0"/>
                    </a:cxn>
                  </a:cxnLst>
                  <a:rect l="txL" t="txT" r="txR" b="txB"/>
                  <a:pathLst>
                    <a:path w="20074" h="2">
                      <a:moveTo>
                        <a:pt x="0" y="0"/>
                      </a:moveTo>
                      <a:lnTo>
                        <a:pt x="20073" y="0"/>
                      </a:lnTo>
                      <a:lnTo>
                        <a:pt x="20074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59" name="Freeform 45"/>
                <p:cNvSpPr/>
                <p:nvPr/>
              </p:nvSpPr>
              <p:spPr>
                <a:xfrm>
                  <a:off x="2730" y="1588"/>
                  <a:ext cx="1" cy="1652"/>
                </a:xfrm>
                <a:custGeom>
                  <a:avLst/>
                  <a:gdLst>
                    <a:gd name="txL" fmla="*/ 0 w 1"/>
                    <a:gd name="txT" fmla="*/ 0 h 11120"/>
                    <a:gd name="txR" fmla="*/ 1 w 1"/>
                    <a:gd name="txB" fmla="*/ 11120 h 11120"/>
                  </a:gdLst>
                  <a:ahLst/>
                  <a:cxnLst>
                    <a:cxn ang="0">
                      <a:pos x="0" y="0"/>
                    </a:cxn>
                    <a:cxn ang="0">
                      <a:pos x="0" y="11120"/>
                    </a:cxn>
                    <a:cxn ang="0">
                      <a:pos x="1" y="11120"/>
                    </a:cxn>
                  </a:cxnLst>
                  <a:rect l="txL" t="txT" r="txR" b="txB"/>
                  <a:pathLst>
                    <a:path w="1" h="11120">
                      <a:moveTo>
                        <a:pt x="0" y="0"/>
                      </a:moveTo>
                      <a:lnTo>
                        <a:pt x="0" y="11120"/>
                      </a:lnTo>
                      <a:lnTo>
                        <a:pt x="1" y="1112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60" name="Freeform 46"/>
                <p:cNvSpPr/>
                <p:nvPr/>
              </p:nvSpPr>
              <p:spPr>
                <a:xfrm>
                  <a:off x="3705" y="1149"/>
                  <a:ext cx="2" cy="1613"/>
                </a:xfrm>
                <a:custGeom>
                  <a:avLst/>
                  <a:gdLst>
                    <a:gd name="txL" fmla="*/ 0 w 2"/>
                    <a:gd name="txT" fmla="*/ 0 h 10848"/>
                    <a:gd name="txR" fmla="*/ 2 w 2"/>
                    <a:gd name="txB" fmla="*/ 10848 h 10848"/>
                  </a:gdLst>
                  <a:ahLst/>
                  <a:cxnLst>
                    <a:cxn ang="0">
                      <a:pos x="0" y="0"/>
                    </a:cxn>
                    <a:cxn ang="0">
                      <a:pos x="0" y="10848"/>
                    </a:cxn>
                    <a:cxn ang="0">
                      <a:pos x="2" y="10848"/>
                    </a:cxn>
                  </a:cxnLst>
                  <a:rect l="txL" t="txT" r="txR" b="txB"/>
                  <a:pathLst>
                    <a:path w="2" h="10848">
                      <a:moveTo>
                        <a:pt x="0" y="0"/>
                      </a:moveTo>
                      <a:lnTo>
                        <a:pt x="0" y="10848"/>
                      </a:lnTo>
                      <a:lnTo>
                        <a:pt x="2" y="10848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61" name="Freeform 47"/>
                <p:cNvSpPr/>
                <p:nvPr/>
              </p:nvSpPr>
              <p:spPr>
                <a:xfrm>
                  <a:off x="3185" y="694"/>
                  <a:ext cx="1117" cy="1"/>
                </a:xfrm>
                <a:custGeom>
                  <a:avLst/>
                  <a:gdLst>
                    <a:gd name="txL" fmla="*/ 0 w 7516"/>
                    <a:gd name="txT" fmla="*/ 0 h 1"/>
                    <a:gd name="txR" fmla="*/ 7516 w 7516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7515" y="0"/>
                    </a:cxn>
                    <a:cxn ang="0">
                      <a:pos x="7516" y="0"/>
                    </a:cxn>
                  </a:cxnLst>
                  <a:rect l="txL" t="txT" r="txR" b="txB"/>
                  <a:pathLst>
                    <a:path w="7516" h="1">
                      <a:moveTo>
                        <a:pt x="0" y="0"/>
                      </a:moveTo>
                      <a:lnTo>
                        <a:pt x="7515" y="0"/>
                      </a:lnTo>
                      <a:lnTo>
                        <a:pt x="7516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62" name="Freeform 48"/>
                <p:cNvSpPr/>
                <p:nvPr/>
              </p:nvSpPr>
              <p:spPr>
                <a:xfrm>
                  <a:off x="3689" y="1149"/>
                  <a:ext cx="1114" cy="1"/>
                </a:xfrm>
                <a:custGeom>
                  <a:avLst/>
                  <a:gdLst>
                    <a:gd name="txL" fmla="*/ 0 w 7492"/>
                    <a:gd name="txT" fmla="*/ 0 h 1"/>
                    <a:gd name="txR" fmla="*/ 7492 w 7492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7491" y="0"/>
                    </a:cxn>
                    <a:cxn ang="0">
                      <a:pos x="7492" y="0"/>
                    </a:cxn>
                  </a:cxnLst>
                  <a:rect l="txL" t="txT" r="txR" b="txB"/>
                  <a:pathLst>
                    <a:path w="7492" h="1">
                      <a:moveTo>
                        <a:pt x="0" y="0"/>
                      </a:moveTo>
                      <a:lnTo>
                        <a:pt x="7491" y="0"/>
                      </a:lnTo>
                      <a:lnTo>
                        <a:pt x="7492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63" name="Freeform 49"/>
                <p:cNvSpPr/>
                <p:nvPr/>
              </p:nvSpPr>
              <p:spPr>
                <a:xfrm>
                  <a:off x="2730" y="1588"/>
                  <a:ext cx="2555" cy="1"/>
                </a:xfrm>
                <a:custGeom>
                  <a:avLst/>
                  <a:gdLst>
                    <a:gd name="txL" fmla="*/ 0 w 17183"/>
                    <a:gd name="txT" fmla="*/ 0 h 1"/>
                    <a:gd name="txR" fmla="*/ 17183 w 17183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17181" y="0"/>
                    </a:cxn>
                    <a:cxn ang="0">
                      <a:pos x="17183" y="0"/>
                    </a:cxn>
                  </a:cxnLst>
                  <a:rect l="txL" t="txT" r="txR" b="txB"/>
                  <a:pathLst>
                    <a:path w="17183" h="1">
                      <a:moveTo>
                        <a:pt x="0" y="0"/>
                      </a:moveTo>
                      <a:lnTo>
                        <a:pt x="17181" y="0"/>
                      </a:lnTo>
                      <a:lnTo>
                        <a:pt x="17183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64" name="Freeform 50"/>
                <p:cNvSpPr/>
                <p:nvPr/>
              </p:nvSpPr>
              <p:spPr>
                <a:xfrm>
                  <a:off x="3185" y="2258"/>
                  <a:ext cx="1117" cy="1"/>
                </a:xfrm>
                <a:custGeom>
                  <a:avLst/>
                  <a:gdLst>
                    <a:gd name="txL" fmla="*/ 0 w 7516"/>
                    <a:gd name="txT" fmla="*/ 0 h 1"/>
                    <a:gd name="txR" fmla="*/ 7516 w 7516"/>
                    <a:gd name="txB" fmla="*/ 1 h 1"/>
                  </a:gdLst>
                  <a:ahLst/>
                  <a:cxnLst>
                    <a:cxn ang="0">
                      <a:pos x="0" y="0"/>
                    </a:cxn>
                    <a:cxn ang="0">
                      <a:pos x="7515" y="0"/>
                    </a:cxn>
                    <a:cxn ang="0">
                      <a:pos x="7516" y="0"/>
                    </a:cxn>
                  </a:cxnLst>
                  <a:rect l="txL" t="txT" r="txR" b="txB"/>
                  <a:pathLst>
                    <a:path w="7516" h="1">
                      <a:moveTo>
                        <a:pt x="0" y="0"/>
                      </a:moveTo>
                      <a:lnTo>
                        <a:pt x="7515" y="0"/>
                      </a:lnTo>
                      <a:lnTo>
                        <a:pt x="7516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65" name="Freeform 51"/>
                <p:cNvSpPr/>
                <p:nvPr/>
              </p:nvSpPr>
              <p:spPr>
                <a:xfrm>
                  <a:off x="3705" y="2762"/>
                  <a:ext cx="1102" cy="2"/>
                </a:xfrm>
                <a:custGeom>
                  <a:avLst/>
                  <a:gdLst>
                    <a:gd name="txL" fmla="*/ 0 w 7401"/>
                    <a:gd name="txT" fmla="*/ 0 h 2"/>
                    <a:gd name="txR" fmla="*/ 7401 w 7401"/>
                    <a:gd name="txB" fmla="*/ 2 h 2"/>
                  </a:gdLst>
                  <a:ahLst/>
                  <a:cxnLst>
                    <a:cxn ang="0">
                      <a:pos x="0" y="0"/>
                    </a:cxn>
                    <a:cxn ang="0">
                      <a:pos x="7400" y="0"/>
                    </a:cxn>
                    <a:cxn ang="0">
                      <a:pos x="7401" y="0"/>
                    </a:cxn>
                  </a:cxnLst>
                  <a:rect l="txL" t="txT" r="txR" b="txB"/>
                  <a:pathLst>
                    <a:path w="7401" h="2">
                      <a:moveTo>
                        <a:pt x="0" y="0"/>
                      </a:moveTo>
                      <a:lnTo>
                        <a:pt x="7400" y="0"/>
                      </a:lnTo>
                      <a:lnTo>
                        <a:pt x="7401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66" name="Freeform 52"/>
                <p:cNvSpPr/>
                <p:nvPr/>
              </p:nvSpPr>
              <p:spPr>
                <a:xfrm>
                  <a:off x="2730" y="694"/>
                  <a:ext cx="975" cy="894"/>
                </a:xfrm>
                <a:custGeom>
                  <a:avLst/>
                  <a:gdLst>
                    <a:gd name="txL" fmla="*/ 0 w 6564"/>
                    <a:gd name="txT" fmla="*/ 0 h 6008"/>
                    <a:gd name="txR" fmla="*/ 6564 w 6564"/>
                    <a:gd name="txB" fmla="*/ 6008 h 6008"/>
                  </a:gdLst>
                  <a:ahLst/>
                  <a:cxnLst>
                    <a:cxn ang="0">
                      <a:pos x="3060" y="0"/>
                    </a:cxn>
                    <a:cxn ang="0">
                      <a:pos x="6564" y="3059"/>
                    </a:cxn>
                    <a:cxn ang="0">
                      <a:pos x="0" y="6008"/>
                    </a:cxn>
                    <a:cxn ang="0">
                      <a:pos x="3060" y="0"/>
                    </a:cxn>
                    <a:cxn ang="0">
                      <a:pos x="3061" y="0"/>
                    </a:cxn>
                  </a:cxnLst>
                  <a:rect l="txL" t="txT" r="txR" b="txB"/>
                  <a:pathLst>
                    <a:path w="6564" h="6008">
                      <a:moveTo>
                        <a:pt x="3060" y="0"/>
                      </a:moveTo>
                      <a:lnTo>
                        <a:pt x="6564" y="3059"/>
                      </a:lnTo>
                      <a:lnTo>
                        <a:pt x="0" y="6008"/>
                      </a:lnTo>
                      <a:lnTo>
                        <a:pt x="3060" y="0"/>
                      </a:lnTo>
                      <a:lnTo>
                        <a:pt x="3061" y="0"/>
                      </a:lnTo>
                    </a:path>
                  </a:pathLst>
                </a:custGeom>
                <a:solidFill>
                  <a:srgbClr val="00FFFF"/>
                </a:solidFill>
                <a:ln w="38100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67" name="Freeform 53"/>
                <p:cNvSpPr/>
                <p:nvPr/>
              </p:nvSpPr>
              <p:spPr>
                <a:xfrm>
                  <a:off x="2730" y="2258"/>
                  <a:ext cx="975" cy="982"/>
                </a:xfrm>
                <a:custGeom>
                  <a:avLst/>
                  <a:gdLst>
                    <a:gd name="txL" fmla="*/ 0 w 6564"/>
                    <a:gd name="txT" fmla="*/ 0 h 6614"/>
                    <a:gd name="txR" fmla="*/ 6564 w 6564"/>
                    <a:gd name="txB" fmla="*/ 6614 h 6614"/>
                  </a:gdLst>
                  <a:ahLst/>
                  <a:cxnLst>
                    <a:cxn ang="0">
                      <a:pos x="3060" y="0"/>
                    </a:cxn>
                    <a:cxn ang="0">
                      <a:pos x="6564" y="3393"/>
                    </a:cxn>
                    <a:cxn ang="0">
                      <a:pos x="0" y="6614"/>
                    </a:cxn>
                    <a:cxn ang="0">
                      <a:pos x="3060" y="0"/>
                    </a:cxn>
                    <a:cxn ang="0">
                      <a:pos x="3061" y="0"/>
                    </a:cxn>
                  </a:cxnLst>
                  <a:rect l="txL" t="txT" r="txR" b="txB"/>
                  <a:pathLst>
                    <a:path w="6564" h="6614">
                      <a:moveTo>
                        <a:pt x="3060" y="0"/>
                      </a:moveTo>
                      <a:lnTo>
                        <a:pt x="6564" y="3393"/>
                      </a:lnTo>
                      <a:lnTo>
                        <a:pt x="0" y="6614"/>
                      </a:lnTo>
                      <a:lnTo>
                        <a:pt x="3060" y="0"/>
                      </a:lnTo>
                      <a:lnTo>
                        <a:pt x="3061" y="0"/>
                      </a:lnTo>
                    </a:path>
                  </a:pathLst>
                </a:custGeom>
                <a:solidFill>
                  <a:srgbClr val="00FFFF"/>
                </a:solidFill>
                <a:ln w="38100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68" name="Freeform 54"/>
                <p:cNvSpPr/>
                <p:nvPr/>
              </p:nvSpPr>
              <p:spPr>
                <a:xfrm>
                  <a:off x="3969" y="525"/>
                  <a:ext cx="1" cy="2948"/>
                </a:xfrm>
                <a:custGeom>
                  <a:avLst/>
                  <a:gdLst>
                    <a:gd name="txL" fmla="*/ 0 w 1"/>
                    <a:gd name="txT" fmla="*/ 0 h 19827"/>
                    <a:gd name="txR" fmla="*/ 1 w 1"/>
                    <a:gd name="txB" fmla="*/ 19827 h 19827"/>
                  </a:gdLst>
                  <a:ahLst/>
                  <a:cxnLst>
                    <a:cxn ang="0">
                      <a:pos x="0" y="0"/>
                    </a:cxn>
                    <a:cxn ang="0">
                      <a:pos x="0" y="19827"/>
                    </a:cxn>
                    <a:cxn ang="0">
                      <a:pos x="1" y="19827"/>
                    </a:cxn>
                  </a:cxnLst>
                  <a:rect l="txL" t="txT" r="txR" b="txB"/>
                  <a:pathLst>
                    <a:path w="1" h="19827">
                      <a:moveTo>
                        <a:pt x="0" y="0"/>
                      </a:moveTo>
                      <a:lnTo>
                        <a:pt x="0" y="19827"/>
                      </a:lnTo>
                      <a:lnTo>
                        <a:pt x="1" y="19827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69" name="Freeform 55"/>
                <p:cNvSpPr/>
                <p:nvPr/>
              </p:nvSpPr>
              <p:spPr>
                <a:xfrm>
                  <a:off x="3969" y="1923"/>
                  <a:ext cx="1316" cy="1317"/>
                </a:xfrm>
                <a:custGeom>
                  <a:avLst/>
                  <a:gdLst>
                    <a:gd name="txL" fmla="*/ 0 w 8850"/>
                    <a:gd name="txT" fmla="*/ 0 h 8858"/>
                    <a:gd name="txR" fmla="*/ 8850 w 8850"/>
                    <a:gd name="txB" fmla="*/ 8858 h 8858"/>
                  </a:gdLst>
                  <a:ahLst/>
                  <a:cxnLst>
                    <a:cxn ang="0">
                      <a:pos x="0" y="0"/>
                    </a:cxn>
                    <a:cxn ang="0">
                      <a:pos x="8848" y="8858"/>
                    </a:cxn>
                    <a:cxn ang="0">
                      <a:pos x="8850" y="8858"/>
                    </a:cxn>
                  </a:cxnLst>
                  <a:rect l="txL" t="txT" r="txR" b="txB"/>
                  <a:pathLst>
                    <a:path w="8850" h="8858">
                      <a:moveTo>
                        <a:pt x="0" y="0"/>
                      </a:moveTo>
                      <a:lnTo>
                        <a:pt x="8848" y="8858"/>
                      </a:lnTo>
                      <a:lnTo>
                        <a:pt x="8850" y="8858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70" name="Freeform 56"/>
                <p:cNvSpPr/>
                <p:nvPr/>
              </p:nvSpPr>
              <p:spPr>
                <a:xfrm>
                  <a:off x="4302" y="694"/>
                  <a:ext cx="2" cy="1564"/>
                </a:xfrm>
                <a:custGeom>
                  <a:avLst/>
                  <a:gdLst>
                    <a:gd name="txL" fmla="*/ 0 w 1"/>
                    <a:gd name="txT" fmla="*/ 0 h 10514"/>
                    <a:gd name="txR" fmla="*/ 1 w 1"/>
                    <a:gd name="txB" fmla="*/ 10514 h 10514"/>
                  </a:gdLst>
                  <a:ahLst/>
                  <a:cxnLst>
                    <a:cxn ang="0">
                      <a:pos x="0" y="10514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1" h="10514">
                      <a:moveTo>
                        <a:pt x="0" y="10514"/>
                      </a:moveTo>
                      <a:lnTo>
                        <a:pt x="0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71" name="Freeform 57"/>
                <p:cNvSpPr/>
                <p:nvPr/>
              </p:nvSpPr>
              <p:spPr>
                <a:xfrm>
                  <a:off x="4807" y="1153"/>
                  <a:ext cx="1" cy="1609"/>
                </a:xfrm>
                <a:custGeom>
                  <a:avLst/>
                  <a:gdLst>
                    <a:gd name="txL" fmla="*/ 0 w 1"/>
                    <a:gd name="txT" fmla="*/ 0 h 10824"/>
                    <a:gd name="txR" fmla="*/ 1 w 1"/>
                    <a:gd name="txB" fmla="*/ 10824 h 10824"/>
                  </a:gdLst>
                  <a:ahLst/>
                  <a:cxnLst>
                    <a:cxn ang="0">
                      <a:pos x="0" y="10824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1" h="10824">
                      <a:moveTo>
                        <a:pt x="0" y="10824"/>
                      </a:moveTo>
                      <a:lnTo>
                        <a:pt x="0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72" name="Freeform 58"/>
                <p:cNvSpPr/>
                <p:nvPr/>
              </p:nvSpPr>
              <p:spPr>
                <a:xfrm>
                  <a:off x="5285" y="1588"/>
                  <a:ext cx="1" cy="1652"/>
                </a:xfrm>
                <a:custGeom>
                  <a:avLst/>
                  <a:gdLst>
                    <a:gd name="txL" fmla="*/ 0 w 2"/>
                    <a:gd name="txT" fmla="*/ 0 h 11120"/>
                    <a:gd name="txR" fmla="*/ 2 w 2"/>
                    <a:gd name="txB" fmla="*/ 11120 h 11120"/>
                  </a:gdLst>
                  <a:ahLst/>
                  <a:cxnLst>
                    <a:cxn ang="0">
                      <a:pos x="0" y="11120"/>
                    </a:cxn>
                    <a:cxn ang="0">
                      <a:pos x="0" y="0"/>
                    </a:cxn>
                    <a:cxn ang="0">
                      <a:pos x="2" y="0"/>
                    </a:cxn>
                  </a:cxnLst>
                  <a:rect l="txL" t="txT" r="txR" b="txB"/>
                  <a:pathLst>
                    <a:path w="2" h="11120">
                      <a:moveTo>
                        <a:pt x="0" y="11120"/>
                      </a:moveTo>
                      <a:lnTo>
                        <a:pt x="0" y="0"/>
                      </a:lnTo>
                      <a:lnTo>
                        <a:pt x="2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73" name="Freeform 59"/>
                <p:cNvSpPr/>
                <p:nvPr/>
              </p:nvSpPr>
              <p:spPr>
                <a:xfrm>
                  <a:off x="4302" y="694"/>
                  <a:ext cx="983" cy="894"/>
                </a:xfrm>
                <a:custGeom>
                  <a:avLst/>
                  <a:gdLst>
                    <a:gd name="txL" fmla="*/ 0 w 6608"/>
                    <a:gd name="txT" fmla="*/ 0 h 6008"/>
                    <a:gd name="txR" fmla="*/ 6608 w 6608"/>
                    <a:gd name="txB" fmla="*/ 6008 h 6008"/>
                  </a:gdLst>
                  <a:ahLst/>
                  <a:cxnLst>
                    <a:cxn ang="0">
                      <a:pos x="0" y="0"/>
                    </a:cxn>
                    <a:cxn ang="0">
                      <a:pos x="6606" y="6008"/>
                    </a:cxn>
                    <a:cxn ang="0">
                      <a:pos x="6608" y="6008"/>
                    </a:cxn>
                  </a:cxnLst>
                  <a:rect l="txL" t="txT" r="txR" b="txB"/>
                  <a:pathLst>
                    <a:path w="6608" h="6008">
                      <a:moveTo>
                        <a:pt x="0" y="0"/>
                      </a:moveTo>
                      <a:lnTo>
                        <a:pt x="6606" y="6008"/>
                      </a:lnTo>
                      <a:lnTo>
                        <a:pt x="6608" y="6008"/>
                      </a:lnTo>
                    </a:path>
                  </a:pathLst>
                </a:custGeom>
                <a:solidFill>
                  <a:srgbClr val="00FFFF"/>
                </a:solidFill>
                <a:ln w="38100" cap="flat" cmpd="sng">
                  <a:solidFill>
                    <a:srgbClr val="FF3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74" name="Freeform 60"/>
                <p:cNvSpPr/>
                <p:nvPr/>
              </p:nvSpPr>
              <p:spPr>
                <a:xfrm>
                  <a:off x="4302" y="821"/>
                  <a:ext cx="139" cy="61"/>
                </a:xfrm>
                <a:custGeom>
                  <a:avLst/>
                  <a:gdLst>
                    <a:gd name="txL" fmla="*/ 0 w 934"/>
                    <a:gd name="txT" fmla="*/ 0 h 414"/>
                    <a:gd name="txR" fmla="*/ 934 w 934"/>
                    <a:gd name="txB" fmla="*/ 414 h 414"/>
                  </a:gdLst>
                  <a:ahLst/>
                  <a:cxnLst>
                    <a:cxn ang="0">
                      <a:pos x="0" y="414"/>
                    </a:cxn>
                    <a:cxn ang="0">
                      <a:pos x="510" y="306"/>
                    </a:cxn>
                    <a:cxn ang="0">
                      <a:pos x="933" y="0"/>
                    </a:cxn>
                    <a:cxn ang="0">
                      <a:pos x="934" y="0"/>
                    </a:cxn>
                  </a:cxnLst>
                  <a:rect l="txL" t="txT" r="txR" b="txB"/>
                  <a:pathLst>
                    <a:path w="934" h="414">
                      <a:moveTo>
                        <a:pt x="0" y="414"/>
                      </a:moveTo>
                      <a:lnTo>
                        <a:pt x="510" y="306"/>
                      </a:lnTo>
                      <a:lnTo>
                        <a:pt x="933" y="0"/>
                      </a:lnTo>
                      <a:lnTo>
                        <a:pt x="934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75" name="Freeform 61"/>
                <p:cNvSpPr/>
                <p:nvPr/>
              </p:nvSpPr>
              <p:spPr>
                <a:xfrm>
                  <a:off x="5097" y="1462"/>
                  <a:ext cx="48" cy="126"/>
                </a:xfrm>
                <a:custGeom>
                  <a:avLst/>
                  <a:gdLst>
                    <a:gd name="txL" fmla="*/ 0 w 327"/>
                    <a:gd name="txT" fmla="*/ 0 h 849"/>
                    <a:gd name="txR" fmla="*/ 327 w 327"/>
                    <a:gd name="txB" fmla="*/ 849 h 849"/>
                  </a:gdLst>
                  <a:ahLst/>
                  <a:cxnLst>
                    <a:cxn ang="0">
                      <a:pos x="327" y="0"/>
                    </a:cxn>
                    <a:cxn ang="0">
                      <a:pos x="85" y="394"/>
                    </a:cxn>
                    <a:cxn ang="0">
                      <a:pos x="0" y="849"/>
                    </a:cxn>
                    <a:cxn ang="0">
                      <a:pos x="1" y="849"/>
                    </a:cxn>
                  </a:cxnLst>
                  <a:rect l="txL" t="txT" r="txR" b="txB"/>
                  <a:pathLst>
                    <a:path w="327" h="849">
                      <a:moveTo>
                        <a:pt x="327" y="0"/>
                      </a:moveTo>
                      <a:lnTo>
                        <a:pt x="85" y="394"/>
                      </a:lnTo>
                      <a:lnTo>
                        <a:pt x="0" y="849"/>
                      </a:lnTo>
                      <a:lnTo>
                        <a:pt x="1" y="849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76" name="Freeform 62"/>
                <p:cNvSpPr/>
                <p:nvPr/>
              </p:nvSpPr>
              <p:spPr>
                <a:xfrm>
                  <a:off x="2730" y="3240"/>
                  <a:ext cx="2555" cy="1"/>
                </a:xfrm>
                <a:custGeom>
                  <a:avLst/>
                  <a:gdLst>
                    <a:gd name="txL" fmla="*/ 0 w 17181"/>
                    <a:gd name="txT" fmla="*/ 0 h 1"/>
                    <a:gd name="txR" fmla="*/ 17181 w 17181"/>
                    <a:gd name="txB" fmla="*/ 1 h 1"/>
                  </a:gdLst>
                  <a:ahLst/>
                  <a:cxnLst>
                    <a:cxn ang="0">
                      <a:pos x="17181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txL" t="txT" r="txR" b="txB"/>
                  <a:pathLst>
                    <a:path w="17181" h="1">
                      <a:moveTo>
                        <a:pt x="17181" y="0"/>
                      </a:moveTo>
                      <a:lnTo>
                        <a:pt x="0" y="0"/>
                      </a:lnTo>
                      <a:lnTo>
                        <a:pt x="1" y="0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10277" name="Freeform 63"/>
                <p:cNvSpPr/>
                <p:nvPr/>
              </p:nvSpPr>
              <p:spPr>
                <a:xfrm>
                  <a:off x="3185" y="694"/>
                  <a:ext cx="1" cy="1564"/>
                </a:xfrm>
                <a:custGeom>
                  <a:avLst/>
                  <a:gdLst>
                    <a:gd name="txL" fmla="*/ 0 w 1"/>
                    <a:gd name="txT" fmla="*/ 0 h 10514"/>
                    <a:gd name="txR" fmla="*/ 1 w 1"/>
                    <a:gd name="txB" fmla="*/ 10514 h 10514"/>
                  </a:gdLst>
                  <a:ahLst/>
                  <a:cxnLst>
                    <a:cxn ang="0">
                      <a:pos x="0" y="0"/>
                    </a:cxn>
                    <a:cxn ang="0">
                      <a:pos x="0" y="10514"/>
                    </a:cxn>
                    <a:cxn ang="0">
                      <a:pos x="1" y="10514"/>
                    </a:cxn>
                  </a:cxnLst>
                  <a:rect l="txL" t="txT" r="txR" b="txB"/>
                  <a:pathLst>
                    <a:path w="1" h="10514">
                      <a:moveTo>
                        <a:pt x="0" y="0"/>
                      </a:moveTo>
                      <a:lnTo>
                        <a:pt x="0" y="10514"/>
                      </a:lnTo>
                      <a:lnTo>
                        <a:pt x="1" y="10514"/>
                      </a:lnTo>
                    </a:path>
                  </a:pathLst>
                </a:custGeom>
                <a:noFill/>
                <a:ln w="127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 dirty="0">
                    <a:latin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10252" name="Rectangle 64"/>
            <p:cNvSpPr/>
            <p:nvPr/>
          </p:nvSpPr>
          <p:spPr>
            <a:xfrm>
              <a:off x="4053" y="3203"/>
              <a:ext cx="3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10253" name="Rectangle 65"/>
            <p:cNvSpPr/>
            <p:nvPr/>
          </p:nvSpPr>
          <p:spPr>
            <a:xfrm>
              <a:off x="2610" y="1835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10254" name="Rectangle 66"/>
            <p:cNvSpPr/>
            <p:nvPr/>
          </p:nvSpPr>
          <p:spPr>
            <a:xfrm>
              <a:off x="3895" y="419"/>
              <a:ext cx="2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</a:p>
          </p:txBody>
        </p:sp>
        <p:sp>
          <p:nvSpPr>
            <p:cNvPr id="10255" name="Rectangle 67"/>
            <p:cNvSpPr/>
            <p:nvPr/>
          </p:nvSpPr>
          <p:spPr>
            <a:xfrm>
              <a:off x="5442" y="1862"/>
              <a:ext cx="31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sp>
        <p:nvSpPr>
          <p:cNvPr id="10250" name="Rectangle 6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各类平面的投影特性－投影面垂直面</a:t>
            </a:r>
            <a:r>
              <a:rPr lang="zh-CN" altLang="en-US" i="0" dirty="0">
                <a:solidFill>
                  <a:srgbClr val="C00060"/>
                </a:solidFill>
                <a:latin typeface="仿宋_GB2312" pitchFamily="49" charset="-122"/>
                <a:ea typeface="仿宋_GB2312" pitchFamily="49" charset="-122"/>
              </a:rPr>
              <a:t>－侧垂面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37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5376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5376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5376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76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37805E7-FCD3-42F3-8A7C-BC2248C556E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11269" name="Group 2"/>
          <p:cNvGrpSpPr/>
          <p:nvPr/>
        </p:nvGrpSpPr>
        <p:grpSpPr>
          <a:xfrm>
            <a:off x="-34925" y="741363"/>
            <a:ext cx="4643438" cy="4140200"/>
            <a:chOff x="1412" y="427"/>
            <a:chExt cx="3775" cy="3751"/>
          </a:xfrm>
        </p:grpSpPr>
        <p:sp>
          <p:nvSpPr>
            <p:cNvPr id="11330" name="AutoShape 3"/>
            <p:cNvSpPr/>
            <p:nvPr/>
          </p:nvSpPr>
          <p:spPr>
            <a:xfrm flipH="1">
              <a:off x="1698" y="2527"/>
              <a:ext cx="3203" cy="1406"/>
            </a:xfrm>
            <a:prstGeom prst="parallelogram">
              <a:avLst>
                <a:gd name="adj" fmla="val 88825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1331" name="AutoShape 4"/>
            <p:cNvSpPr/>
            <p:nvPr/>
          </p:nvSpPr>
          <p:spPr>
            <a:xfrm rot="-5400000">
              <a:off x="2580" y="1607"/>
              <a:ext cx="3398" cy="1264"/>
            </a:xfrm>
            <a:prstGeom prst="parallelogram">
              <a:avLst>
                <a:gd name="adj" fmla="val 11075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1332" name="Rectangle 5"/>
            <p:cNvSpPr/>
            <p:nvPr/>
          </p:nvSpPr>
          <p:spPr>
            <a:xfrm>
              <a:off x="1690" y="529"/>
              <a:ext cx="1960" cy="199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1333" name="Text Box 6"/>
            <p:cNvSpPr txBox="1"/>
            <p:nvPr/>
          </p:nvSpPr>
          <p:spPr>
            <a:xfrm>
              <a:off x="3740" y="427"/>
              <a:ext cx="254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Z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1334" name="Text Box 7"/>
            <p:cNvSpPr txBox="1"/>
            <p:nvPr/>
          </p:nvSpPr>
          <p:spPr>
            <a:xfrm>
              <a:off x="4931" y="3764"/>
              <a:ext cx="256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Y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1335" name="Text Box 8"/>
            <p:cNvSpPr txBox="1"/>
            <p:nvPr/>
          </p:nvSpPr>
          <p:spPr>
            <a:xfrm>
              <a:off x="1412" y="2379"/>
              <a:ext cx="256" cy="41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X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</p:grpSp>
      <p:sp>
        <p:nvSpPr>
          <p:cNvPr id="538633" name="Rectangle 9"/>
          <p:cNvSpPr>
            <a:spLocks noGrp="1"/>
          </p:cNvSpPr>
          <p:nvPr>
            <p:ph idx="1"/>
          </p:nvPr>
        </p:nvSpPr>
        <p:spPr>
          <a:xfrm>
            <a:off x="76200" y="4946650"/>
            <a:ext cx="9067800" cy="16764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sz="2800" b="1" dirty="0">
                <a:solidFill>
                  <a:srgbClr val="080808"/>
                </a:solidFill>
              </a:rPr>
              <a:t>           </a:t>
            </a:r>
            <a:r>
              <a:rPr lang="zh-CN" altLang="en-US" sz="2800" b="1" dirty="0">
                <a:solidFill>
                  <a:srgbClr val="080808"/>
                </a:solidFill>
              </a:rPr>
              <a:t>投影特性：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           </a:t>
            </a:r>
            <a:r>
              <a:rPr lang="en-US" altLang="zh-CN" sz="2800" b="1" dirty="0">
                <a:solidFill>
                  <a:srgbClr val="080808"/>
                </a:solidFill>
              </a:rPr>
              <a:t>(1)   </a:t>
            </a:r>
            <a:r>
              <a:rPr lang="en-US" altLang="zh-CN" sz="2800" b="1" i="1" dirty="0">
                <a:solidFill>
                  <a:srgbClr val="080808"/>
                </a:solidFill>
              </a:rPr>
              <a:t>a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i="1" dirty="0">
                <a:solidFill>
                  <a:srgbClr val="080808"/>
                </a:solidFill>
              </a:rPr>
              <a:t>b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en-US" altLang="zh-CN" sz="2800" b="1" i="1" dirty="0">
                <a:solidFill>
                  <a:srgbClr val="080808"/>
                </a:solidFill>
              </a:rPr>
              <a:t>c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</a:t>
            </a:r>
            <a:r>
              <a:rPr lang="zh-CN" altLang="en-US" sz="2800" b="1" dirty="0">
                <a:solidFill>
                  <a:srgbClr val="080808"/>
                </a:solidFill>
              </a:rPr>
              <a:t>、 </a:t>
            </a:r>
            <a:r>
              <a:rPr lang="en-US" altLang="zh-CN" sz="2800" b="1" i="1" dirty="0">
                <a:solidFill>
                  <a:srgbClr val="080808"/>
                </a:solidFill>
              </a:rPr>
              <a:t>a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i="1" dirty="0">
                <a:solidFill>
                  <a:srgbClr val="080808"/>
                </a:solidFill>
              </a:rPr>
              <a:t>b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en-US" altLang="zh-CN" sz="2800" b="1" i="1" dirty="0">
                <a:solidFill>
                  <a:srgbClr val="080808"/>
                </a:solidFill>
              </a:rPr>
              <a:t>c</a:t>
            </a:r>
            <a:r>
              <a:rPr lang="en-US" altLang="zh-CN" sz="2800" b="1" i="1" dirty="0">
                <a:solidFill>
                  <a:srgbClr val="080808"/>
                </a:solidFill>
                <a:sym typeface="Symbol" panose="05050102010706020507" pitchFamily="18" charset="2"/>
              </a:rPr>
              <a:t></a:t>
            </a:r>
            <a:r>
              <a:rPr lang="zh-CN" altLang="en-US" sz="2800" b="1" dirty="0">
                <a:solidFill>
                  <a:srgbClr val="080808"/>
                </a:solidFill>
              </a:rPr>
              <a:t>重影为一条线，具有积聚性</a:t>
            </a:r>
          </a:p>
          <a:p>
            <a:pPr eaLnBrk="1" hangingPunct="1">
              <a:buNone/>
            </a:pPr>
            <a:r>
              <a:rPr lang="zh-CN" altLang="en-US" sz="2800" b="1" dirty="0">
                <a:solidFill>
                  <a:srgbClr val="080808"/>
                </a:solidFill>
              </a:rPr>
              <a:t>            </a:t>
            </a:r>
            <a:r>
              <a:rPr lang="en-US" altLang="zh-CN" sz="2800" b="1" dirty="0">
                <a:solidFill>
                  <a:srgbClr val="080808"/>
                </a:solidFill>
              </a:rPr>
              <a:t>(2)  </a:t>
            </a:r>
            <a:r>
              <a:rPr lang="zh-CN" altLang="en-US" sz="2800" b="1" dirty="0">
                <a:solidFill>
                  <a:srgbClr val="080808"/>
                </a:solidFill>
              </a:rPr>
              <a:t>水平投影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i="1" dirty="0">
                <a:solidFill>
                  <a:srgbClr val="080808"/>
                </a:solidFill>
              </a:rPr>
              <a:t>abc</a:t>
            </a:r>
            <a:r>
              <a:rPr lang="zh-CN" altLang="en-US" sz="2800" b="1" dirty="0">
                <a:solidFill>
                  <a:srgbClr val="080808"/>
                </a:solidFill>
              </a:rPr>
              <a:t>反映</a:t>
            </a:r>
            <a:r>
              <a:rPr lang="zh-CN" altLang="en-US" sz="2800" b="1" dirty="0">
                <a:solidFill>
                  <a:srgbClr val="080808"/>
                </a:solidFill>
                <a:sym typeface="Symbol" panose="05050102010706020507" pitchFamily="18" charset="2"/>
              </a:rPr>
              <a:t></a:t>
            </a:r>
            <a:r>
              <a:rPr lang="zh-CN" altLang="en-US" sz="2800" b="1" dirty="0">
                <a:solidFill>
                  <a:srgbClr val="080808"/>
                </a:solidFill>
              </a:rPr>
              <a:t> </a:t>
            </a:r>
            <a:r>
              <a:rPr lang="en-US" altLang="zh-CN" sz="2800" b="1" i="1" dirty="0">
                <a:solidFill>
                  <a:srgbClr val="080808"/>
                </a:solidFill>
              </a:rPr>
              <a:t>ABC</a:t>
            </a:r>
            <a:r>
              <a:rPr lang="zh-CN" altLang="en-US" sz="2800" b="1" dirty="0">
                <a:solidFill>
                  <a:srgbClr val="080808"/>
                </a:solidFill>
              </a:rPr>
              <a:t>实形                    </a:t>
            </a:r>
          </a:p>
        </p:txBody>
      </p:sp>
      <p:sp>
        <p:nvSpPr>
          <p:cNvPr id="538634" name="Freeform 10"/>
          <p:cNvSpPr/>
          <p:nvPr/>
        </p:nvSpPr>
        <p:spPr>
          <a:xfrm>
            <a:off x="723900" y="1828800"/>
            <a:ext cx="3124200" cy="1143000"/>
          </a:xfrm>
          <a:custGeom>
            <a:avLst/>
            <a:gdLst>
              <a:gd name="txL" fmla="*/ 0 w 1968"/>
              <a:gd name="txT" fmla="*/ 0 h 720"/>
              <a:gd name="txR" fmla="*/ 1968 w 1968"/>
              <a:gd name="txB" fmla="*/ 720 h 720"/>
            </a:gdLst>
            <a:ahLst/>
            <a:cxnLst>
              <a:cxn ang="0">
                <a:pos x="0" y="0"/>
              </a:cxn>
              <a:cxn ang="0">
                <a:pos x="1248" y="0"/>
              </a:cxn>
              <a:cxn ang="0">
                <a:pos x="1968" y="720"/>
              </a:cxn>
              <a:cxn ang="0">
                <a:pos x="576" y="720"/>
              </a:cxn>
              <a:cxn ang="0">
                <a:pos x="0" y="0"/>
              </a:cxn>
            </a:cxnLst>
            <a:rect l="txL" t="txT" r="txR" b="txB"/>
            <a:pathLst>
              <a:path w="1968" h="720">
                <a:moveTo>
                  <a:pt x="0" y="0"/>
                </a:moveTo>
                <a:lnTo>
                  <a:pt x="1248" y="0"/>
                </a:lnTo>
                <a:lnTo>
                  <a:pt x="1968" y="720"/>
                </a:lnTo>
                <a:lnTo>
                  <a:pt x="576" y="72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3" name="Group 11"/>
          <p:cNvGrpSpPr/>
          <p:nvPr/>
        </p:nvGrpSpPr>
        <p:grpSpPr>
          <a:xfrm>
            <a:off x="1171575" y="1895475"/>
            <a:ext cx="2514600" cy="1190625"/>
            <a:chOff x="522" y="1194"/>
            <a:chExt cx="1584" cy="750"/>
          </a:xfrm>
        </p:grpSpPr>
        <p:sp>
          <p:nvSpPr>
            <p:cNvPr id="11326" name="Freeform 12"/>
            <p:cNvSpPr/>
            <p:nvPr/>
          </p:nvSpPr>
          <p:spPr>
            <a:xfrm>
              <a:off x="624" y="1248"/>
              <a:ext cx="1304" cy="488"/>
            </a:xfrm>
            <a:custGeom>
              <a:avLst/>
              <a:gdLst>
                <a:gd name="txL" fmla="*/ 0 w 1304"/>
                <a:gd name="txT" fmla="*/ 0 h 488"/>
                <a:gd name="txR" fmla="*/ 1304 w 1304"/>
                <a:gd name="txB" fmla="*/ 488 h 488"/>
              </a:gdLst>
              <a:ahLst/>
              <a:cxnLst>
                <a:cxn ang="0">
                  <a:pos x="0" y="208"/>
                </a:cxn>
                <a:cxn ang="0">
                  <a:pos x="1304" y="488"/>
                </a:cxn>
                <a:cxn ang="0">
                  <a:pos x="536" y="0"/>
                </a:cxn>
                <a:cxn ang="0">
                  <a:pos x="0" y="208"/>
                </a:cxn>
              </a:cxnLst>
              <a:rect l="txL" t="txT" r="txR" b="txB"/>
              <a:pathLst>
                <a:path w="1304" h="488">
                  <a:moveTo>
                    <a:pt x="0" y="208"/>
                  </a:moveTo>
                  <a:lnTo>
                    <a:pt x="1304" y="488"/>
                  </a:lnTo>
                  <a:lnTo>
                    <a:pt x="536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FFCCCC"/>
            </a:solidFill>
            <a:ln w="28575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1327" name="Text Box 13"/>
            <p:cNvSpPr txBox="1"/>
            <p:nvPr/>
          </p:nvSpPr>
          <p:spPr>
            <a:xfrm>
              <a:off x="1674" y="1656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11328" name="Text Box 14"/>
            <p:cNvSpPr txBox="1"/>
            <p:nvPr/>
          </p:nvSpPr>
          <p:spPr>
            <a:xfrm>
              <a:off x="522" y="1194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1329" name="Text Box 15"/>
            <p:cNvSpPr txBox="1"/>
            <p:nvPr/>
          </p:nvSpPr>
          <p:spPr>
            <a:xfrm>
              <a:off x="966" y="1218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</p:grpSp>
      <p:grpSp>
        <p:nvGrpSpPr>
          <p:cNvPr id="4" name="Group 16"/>
          <p:cNvGrpSpPr/>
          <p:nvPr/>
        </p:nvGrpSpPr>
        <p:grpSpPr>
          <a:xfrm>
            <a:off x="723900" y="1409700"/>
            <a:ext cx="3543300" cy="3105150"/>
            <a:chOff x="240" y="888"/>
            <a:chExt cx="2232" cy="1956"/>
          </a:xfrm>
        </p:grpSpPr>
        <p:sp>
          <p:nvSpPr>
            <p:cNvPr id="11306" name="Text Box 17"/>
            <p:cNvSpPr txBox="1"/>
            <p:nvPr/>
          </p:nvSpPr>
          <p:spPr>
            <a:xfrm>
              <a:off x="1740" y="1200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  <p:sp>
          <p:nvSpPr>
            <p:cNvPr id="11307" name="Text Box 18"/>
            <p:cNvSpPr txBox="1"/>
            <p:nvPr/>
          </p:nvSpPr>
          <p:spPr>
            <a:xfrm>
              <a:off x="1548" y="1026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  <p:sp>
          <p:nvSpPr>
            <p:cNvPr id="11308" name="Text Box 19"/>
            <p:cNvSpPr txBox="1"/>
            <p:nvPr/>
          </p:nvSpPr>
          <p:spPr>
            <a:xfrm>
              <a:off x="1170" y="888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'</a:t>
              </a:r>
            </a:p>
          </p:txBody>
        </p:sp>
        <p:sp>
          <p:nvSpPr>
            <p:cNvPr id="11309" name="Freeform 20"/>
            <p:cNvSpPr/>
            <p:nvPr/>
          </p:nvSpPr>
          <p:spPr>
            <a:xfrm>
              <a:off x="624" y="2160"/>
              <a:ext cx="1304" cy="512"/>
            </a:xfrm>
            <a:custGeom>
              <a:avLst/>
              <a:gdLst>
                <a:gd name="txL" fmla="*/ 0 w 1304"/>
                <a:gd name="txT" fmla="*/ 0 h 512"/>
                <a:gd name="txR" fmla="*/ 1304 w 1304"/>
                <a:gd name="txB" fmla="*/ 512 h 512"/>
              </a:gdLst>
              <a:ahLst/>
              <a:cxnLst>
                <a:cxn ang="0">
                  <a:pos x="0" y="208"/>
                </a:cxn>
                <a:cxn ang="0">
                  <a:pos x="1304" y="512"/>
                </a:cxn>
                <a:cxn ang="0">
                  <a:pos x="536" y="0"/>
                </a:cxn>
                <a:cxn ang="0">
                  <a:pos x="0" y="208"/>
                </a:cxn>
              </a:cxnLst>
              <a:rect l="txL" t="txT" r="txR" b="txB"/>
              <a:pathLst>
                <a:path w="1304" h="512">
                  <a:moveTo>
                    <a:pt x="0" y="208"/>
                  </a:moveTo>
                  <a:lnTo>
                    <a:pt x="1304" y="512"/>
                  </a:lnTo>
                  <a:lnTo>
                    <a:pt x="536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00FFFF"/>
            </a:solidFill>
            <a:ln w="28575" cap="flat" cmpd="sng">
              <a:solidFill>
                <a:srgbClr val="FF33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1310" name="Line 21"/>
            <p:cNvSpPr/>
            <p:nvPr/>
          </p:nvSpPr>
          <p:spPr>
            <a:xfrm>
              <a:off x="624" y="1440"/>
              <a:ext cx="0" cy="9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1" name="Line 22"/>
            <p:cNvSpPr/>
            <p:nvPr/>
          </p:nvSpPr>
          <p:spPr>
            <a:xfrm flipH="1" flipV="1">
              <a:off x="1056" y="1152"/>
              <a:ext cx="96" cy="9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2" name="Line 23"/>
            <p:cNvSpPr/>
            <p:nvPr/>
          </p:nvSpPr>
          <p:spPr>
            <a:xfrm flipH="1" flipV="1">
              <a:off x="384" y="1152"/>
              <a:ext cx="240" cy="2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3" name="Line 24"/>
            <p:cNvSpPr/>
            <p:nvPr/>
          </p:nvSpPr>
          <p:spPr>
            <a:xfrm flipH="1" flipV="1">
              <a:off x="1344" y="1152"/>
              <a:ext cx="576" cy="5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4" name="Line 25"/>
            <p:cNvSpPr/>
            <p:nvPr/>
          </p:nvSpPr>
          <p:spPr>
            <a:xfrm>
              <a:off x="1920" y="1728"/>
              <a:ext cx="1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5" name="Line 26"/>
            <p:cNvSpPr/>
            <p:nvPr/>
          </p:nvSpPr>
          <p:spPr>
            <a:xfrm>
              <a:off x="1152" y="1248"/>
              <a:ext cx="43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6" name="Line 27"/>
            <p:cNvSpPr/>
            <p:nvPr/>
          </p:nvSpPr>
          <p:spPr>
            <a:xfrm>
              <a:off x="1920" y="1728"/>
              <a:ext cx="0" cy="96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17" name="Text Box 28"/>
            <p:cNvSpPr txBox="1"/>
            <p:nvPr/>
          </p:nvSpPr>
          <p:spPr>
            <a:xfrm>
              <a:off x="1146" y="1968"/>
              <a:ext cx="24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11318" name="Text Box 29"/>
            <p:cNvSpPr txBox="1"/>
            <p:nvPr/>
          </p:nvSpPr>
          <p:spPr>
            <a:xfrm>
              <a:off x="402" y="2178"/>
              <a:ext cx="19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1319" name="Text Box 30"/>
            <p:cNvSpPr txBox="1"/>
            <p:nvPr/>
          </p:nvSpPr>
          <p:spPr>
            <a:xfrm>
              <a:off x="1872" y="2556"/>
              <a:ext cx="23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11320" name="Line 31"/>
            <p:cNvSpPr/>
            <p:nvPr/>
          </p:nvSpPr>
          <p:spPr>
            <a:xfrm>
              <a:off x="240" y="1152"/>
              <a:ext cx="124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21" name="Line 32"/>
            <p:cNvSpPr/>
            <p:nvPr/>
          </p:nvSpPr>
          <p:spPr>
            <a:xfrm>
              <a:off x="384" y="1152"/>
              <a:ext cx="960" cy="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22" name="Line 33"/>
            <p:cNvSpPr/>
            <p:nvPr/>
          </p:nvSpPr>
          <p:spPr>
            <a:xfrm>
              <a:off x="1584" y="1248"/>
              <a:ext cx="480" cy="480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323" name="Text Box 34"/>
            <p:cNvSpPr txBox="1"/>
            <p:nvPr/>
          </p:nvSpPr>
          <p:spPr>
            <a:xfrm>
              <a:off x="252" y="888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'</a:t>
              </a:r>
            </a:p>
          </p:txBody>
        </p:sp>
        <p:sp>
          <p:nvSpPr>
            <p:cNvPr id="11324" name="Text Box 35"/>
            <p:cNvSpPr txBox="1"/>
            <p:nvPr/>
          </p:nvSpPr>
          <p:spPr>
            <a:xfrm>
              <a:off x="900" y="906"/>
              <a:ext cx="47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'</a:t>
              </a:r>
            </a:p>
          </p:txBody>
        </p:sp>
        <p:sp>
          <p:nvSpPr>
            <p:cNvPr id="11325" name="Text Box 36"/>
            <p:cNvSpPr txBox="1"/>
            <p:nvPr/>
          </p:nvSpPr>
          <p:spPr>
            <a:xfrm>
              <a:off x="2040" y="1512"/>
              <a:ext cx="4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</p:grpSp>
      <p:grpSp>
        <p:nvGrpSpPr>
          <p:cNvPr id="5" name="Group 37"/>
          <p:cNvGrpSpPr/>
          <p:nvPr/>
        </p:nvGrpSpPr>
        <p:grpSpPr>
          <a:xfrm>
            <a:off x="4400550" y="796925"/>
            <a:ext cx="4730750" cy="4659313"/>
            <a:chOff x="2628" y="502"/>
            <a:chExt cx="2980" cy="2935"/>
          </a:xfrm>
        </p:grpSpPr>
        <p:grpSp>
          <p:nvGrpSpPr>
            <p:cNvPr id="11276" name="Group 38"/>
            <p:cNvGrpSpPr/>
            <p:nvPr/>
          </p:nvGrpSpPr>
          <p:grpSpPr>
            <a:xfrm>
              <a:off x="2652" y="708"/>
              <a:ext cx="2949" cy="2614"/>
              <a:chOff x="2652" y="708"/>
              <a:chExt cx="2949" cy="2614"/>
            </a:xfrm>
          </p:grpSpPr>
          <p:sp>
            <p:nvSpPr>
              <p:cNvPr id="11281" name="Freeform 39"/>
              <p:cNvSpPr/>
              <p:nvPr/>
            </p:nvSpPr>
            <p:spPr>
              <a:xfrm>
                <a:off x="4064" y="1728"/>
                <a:ext cx="1360" cy="1536"/>
              </a:xfrm>
              <a:custGeom>
                <a:avLst/>
                <a:gdLst>
                  <a:gd name="txL" fmla="*/ 0 w 1360"/>
                  <a:gd name="txT" fmla="*/ 0 h 1536"/>
                  <a:gd name="txR" fmla="*/ 1360 w 1360"/>
                  <a:gd name="txB" fmla="*/ 1536 h 1536"/>
                </a:gdLst>
                <a:ahLst/>
                <a:cxnLst>
                  <a:cxn ang="0">
                    <a:pos x="0" y="0"/>
                  </a:cxn>
                  <a:cxn ang="0">
                    <a:pos x="1360" y="1536"/>
                  </a:cxn>
                </a:cxnLst>
                <a:rect l="txL" t="txT" r="txR" b="txB"/>
                <a:pathLst>
                  <a:path w="1360" h="1536">
                    <a:moveTo>
                      <a:pt x="0" y="0"/>
                    </a:moveTo>
                    <a:lnTo>
                      <a:pt x="1360" y="1536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82" name="Text Box 40"/>
              <p:cNvSpPr txBox="1"/>
              <p:nvPr/>
            </p:nvSpPr>
            <p:spPr>
              <a:xfrm>
                <a:off x="3712" y="3004"/>
                <a:ext cx="33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11283" name="Freeform 41"/>
              <p:cNvSpPr/>
              <p:nvPr/>
            </p:nvSpPr>
            <p:spPr>
              <a:xfrm>
                <a:off x="5252" y="980"/>
                <a:ext cx="2" cy="2097"/>
              </a:xfrm>
              <a:custGeom>
                <a:avLst/>
                <a:gdLst>
                  <a:gd name="txL" fmla="*/ 0 w 2"/>
                  <a:gd name="txT" fmla="*/ 0 h 2097"/>
                  <a:gd name="txR" fmla="*/ 2 w 2"/>
                  <a:gd name="txB" fmla="*/ 2097 h 2097"/>
                </a:gdLst>
                <a:ahLst/>
                <a:cxnLst>
                  <a:cxn ang="0">
                    <a:pos x="2" y="2097"/>
                  </a:cxn>
                  <a:cxn ang="0">
                    <a:pos x="0" y="0"/>
                  </a:cxn>
                </a:cxnLst>
                <a:rect l="txL" t="txT" r="txR" b="txB"/>
                <a:pathLst>
                  <a:path w="2" h="2097">
                    <a:moveTo>
                      <a:pt x="2" y="2097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84" name="Text Box 42"/>
              <p:cNvSpPr txBox="1"/>
              <p:nvPr/>
            </p:nvSpPr>
            <p:spPr>
              <a:xfrm>
                <a:off x="2716" y="726"/>
                <a:ext cx="41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5" name="Text Box 43"/>
              <p:cNvSpPr txBox="1"/>
              <p:nvPr/>
            </p:nvSpPr>
            <p:spPr>
              <a:xfrm>
                <a:off x="3223" y="726"/>
                <a:ext cx="39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  <a:endPara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6" name="Text Box 44"/>
              <p:cNvSpPr txBox="1"/>
              <p:nvPr/>
            </p:nvSpPr>
            <p:spPr>
              <a:xfrm>
                <a:off x="4228" y="728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11287" name="Text Box 45"/>
              <p:cNvSpPr txBox="1"/>
              <p:nvPr/>
            </p:nvSpPr>
            <p:spPr>
              <a:xfrm>
                <a:off x="3300" y="1855"/>
                <a:ext cx="3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11288" name="Text Box 46"/>
              <p:cNvSpPr txBox="1"/>
              <p:nvPr/>
            </p:nvSpPr>
            <p:spPr>
              <a:xfrm>
                <a:off x="2652" y="2300"/>
                <a:ext cx="25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11289" name="Freeform 47"/>
              <p:cNvSpPr/>
              <p:nvPr/>
            </p:nvSpPr>
            <p:spPr>
              <a:xfrm>
                <a:off x="4389" y="985"/>
                <a:ext cx="1" cy="1109"/>
              </a:xfrm>
              <a:custGeom>
                <a:avLst/>
                <a:gdLst>
                  <a:gd name="txL" fmla="*/ 0 w 1"/>
                  <a:gd name="txT" fmla="*/ 0 h 1109"/>
                  <a:gd name="txR" fmla="*/ 1 w 1"/>
                  <a:gd name="txB" fmla="*/ 1109 h 1109"/>
                </a:gdLst>
                <a:ahLst/>
                <a:cxnLst>
                  <a:cxn ang="0">
                    <a:pos x="1" y="0"/>
                  </a:cxn>
                  <a:cxn ang="0">
                    <a:pos x="0" y="1109"/>
                  </a:cxn>
                </a:cxnLst>
                <a:rect l="txL" t="txT" r="txR" b="txB"/>
                <a:pathLst>
                  <a:path w="1" h="1109">
                    <a:moveTo>
                      <a:pt x="1" y="0"/>
                    </a:moveTo>
                    <a:lnTo>
                      <a:pt x="0" y="1109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90" name="Freeform 48"/>
              <p:cNvSpPr/>
              <p:nvPr/>
            </p:nvSpPr>
            <p:spPr>
              <a:xfrm>
                <a:off x="3819" y="3076"/>
                <a:ext cx="1433" cy="1"/>
              </a:xfrm>
              <a:custGeom>
                <a:avLst/>
                <a:gdLst>
                  <a:gd name="txL" fmla="*/ 0 w 1433"/>
                  <a:gd name="txT" fmla="*/ 0 h 1"/>
                  <a:gd name="txR" fmla="*/ 1433 w 1433"/>
                  <a:gd name="txB" fmla="*/ 1 h 1"/>
                </a:gdLst>
                <a:ahLst/>
                <a:cxnLst>
                  <a:cxn ang="0">
                    <a:pos x="1433" y="0"/>
                  </a:cxn>
                  <a:cxn ang="0">
                    <a:pos x="0" y="1"/>
                  </a:cxn>
                </a:cxnLst>
                <a:rect l="txL" t="txT" r="txR" b="txB"/>
                <a:pathLst>
                  <a:path w="1433" h="1">
                    <a:moveTo>
                      <a:pt x="1433" y="0"/>
                    </a:moveTo>
                    <a:lnTo>
                      <a:pt x="0" y="1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91" name="Text Box 49"/>
              <p:cNvSpPr txBox="1"/>
              <p:nvPr/>
            </p:nvSpPr>
            <p:spPr>
              <a:xfrm>
                <a:off x="4616" y="708"/>
                <a:ext cx="53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11292" name="Freeform 50"/>
              <p:cNvSpPr/>
              <p:nvPr/>
            </p:nvSpPr>
            <p:spPr>
              <a:xfrm>
                <a:off x="2886" y="2084"/>
                <a:ext cx="938" cy="992"/>
              </a:xfrm>
              <a:custGeom>
                <a:avLst/>
                <a:gdLst>
                  <a:gd name="txL" fmla="*/ 0 w 938"/>
                  <a:gd name="txT" fmla="*/ 0 h 992"/>
                  <a:gd name="txR" fmla="*/ 938 w 938"/>
                  <a:gd name="txB" fmla="*/ 992 h 992"/>
                </a:gdLst>
                <a:ahLst/>
                <a:cxnLst>
                  <a:cxn ang="0">
                    <a:pos x="450" y="0"/>
                  </a:cxn>
                  <a:cxn ang="0">
                    <a:pos x="0" y="370"/>
                  </a:cxn>
                  <a:cxn ang="0">
                    <a:pos x="938" y="992"/>
                  </a:cxn>
                  <a:cxn ang="0">
                    <a:pos x="450" y="0"/>
                  </a:cxn>
                </a:cxnLst>
                <a:rect l="txL" t="txT" r="txR" b="txB"/>
                <a:pathLst>
                  <a:path w="938" h="992">
                    <a:moveTo>
                      <a:pt x="450" y="0"/>
                    </a:moveTo>
                    <a:lnTo>
                      <a:pt x="0" y="370"/>
                    </a:lnTo>
                    <a:lnTo>
                      <a:pt x="938" y="992"/>
                    </a:lnTo>
                    <a:lnTo>
                      <a:pt x="450" y="0"/>
                    </a:lnTo>
                    <a:close/>
                  </a:path>
                </a:pathLst>
              </a:custGeom>
              <a:solidFill>
                <a:srgbClr val="CCECFF">
                  <a:alpha val="50195"/>
                </a:srgbClr>
              </a:solidFill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93" name="Freeform 51"/>
              <p:cNvSpPr/>
              <p:nvPr/>
            </p:nvSpPr>
            <p:spPr>
              <a:xfrm>
                <a:off x="3824" y="987"/>
                <a:ext cx="568" cy="1"/>
              </a:xfrm>
              <a:custGeom>
                <a:avLst/>
                <a:gdLst>
                  <a:gd name="txL" fmla="*/ 0 w 568"/>
                  <a:gd name="txT" fmla="*/ 0 h 1"/>
                  <a:gd name="txR" fmla="*/ 568 w 568"/>
                  <a:gd name="txB" fmla="*/ 1 h 1"/>
                </a:gdLst>
                <a:ahLst/>
                <a:cxnLst>
                  <a:cxn ang="0">
                    <a:pos x="0" y="0"/>
                  </a:cxn>
                  <a:cxn ang="0">
                    <a:pos x="568" y="1"/>
                  </a:cxn>
                </a:cxnLst>
                <a:rect l="txL" t="txT" r="txR" b="txB"/>
                <a:pathLst>
                  <a:path w="568" h="1">
                    <a:moveTo>
                      <a:pt x="0" y="0"/>
                    </a:moveTo>
                    <a:lnTo>
                      <a:pt x="568" y="1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294" name="Line 52"/>
              <p:cNvSpPr/>
              <p:nvPr/>
            </p:nvSpPr>
            <p:spPr>
              <a:xfrm>
                <a:off x="3824" y="987"/>
                <a:ext cx="0" cy="2105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5" name="Line 53"/>
              <p:cNvSpPr/>
              <p:nvPr/>
            </p:nvSpPr>
            <p:spPr>
              <a:xfrm>
                <a:off x="2878" y="985"/>
                <a:ext cx="0" cy="146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6" name="Line 54"/>
              <p:cNvSpPr/>
              <p:nvPr/>
            </p:nvSpPr>
            <p:spPr>
              <a:xfrm flipH="1">
                <a:off x="3323" y="2093"/>
                <a:ext cx="105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97" name="Text Box 55"/>
              <p:cNvSpPr txBox="1"/>
              <p:nvPr/>
            </p:nvSpPr>
            <p:spPr>
              <a:xfrm>
                <a:off x="3670" y="720"/>
                <a:ext cx="33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</a:t>
                </a:r>
                <a:endPara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98" name="Text Box 56"/>
              <p:cNvSpPr txBox="1"/>
              <p:nvPr/>
            </p:nvSpPr>
            <p:spPr>
              <a:xfrm>
                <a:off x="5088" y="720"/>
                <a:ext cx="50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11299" name="Freeform 57"/>
              <p:cNvSpPr/>
              <p:nvPr/>
            </p:nvSpPr>
            <p:spPr>
              <a:xfrm>
                <a:off x="2880" y="984"/>
                <a:ext cx="948" cy="1"/>
              </a:xfrm>
              <a:custGeom>
                <a:avLst/>
                <a:gdLst>
                  <a:gd name="txL" fmla="*/ 0 w 948"/>
                  <a:gd name="txT" fmla="*/ 0 h 1"/>
                  <a:gd name="txR" fmla="*/ 948 w 948"/>
                  <a:gd name="txB" fmla="*/ 1 h 1"/>
                </a:gdLst>
                <a:ahLst/>
                <a:cxnLst>
                  <a:cxn ang="0">
                    <a:pos x="948" y="0"/>
                  </a:cxn>
                  <a:cxn ang="0">
                    <a:pos x="0" y="0"/>
                  </a:cxn>
                </a:cxnLst>
                <a:rect l="txL" t="txT" r="txR" b="txB"/>
                <a:pathLst>
                  <a:path w="948" h="1">
                    <a:moveTo>
                      <a:pt x="948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300" name="Freeform 58"/>
              <p:cNvSpPr/>
              <p:nvPr/>
            </p:nvSpPr>
            <p:spPr>
              <a:xfrm>
                <a:off x="4386" y="984"/>
                <a:ext cx="866" cy="2"/>
              </a:xfrm>
              <a:custGeom>
                <a:avLst/>
                <a:gdLst>
                  <a:gd name="txL" fmla="*/ 0 w 866"/>
                  <a:gd name="txT" fmla="*/ 0 h 2"/>
                  <a:gd name="txR" fmla="*/ 866 w 866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866" y="2"/>
                  </a:cxn>
                </a:cxnLst>
                <a:rect l="txL" t="txT" r="txR" b="txB"/>
                <a:pathLst>
                  <a:path w="866" h="2">
                    <a:moveTo>
                      <a:pt x="0" y="0"/>
                    </a:moveTo>
                    <a:lnTo>
                      <a:pt x="866" y="2"/>
                    </a:lnTo>
                  </a:path>
                </a:pathLst>
              </a:custGeom>
              <a:noFill/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301" name="Line 59"/>
              <p:cNvSpPr/>
              <p:nvPr/>
            </p:nvSpPr>
            <p:spPr>
              <a:xfrm flipV="1">
                <a:off x="3340" y="985"/>
                <a:ext cx="0" cy="108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2" name="Line 60"/>
              <p:cNvSpPr/>
              <p:nvPr/>
            </p:nvSpPr>
            <p:spPr>
              <a:xfrm>
                <a:off x="2880" y="2448"/>
                <a:ext cx="182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3" name="Freeform 61"/>
              <p:cNvSpPr/>
              <p:nvPr/>
            </p:nvSpPr>
            <p:spPr>
              <a:xfrm>
                <a:off x="4704" y="984"/>
                <a:ext cx="1" cy="1464"/>
              </a:xfrm>
              <a:custGeom>
                <a:avLst/>
                <a:gdLst>
                  <a:gd name="txL" fmla="*/ 0 w 1"/>
                  <a:gd name="txT" fmla="*/ 0 h 1464"/>
                  <a:gd name="txR" fmla="*/ 1 w 1"/>
                  <a:gd name="txB" fmla="*/ 1464 h 1464"/>
                </a:gdLst>
                <a:ahLst/>
                <a:cxnLst>
                  <a:cxn ang="0">
                    <a:pos x="0" y="1464"/>
                  </a:cxn>
                  <a:cxn ang="0">
                    <a:pos x="0" y="0"/>
                  </a:cxn>
                </a:cxnLst>
                <a:rect l="txL" t="txT" r="txR" b="txB"/>
                <a:pathLst>
                  <a:path w="1" h="1464">
                    <a:moveTo>
                      <a:pt x="0" y="1464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1304" name="Line 62"/>
              <p:cNvSpPr/>
              <p:nvPr/>
            </p:nvSpPr>
            <p:spPr>
              <a:xfrm flipV="1">
                <a:off x="4061" y="768"/>
                <a:ext cx="0" cy="255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305" name="Line 63"/>
              <p:cNvSpPr/>
              <p:nvPr/>
            </p:nvSpPr>
            <p:spPr>
              <a:xfrm flipH="1">
                <a:off x="2692" y="1724"/>
                <a:ext cx="2909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1277" name="Rectangle 64"/>
            <p:cNvSpPr/>
            <p:nvPr/>
          </p:nvSpPr>
          <p:spPr>
            <a:xfrm>
              <a:off x="4053" y="3149"/>
              <a:ext cx="3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11278" name="Rectangle 65"/>
            <p:cNvSpPr/>
            <p:nvPr/>
          </p:nvSpPr>
          <p:spPr>
            <a:xfrm>
              <a:off x="2628" y="1653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11279" name="Rectangle 66"/>
            <p:cNvSpPr/>
            <p:nvPr/>
          </p:nvSpPr>
          <p:spPr>
            <a:xfrm>
              <a:off x="4041" y="502"/>
              <a:ext cx="2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</a:p>
          </p:txBody>
        </p:sp>
        <p:sp>
          <p:nvSpPr>
            <p:cNvPr id="11280" name="Rectangle 67"/>
            <p:cNvSpPr/>
            <p:nvPr/>
          </p:nvSpPr>
          <p:spPr>
            <a:xfrm>
              <a:off x="5290" y="1680"/>
              <a:ext cx="31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sp>
        <p:nvSpPr>
          <p:cNvPr id="11275" name="Rectangle 6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各类平面的投影特性－投影面平行面</a:t>
            </a:r>
            <a:r>
              <a:rPr lang="zh-CN" altLang="en-US" i="0" dirty="0">
                <a:solidFill>
                  <a:srgbClr val="C00060"/>
                </a:solidFill>
                <a:latin typeface="仿宋_GB2312" pitchFamily="49" charset="-122"/>
                <a:ea typeface="仿宋_GB2312" pitchFamily="49" charset="-122"/>
              </a:rPr>
              <a:t>－水平面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8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538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538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538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8633" grpId="0" build="p"/>
      <p:bldP spid="5386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A9DF2E-0271-4521-AB42-D392EC2E389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15:19:21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12293" name="Group 2"/>
          <p:cNvGrpSpPr/>
          <p:nvPr/>
        </p:nvGrpSpPr>
        <p:grpSpPr>
          <a:xfrm>
            <a:off x="-106362" y="796925"/>
            <a:ext cx="4889500" cy="4268788"/>
            <a:chOff x="1412" y="427"/>
            <a:chExt cx="3775" cy="3737"/>
          </a:xfrm>
        </p:grpSpPr>
        <p:sp>
          <p:nvSpPr>
            <p:cNvPr id="12351" name="AutoShape 3"/>
            <p:cNvSpPr/>
            <p:nvPr/>
          </p:nvSpPr>
          <p:spPr>
            <a:xfrm flipH="1">
              <a:off x="1698" y="2527"/>
              <a:ext cx="3203" cy="1406"/>
            </a:xfrm>
            <a:prstGeom prst="parallelogram">
              <a:avLst>
                <a:gd name="adj" fmla="val 88825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2352" name="AutoShape 4"/>
            <p:cNvSpPr/>
            <p:nvPr/>
          </p:nvSpPr>
          <p:spPr>
            <a:xfrm rot="-5400000">
              <a:off x="2580" y="1607"/>
              <a:ext cx="3398" cy="1264"/>
            </a:xfrm>
            <a:prstGeom prst="parallelogram">
              <a:avLst>
                <a:gd name="adj" fmla="val 110754"/>
              </a:avLst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2353" name="Rectangle 5"/>
            <p:cNvSpPr/>
            <p:nvPr/>
          </p:nvSpPr>
          <p:spPr>
            <a:xfrm>
              <a:off x="1690" y="529"/>
              <a:ext cx="1960" cy="1998"/>
            </a:xfrm>
            <a:prstGeom prst="rect">
              <a:avLst/>
            </a:prstGeom>
            <a:solidFill>
              <a:srgbClr val="00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  <p:sp>
          <p:nvSpPr>
            <p:cNvPr id="12354" name="Text Box 6"/>
            <p:cNvSpPr txBox="1"/>
            <p:nvPr/>
          </p:nvSpPr>
          <p:spPr>
            <a:xfrm>
              <a:off x="3740" y="427"/>
              <a:ext cx="254" cy="4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Z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2355" name="Text Box 7"/>
            <p:cNvSpPr txBox="1"/>
            <p:nvPr/>
          </p:nvSpPr>
          <p:spPr>
            <a:xfrm>
              <a:off x="4931" y="3764"/>
              <a:ext cx="256" cy="4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Y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  <p:sp>
          <p:nvSpPr>
            <p:cNvPr id="12356" name="Text Box 8"/>
            <p:cNvSpPr txBox="1"/>
            <p:nvPr/>
          </p:nvSpPr>
          <p:spPr>
            <a:xfrm>
              <a:off x="1412" y="2380"/>
              <a:ext cx="256" cy="4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舒体" panose="02010601030101010101" pitchFamily="2" charset="-122"/>
                </a:rPr>
                <a:t>X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方正舒体" panose="02010601030101010101" pitchFamily="2" charset="-122"/>
              </a:endParaRPr>
            </a:p>
          </p:txBody>
        </p:sp>
      </p:grpSp>
      <p:sp>
        <p:nvSpPr>
          <p:cNvPr id="539657" name="Rectangle 9"/>
          <p:cNvSpPr/>
          <p:nvPr/>
        </p:nvSpPr>
        <p:spPr>
          <a:xfrm>
            <a:off x="76200" y="4927600"/>
            <a:ext cx="9067800" cy="1676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/>
            <a:r>
              <a:rPr lang="en-US" altLang="zh-CN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投影特性：</a:t>
            </a:r>
          </a:p>
          <a:p>
            <a:pPr algn="l"/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  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en-US" altLang="zh-CN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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 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重影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为一条线，具有积聚性</a:t>
            </a:r>
          </a:p>
          <a:p>
            <a:pPr algn="l"/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</a:t>
            </a:r>
            <a:r>
              <a:rPr lang="en-US" altLang="zh-CN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  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正平面投影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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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反映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Symbol" panose="05050102010706020507" pitchFamily="18" charset="2"/>
              </a:rPr>
              <a:t>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zh-CN" altLang="en-US" sz="2800" i="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实形                    </a:t>
            </a:r>
          </a:p>
        </p:txBody>
      </p:sp>
      <p:sp>
        <p:nvSpPr>
          <p:cNvPr id="539658" name="Freeform 10"/>
          <p:cNvSpPr/>
          <p:nvPr/>
        </p:nvSpPr>
        <p:spPr>
          <a:xfrm rot="-5400000" flipH="1" flipV="1">
            <a:off x="493713" y="941388"/>
            <a:ext cx="1485900" cy="1584325"/>
          </a:xfrm>
          <a:custGeom>
            <a:avLst/>
            <a:gdLst>
              <a:gd name="txL" fmla="*/ 0 w 936"/>
              <a:gd name="txT" fmla="*/ 0 h 998"/>
              <a:gd name="txR" fmla="*/ 936 w 936"/>
              <a:gd name="txB" fmla="*/ 998 h 998"/>
            </a:gdLst>
            <a:ahLst/>
            <a:cxnLst>
              <a:cxn ang="0">
                <a:pos x="452" y="0"/>
              </a:cxn>
              <a:cxn ang="0">
                <a:pos x="0" y="350"/>
              </a:cxn>
              <a:cxn ang="0">
                <a:pos x="936" y="998"/>
              </a:cxn>
              <a:cxn ang="0">
                <a:pos x="452" y="0"/>
              </a:cxn>
            </a:cxnLst>
            <a:rect l="txL" t="txT" r="txR" b="txB"/>
            <a:pathLst>
              <a:path w="936" h="998">
                <a:moveTo>
                  <a:pt x="452" y="0"/>
                </a:moveTo>
                <a:lnTo>
                  <a:pt x="0" y="350"/>
                </a:lnTo>
                <a:lnTo>
                  <a:pt x="936" y="998"/>
                </a:lnTo>
                <a:lnTo>
                  <a:pt x="452" y="0"/>
                </a:lnTo>
                <a:close/>
              </a:path>
            </a:pathLst>
          </a:custGeom>
          <a:solidFill>
            <a:srgbClr val="CCECFF">
              <a:alpha val="50195"/>
            </a:srgbClr>
          </a:solidFill>
          <a:ln w="38100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39659" name="Freeform 11"/>
          <p:cNvSpPr/>
          <p:nvPr/>
        </p:nvSpPr>
        <p:spPr>
          <a:xfrm>
            <a:off x="1219200" y="1752600"/>
            <a:ext cx="2057400" cy="2362200"/>
          </a:xfrm>
          <a:custGeom>
            <a:avLst/>
            <a:gdLst>
              <a:gd name="txL" fmla="*/ 0 w 1296"/>
              <a:gd name="txT" fmla="*/ 0 h 1488"/>
              <a:gd name="txR" fmla="*/ 1296 w 1296"/>
              <a:gd name="txB" fmla="*/ 1488 h 1488"/>
            </a:gdLst>
            <a:ahLst/>
            <a:cxnLst>
              <a:cxn ang="0">
                <a:pos x="1296" y="0"/>
              </a:cxn>
              <a:cxn ang="0">
                <a:pos x="1296" y="1488"/>
              </a:cxn>
              <a:cxn ang="0">
                <a:pos x="0" y="1488"/>
              </a:cxn>
              <a:cxn ang="0">
                <a:pos x="0" y="0"/>
              </a:cxn>
              <a:cxn ang="0">
                <a:pos x="1296" y="0"/>
              </a:cxn>
            </a:cxnLst>
            <a:rect l="txL" t="txT" r="txR" b="txB"/>
            <a:pathLst>
              <a:path w="1296" h="1488">
                <a:moveTo>
                  <a:pt x="1296" y="0"/>
                </a:moveTo>
                <a:lnTo>
                  <a:pt x="1296" y="1488"/>
                </a:lnTo>
                <a:lnTo>
                  <a:pt x="0" y="1488"/>
                </a:lnTo>
                <a:lnTo>
                  <a:pt x="0" y="0"/>
                </a:lnTo>
                <a:lnTo>
                  <a:pt x="1296" y="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grpSp>
        <p:nvGrpSpPr>
          <p:cNvPr id="3" name="Group 12"/>
          <p:cNvGrpSpPr/>
          <p:nvPr/>
        </p:nvGrpSpPr>
        <p:grpSpPr>
          <a:xfrm>
            <a:off x="142875" y="671513"/>
            <a:ext cx="4117975" cy="3824287"/>
            <a:chOff x="90" y="423"/>
            <a:chExt cx="2594" cy="2409"/>
          </a:xfrm>
        </p:grpSpPr>
        <p:sp>
          <p:nvSpPr>
            <p:cNvPr id="12328" name="Line 13"/>
            <p:cNvSpPr/>
            <p:nvPr/>
          </p:nvSpPr>
          <p:spPr>
            <a:xfrm>
              <a:off x="1920" y="1680"/>
              <a:ext cx="144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9" name="Text Box 14"/>
            <p:cNvSpPr txBox="1"/>
            <p:nvPr/>
          </p:nvSpPr>
          <p:spPr>
            <a:xfrm rot="10800000" flipH="1" flipV="1">
              <a:off x="915" y="423"/>
              <a:ext cx="38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'</a:t>
              </a:r>
            </a:p>
          </p:txBody>
        </p:sp>
        <p:sp>
          <p:nvSpPr>
            <p:cNvPr id="12330" name="Text Box 15"/>
            <p:cNvSpPr txBox="1"/>
            <p:nvPr/>
          </p:nvSpPr>
          <p:spPr>
            <a:xfrm rot="10800000" flipH="1" flipV="1">
              <a:off x="1260" y="864"/>
              <a:ext cx="53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'</a:t>
              </a:r>
            </a:p>
          </p:txBody>
        </p:sp>
        <p:sp>
          <p:nvSpPr>
            <p:cNvPr id="12331" name="Text Box 16"/>
            <p:cNvSpPr txBox="1"/>
            <p:nvPr/>
          </p:nvSpPr>
          <p:spPr>
            <a:xfrm rot="10800000" flipH="1" flipV="1">
              <a:off x="90" y="1386"/>
              <a:ext cx="501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'</a:t>
              </a:r>
            </a:p>
          </p:txBody>
        </p:sp>
        <p:sp>
          <p:nvSpPr>
            <p:cNvPr id="12332" name="Text Box 17"/>
            <p:cNvSpPr txBox="1"/>
            <p:nvPr/>
          </p:nvSpPr>
          <p:spPr>
            <a:xfrm rot="10800000" flipH="1" flipV="1">
              <a:off x="2052" y="1536"/>
              <a:ext cx="62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  <p:sp>
          <p:nvSpPr>
            <p:cNvPr id="12333" name="Text Box 18"/>
            <p:cNvSpPr txBox="1"/>
            <p:nvPr/>
          </p:nvSpPr>
          <p:spPr>
            <a:xfrm rot="10800000" flipH="1" flipV="1">
              <a:off x="2052" y="1104"/>
              <a:ext cx="63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  <p:sp>
          <p:nvSpPr>
            <p:cNvPr id="12334" name="Text Box 19"/>
            <p:cNvSpPr txBox="1"/>
            <p:nvPr/>
          </p:nvSpPr>
          <p:spPr>
            <a:xfrm rot="10800000" flipH="1" flipV="1">
              <a:off x="2052" y="2016"/>
              <a:ext cx="48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None/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Symbol" panose="05050102010706020507" pitchFamily="18" charset="2"/>
                </a:rPr>
                <a:t>"</a:t>
              </a:r>
            </a:p>
          </p:txBody>
        </p:sp>
        <p:sp>
          <p:nvSpPr>
            <p:cNvPr id="12335" name="Text Box 20"/>
            <p:cNvSpPr txBox="1"/>
            <p:nvPr/>
          </p:nvSpPr>
          <p:spPr>
            <a:xfrm rot="-10800000" flipV="1">
              <a:off x="1398" y="2544"/>
              <a:ext cx="37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12336" name="Text Box 21"/>
            <p:cNvSpPr txBox="1"/>
            <p:nvPr/>
          </p:nvSpPr>
          <p:spPr>
            <a:xfrm rot="-10800000" flipV="1">
              <a:off x="771" y="2496"/>
              <a:ext cx="43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12337" name="Text Box 22"/>
            <p:cNvSpPr txBox="1"/>
            <p:nvPr/>
          </p:nvSpPr>
          <p:spPr>
            <a:xfrm rot="-10800000" flipV="1">
              <a:off x="1847" y="2496"/>
              <a:ext cx="25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12338" name="Line 23"/>
            <p:cNvSpPr/>
            <p:nvPr/>
          </p:nvSpPr>
          <p:spPr>
            <a:xfrm>
              <a:off x="288" y="1536"/>
              <a:ext cx="624" cy="62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39" name="Line 24"/>
            <p:cNvSpPr/>
            <p:nvPr/>
          </p:nvSpPr>
          <p:spPr>
            <a:xfrm>
              <a:off x="1536" y="1248"/>
              <a:ext cx="5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0" name="Line 25"/>
            <p:cNvSpPr/>
            <p:nvPr/>
          </p:nvSpPr>
          <p:spPr>
            <a:xfrm>
              <a:off x="912" y="2160"/>
              <a:ext cx="1152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1" name="Line 26"/>
            <p:cNvSpPr/>
            <p:nvPr/>
          </p:nvSpPr>
          <p:spPr>
            <a:xfrm>
              <a:off x="1920" y="1680"/>
              <a:ext cx="0" cy="91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2" name="Line 27"/>
            <p:cNvSpPr/>
            <p:nvPr/>
          </p:nvSpPr>
          <p:spPr>
            <a:xfrm>
              <a:off x="912" y="2160"/>
              <a:ext cx="0" cy="43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3" name="Line 28"/>
            <p:cNvSpPr/>
            <p:nvPr/>
          </p:nvSpPr>
          <p:spPr>
            <a:xfrm>
              <a:off x="1536" y="1248"/>
              <a:ext cx="0" cy="1344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4" name="Line 29"/>
            <p:cNvSpPr/>
            <p:nvPr/>
          </p:nvSpPr>
          <p:spPr>
            <a:xfrm>
              <a:off x="912" y="2592"/>
              <a:ext cx="1008" cy="0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45" name="Line 30"/>
            <p:cNvSpPr/>
            <p:nvPr/>
          </p:nvSpPr>
          <p:spPr>
            <a:xfrm>
              <a:off x="2064" y="1248"/>
              <a:ext cx="0" cy="91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2346" name="Group 31"/>
            <p:cNvGrpSpPr/>
            <p:nvPr/>
          </p:nvGrpSpPr>
          <p:grpSpPr>
            <a:xfrm>
              <a:off x="870" y="1026"/>
              <a:ext cx="1182" cy="1380"/>
              <a:chOff x="870" y="1026"/>
              <a:chExt cx="1182" cy="1380"/>
            </a:xfrm>
          </p:grpSpPr>
          <p:sp>
            <p:nvSpPr>
              <p:cNvPr id="12347" name="Freeform 32"/>
              <p:cNvSpPr/>
              <p:nvPr/>
            </p:nvSpPr>
            <p:spPr>
              <a:xfrm>
                <a:off x="912" y="1248"/>
                <a:ext cx="996" cy="912"/>
              </a:xfrm>
              <a:custGeom>
                <a:avLst/>
                <a:gdLst>
                  <a:gd name="txL" fmla="*/ 0 w 996"/>
                  <a:gd name="txT" fmla="*/ 0 h 912"/>
                  <a:gd name="txR" fmla="*/ 996 w 996"/>
                  <a:gd name="txB" fmla="*/ 912 h 912"/>
                </a:gdLst>
                <a:ahLst/>
                <a:cxnLst>
                  <a:cxn ang="0">
                    <a:pos x="996" y="438"/>
                  </a:cxn>
                  <a:cxn ang="0">
                    <a:pos x="624" y="0"/>
                  </a:cxn>
                  <a:cxn ang="0">
                    <a:pos x="0" y="912"/>
                  </a:cxn>
                  <a:cxn ang="0">
                    <a:pos x="996" y="438"/>
                  </a:cxn>
                </a:cxnLst>
                <a:rect l="txL" t="txT" r="txR" b="txB"/>
                <a:pathLst>
                  <a:path w="996" h="912">
                    <a:moveTo>
                      <a:pt x="996" y="438"/>
                    </a:moveTo>
                    <a:lnTo>
                      <a:pt x="624" y="0"/>
                    </a:lnTo>
                    <a:lnTo>
                      <a:pt x="0" y="912"/>
                    </a:lnTo>
                    <a:lnTo>
                      <a:pt x="996" y="438"/>
                    </a:lnTo>
                    <a:close/>
                  </a:path>
                </a:pathLst>
              </a:custGeom>
              <a:solidFill>
                <a:srgbClr val="FFCCCC">
                  <a:alpha val="50195"/>
                </a:srgbClr>
              </a:solidFill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48" name="Text Box 33"/>
              <p:cNvSpPr txBox="1"/>
              <p:nvPr/>
            </p:nvSpPr>
            <p:spPr>
              <a:xfrm>
                <a:off x="870" y="2118"/>
                <a:ext cx="18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12349" name="Text Box 34"/>
              <p:cNvSpPr txBox="1"/>
              <p:nvPr/>
            </p:nvSpPr>
            <p:spPr>
              <a:xfrm>
                <a:off x="1494" y="1026"/>
                <a:ext cx="16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12350" name="Text Box 35"/>
              <p:cNvSpPr txBox="1"/>
              <p:nvPr/>
            </p:nvSpPr>
            <p:spPr>
              <a:xfrm>
                <a:off x="1867" y="1433"/>
                <a:ext cx="18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</p:grpSp>
      </p:grpSp>
      <p:grpSp>
        <p:nvGrpSpPr>
          <p:cNvPr id="5" name="Group 36"/>
          <p:cNvGrpSpPr/>
          <p:nvPr/>
        </p:nvGrpSpPr>
        <p:grpSpPr>
          <a:xfrm>
            <a:off x="4400550" y="652463"/>
            <a:ext cx="4730750" cy="4224337"/>
            <a:chOff x="2628" y="411"/>
            <a:chExt cx="2980" cy="2661"/>
          </a:xfrm>
        </p:grpSpPr>
        <p:grpSp>
          <p:nvGrpSpPr>
            <p:cNvPr id="12300" name="Group 37"/>
            <p:cNvGrpSpPr/>
            <p:nvPr/>
          </p:nvGrpSpPr>
          <p:grpSpPr>
            <a:xfrm>
              <a:off x="2811" y="503"/>
              <a:ext cx="2658" cy="2328"/>
              <a:chOff x="2976" y="696"/>
              <a:chExt cx="2658" cy="2328"/>
            </a:xfrm>
          </p:grpSpPr>
          <p:sp>
            <p:nvSpPr>
              <p:cNvPr id="12305" name="Text Box 38"/>
              <p:cNvSpPr txBox="1"/>
              <p:nvPr/>
            </p:nvSpPr>
            <p:spPr>
              <a:xfrm rot="10800000" flipH="1" flipV="1">
                <a:off x="5262" y="1704"/>
                <a:ext cx="32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12306" name="Freeform 39"/>
              <p:cNvSpPr/>
              <p:nvPr/>
            </p:nvSpPr>
            <p:spPr>
              <a:xfrm rot="-5400000" flipH="1" flipV="1">
                <a:off x="3209" y="929"/>
                <a:ext cx="936" cy="998"/>
              </a:xfrm>
              <a:custGeom>
                <a:avLst/>
                <a:gdLst>
                  <a:gd name="txL" fmla="*/ 0 w 936"/>
                  <a:gd name="txT" fmla="*/ 0 h 998"/>
                  <a:gd name="txR" fmla="*/ 936 w 936"/>
                  <a:gd name="txB" fmla="*/ 998 h 998"/>
                </a:gdLst>
                <a:ahLst/>
                <a:cxnLst>
                  <a:cxn ang="0">
                    <a:pos x="452" y="0"/>
                  </a:cxn>
                  <a:cxn ang="0">
                    <a:pos x="0" y="350"/>
                  </a:cxn>
                  <a:cxn ang="0">
                    <a:pos x="936" y="998"/>
                  </a:cxn>
                  <a:cxn ang="0">
                    <a:pos x="452" y="0"/>
                  </a:cxn>
                </a:cxnLst>
                <a:rect l="txL" t="txT" r="txR" b="txB"/>
                <a:pathLst>
                  <a:path w="936" h="998">
                    <a:moveTo>
                      <a:pt x="452" y="0"/>
                    </a:moveTo>
                    <a:lnTo>
                      <a:pt x="0" y="350"/>
                    </a:lnTo>
                    <a:lnTo>
                      <a:pt x="936" y="998"/>
                    </a:lnTo>
                    <a:lnTo>
                      <a:pt x="452" y="0"/>
                    </a:lnTo>
                    <a:close/>
                  </a:path>
                </a:pathLst>
              </a:custGeom>
              <a:solidFill>
                <a:srgbClr val="CCECFF">
                  <a:alpha val="50195"/>
                </a:srgbClr>
              </a:solidFill>
              <a:ln w="38100" cap="flat" cmpd="sng">
                <a:solidFill>
                  <a:srgbClr val="FF3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07" name="Line 40"/>
              <p:cNvSpPr/>
              <p:nvPr/>
            </p:nvSpPr>
            <p:spPr>
              <a:xfrm rot="-5400000" flipV="1">
                <a:off x="3407" y="1897"/>
                <a:ext cx="2253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08" name="Line 41"/>
              <p:cNvSpPr/>
              <p:nvPr/>
            </p:nvSpPr>
            <p:spPr>
              <a:xfrm rot="-5400000" flipH="1" flipV="1">
                <a:off x="4542" y="226"/>
                <a:ext cx="0" cy="146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09" name="Line 42"/>
              <p:cNvSpPr/>
              <p:nvPr/>
            </p:nvSpPr>
            <p:spPr>
              <a:xfrm rot="-5400000" flipV="1">
                <a:off x="3426" y="2141"/>
                <a:ext cx="1477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10" name="Text Box 43"/>
              <p:cNvSpPr txBox="1"/>
              <p:nvPr/>
            </p:nvSpPr>
            <p:spPr>
              <a:xfrm rot="10800000" flipH="1" flipV="1">
                <a:off x="5268" y="1224"/>
                <a:ext cx="33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12311" name="Text Box 44"/>
              <p:cNvSpPr txBox="1"/>
              <p:nvPr/>
            </p:nvSpPr>
            <p:spPr>
              <a:xfrm rot="10800000" flipH="1" flipV="1">
                <a:off x="5266" y="756"/>
                <a:ext cx="368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"</a:t>
                </a:r>
              </a:p>
            </p:txBody>
          </p:sp>
          <p:sp>
            <p:nvSpPr>
              <p:cNvPr id="12312" name="Text Box 45"/>
              <p:cNvSpPr txBox="1"/>
              <p:nvPr/>
            </p:nvSpPr>
            <p:spPr>
              <a:xfrm rot="10800000" flipH="1" flipV="1">
                <a:off x="3726" y="696"/>
                <a:ext cx="38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  <a:endPara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13" name="Text Box 46"/>
              <p:cNvSpPr txBox="1"/>
              <p:nvPr/>
            </p:nvSpPr>
            <p:spPr>
              <a:xfrm rot="10800000" flipH="1" flipV="1">
                <a:off x="4146" y="1188"/>
                <a:ext cx="53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</a:p>
            </p:txBody>
          </p:sp>
          <p:sp>
            <p:nvSpPr>
              <p:cNvPr id="12314" name="Text Box 47"/>
              <p:cNvSpPr txBox="1"/>
              <p:nvPr/>
            </p:nvSpPr>
            <p:spPr>
              <a:xfrm rot="10800000" flipH="1" flipV="1">
                <a:off x="2976" y="1728"/>
                <a:ext cx="50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  <a:buNone/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Symbol" panose="05050102010706020507" pitchFamily="18" charset="2"/>
                  </a:rPr>
                  <a:t>'</a:t>
                </a:r>
              </a:p>
            </p:txBody>
          </p:sp>
          <p:sp>
            <p:nvSpPr>
              <p:cNvPr id="12315" name="Line 48"/>
              <p:cNvSpPr/>
              <p:nvPr/>
            </p:nvSpPr>
            <p:spPr>
              <a:xfrm rot="-5400000" flipV="1">
                <a:off x="4795" y="1420"/>
                <a:ext cx="955" cy="0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16" name="Line 49"/>
              <p:cNvSpPr/>
              <p:nvPr/>
            </p:nvSpPr>
            <p:spPr>
              <a:xfrm rot="-5400000" flipH="1">
                <a:off x="4733" y="879"/>
                <a:ext cx="0" cy="108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17" name="Freeform 50"/>
              <p:cNvSpPr/>
              <p:nvPr/>
            </p:nvSpPr>
            <p:spPr>
              <a:xfrm>
                <a:off x="3811" y="960"/>
                <a:ext cx="5" cy="1920"/>
              </a:xfrm>
              <a:custGeom>
                <a:avLst/>
                <a:gdLst>
                  <a:gd name="txL" fmla="*/ 0 w 5"/>
                  <a:gd name="txT" fmla="*/ 0 h 1920"/>
                  <a:gd name="txR" fmla="*/ 5 w 5"/>
                  <a:gd name="txB" fmla="*/ 1920 h 1920"/>
                </a:gdLst>
                <a:ahLst/>
                <a:cxnLst>
                  <a:cxn ang="0">
                    <a:pos x="0" y="0"/>
                  </a:cxn>
                  <a:cxn ang="0">
                    <a:pos x="5" y="1920"/>
                  </a:cxn>
                </a:cxnLst>
                <a:rect l="txL" t="txT" r="txR" b="txB"/>
                <a:pathLst>
                  <a:path w="5" h="1920">
                    <a:moveTo>
                      <a:pt x="0" y="0"/>
                    </a:moveTo>
                    <a:lnTo>
                      <a:pt x="5" y="1920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18" name="Freeform 51"/>
              <p:cNvSpPr/>
              <p:nvPr/>
            </p:nvSpPr>
            <p:spPr>
              <a:xfrm>
                <a:off x="3195" y="1872"/>
                <a:ext cx="2073" cy="4"/>
              </a:xfrm>
              <a:custGeom>
                <a:avLst/>
                <a:gdLst>
                  <a:gd name="txL" fmla="*/ 0 w 2073"/>
                  <a:gd name="txT" fmla="*/ 0 h 4"/>
                  <a:gd name="txR" fmla="*/ 2073 w 2073"/>
                  <a:gd name="txB" fmla="*/ 4 h 4"/>
                </a:gdLst>
                <a:ahLst/>
                <a:cxnLst>
                  <a:cxn ang="0">
                    <a:pos x="2073" y="0"/>
                  </a:cxn>
                  <a:cxn ang="0">
                    <a:pos x="0" y="4"/>
                  </a:cxn>
                </a:cxnLst>
                <a:rect l="txL" t="txT" r="txR" b="txB"/>
                <a:pathLst>
                  <a:path w="2073" h="4">
                    <a:moveTo>
                      <a:pt x="2073" y="0"/>
                    </a:moveTo>
                    <a:lnTo>
                      <a:pt x="0" y="4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19" name="Line 52"/>
              <p:cNvSpPr/>
              <p:nvPr/>
            </p:nvSpPr>
            <p:spPr>
              <a:xfrm rot="5400000">
                <a:off x="4272" y="878"/>
                <a:ext cx="0" cy="25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20" name="Freeform 53"/>
              <p:cNvSpPr/>
              <p:nvPr/>
            </p:nvSpPr>
            <p:spPr>
              <a:xfrm>
                <a:off x="4533" y="2172"/>
                <a:ext cx="867" cy="816"/>
              </a:xfrm>
              <a:custGeom>
                <a:avLst/>
                <a:gdLst>
                  <a:gd name="txL" fmla="*/ 0 w 867"/>
                  <a:gd name="txT" fmla="*/ 0 h 816"/>
                  <a:gd name="txR" fmla="*/ 867 w 867"/>
                  <a:gd name="txB" fmla="*/ 816 h 816"/>
                </a:gdLst>
                <a:ahLst/>
                <a:cxnLst>
                  <a:cxn ang="0">
                    <a:pos x="0" y="0"/>
                  </a:cxn>
                  <a:cxn ang="0">
                    <a:pos x="867" y="816"/>
                  </a:cxn>
                </a:cxnLst>
                <a:rect l="txL" t="txT" r="txR" b="txB"/>
                <a:pathLst>
                  <a:path w="867" h="816">
                    <a:moveTo>
                      <a:pt x="0" y="0"/>
                    </a:moveTo>
                    <a:lnTo>
                      <a:pt x="867" y="816"/>
                    </a:ln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21" name="Text Box 54"/>
              <p:cNvSpPr txBox="1"/>
              <p:nvPr/>
            </p:nvSpPr>
            <p:spPr>
              <a:xfrm rot="-10800000" flipV="1">
                <a:off x="3791" y="2622"/>
                <a:ext cx="4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12322" name="Text Box 55"/>
              <p:cNvSpPr txBox="1"/>
              <p:nvPr/>
            </p:nvSpPr>
            <p:spPr>
              <a:xfrm rot="-10800000" flipV="1">
                <a:off x="3005" y="2652"/>
                <a:ext cx="33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12323" name="Text Box 56"/>
              <p:cNvSpPr txBox="1"/>
              <p:nvPr/>
            </p:nvSpPr>
            <p:spPr>
              <a:xfrm rot="-10800000" flipV="1">
                <a:off x="4139" y="2628"/>
                <a:ext cx="316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12324" name="Line 57"/>
              <p:cNvSpPr/>
              <p:nvPr/>
            </p:nvSpPr>
            <p:spPr>
              <a:xfrm>
                <a:off x="5280" y="1872"/>
                <a:ext cx="0" cy="100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25" name="Line 58"/>
              <p:cNvSpPr/>
              <p:nvPr/>
            </p:nvSpPr>
            <p:spPr>
              <a:xfrm flipH="1">
                <a:off x="3168" y="2880"/>
                <a:ext cx="211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26" name="Line 59"/>
              <p:cNvSpPr/>
              <p:nvPr/>
            </p:nvSpPr>
            <p:spPr>
              <a:xfrm>
                <a:off x="3168" y="1872"/>
                <a:ext cx="0" cy="1008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2327" name="Line 60"/>
              <p:cNvSpPr/>
              <p:nvPr/>
            </p:nvSpPr>
            <p:spPr>
              <a:xfrm>
                <a:off x="3168" y="2880"/>
                <a:ext cx="1008" cy="0"/>
              </a:xfrm>
              <a:prstGeom prst="line">
                <a:avLst/>
              </a:prstGeom>
              <a:ln w="38100" cap="flat" cmpd="sng">
                <a:solidFill>
                  <a:srgbClr val="FF33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2301" name="Rectangle 61"/>
            <p:cNvSpPr/>
            <p:nvPr/>
          </p:nvSpPr>
          <p:spPr>
            <a:xfrm>
              <a:off x="4135" y="2784"/>
              <a:ext cx="3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  <p:sp>
          <p:nvSpPr>
            <p:cNvPr id="12302" name="Rectangle 62"/>
            <p:cNvSpPr/>
            <p:nvPr/>
          </p:nvSpPr>
          <p:spPr>
            <a:xfrm>
              <a:off x="2628" y="1900"/>
              <a:ext cx="24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</a:p>
          </p:txBody>
        </p:sp>
        <p:sp>
          <p:nvSpPr>
            <p:cNvPr id="12303" name="Rectangle 63"/>
            <p:cNvSpPr/>
            <p:nvPr/>
          </p:nvSpPr>
          <p:spPr>
            <a:xfrm>
              <a:off x="4361" y="411"/>
              <a:ext cx="23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Z</a:t>
              </a:r>
            </a:p>
          </p:txBody>
        </p:sp>
        <p:sp>
          <p:nvSpPr>
            <p:cNvPr id="12304" name="Rectangle 64"/>
            <p:cNvSpPr/>
            <p:nvPr/>
          </p:nvSpPr>
          <p:spPr>
            <a:xfrm>
              <a:off x="5290" y="1909"/>
              <a:ext cx="31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baseline="-250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V</a:t>
              </a:r>
            </a:p>
          </p:txBody>
        </p:sp>
      </p:grpSp>
      <p:sp>
        <p:nvSpPr>
          <p:cNvPr id="12299" name="Rectangle 65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§3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各类平面的投影特性－投影面平行面</a:t>
            </a:r>
            <a:r>
              <a:rPr lang="zh-CN" altLang="en-US" i="0" dirty="0">
                <a:solidFill>
                  <a:srgbClr val="C00060"/>
                </a:solidFill>
                <a:latin typeface="仿宋_GB2312" pitchFamily="49" charset="-122"/>
                <a:ea typeface="仿宋_GB2312" pitchFamily="49" charset="-122"/>
              </a:rPr>
              <a:t>－正平面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9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9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39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539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5396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5396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9657" grpId="0" build="p"/>
      <p:bldP spid="539658" grpId="0" animBg="1"/>
      <p:bldP spid="539659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CC00FF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4</TotalTime>
  <Words>2647</Words>
  <Application>Microsoft Office PowerPoint</Application>
  <PresentationFormat>全屏显示(4:3)</PresentationFormat>
  <Paragraphs>736</Paragraphs>
  <Slides>32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Dotum</vt:lpstr>
      <vt:lpstr>Math1</vt:lpstr>
      <vt:lpstr>MS Gothic</vt:lpstr>
      <vt:lpstr>方正舒体</vt:lpstr>
      <vt:lpstr>仿宋_GB2312</vt:lpstr>
      <vt:lpstr>黑体</vt:lpstr>
      <vt:lpstr>华文宋体</vt:lpstr>
      <vt:lpstr>华文行楷</vt:lpstr>
      <vt:lpstr>楷体</vt:lpstr>
      <vt:lpstr>楷体_GB2312</vt:lpstr>
      <vt:lpstr>隶书</vt:lpstr>
      <vt:lpstr>宋体</vt:lpstr>
      <vt:lpstr>Comic Sans MS</vt:lpstr>
      <vt:lpstr>Symbol</vt:lpstr>
      <vt:lpstr>Times New Roman</vt:lpstr>
      <vt:lpstr>Verdana</vt:lpstr>
      <vt:lpstr>Wingdings</vt:lpstr>
      <vt:lpstr>默认设计模板</vt:lpstr>
      <vt:lpstr>第3章  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</cp:lastModifiedBy>
  <cp:revision>567</cp:revision>
  <dcterms:created xsi:type="dcterms:W3CDTF">1999-08-24T10:29:00Z</dcterms:created>
  <dcterms:modified xsi:type="dcterms:W3CDTF">2026-06-28T07:23:41Z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B22589286CBB4E39BB4B77E80473F051_13</vt:lpwstr>
  </property>
</Properties>
</file>